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4" r:id="rId3"/>
    <p:sldId id="320" r:id="rId4"/>
    <p:sldId id="323" r:id="rId5"/>
    <p:sldId id="338" r:id="rId6"/>
    <p:sldId id="339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51" r:id="rId15"/>
    <p:sldId id="348" r:id="rId16"/>
    <p:sldId id="350" r:id="rId17"/>
    <p:sldId id="360" r:id="rId18"/>
    <p:sldId id="352" r:id="rId19"/>
    <p:sldId id="361" r:id="rId20"/>
    <p:sldId id="35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4660"/>
  </p:normalViewPr>
  <p:slideViewPr>
    <p:cSldViewPr snapToGrid="0">
      <p:cViewPr varScale="1">
        <p:scale>
          <a:sx n="39" d="100"/>
          <a:sy n="39" d="100"/>
        </p:scale>
        <p:origin x="5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kohezion.com/blog/wp-content/uploads/2014/08/4_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3467"/>
            <a:ext cx="12192000" cy="91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839254">
            <a:off x="5798420" y="2466540"/>
            <a:ext cx="6227539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0" i="1" dirty="0" smtClean="0"/>
              <a:t>Database course</a:t>
            </a:r>
            <a:endParaRPr lang="fr-FR" sz="7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839254">
            <a:off x="2168442" y="4359276"/>
            <a:ext cx="9478492" cy="86177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5000" i="1" dirty="0" smtClean="0"/>
              <a:t>Episode 2 – RETRIEVE FROM TABLES</a:t>
            </a:r>
            <a:endParaRPr lang="fr-FR" sz="5000" i="1" dirty="0"/>
          </a:p>
        </p:txBody>
      </p:sp>
    </p:spTree>
    <p:extLst>
      <p:ext uri="{BB962C8B-B14F-4D97-AF65-F5344CB8AC3E}">
        <p14:creationId xmlns:p14="http://schemas.microsoft.com/office/powerpoint/2010/main" val="39789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44507" y="284187"/>
            <a:ext cx="10495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Find </a:t>
            </a:r>
            <a:r>
              <a:rPr lang="en-US" sz="3000" dirty="0"/>
              <a:t>the first </a:t>
            </a:r>
            <a:r>
              <a:rPr lang="en-US" sz="3000" dirty="0" smtClean="0"/>
              <a:t> + last </a:t>
            </a:r>
            <a:r>
              <a:rPr lang="en-US" sz="3000" dirty="0"/>
              <a:t>name of employees whose last name is </a:t>
            </a:r>
            <a:r>
              <a:rPr lang="en-US" sz="3000" b="1" dirty="0" smtClean="0"/>
              <a:t>Snares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94505" y="4602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1347" y="59585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16" y="1657413"/>
            <a:ext cx="2771775" cy="733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7048" y="4397002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24773" y="566866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7048" y="5676399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* </a:t>
            </a:r>
            <a:r>
              <a:rPr lang="en-US" b="1" dirty="0" smtClean="0">
                <a:cs typeface="Courier New" panose="02070309020205020404" pitchFamily="49" charset="0"/>
              </a:rPr>
              <a:t>OF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 smtClean="0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05475" y="453369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IN </a:t>
            </a:r>
            <a:r>
              <a:rPr lang="en-US" dirty="0" smtClean="0">
                <a:cs typeface="Courier New" panose="02070309020205020404" pitchFamily="49" charset="0"/>
              </a:rPr>
              <a:t>employees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3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6850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44507" y="284187"/>
            <a:ext cx="10495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Find </a:t>
            </a:r>
            <a:r>
              <a:rPr lang="en-US" sz="3000" dirty="0"/>
              <a:t>the first </a:t>
            </a:r>
            <a:r>
              <a:rPr lang="en-US" sz="3000" dirty="0" smtClean="0"/>
              <a:t> + last </a:t>
            </a:r>
            <a:r>
              <a:rPr lang="en-US" sz="3000" dirty="0"/>
              <a:t>name of employees whose last name is </a:t>
            </a:r>
            <a:r>
              <a:rPr lang="en-US" sz="3000" b="1" dirty="0" smtClean="0"/>
              <a:t>Snares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94505" y="4602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41347" y="59585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16" y="1657413"/>
            <a:ext cx="2771775" cy="733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7048" y="4397002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24773" y="566866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7048" y="5676399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* </a:t>
            </a:r>
            <a:r>
              <a:rPr lang="en-US" b="1" dirty="0" smtClean="0">
                <a:cs typeface="Courier New" panose="02070309020205020404" pitchFamily="49" charset="0"/>
              </a:rPr>
              <a:t>OF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 smtClean="0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05475" y="4533696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IN </a:t>
            </a:r>
            <a:r>
              <a:rPr lang="en-US" dirty="0" smtClean="0">
                <a:cs typeface="Courier New" panose="02070309020205020404" pitchFamily="49" charset="0"/>
              </a:rPr>
              <a:t>employees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0" name="Oval 19"/>
          <p:cNvSpPr/>
          <p:nvPr/>
        </p:nvSpPr>
        <p:spPr>
          <a:xfrm>
            <a:off x="6914641" y="5743534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3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409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44507" y="284187"/>
            <a:ext cx="999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to change in this query to display columns as expected ?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2247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1791" y="45799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8633" y="59363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5852" y="1988627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7441" y="5838200"/>
            <a:ext cx="537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cs typeface="Courier New" panose="02070309020205020404" pitchFamily="49" charset="0"/>
              </a:rPr>
              <a:t> AS </a:t>
            </a:r>
            <a:r>
              <a:rPr lang="en-US" sz="1500" dirty="0" smtClean="0">
                <a:cs typeface="Courier New" panose="02070309020205020404" pitchFamily="49" charset="0"/>
              </a:rPr>
              <a:t>“FIRST”, </a:t>
            </a:r>
            <a:r>
              <a:rPr lang="en-US" sz="1500" dirty="0" err="1" smtClean="0">
                <a:cs typeface="Courier New" panose="02070309020205020404" pitchFamily="49" charset="0"/>
              </a:rPr>
              <a:t>last_name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AS </a:t>
            </a:r>
            <a:r>
              <a:rPr lang="en-US" sz="1500" dirty="0" smtClean="0">
                <a:cs typeface="Courier New" panose="02070309020205020404" pitchFamily="49" charset="0"/>
              </a:rPr>
              <a:t>“LAST”</a:t>
            </a:r>
            <a:endParaRPr lang="en-US" sz="1500" dirty="0">
              <a:cs typeface="Courier New" panose="02070309020205020404" pitchFamily="49" charset="0"/>
            </a:endParaRPr>
          </a:p>
          <a:p>
            <a:r>
              <a:rPr lang="en-US" sz="1500" dirty="0" smtClean="0"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05" y="1838034"/>
            <a:ext cx="2638425" cy="704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46900" y="1632195"/>
            <a:ext cx="3263900" cy="43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/>
          <p:cNvSpPr txBox="1"/>
          <p:nvPr/>
        </p:nvSpPr>
        <p:spPr>
          <a:xfrm>
            <a:off x="1147442" y="4240074"/>
            <a:ext cx="36567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endParaRPr lang="en-US" sz="1500" dirty="0" smtClean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cs typeface="Courier New" panose="02070309020205020404" pitchFamily="49" charset="0"/>
              </a:rPr>
              <a:t>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AS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b="1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</a:t>
            </a:r>
            <a:r>
              <a:rPr lang="en-US" sz="1500" dirty="0" smtClean="0">
                <a:cs typeface="Courier New" panose="02070309020205020404" pitchFamily="49" charset="0"/>
              </a:rPr>
              <a:t>”;</a:t>
            </a:r>
            <a:endParaRPr lang="en-US" sz="1500" dirty="0"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5967" y="5890300"/>
            <a:ext cx="5261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 smtClean="0">
                <a:cs typeface="Courier New" panose="02070309020205020404" pitchFamily="49" charset="0"/>
              </a:rPr>
              <a:t>“FIRST”, </a:t>
            </a:r>
            <a:r>
              <a:rPr lang="en-US" sz="1500" dirty="0" err="1" smtClean="0">
                <a:cs typeface="Courier New" panose="02070309020205020404" pitchFamily="49" charset="0"/>
              </a:rPr>
              <a:t>last_name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 smtClean="0">
                <a:cs typeface="Courier New" panose="02070309020205020404" pitchFamily="49" charset="0"/>
              </a:rPr>
              <a:t>“LAST”</a:t>
            </a:r>
            <a:endParaRPr lang="en-US" sz="1500" dirty="0">
              <a:cs typeface="Courier New" panose="02070309020205020404" pitchFamily="49" charset="0"/>
            </a:endParaRPr>
          </a:p>
          <a:p>
            <a:r>
              <a:rPr lang="en-US" sz="1500" dirty="0" smtClean="0"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968" y="4292174"/>
            <a:ext cx="40862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endParaRPr lang="en-US" sz="1500" dirty="0" smtClean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cs typeface="Courier New" panose="02070309020205020404" pitchFamily="49" charset="0"/>
              </a:rPr>
              <a:t>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LIKE </a:t>
            </a:r>
            <a:r>
              <a:rPr lang="en-US" sz="1500" dirty="0" smtClean="0">
                <a:cs typeface="Courier New" panose="02070309020205020404" pitchFamily="49" charset="0"/>
              </a:rPr>
              <a:t>“FIRST</a:t>
            </a:r>
            <a:r>
              <a:rPr lang="en-US" sz="1500" dirty="0">
                <a:cs typeface="Courier New" panose="02070309020205020404" pitchFamily="49" charset="0"/>
              </a:rPr>
              <a:t>”, </a:t>
            </a:r>
            <a:r>
              <a:rPr lang="en-US" sz="1500" b="1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</a:t>
            </a:r>
            <a:r>
              <a:rPr lang="en-US" sz="1500" dirty="0" smtClean="0">
                <a:cs typeface="Courier New" panose="02070309020205020404" pitchFamily="49" charset="0"/>
              </a:rPr>
              <a:t>”;</a:t>
            </a:r>
            <a:endParaRPr lang="en-US" sz="1500" dirty="0">
              <a:cs typeface="Courier New" panose="020703090202050204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4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6709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44507" y="284187"/>
            <a:ext cx="999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to change in this query to display columns as expected ?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2247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1791" y="45799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8633" y="59363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5852" y="1988627"/>
            <a:ext cx="417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first_name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cs typeface="Courier New" panose="02070309020205020404" pitchFamily="49" charset="0"/>
              </a:rPr>
              <a:t>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b="1" dirty="0" smtClean="0">
                <a:cs typeface="Courier New" panose="02070309020205020404" pitchFamily="49" charset="0"/>
              </a:rPr>
              <a:t>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7441" y="5838200"/>
            <a:ext cx="5378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cs typeface="Courier New" panose="02070309020205020404" pitchFamily="49" charset="0"/>
              </a:rPr>
              <a:t> AS </a:t>
            </a:r>
            <a:r>
              <a:rPr lang="en-US" sz="1500" dirty="0" smtClean="0">
                <a:cs typeface="Courier New" panose="02070309020205020404" pitchFamily="49" charset="0"/>
              </a:rPr>
              <a:t>“FIRST”, </a:t>
            </a:r>
            <a:r>
              <a:rPr lang="en-US" sz="1500" dirty="0" err="1" smtClean="0">
                <a:cs typeface="Courier New" panose="02070309020205020404" pitchFamily="49" charset="0"/>
              </a:rPr>
              <a:t>last_name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AS </a:t>
            </a:r>
            <a:r>
              <a:rPr lang="en-US" sz="1500" dirty="0" smtClean="0">
                <a:cs typeface="Courier New" panose="02070309020205020404" pitchFamily="49" charset="0"/>
              </a:rPr>
              <a:t>“LAST”</a:t>
            </a:r>
            <a:endParaRPr lang="en-US" sz="1500" dirty="0">
              <a:cs typeface="Courier New" panose="02070309020205020404" pitchFamily="49" charset="0"/>
            </a:endParaRPr>
          </a:p>
          <a:p>
            <a:r>
              <a:rPr lang="en-US" sz="1500" dirty="0" smtClean="0"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05" y="1838034"/>
            <a:ext cx="2638425" cy="704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46900" y="1632195"/>
            <a:ext cx="3263900" cy="43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/>
          <p:cNvSpPr txBox="1"/>
          <p:nvPr/>
        </p:nvSpPr>
        <p:spPr>
          <a:xfrm>
            <a:off x="1147442" y="4240074"/>
            <a:ext cx="36567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endParaRPr lang="en-US" sz="1500" dirty="0" smtClean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cs typeface="Courier New" panose="02070309020205020404" pitchFamily="49" charset="0"/>
              </a:rPr>
              <a:t>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AS </a:t>
            </a:r>
            <a:r>
              <a:rPr lang="en-US" sz="1500" dirty="0">
                <a:cs typeface="Courier New" panose="02070309020205020404" pitchFamily="49" charset="0"/>
              </a:rPr>
              <a:t>“FIRST”, </a:t>
            </a:r>
            <a:r>
              <a:rPr lang="en-US" sz="1500" b="1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</a:t>
            </a:r>
            <a:r>
              <a:rPr lang="en-US" sz="1500" dirty="0" smtClean="0">
                <a:cs typeface="Courier New" panose="02070309020205020404" pitchFamily="49" charset="0"/>
              </a:rPr>
              <a:t>”;</a:t>
            </a:r>
            <a:endParaRPr lang="en-US" sz="1500" dirty="0"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5967" y="5890300"/>
            <a:ext cx="52619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 smtClean="0">
                <a:cs typeface="Courier New" panose="02070309020205020404" pitchFamily="49" charset="0"/>
              </a:rPr>
              <a:t>“FIRST”, </a:t>
            </a:r>
            <a:r>
              <a:rPr lang="en-US" sz="1500" dirty="0" err="1" smtClean="0">
                <a:cs typeface="Courier New" panose="02070309020205020404" pitchFamily="49" charset="0"/>
              </a:rPr>
              <a:t>last_name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b="1" dirty="0">
                <a:cs typeface="Courier New" panose="02070309020205020404" pitchFamily="49" charset="0"/>
              </a:rPr>
              <a:t>LIKE </a:t>
            </a:r>
            <a:r>
              <a:rPr lang="en-US" sz="1500" dirty="0" smtClean="0">
                <a:cs typeface="Courier New" panose="02070309020205020404" pitchFamily="49" charset="0"/>
              </a:rPr>
              <a:t>“LAST”</a:t>
            </a:r>
            <a:endParaRPr lang="en-US" sz="1500" dirty="0">
              <a:cs typeface="Courier New" panose="02070309020205020404" pitchFamily="49" charset="0"/>
            </a:endParaRPr>
          </a:p>
          <a:p>
            <a:r>
              <a:rPr lang="en-US" sz="1500" dirty="0" smtClean="0"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'Snares';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968" y="4292174"/>
            <a:ext cx="40862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cs typeface="Courier New" panose="02070309020205020404" pitchFamily="49" charset="0"/>
              </a:rPr>
              <a:t>SELECT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first_name</a:t>
            </a:r>
            <a:r>
              <a:rPr lang="en-US" sz="1500" dirty="0">
                <a:cs typeface="Courier New" panose="02070309020205020404" pitchFamily="49" charset="0"/>
              </a:rPr>
              <a:t> </a:t>
            </a:r>
            <a:endParaRPr lang="en-US" sz="1500" dirty="0" smtClean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FROM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sz="1500" dirty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err="1">
                <a:cs typeface="Courier New" panose="02070309020205020404" pitchFamily="49" charset="0"/>
              </a:rPr>
              <a:t>last_name</a:t>
            </a:r>
            <a:r>
              <a:rPr lang="en-US" sz="1500" dirty="0"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cs typeface="Courier New" panose="02070309020205020404" pitchFamily="49" charset="0"/>
              </a:rPr>
              <a:t>'Snares‘</a:t>
            </a:r>
          </a:p>
          <a:p>
            <a:endParaRPr lang="en-US" sz="1500" b="1" dirty="0">
              <a:cs typeface="Courier New" panose="02070309020205020404" pitchFamily="49" charset="0"/>
            </a:endParaRPr>
          </a:p>
          <a:p>
            <a:r>
              <a:rPr lang="en-US" sz="1500" b="1" dirty="0" smtClean="0">
                <a:cs typeface="Courier New" panose="02070309020205020404" pitchFamily="49" charset="0"/>
              </a:rPr>
              <a:t>LIKE </a:t>
            </a:r>
            <a:r>
              <a:rPr lang="en-US" sz="1500" dirty="0" smtClean="0">
                <a:cs typeface="Courier New" panose="02070309020205020404" pitchFamily="49" charset="0"/>
              </a:rPr>
              <a:t>“FIRST</a:t>
            </a:r>
            <a:r>
              <a:rPr lang="en-US" sz="1500" dirty="0">
                <a:cs typeface="Courier New" panose="02070309020205020404" pitchFamily="49" charset="0"/>
              </a:rPr>
              <a:t>”, </a:t>
            </a:r>
            <a:r>
              <a:rPr lang="en-US" sz="1500" b="1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“LAST</a:t>
            </a:r>
            <a:r>
              <a:rPr lang="en-US" sz="1500" dirty="0" smtClean="0">
                <a:cs typeface="Courier New" panose="02070309020205020404" pitchFamily="49" charset="0"/>
              </a:rPr>
              <a:t>”;</a:t>
            </a:r>
            <a:endParaRPr lang="en-US" sz="1500" dirty="0">
              <a:cs typeface="Courier New" panose="020703090202050204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9494" y="5797595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4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0212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407048" y="138683"/>
            <a:ext cx="9813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Display all the data of employees that work in </a:t>
            </a:r>
            <a:r>
              <a:rPr lang="en-US" sz="3000" dirty="0" smtClean="0"/>
              <a:t>department </a:t>
            </a:r>
            <a:r>
              <a:rPr lang="en-US" sz="3000" dirty="0"/>
              <a:t>63 </a:t>
            </a:r>
            <a:endParaRPr lang="en-US" sz="3000" dirty="0" smtClean="0"/>
          </a:p>
          <a:p>
            <a:pPr algn="ctr"/>
            <a:r>
              <a:rPr lang="en-US" sz="3000" dirty="0" smtClean="0"/>
              <a:t>but exclude </a:t>
            </a:r>
            <a:r>
              <a:rPr lang="en-US" sz="3000" dirty="0"/>
              <a:t>employee  whose last name is 'Snares'.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08" y="46460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350" y="6002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7" y="1342310"/>
            <a:ext cx="5486400" cy="2912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1" y="1196116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4" y="1327197"/>
            <a:ext cx="5486400" cy="29268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8" y="1181003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7" y="1463780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03222" y="4627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0064" y="59842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9969" y="4304721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AND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!= 'Snares';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44" y="1810731"/>
            <a:ext cx="4410075" cy="771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1251" y="5587066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EXCLUDES </a:t>
            </a:r>
            <a:r>
              <a:rPr lang="en-US" dirty="0" err="1" smtClean="0">
                <a:cs typeface="Courier New" panose="02070309020205020404" pitchFamily="49" charset="0"/>
              </a:rPr>
              <a:t>last_name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>
                <a:cs typeface="Courier New" panose="02070309020205020404" pitchFamily="49" charset="0"/>
              </a:rPr>
              <a:t>'Snares';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3874" y="4424514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AND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cs typeface="Courier New" panose="02070309020205020404" pitchFamily="49" charset="0"/>
              </a:rPr>
              <a:t>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5156" y="5706859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OR </a:t>
            </a:r>
            <a:r>
              <a:rPr lang="en-US" dirty="0" err="1" smtClean="0">
                <a:cs typeface="Courier New" panose="02070309020205020404" pitchFamily="49" charset="0"/>
              </a:rPr>
              <a:t>last_name</a:t>
            </a:r>
            <a:r>
              <a:rPr lang="en-US" dirty="0" smtClean="0">
                <a:cs typeface="Courier New" panose="02070309020205020404" pitchFamily="49" charset="0"/>
              </a:rPr>
              <a:t> != </a:t>
            </a:r>
            <a:r>
              <a:rPr lang="en-US" dirty="0">
                <a:cs typeface="Courier New" panose="02070309020205020404" pitchFamily="49" charset="0"/>
              </a:rPr>
              <a:t>'Snares';</a:t>
            </a: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5</a:t>
            </a:r>
            <a:endParaRPr lang="fr-FR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91484" y="487187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2879735" y="61223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9323761" y="49890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9443274" y="630702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1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407048" y="138683"/>
            <a:ext cx="9813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Display all the data of employees that work in </a:t>
            </a:r>
            <a:r>
              <a:rPr lang="en-US" sz="3000" dirty="0" smtClean="0"/>
              <a:t>department </a:t>
            </a:r>
            <a:r>
              <a:rPr lang="en-US" sz="3000" dirty="0"/>
              <a:t>63 </a:t>
            </a:r>
            <a:endParaRPr lang="en-US" sz="3000" dirty="0" smtClean="0"/>
          </a:p>
          <a:p>
            <a:pPr algn="ctr"/>
            <a:r>
              <a:rPr lang="en-US" sz="3000" dirty="0" smtClean="0"/>
              <a:t>but exclude </a:t>
            </a:r>
            <a:r>
              <a:rPr lang="en-US" sz="3000" dirty="0"/>
              <a:t>employee  whose last name is 'Snares'.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08" y="46460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350" y="6002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7" y="1342310"/>
            <a:ext cx="5486400" cy="29122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1" y="1196116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4" y="1327197"/>
            <a:ext cx="5486400" cy="29268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8" y="1181003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7" y="1463780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03222" y="4627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0064" y="59842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9969" y="4304721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AND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!= 'Snares';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44" y="1810731"/>
            <a:ext cx="4410075" cy="771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1251" y="5587066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EXCLUDES </a:t>
            </a:r>
            <a:r>
              <a:rPr lang="en-US" dirty="0" err="1" smtClean="0">
                <a:cs typeface="Courier New" panose="02070309020205020404" pitchFamily="49" charset="0"/>
              </a:rPr>
              <a:t>last_name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dirty="0">
                <a:cs typeface="Courier New" panose="02070309020205020404" pitchFamily="49" charset="0"/>
              </a:rPr>
              <a:t>'Snares';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3874" y="4424514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AND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last_name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= </a:t>
            </a:r>
            <a:r>
              <a:rPr lang="en-US" dirty="0">
                <a:cs typeface="Courier New" panose="02070309020205020404" pitchFamily="49" charset="0"/>
              </a:rPr>
              <a:t>'Snares';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5156" y="5706859"/>
            <a:ext cx="41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SELECT</a:t>
            </a:r>
            <a:r>
              <a:rPr lang="en-US" dirty="0" smtClean="0">
                <a:cs typeface="Courier New" panose="02070309020205020404" pitchFamily="49" charset="0"/>
              </a:rPr>
              <a:t> *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FROM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employees 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    WHERE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57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     OR </a:t>
            </a:r>
            <a:r>
              <a:rPr lang="en-US" dirty="0" err="1" smtClean="0">
                <a:cs typeface="Courier New" panose="02070309020205020404" pitchFamily="49" charset="0"/>
              </a:rPr>
              <a:t>last_name</a:t>
            </a:r>
            <a:r>
              <a:rPr lang="en-US" dirty="0" smtClean="0">
                <a:cs typeface="Courier New" panose="02070309020205020404" pitchFamily="49" charset="0"/>
              </a:rPr>
              <a:t> != </a:t>
            </a:r>
            <a:r>
              <a:rPr lang="en-US" dirty="0">
                <a:cs typeface="Courier New" panose="02070309020205020404" pitchFamily="49" charset="0"/>
              </a:rPr>
              <a:t>'Snares';</a:t>
            </a:r>
          </a:p>
        </p:txBody>
      </p:sp>
      <p:sp>
        <p:nvSpPr>
          <p:cNvPr id="32" name="Oval 31"/>
          <p:cNvSpPr/>
          <p:nvPr/>
        </p:nvSpPr>
        <p:spPr>
          <a:xfrm>
            <a:off x="294543" y="4504157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5</a:t>
            </a:r>
            <a:endParaRPr lang="fr-FR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791484" y="487187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2879735" y="61223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9323761" y="49890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9443274" y="630702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63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8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2481" y="2608613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2563" y="5332946"/>
            <a:ext cx="5137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Put in order the query on board</a:t>
            </a:r>
            <a:endParaRPr lang="en-US" sz="3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9" y="2904221"/>
            <a:ext cx="11077575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0375" y="2779255"/>
            <a:ext cx="11355685" cy="20010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5346687" y="177394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Puzzle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99962" y="1609732"/>
            <a:ext cx="2607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Given this table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49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572000" y="518626"/>
            <a:ext cx="2349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To sum up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353392" y="2038256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2000250" y="2933700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SELECT</a:t>
            </a:r>
            <a:endParaRPr lang="fr-FR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732272" y="2910824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FROM</a:t>
            </a:r>
            <a:endParaRPr lang="fr-FR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341997" y="2933699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83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7136" y="492991"/>
            <a:ext cx="4097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Google classroom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6450" y="3326850"/>
            <a:ext cx="46590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/>
              <a:t>Challenge PART 1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989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Right Arrow 1"/>
          <p:cNvSpPr/>
          <p:nvPr/>
        </p:nvSpPr>
        <p:spPr>
          <a:xfrm>
            <a:off x="1353392" y="2038256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1581150" y="2857500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SELECT</a:t>
            </a:r>
            <a:endParaRPr lang="fr-FR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313172" y="2834624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FROM</a:t>
            </a:r>
            <a:endParaRPr lang="fr-FR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922897" y="2857499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WHERE</a:t>
            </a:r>
            <a:endParaRPr lang="fr-F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264644" y="2857499"/>
            <a:ext cx="1258828" cy="1556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ORDERBY</a:t>
            </a:r>
            <a:endParaRPr lang="fr-F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18626"/>
            <a:ext cx="2349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To sum up</a:t>
            </a:r>
            <a:endParaRPr lang="fr-FR" sz="40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15" y="952500"/>
            <a:ext cx="40386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2585" y="5804806"/>
            <a:ext cx="649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This is an </a:t>
            </a:r>
            <a:r>
              <a:rPr lang="en-US" sz="4000" b="1" u="sng" dirty="0" smtClean="0">
                <a:solidFill>
                  <a:srgbClr val="FF9933"/>
                </a:solidFill>
              </a:rPr>
              <a:t>active</a:t>
            </a:r>
            <a:r>
              <a:rPr lang="en-US" sz="4000" b="1" dirty="0" smtClean="0">
                <a:solidFill>
                  <a:srgbClr val="FF9933"/>
                </a:solidFill>
              </a:rPr>
              <a:t> learning class</a:t>
            </a:r>
            <a:endParaRPr lang="fr-FR" sz="40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639" y="94975"/>
            <a:ext cx="12798175" cy="6697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9781" y="197412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39173" y="2156260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6739173" y="3051427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919362" y="2312956"/>
            <a:ext cx="8169048" cy="300130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919362" y="2866559"/>
            <a:ext cx="8588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rgbClr val="FFC000"/>
                </a:solidFill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0207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223" y="286028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3052968" y="795149"/>
            <a:ext cx="5388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Evaluation of this course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9521" y="4111887"/>
            <a:ext cx="34282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Exercises &amp; Participation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0223" y="373078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5890223" y="462594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7567029" y="3579167"/>
            <a:ext cx="26074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Mid Term Exam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061" y="2654355"/>
            <a:ext cx="3285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</a:rPr>
              <a:t>30 %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22999" y="2044707"/>
            <a:ext cx="3285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20 %</a:t>
            </a:r>
            <a:endParaRPr lang="en-US" sz="8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6156" y="5904215"/>
            <a:ext cx="20292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Final exam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2999" y="4457665"/>
            <a:ext cx="3285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50 %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5714" y="406962"/>
            <a:ext cx="4210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Road map of today</a:t>
            </a:r>
            <a:endParaRPr lang="en-US" sz="4000" b="1" dirty="0">
              <a:solidFill>
                <a:srgbClr val="FF993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0326" y="1628639"/>
            <a:ext cx="892767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SELECT</a:t>
            </a:r>
            <a:r>
              <a:rPr lang="en-US" sz="2500" dirty="0"/>
              <a:t> - WHERE ... OR ...AND...</a:t>
            </a:r>
          </a:p>
          <a:p>
            <a:endParaRPr lang="en-US" sz="2500" dirty="0"/>
          </a:p>
          <a:p>
            <a:r>
              <a:rPr lang="en-US" sz="2500" dirty="0"/>
              <a:t>ORDER BY</a:t>
            </a:r>
          </a:p>
          <a:p>
            <a:endParaRPr lang="en-US" sz="2500" dirty="0"/>
          </a:p>
          <a:p>
            <a:r>
              <a:rPr lang="en-US" sz="2500" dirty="0"/>
              <a:t>LIKE </a:t>
            </a:r>
            <a:r>
              <a:rPr lang="en-US" sz="2500" dirty="0" smtClean="0"/>
              <a:t> 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IN ...</a:t>
            </a:r>
          </a:p>
          <a:p>
            <a:endParaRPr lang="en-US" sz="2500" dirty="0"/>
          </a:p>
          <a:p>
            <a:r>
              <a:rPr lang="en-US" sz="2500" dirty="0"/>
              <a:t>DISTINCT</a:t>
            </a:r>
          </a:p>
          <a:p>
            <a:endParaRPr lang="en-US" sz="2500" dirty="0"/>
          </a:p>
          <a:p>
            <a:r>
              <a:rPr lang="en-US" sz="2500" dirty="0"/>
              <a:t>AVG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30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lastam.com/wp-content/uploads/storytelling-data-visualizations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830" y="25223"/>
            <a:ext cx="14354353" cy="679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57350" y="1974121"/>
            <a:ext cx="9334500" cy="2111034"/>
          </a:xfrm>
          <a:prstGeom prst="rect">
            <a:avLst/>
          </a:prstGeom>
          <a:solidFill>
            <a:schemeClr val="bg1"/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412350" y="2879689"/>
            <a:ext cx="9761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Prepare your </a:t>
            </a:r>
            <a:r>
              <a:rPr lang="en-US" sz="3000" b="1" dirty="0" smtClean="0"/>
              <a:t>flash cards</a:t>
            </a:r>
            <a:r>
              <a:rPr lang="en-US" sz="3000" dirty="0" smtClean="0"/>
              <a:t> and… be ready to vote !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9781" y="197412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99781" y="28446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7099781" y="373978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4019" y="2075846"/>
            <a:ext cx="1143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Quiz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839254">
            <a:off x="6477595" y="3749169"/>
            <a:ext cx="6011454" cy="132343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0" i="1" dirty="0" smtClean="0"/>
              <a:t>TAKE NOTE !!!</a:t>
            </a:r>
            <a:endParaRPr lang="fr-FR" sz="8000" i="1" dirty="0"/>
          </a:p>
        </p:txBody>
      </p:sp>
    </p:spTree>
    <p:extLst>
      <p:ext uri="{BB962C8B-B14F-4D97-AF65-F5344CB8AC3E}">
        <p14:creationId xmlns:p14="http://schemas.microsoft.com/office/powerpoint/2010/main" val="29737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5896" y="2089858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7303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  <a:r>
              <a:rPr lang="en-US" sz="3000" dirty="0" smtClean="0"/>
              <a:t>isplay </a:t>
            </a:r>
            <a:r>
              <a:rPr lang="en-US" sz="3000" b="1" dirty="0" smtClean="0"/>
              <a:t>the sum </a:t>
            </a:r>
            <a:r>
              <a:rPr lang="en-US" sz="3000" b="1" dirty="0"/>
              <a:t>of two numbers 10 and </a:t>
            </a:r>
            <a:r>
              <a:rPr lang="en-US" sz="3000" b="1" dirty="0" smtClean="0"/>
              <a:t>15 </a:t>
            </a:r>
            <a:r>
              <a:rPr lang="en-US" sz="3000" dirty="0" smtClean="0"/>
              <a:t> </a:t>
            </a:r>
            <a:endParaRPr lang="fr-FR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56427" y="39076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0336" y="4508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427" y="51729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427" y="5840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8229" y="1524333"/>
            <a:ext cx="5486400" cy="1908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571413" y="1378139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7900011" y="193210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336" y="1509220"/>
            <a:ext cx="5486400" cy="1908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783520" y="136302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37" name="TextBox 36"/>
          <p:cNvSpPr txBox="1"/>
          <p:nvPr/>
        </p:nvSpPr>
        <p:spPr>
          <a:xfrm>
            <a:off x="1428861" y="392599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</a:t>
            </a:r>
            <a:r>
              <a:rPr lang="en-US" dirty="0" smtClean="0"/>
              <a:t> 10 </a:t>
            </a:r>
            <a:r>
              <a:rPr lang="en-US" dirty="0"/>
              <a:t>+ 15;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1428861" y="584828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don’t know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1412770" y="452709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AVG</a:t>
            </a:r>
            <a:r>
              <a:rPr lang="en-US" dirty="0" smtClean="0"/>
              <a:t> 10 </a:t>
            </a:r>
            <a:r>
              <a:rPr lang="en-US" dirty="0"/>
              <a:t>+ 15;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>
            <a:off x="1428861" y="5191254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10 + 15;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1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344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5896" y="2089858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7125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 smtClean="0"/>
              <a:t>the sum </a:t>
            </a:r>
            <a:r>
              <a:rPr lang="en-US" sz="3000" b="1" dirty="0"/>
              <a:t>of two numbers 10 and </a:t>
            </a:r>
            <a:r>
              <a:rPr lang="en-US" sz="3000" b="1" dirty="0" smtClean="0"/>
              <a:t>15 </a:t>
            </a:r>
            <a:r>
              <a:rPr lang="en-US" sz="3000" dirty="0" smtClean="0"/>
              <a:t> </a:t>
            </a:r>
            <a:endParaRPr lang="fr-FR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28861" y="392599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</a:t>
            </a:r>
            <a:r>
              <a:rPr lang="en-US" dirty="0" smtClean="0"/>
              <a:t> 10 </a:t>
            </a:r>
            <a:r>
              <a:rPr lang="en-US" dirty="0"/>
              <a:t>+ 15;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56427" y="39076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8861" y="584828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don’t know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412770" y="452709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AVG</a:t>
            </a:r>
            <a:r>
              <a:rPr lang="en-US" dirty="0" smtClean="0"/>
              <a:t> 10 </a:t>
            </a:r>
            <a:r>
              <a:rPr lang="en-US" dirty="0"/>
              <a:t>+ 15;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540336" y="4508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8861" y="5191254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10 + 15;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556427" y="51729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427" y="5840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8229" y="1524333"/>
            <a:ext cx="5486400" cy="1908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571413" y="1378139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7900011" y="193210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336" y="1509220"/>
            <a:ext cx="5486400" cy="1908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783520" y="136302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2" name="Oval 1"/>
          <p:cNvSpPr/>
          <p:nvPr/>
        </p:nvSpPr>
        <p:spPr>
          <a:xfrm>
            <a:off x="409990" y="4999611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1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40568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1063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that work in the department </a:t>
            </a:r>
            <a:r>
              <a:rPr lang="en-US" sz="3000" b="1" dirty="0"/>
              <a:t>57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625236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68737" y="4606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75" y="5748390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 smtClean="0"/>
              <a:t>OF</a:t>
            </a:r>
            <a:r>
              <a:rPr lang="en-US" dirty="0" smtClean="0"/>
              <a:t> employees </a:t>
            </a:r>
            <a:endParaRPr lang="en-US" dirty="0"/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652646" y="57040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39" y="1602759"/>
            <a:ext cx="4314825" cy="1333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28088" y="4606896"/>
            <a:ext cx="464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b="1" dirty="0" smtClean="0"/>
              <a:t>OF</a:t>
            </a:r>
            <a:r>
              <a:rPr lang="en-US" dirty="0" smtClean="0"/>
              <a:t> employees 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== 57</a:t>
            </a:r>
            <a:r>
              <a:rPr lang="en-US" dirty="0"/>
              <a:t>;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7236451" y="4588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8089" y="5730050"/>
            <a:ext cx="387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            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= </a:t>
            </a:r>
            <a:r>
              <a:rPr lang="en-US" dirty="0"/>
              <a:t>57;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7220360" y="56857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3908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1063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that work in the department </a:t>
            </a:r>
            <a:r>
              <a:rPr lang="en-US" sz="3000" b="1" dirty="0"/>
              <a:t>57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625236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68737" y="4606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75" y="5748390"/>
            <a:ext cx="460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 smtClean="0"/>
              <a:t>OF</a:t>
            </a:r>
            <a:r>
              <a:rPr lang="en-US" dirty="0" smtClean="0"/>
              <a:t> employees </a:t>
            </a:r>
            <a:endParaRPr lang="en-US" dirty="0"/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= 57;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652646" y="57040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35" name="Rectangle 34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8" y="1351679"/>
            <a:ext cx="47529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39" y="1602759"/>
            <a:ext cx="4314825" cy="1333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28088" y="4606896"/>
            <a:ext cx="464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b="1" dirty="0" smtClean="0"/>
              <a:t>OF</a:t>
            </a:r>
            <a:r>
              <a:rPr lang="en-US" dirty="0" smtClean="0"/>
              <a:t> employees 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== 57</a:t>
            </a:r>
            <a:r>
              <a:rPr lang="en-US" dirty="0"/>
              <a:t>;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7236451" y="4588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8089" y="5730050"/>
            <a:ext cx="387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            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r>
              <a:rPr lang="en-US" dirty="0" smtClean="0"/>
              <a:t> = </a:t>
            </a:r>
            <a:r>
              <a:rPr lang="en-US" dirty="0"/>
              <a:t>57;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7220360" y="56857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0375" y="4466956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1751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762</Words>
  <Application>Microsoft Office PowerPoint</Application>
  <PresentationFormat>Widescreen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Rith Nhel</cp:lastModifiedBy>
  <cp:revision>82</cp:revision>
  <dcterms:created xsi:type="dcterms:W3CDTF">2019-12-07T12:38:47Z</dcterms:created>
  <dcterms:modified xsi:type="dcterms:W3CDTF">2020-01-23T03:52:21Z</dcterms:modified>
</cp:coreProperties>
</file>