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tHp8ofL8gUvDy3xuzmvFDncKG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7E1B05-B7E1-4FDB-AC0D-24D66F523612}">
  <a:tblStyle styleId="{B67E1B05-B7E1-4FDB-AC0D-24D66F5236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1" name="Google Shape;20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Practice on adding simple events to a page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Introduce Event properties &amp; AddEventListeners function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🡪 Change the color on click, display an alert on click over an image…</a:t>
            </a:r>
            <a:endParaRPr/>
          </a:p>
        </p:txBody>
      </p:sp>
      <p:sp>
        <p:nvSpPr>
          <p:cNvPr id="211" name="Google Shape;21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Practice on adding simple events to a page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Introduce Event properties &amp; AddEventListeners function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🡪 Change the color on click, display an alert on click over an image…</a:t>
            </a:r>
            <a:endParaRPr/>
          </a:p>
        </p:txBody>
      </p:sp>
      <p:sp>
        <p:nvSpPr>
          <p:cNvPr id="241" name="Google Shape;24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u="sng"/>
              <a:t>List of events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https://www.w3schools.com/jsref/dom_obj_event.asp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Demo of different events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Use : https://www.w3schools.com/js/js_events_examples.asp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Send them the link so they can try and see the list of events.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Go through a bunch of example, DON’T EXPLAIN MUCH, JUST SHOW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Here remember the event is the last line, which calls the event handler « myEventTrigger »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You BIND a key to an event handler.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Here you have the same, except there are many components in a HTML page, you can bind events to the different compents..</a:t>
            </a:r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Make a clear DEMO with any code, the one from the exercise is enough. Explain step by step each element.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TAKE YOUR TIME THIS STEP IS IMPORTANT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Practice on adding simple events to a page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Introduce Event properties &amp; AddEventListeners function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🡪 Change the color on click, display an alert on click over an image…</a:t>
            </a:r>
            <a:endParaRPr/>
          </a:p>
        </p:txBody>
      </p:sp>
      <p:sp>
        <p:nvSpPr>
          <p:cNvPr id="177" name="Google Shape;17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Practice on adding simple events to a page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Introduce Event properties &amp; AddEventListeners function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🡪 Change the color on click, display an alert on click over an image…</a:t>
            </a:r>
            <a:endParaRPr/>
          </a:p>
        </p:txBody>
      </p:sp>
      <p:sp>
        <p:nvSpPr>
          <p:cNvPr id="189" name="Google Shape;18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tryit.asp?filename=tryjs_events_onkeypres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w3schools.com/js/tryit.asp?filename=tryjs_events_onmousemove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js/tryit.asp?filename=tryjs_events_onblur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www.w3schools.com/js/tryit.asp?filename=tryjs_events_ondblclick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w3schools.com/js/tryit.asp?filename=tryjs_imagemap" TargetMode="External"/><Relationship Id="rId9" Type="http://schemas.openxmlformats.org/officeDocument/2006/relationships/hyperlink" Target="https://www.w3schools.com/js/tryit.asp?filename=tryjs_events_onclic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957935" y="2555780"/>
            <a:ext cx="404027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fr-FR" sz="9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35712" y="2003329"/>
            <a:ext cx="8145193" cy="2971651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114744" y="1002661"/>
            <a:ext cx="165045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</a:t>
            </a: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event</a:t>
            </a:r>
            <a:endParaRPr sz="4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10"/>
          <p:cNvGraphicFramePr/>
          <p:nvPr/>
        </p:nvGraphicFramePr>
        <p:xfrm>
          <a:off x="560231" y="3198039"/>
          <a:ext cx="10786950" cy="2769450"/>
        </p:xfrm>
        <a:graphic>
          <a:graphicData uri="http://schemas.openxmlformats.org/drawingml/2006/table">
            <a:tbl>
              <a:tblPr firstRow="1" firstCol="1" bandRow="1">
                <a:noFill/>
                <a:tableStyleId>{B67E1B05-B7E1-4FDB-AC0D-24D66F523612}</a:tableStyleId>
              </a:tblPr>
              <a:tblGrid>
                <a:gridCol w="522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b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event.clientX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X coordinate at which the event occured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b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event.clientY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Y coordinate at which the event occured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b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event.target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</a:t>
                      </a:r>
                      <a:r>
                        <a:rPr lang="fr-FR" sz="2000" b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 to the object 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related to the event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6" name="Google Shape;206;p10"/>
          <p:cNvSpPr txBox="1"/>
          <p:nvPr/>
        </p:nvSpPr>
        <p:spPr>
          <a:xfrm rot="-1443985">
            <a:off x="8865459" y="1847511"/>
            <a:ext cx="1024639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 rot="-1443985">
            <a:off x="8137634" y="1569189"/>
            <a:ext cx="593432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9930" y="66987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 txBox="1"/>
          <p:nvPr/>
        </p:nvSpPr>
        <p:spPr>
          <a:xfrm>
            <a:off x="6946140" y="62256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4244910" y="5634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1269730" y="1598848"/>
            <a:ext cx="1012039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Make the ball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with the mouse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71435">
            <a:off x="3294651" y="3380457"/>
            <a:ext cx="4791075" cy="24765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/>
        </p:nvSpPr>
        <p:spPr>
          <a:xfrm>
            <a:off x="3380827" y="88010"/>
            <a:ext cx="602543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Cancel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actions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7725965" y="840548"/>
            <a:ext cx="37625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1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If you don’t need them !</a:t>
            </a:r>
            <a:endParaRPr sz="2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0991" y="2322286"/>
            <a:ext cx="3428195" cy="2007052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6" name="Google Shape;226;p12"/>
          <p:cNvSpPr txBox="1"/>
          <p:nvPr/>
        </p:nvSpPr>
        <p:spPr>
          <a:xfrm>
            <a:off x="1012346" y="5570535"/>
            <a:ext cx="264598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 ACTION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REFRESH THE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2001509" y="4204155"/>
            <a:ext cx="667657" cy="12241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4">
            <a:alphaModFix/>
          </a:blip>
          <a:srcRect l="877" t="32612" r="33864" b="1547"/>
          <a:stretch/>
        </p:blipFill>
        <p:spPr>
          <a:xfrm>
            <a:off x="7725965" y="2116306"/>
            <a:ext cx="3435521" cy="2236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2"/>
          <p:cNvSpPr txBox="1"/>
          <p:nvPr/>
        </p:nvSpPr>
        <p:spPr>
          <a:xfrm>
            <a:off x="7749439" y="5439907"/>
            <a:ext cx="264598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 ACTION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NEW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8738602" y="4073527"/>
            <a:ext cx="667657" cy="12241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/>
        </p:nvSpPr>
        <p:spPr>
          <a:xfrm>
            <a:off x="3380827" y="88010"/>
            <a:ext cx="602543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Cancel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actions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7725965" y="840548"/>
            <a:ext cx="37625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1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If you don’t need them !</a:t>
            </a:r>
            <a:endParaRPr sz="2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7" name="Google Shape;237;p13"/>
          <p:cNvGraphicFramePr/>
          <p:nvPr>
            <p:extLst>
              <p:ext uri="{D42A27DB-BD31-4B8C-83A1-F6EECF244321}">
                <p14:modId xmlns:p14="http://schemas.microsoft.com/office/powerpoint/2010/main" val="3837137674"/>
              </p:ext>
            </p:extLst>
          </p:nvPr>
        </p:nvGraphicFramePr>
        <p:xfrm>
          <a:off x="701592" y="2116306"/>
          <a:ext cx="10786925" cy="923150"/>
        </p:xfrm>
        <a:graphic>
          <a:graphicData uri="http://schemas.openxmlformats.org/drawingml/2006/table">
            <a:tbl>
              <a:tblPr firstRow="1" firstCol="1" bandRow="1">
                <a:noFill/>
                <a:tableStyleId>{B67E1B05-B7E1-4FDB-AC0D-24D66F523612}</a:tableStyleId>
              </a:tblPr>
              <a:tblGrid>
                <a:gridCol w="37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</a:t>
                      </a:r>
                      <a:r>
                        <a:rPr lang="fr-FR" sz="2000" b="1" u="none" strike="noStrike" cap="none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</a:t>
                      </a:r>
                      <a:r>
                        <a:rPr lang="fr-FR" sz="2000" b="1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 dirty="0"/>
                        <a:t>default action </a:t>
                      </a:r>
                      <a:r>
                        <a:rPr lang="fr-FR" sz="2000" u="none" strike="noStrike" cap="none" dirty="0" err="1"/>
                        <a:t>that</a:t>
                      </a:r>
                      <a:r>
                        <a:rPr lang="fr-FR" sz="2000" u="none" strike="noStrike" cap="none" dirty="0"/>
                        <a:t> </a:t>
                      </a:r>
                      <a:r>
                        <a:rPr lang="fr-FR" sz="2000" u="none" strike="noStrike" cap="none" dirty="0" err="1"/>
                        <a:t>belongs</a:t>
                      </a:r>
                      <a:r>
                        <a:rPr lang="fr-FR" sz="2000" u="none" strike="noStrike" cap="none" dirty="0"/>
                        <a:t> to the </a:t>
                      </a:r>
                      <a:r>
                        <a:rPr lang="fr-FR" sz="2000" u="none" strike="noStrike" cap="none" dirty="0" err="1"/>
                        <a:t>event</a:t>
                      </a:r>
                      <a:r>
                        <a:rPr lang="fr-FR" sz="2000" u="none" strike="noStrike" cap="none" dirty="0"/>
                        <a:t> </a:t>
                      </a:r>
                      <a:r>
                        <a:rPr lang="fr-FR" sz="2000" u="none" strike="noStrike" cap="none" dirty="0" err="1"/>
                        <a:t>will</a:t>
                      </a:r>
                      <a:r>
                        <a:rPr lang="fr-FR" sz="2000" u="none" strike="noStrike" cap="none" dirty="0"/>
                        <a:t> not </a:t>
                      </a:r>
                      <a:r>
                        <a:rPr lang="fr-FR" sz="2000" u="none" strike="noStrike" cap="none" dirty="0" err="1"/>
                        <a:t>occur</a:t>
                      </a:r>
                      <a:r>
                        <a:rPr lang="fr-FR" sz="2000" u="none" strike="noStrike" cap="none" dirty="0"/>
                        <a:t>.</a:t>
                      </a:r>
                      <a:endParaRPr sz="2000" u="none" strike="noStrike" cap="none" dirty="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9930" y="66987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4"/>
          <p:cNvSpPr txBox="1"/>
          <p:nvPr/>
        </p:nvSpPr>
        <p:spPr>
          <a:xfrm>
            <a:off x="6946140" y="62256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4244910" y="5634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5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4078773" y="1656905"/>
            <a:ext cx="416203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8281" y="2700918"/>
            <a:ext cx="4683891" cy="37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/>
        </p:nvSpPr>
        <p:spPr>
          <a:xfrm>
            <a:off x="4049745" y="292563"/>
            <a:ext cx="416203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531079" y="1450952"/>
            <a:ext cx="8258629" cy="3425371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2344773" y="2016606"/>
            <a:ext cx="740882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 event happens on an element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runs </a:t>
            </a: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listeners on 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its parent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all the way up on other ancestors.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0056" y="5400545"/>
            <a:ext cx="1066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99467" y="5120448"/>
            <a:ext cx="884465" cy="154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6123" y="5315047"/>
            <a:ext cx="789150" cy="115229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5"/>
          <p:cNvSpPr/>
          <p:nvPr/>
        </p:nvSpPr>
        <p:spPr>
          <a:xfrm>
            <a:off x="1179994" y="5639602"/>
            <a:ext cx="624115" cy="6241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1301935" y="5674660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3446778" y="5739971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5191344" y="5639602"/>
            <a:ext cx="624115" cy="6241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5"/>
          <p:cNvSpPr txBox="1"/>
          <p:nvPr/>
        </p:nvSpPr>
        <p:spPr>
          <a:xfrm>
            <a:off x="5313285" y="5674660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7506861" y="5704913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9251427" y="5604544"/>
            <a:ext cx="624115" cy="6241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9373368" y="5639602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/>
          <p:nvPr/>
        </p:nvSpPr>
        <p:spPr>
          <a:xfrm>
            <a:off x="2896315" y="1174778"/>
            <a:ext cx="4553700" cy="5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Different </a:t>
            </a: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of events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(mouse, keys,,)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Add/Remove listeners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events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addEventListener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removeEventListener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</a:t>
            </a: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properties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-event.target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- event.client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</a:t>
            </a: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events 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how to avoid them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preventDefault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 </a:t>
            </a: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Events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 mechanism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2185115" y="84972"/>
            <a:ext cx="6482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Now you should know this:</a:t>
            </a:r>
            <a:endParaRPr sz="4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915" y="84972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138558" y="369332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30669" y="2913322"/>
            <a:ext cx="10526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When is the function </a:t>
            </a:r>
            <a:r>
              <a:rPr lang="fr-FR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writeMessage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called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On which line number do we add a function whe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click on the WRITE MESSAGE button ?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01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809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568806" y="2348489"/>
            <a:ext cx="2878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718437" y="4671751"/>
            <a:ext cx="24152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the code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18437" y="5329573"/>
            <a:ext cx="105266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Add a new button “Clear message” to clear the message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58480">
            <a:off x="1465003" y="4285867"/>
            <a:ext cx="1767017" cy="176701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65110" y="5993989"/>
            <a:ext cx="4282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 hover / pressed / moved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205785">
            <a:off x="8374743" y="4379088"/>
            <a:ext cx="2159687" cy="143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9172837" y="2148299"/>
            <a:ext cx="22221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submitted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742785">
            <a:off x="8641675" y="351819"/>
            <a:ext cx="2619375" cy="153352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8" name="Google Shape;118;p3"/>
          <p:cNvSpPr txBox="1"/>
          <p:nvPr/>
        </p:nvSpPr>
        <p:spPr>
          <a:xfrm>
            <a:off x="7915055" y="5905125"/>
            <a:ext cx="30675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pressed / released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732255">
            <a:off x="795696" y="208522"/>
            <a:ext cx="1772459" cy="1772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628379" y="1969767"/>
            <a:ext cx="19409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field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Calibri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Events come from different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88" y="6079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489389" y="596291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4573988" y="184666"/>
            <a:ext cx="287450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DEMO !!!!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1936395" y="1710882"/>
            <a:ext cx="176933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 over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4520640" y="1711784"/>
            <a:ext cx="65294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https://www.w3schools.com/js/tryit.asp?filename=tryjs_imagemap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1936395" y="3031140"/>
            <a:ext cx="179568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click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4520640" y="3089556"/>
            <a:ext cx="72215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https://www.w3schools.com/js/tryit.asp?filename=tryjs_events_ondblclick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520640" y="5943759"/>
            <a:ext cx="689618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https://www.w3schools.com/js/tryit.asp?filename=tryjs_events_onblur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936395" y="5929745"/>
            <a:ext cx="191482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 a field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4520640" y="3935053"/>
            <a:ext cx="76751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https://www.w3schools.com/js/tryit.asp?filename=tryjs_events_onmousemove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936395" y="3881969"/>
            <a:ext cx="191680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 move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520640" y="5161669"/>
            <a:ext cx="73282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https://www.w3schools.com/js/tryit.asp?filename=tryjs_events_onkeypress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948962" y="5048803"/>
            <a:ext cx="177054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pressed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4520640" y="2481943"/>
            <a:ext cx="69250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https://www.w3schools.com/js/tryit.asp?filename=tryjs_events_onclick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1936395" y="2360618"/>
            <a:ext cx="174118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click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758480">
            <a:off x="364094" y="2051804"/>
            <a:ext cx="1201491" cy="1201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205785">
            <a:off x="491073" y="4785529"/>
            <a:ext cx="1130474" cy="75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732255">
            <a:off x="639016" y="5750977"/>
            <a:ext cx="834589" cy="834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" descr="Event in Javascript - ITZ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71" y="2107236"/>
            <a:ext cx="9347200" cy="461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3438653" y="151618"/>
            <a:ext cx="5053436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to an event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something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>
            <a:off x="673814" y="1665592"/>
            <a:ext cx="11274176" cy="1938992"/>
          </a:xfrm>
          <a:prstGeom prst="rect">
            <a:avLst/>
          </a:prstGeom>
          <a:solidFill>
            <a:srgbClr val="D8E2F3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myEventTrigger(event):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</a:t>
            </a:r>
            <a:r>
              <a:rPr lang="fr-FR" sz="2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"User has clicked at position : "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event.x, event.y)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 = tk.Canvas(frame)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canvas.create_oval(</a:t>
            </a:r>
            <a:r>
              <a:rPr lang="fr-FR" sz="2000" b="0" i="0" u="none" strike="noStrike" cap="non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i="0" u="none" strike="noStrike" cap="non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i="0" u="none" strike="noStrike" cap="non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i="0" u="none" strike="noStrike" cap="non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fill=</a:t>
            </a:r>
            <a:r>
              <a:rPr lang="fr-FR" sz="2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tags=</a:t>
            </a:r>
            <a:r>
              <a:rPr lang="fr-FR" sz="2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"PNCTarget"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canvas.tag_bind(</a:t>
            </a:r>
            <a:r>
              <a:rPr lang="fr-FR" sz="2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"PNCTarget"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-FR" sz="2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"&lt;Button-1&gt;"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,myEventTrigger)</a:t>
            </a:r>
            <a:endParaRPr sz="2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1142999" y="4561724"/>
            <a:ext cx="2685835" cy="2137025"/>
          </a:xfrm>
          <a:prstGeom prst="wedgeRoundRectCallout">
            <a:avLst>
              <a:gd name="adj1" fmla="val -8592"/>
              <a:gd name="adj2" fmla="val -98512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« </a:t>
            </a:r>
            <a:r>
              <a:rPr lang="fr-F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tag_bind</a:t>
            </a: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» to link a function with an event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3930721" y="4561726"/>
            <a:ext cx="2685835" cy="2137025"/>
          </a:xfrm>
          <a:prstGeom prst="wedgeRoundRectCallout">
            <a:avLst>
              <a:gd name="adj1" fmla="val 14360"/>
              <a:gd name="adj2" fmla="val -98030"/>
              <a:gd name="adj3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&lt;Button-1&gt; = left button of mouse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&lt;Button-3&gt; = right button of mouse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6718443" y="4561724"/>
            <a:ext cx="2685835" cy="2137025"/>
          </a:xfrm>
          <a:prstGeom prst="wedgeRoundRectCallout">
            <a:avLst>
              <a:gd name="adj1" fmla="val -13947"/>
              <a:gd name="adj2" fmla="val -98030"/>
              <a:gd name="adj3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function to call everytime the event will happen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9506165" y="4561724"/>
            <a:ext cx="2685835" cy="2137025"/>
          </a:xfrm>
          <a:prstGeom prst="wedgeRoundRectCallout">
            <a:avLst>
              <a:gd name="adj1" fmla="val -59468"/>
              <a:gd name="adj2" fmla="val -112453"/>
              <a:gd name="adj3" fmla="val 16667"/>
            </a:avLst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a tag to the shape.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Similar to ID in 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2587240" y="277563"/>
            <a:ext cx="565757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Remember TKINTER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/>
        </p:nvSpPr>
        <p:spPr>
          <a:xfrm rot="-1443985">
            <a:off x="8811963" y="5564775"/>
            <a:ext cx="3076548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WITH CHROME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7"/>
          <p:cNvGraphicFramePr/>
          <p:nvPr>
            <p:extLst>
              <p:ext uri="{D42A27DB-BD31-4B8C-83A1-F6EECF244321}">
                <p14:modId xmlns:p14="http://schemas.microsoft.com/office/powerpoint/2010/main" val="4077124159"/>
              </p:ext>
            </p:extLst>
          </p:nvPr>
        </p:nvGraphicFramePr>
        <p:xfrm>
          <a:off x="190501" y="1752598"/>
          <a:ext cx="12001500" cy="3040100"/>
        </p:xfrm>
        <a:graphic>
          <a:graphicData uri="http://schemas.openxmlformats.org/drawingml/2006/table">
            <a:tbl>
              <a:tblPr firstRow="1" firstCol="1" bandRow="1">
                <a:noFill/>
                <a:tableStyleId>{B67E1B05-B7E1-4FDB-AC0D-24D66F523612}</a:tableStyleId>
              </a:tblPr>
              <a:tblGrid>
                <a:gridCol w="6045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.addEventListener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fr-FR" sz="2000" b="1" u="none" strike="noStrike" cap="none" dirty="0" err="1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fr-FR" sz="2000" b="1" u="none" strike="noStrike" cap="none" dirty="0" err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Register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 </a:t>
                      </a:r>
                      <a:r>
                        <a:rPr lang="fr-FR" sz="2000" b="1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fr-FR" sz="2000" b="1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vent Handler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for the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fr-FR" sz="2000" b="1" u="none" strike="noStrike" cap="none" dirty="0" err="1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 the </a:t>
                      </a:r>
                      <a:r>
                        <a:rPr lang="fr-FR" sz="2000" b="1" u="none" strike="noStrike" cap="none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and the </a:t>
                      </a:r>
                      <a:r>
                        <a:rPr lang="fr-FR" sz="2000" b="1" u="none" strike="noStrike" cap="none" dirty="0" err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execute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when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happens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endParaRPr sz="2000" u="none" strike="noStrike" cap="none" dirty="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u="none" strike="noStrike" cap="none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Consolas"/>
                        <a:buNone/>
                      </a:pPr>
                      <a:r>
                        <a:rPr lang="fr-FR" sz="200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.removeEventListener(</a:t>
                      </a:r>
                      <a:r>
                        <a:rPr lang="fr-FR" sz="2000" b="1" u="none" strike="noStrike" cap="none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fr-FR" sz="2000" b="1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 </a:t>
                      </a:r>
                      <a:r>
                        <a:rPr lang="fr-FR" sz="20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vent Handler </a:t>
                      </a:r>
                      <a:r>
                        <a:rPr lang="fr-FR" sz="2000" b="1" u="none" strike="noStrike" cap="none" dirty="0" err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for the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fr-FR" sz="2000" b="1" u="none" strike="noStrike" cap="none" dirty="0" err="1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 </a:t>
                      </a:r>
                      <a:r>
                        <a:rPr lang="fr-FR" sz="2000" b="1" u="none" strike="noStrike" cap="none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endParaRPr sz="20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2" name="Google Shape;172;p7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Functions to access DOM elements</a:t>
            </a:r>
            <a:endParaRPr sz="4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2938420" y="3018807"/>
            <a:ext cx="652877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Complete the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TODO 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5138558" y="369332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01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809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5138558" y="369332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01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809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9"/>
          <p:cNvSpPr txBox="1"/>
          <p:nvPr/>
        </p:nvSpPr>
        <p:spPr>
          <a:xfrm>
            <a:off x="3802122" y="3018807"/>
            <a:ext cx="480137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Random </a:t>
            </a:r>
            <a:r>
              <a:rPr lang="fr-FR" sz="5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fr-FR" sz="5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-FR" sz="50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fr-FR" sz="5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-FR" sz="5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753</Words>
  <Application>Microsoft Office PowerPoint</Application>
  <PresentationFormat>Widescreen</PresentationFormat>
  <Paragraphs>167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VINOT</dc:creator>
  <cp:lastModifiedBy>NY.MA</cp:lastModifiedBy>
  <cp:revision>1</cp:revision>
  <dcterms:created xsi:type="dcterms:W3CDTF">2021-02-09T07:01:05Z</dcterms:created>
  <dcterms:modified xsi:type="dcterms:W3CDTF">2023-11-15T00:15:33Z</dcterms:modified>
</cp:coreProperties>
</file>