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4" y="-37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A27889-0D3C-4D09-AD15-9BEACB89192B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EEF413-BE6B-475E-A4AA-358CD595E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259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Complete the tables with examples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1EE7D2-5794-474A-AFDE-7FB63209EA38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38620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54F61A-904C-4097-8507-38B60486C0E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609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00FF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00FF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12/28/2023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00FF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12/28/2023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12/28/2023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2B2268-CC97-CB44-A9EA-F015787AC7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7155462-D9AB-0B48-B39F-583E359BB3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D216C2A-094A-814A-B1C2-715E7D937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11F7A-3698-A649-AA7C-119CAC6E3123}" type="datetimeFigureOut">
              <a:rPr lang="en-GB" smtClean="0"/>
              <a:t>28/12/2023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8B3964B-83C4-2C47-9342-90B5E1D25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9A43961-67DE-7A48-B1DD-F2BF483CF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0A658-8F8A-B74E-8A5E-1C6DDFC6CA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665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07484" y="581659"/>
            <a:ext cx="3177031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0">
                <a:solidFill>
                  <a:srgbClr val="00FF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347BDF61-595B-8141-B206-CEEF421248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562546"/>
              </p:ext>
            </p:extLst>
          </p:nvPr>
        </p:nvGraphicFramePr>
        <p:xfrm>
          <a:off x="119151" y="2052440"/>
          <a:ext cx="4388842" cy="2411633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009985">
                  <a:extLst>
                    <a:ext uri="{9D8B030D-6E8A-4147-A177-3AD203B41FA5}">
                      <a16:colId xmlns:a16="http://schemas.microsoft.com/office/drawing/2014/main" val="3435862536"/>
                    </a:ext>
                  </a:extLst>
                </a:gridCol>
                <a:gridCol w="1291855">
                  <a:extLst>
                    <a:ext uri="{9D8B030D-6E8A-4147-A177-3AD203B41FA5}">
                      <a16:colId xmlns:a16="http://schemas.microsoft.com/office/drawing/2014/main" val="2199284232"/>
                    </a:ext>
                  </a:extLst>
                </a:gridCol>
                <a:gridCol w="1183448">
                  <a:extLst>
                    <a:ext uri="{9D8B030D-6E8A-4147-A177-3AD203B41FA5}">
                      <a16:colId xmlns:a16="http://schemas.microsoft.com/office/drawing/2014/main" val="2931956971"/>
                    </a:ext>
                  </a:extLst>
                </a:gridCol>
                <a:gridCol w="903554">
                  <a:extLst>
                    <a:ext uri="{9D8B030D-6E8A-4147-A177-3AD203B41FA5}">
                      <a16:colId xmlns:a16="http://schemas.microsoft.com/office/drawing/2014/main" val="3002781198"/>
                    </a:ext>
                  </a:extLst>
                </a:gridCol>
              </a:tblGrid>
              <a:tr h="465101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>
                          <a:solidFill>
                            <a:schemeClr val="bg1"/>
                          </a:solidFill>
                        </a:rPr>
                        <a:t>Student</a:t>
                      </a:r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 ID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Student</a:t>
                      </a:r>
                      <a:r>
                        <a:rPr lang="fr-FR" sz="1400" dirty="0"/>
                        <a:t> Name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Date of </a:t>
                      </a:r>
                      <a:r>
                        <a:rPr lang="fr-FR" sz="1400" dirty="0" err="1"/>
                        <a:t>birth</a:t>
                      </a:r>
                      <a:endParaRPr lang="fr-FR" sz="14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Province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576748789"/>
                  </a:ext>
                </a:extLst>
              </a:tr>
              <a:tr h="378971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1001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err="1"/>
                        <a:t>Mengyi</a:t>
                      </a:r>
                      <a:endParaRPr lang="fr-FR" sz="12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/>
                        <a:t>xxx</a:t>
                      </a:r>
                      <a:endParaRPr lang="fr-FR" sz="14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xxx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822533614"/>
                  </a:ext>
                </a:extLst>
              </a:tr>
              <a:tr h="378971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1002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Tim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xxx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xxx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4079860542"/>
                  </a:ext>
                </a:extLst>
              </a:tr>
              <a:tr h="378971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1003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err="1"/>
                        <a:t>Narong</a:t>
                      </a:r>
                      <a:endParaRPr lang="fr-FR" sz="12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xxx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xxx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3076058372"/>
                  </a:ext>
                </a:extLst>
              </a:tr>
              <a:tr h="378971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1004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err="1"/>
                        <a:t>Nork</a:t>
                      </a:r>
                      <a:endParaRPr lang="fr-FR" sz="12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xxx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xxx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498064065"/>
                  </a:ext>
                </a:extLst>
              </a:tr>
              <a:tr h="430648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1005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err="1"/>
                        <a:t>Sophim</a:t>
                      </a:r>
                      <a:endParaRPr lang="fr-FR" sz="12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xxx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xxx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3061677101"/>
                  </a:ext>
                </a:extLst>
              </a:tr>
            </a:tbl>
          </a:graphicData>
        </a:graphic>
      </p:graphicFrame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10318B06-8B7E-3C41-BF75-C44E929B7BD3}"/>
              </a:ext>
            </a:extLst>
          </p:cNvPr>
          <p:cNvGraphicFramePr>
            <a:graphicFrameLocks noGrp="1"/>
          </p:cNvGraphicFramePr>
          <p:nvPr/>
        </p:nvGraphicFramePr>
        <p:xfrm>
          <a:off x="8111550" y="2068615"/>
          <a:ext cx="4080450" cy="1804532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86675">
                  <a:extLst>
                    <a:ext uri="{9D8B030D-6E8A-4147-A177-3AD203B41FA5}">
                      <a16:colId xmlns:a16="http://schemas.microsoft.com/office/drawing/2014/main" val="3435862536"/>
                    </a:ext>
                  </a:extLst>
                </a:gridCol>
                <a:gridCol w="1358659">
                  <a:extLst>
                    <a:ext uri="{9D8B030D-6E8A-4147-A177-3AD203B41FA5}">
                      <a16:colId xmlns:a16="http://schemas.microsoft.com/office/drawing/2014/main" val="2199284232"/>
                    </a:ext>
                  </a:extLst>
                </a:gridCol>
                <a:gridCol w="725369">
                  <a:extLst>
                    <a:ext uri="{9D8B030D-6E8A-4147-A177-3AD203B41FA5}">
                      <a16:colId xmlns:a16="http://schemas.microsoft.com/office/drawing/2014/main" val="2931956971"/>
                    </a:ext>
                  </a:extLst>
                </a:gridCol>
                <a:gridCol w="1009747">
                  <a:extLst>
                    <a:ext uri="{9D8B030D-6E8A-4147-A177-3AD203B41FA5}">
                      <a16:colId xmlns:a16="http://schemas.microsoft.com/office/drawing/2014/main" val="3002781198"/>
                    </a:ext>
                  </a:extLst>
                </a:gridCol>
              </a:tblGrid>
              <a:tr h="401384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Course ID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Course </a:t>
                      </a:r>
                      <a:r>
                        <a:rPr lang="fr-FR" sz="1400" dirty="0" err="1"/>
                        <a:t>name</a:t>
                      </a:r>
                      <a:endParaRPr lang="fr-FR" sz="14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Teacher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Department</a:t>
                      </a:r>
                      <a:endParaRPr lang="fr-FR" sz="1400" dirty="0"/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576748789"/>
                  </a:ext>
                </a:extLst>
              </a:tr>
              <a:tr h="327053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JavaScript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Clément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/>
                        <a:t>WEP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822533614"/>
                  </a:ext>
                </a:extLst>
              </a:tr>
              <a:tr h="327053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Oral </a:t>
                      </a:r>
                      <a:r>
                        <a:rPr lang="fr-FR" sz="1100" dirty="0" err="1"/>
                        <a:t>comprehension</a:t>
                      </a:r>
                      <a:endParaRPr lang="fr-FR" sz="11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err="1"/>
                        <a:t>Sokhom</a:t>
                      </a:r>
                      <a:endParaRPr lang="fr-FR" sz="11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English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4079860542"/>
                  </a:ext>
                </a:extLst>
              </a:tr>
              <a:tr h="327053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1003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err="1"/>
                        <a:t>Algorithm</a:t>
                      </a:r>
                      <a:endParaRPr lang="fr-FR" sz="11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Ronan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WEP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3076058372"/>
                  </a:ext>
                </a:extLst>
              </a:tr>
              <a:tr h="327053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1004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err="1"/>
                        <a:t>Drawing</a:t>
                      </a:r>
                      <a:endParaRPr lang="fr-FR" sz="11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err="1"/>
                        <a:t>Him</a:t>
                      </a:r>
                      <a:endParaRPr lang="fr-FR" sz="11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Art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498064065"/>
                  </a:ext>
                </a:extLst>
              </a:tr>
            </a:tbl>
          </a:graphicData>
        </a:graphic>
      </p:graphicFrame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F6923251-0F6C-CE46-90D2-2F041AE77554}"/>
              </a:ext>
            </a:extLst>
          </p:cNvPr>
          <p:cNvGraphicFramePr>
            <a:graphicFrameLocks noGrp="1"/>
          </p:cNvGraphicFramePr>
          <p:nvPr/>
        </p:nvGraphicFramePr>
        <p:xfrm>
          <a:off x="4629451" y="2044623"/>
          <a:ext cx="3239183" cy="3057446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57085">
                  <a:extLst>
                    <a:ext uri="{9D8B030D-6E8A-4147-A177-3AD203B41FA5}">
                      <a16:colId xmlns:a16="http://schemas.microsoft.com/office/drawing/2014/main" val="3435862536"/>
                    </a:ext>
                  </a:extLst>
                </a:gridCol>
                <a:gridCol w="1108887">
                  <a:extLst>
                    <a:ext uri="{9D8B030D-6E8A-4147-A177-3AD203B41FA5}">
                      <a16:colId xmlns:a16="http://schemas.microsoft.com/office/drawing/2014/main" val="2199284232"/>
                    </a:ext>
                  </a:extLst>
                </a:gridCol>
                <a:gridCol w="873211">
                  <a:extLst>
                    <a:ext uri="{9D8B030D-6E8A-4147-A177-3AD203B41FA5}">
                      <a16:colId xmlns:a16="http://schemas.microsoft.com/office/drawing/2014/main" val="2931956971"/>
                    </a:ext>
                  </a:extLst>
                </a:gridCol>
              </a:tblGrid>
              <a:tr h="526354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>
                          <a:solidFill>
                            <a:schemeClr val="bg1"/>
                          </a:solidFill>
                        </a:rPr>
                        <a:t>Enrolment</a:t>
                      </a:r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 ID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Student</a:t>
                      </a:r>
                      <a:r>
                        <a:rPr lang="fr-FR" sz="1400" dirty="0"/>
                        <a:t> ID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Course ID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576748789"/>
                  </a:ext>
                </a:extLst>
              </a:tr>
              <a:tr h="296191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10011001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1002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822533614"/>
                  </a:ext>
                </a:extLst>
              </a:tr>
              <a:tr h="296191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10021002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1002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4079860542"/>
                  </a:ext>
                </a:extLst>
              </a:tr>
              <a:tr h="296191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10031002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1003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1002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3076058372"/>
                  </a:ext>
                </a:extLst>
              </a:tr>
              <a:tr h="296191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10031001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1003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1001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498064065"/>
                  </a:ext>
                </a:extLst>
              </a:tr>
              <a:tr h="336582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10041001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1004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1001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3061677101"/>
                  </a:ext>
                </a:extLst>
              </a:tr>
              <a:tr h="336582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10051001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1005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1001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2282902864"/>
                  </a:ext>
                </a:extLst>
              </a:tr>
              <a:tr h="336582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10011004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1004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427225917"/>
                  </a:ext>
                </a:extLst>
              </a:tr>
              <a:tr h="336582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10021004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1004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3671355643"/>
                  </a:ext>
                </a:extLst>
              </a:tr>
            </a:tbl>
          </a:graphicData>
        </a:graphic>
      </p:graphicFrame>
      <p:sp>
        <p:nvSpPr>
          <p:cNvPr id="7" name="ZoneTexte 6">
            <a:extLst>
              <a:ext uri="{FF2B5EF4-FFF2-40B4-BE49-F238E27FC236}">
                <a16:creationId xmlns:a16="http://schemas.microsoft.com/office/drawing/2014/main" id="{FE479983-3E5D-B04E-88D7-36E2324A5A9B}"/>
              </a:ext>
            </a:extLst>
          </p:cNvPr>
          <p:cNvSpPr txBox="1"/>
          <p:nvPr/>
        </p:nvSpPr>
        <p:spPr>
          <a:xfrm>
            <a:off x="-518034" y="1406575"/>
            <a:ext cx="55860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accent1"/>
                </a:solidFill>
              </a:rPr>
              <a:t>STUDENT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4BDB108-31DC-1043-8211-4E5280E4A404}"/>
              </a:ext>
            </a:extLst>
          </p:cNvPr>
          <p:cNvSpPr txBox="1"/>
          <p:nvPr/>
        </p:nvSpPr>
        <p:spPr>
          <a:xfrm>
            <a:off x="8810459" y="1469027"/>
            <a:ext cx="26826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accent1"/>
                </a:solidFill>
              </a:rPr>
              <a:t>COURSE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C81DDE8-5EFD-2F48-9E3A-AE98E419A32A}"/>
              </a:ext>
            </a:extLst>
          </p:cNvPr>
          <p:cNvSpPr txBox="1"/>
          <p:nvPr/>
        </p:nvSpPr>
        <p:spPr>
          <a:xfrm>
            <a:off x="5460548" y="1435144"/>
            <a:ext cx="22519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accent1"/>
                </a:solidFill>
              </a:rPr>
              <a:t>ENROLMENT</a:t>
            </a:r>
          </a:p>
        </p:txBody>
      </p:sp>
      <p:sp>
        <p:nvSpPr>
          <p:cNvPr id="2" name="Rectangle 1"/>
          <p:cNvSpPr/>
          <p:nvPr/>
        </p:nvSpPr>
        <p:spPr>
          <a:xfrm>
            <a:off x="471621" y="5399288"/>
            <a:ext cx="833883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en-US" sz="2400" dirty="0">
                <a:cs typeface="Calibri"/>
                <a:sym typeface="Calibri"/>
              </a:rPr>
              <a:t>What courses follows </a:t>
            </a:r>
            <a:r>
              <a:rPr lang="fr-FR" sz="2400"/>
              <a:t>Mengyi</a:t>
            </a:r>
            <a:r>
              <a:rPr lang="en-US" sz="2400">
                <a:cs typeface="Calibri"/>
                <a:sym typeface="Calibri"/>
              </a:rPr>
              <a:t>?</a:t>
            </a:r>
            <a:endParaRPr lang="en-US" sz="2400" dirty="0">
              <a:cs typeface="Calibri"/>
              <a:sym typeface="Calibri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sz="2400" dirty="0">
                <a:cs typeface="Calibri"/>
                <a:sym typeface="Calibri"/>
              </a:rPr>
              <a:t>Who are the students that follow the </a:t>
            </a:r>
            <a:r>
              <a:rPr lang="en-US" sz="2400" dirty="0" err="1">
                <a:cs typeface="Calibri"/>
                <a:sym typeface="Calibri"/>
              </a:rPr>
              <a:t>Javascript</a:t>
            </a:r>
            <a:r>
              <a:rPr lang="en-US" sz="2400" dirty="0">
                <a:cs typeface="Calibri"/>
                <a:sym typeface="Calibri"/>
              </a:rPr>
              <a:t> course?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2400" dirty="0">
                <a:cs typeface="Calibri"/>
                <a:sym typeface="Calibri"/>
              </a:rPr>
              <a:t>How many students follow the Drawing course?</a:t>
            </a:r>
          </a:p>
        </p:txBody>
      </p:sp>
      <p:sp>
        <p:nvSpPr>
          <p:cNvPr id="11" name="Google Shape;187;p9">
            <a:extLst>
              <a:ext uri="{FF2B5EF4-FFF2-40B4-BE49-F238E27FC236}">
                <a16:creationId xmlns:a16="http://schemas.microsoft.com/office/drawing/2014/main" id="{51907FB3-A5DE-43E3-BDB7-9CDA94F9ADC1}"/>
              </a:ext>
            </a:extLst>
          </p:cNvPr>
          <p:cNvSpPr txBox="1"/>
          <p:nvPr/>
        </p:nvSpPr>
        <p:spPr>
          <a:xfrm>
            <a:off x="2744142" y="203427"/>
            <a:ext cx="95090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 MIN</a:t>
            </a:r>
            <a:endParaRPr sz="20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88;p9">
            <a:extLst>
              <a:ext uri="{FF2B5EF4-FFF2-40B4-BE49-F238E27FC236}">
                <a16:creationId xmlns:a16="http://schemas.microsoft.com/office/drawing/2014/main" id="{3C72B33E-2648-4071-A5A5-B68EB3CC2245}"/>
              </a:ext>
            </a:extLst>
          </p:cNvPr>
          <p:cNvSpPr txBox="1"/>
          <p:nvPr/>
        </p:nvSpPr>
        <p:spPr>
          <a:xfrm>
            <a:off x="239371" y="132317"/>
            <a:ext cx="1914883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ACTIVITY 1</a:t>
            </a:r>
            <a:endParaRPr sz="3000" b="1" dirty="0">
              <a:solidFill>
                <a:srgbClr val="00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" name="Google Shape;186;p9">
            <a:extLst>
              <a:ext uri="{FF2B5EF4-FFF2-40B4-BE49-F238E27FC236}">
                <a16:creationId xmlns:a16="http://schemas.microsoft.com/office/drawing/2014/main" id="{8F7A8256-9B5B-2D47-980F-46C8A968BB0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92490" y="209261"/>
            <a:ext cx="373501" cy="3884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57560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>
            <a:extLst>
              <a:ext uri="{FF2B5EF4-FFF2-40B4-BE49-F238E27FC236}">
                <a16:creationId xmlns:a16="http://schemas.microsoft.com/office/drawing/2014/main" id="{899D6EBF-03A7-3345-9EC1-8260AEE21998}"/>
              </a:ext>
            </a:extLst>
          </p:cNvPr>
          <p:cNvSpPr txBox="1"/>
          <p:nvPr/>
        </p:nvSpPr>
        <p:spPr>
          <a:xfrm>
            <a:off x="211965" y="5119958"/>
            <a:ext cx="1083788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sz="2000" dirty="0"/>
              <a:t>	What is the relation between Students and Parents?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GB" sz="20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sz="2000" dirty="0"/>
              <a:t>	The table </a:t>
            </a:r>
            <a:r>
              <a:rPr lang="en-GB" sz="2000" dirty="0" err="1"/>
              <a:t>Student_Parents</a:t>
            </a:r>
            <a:r>
              <a:rPr lang="en-GB" sz="2000" dirty="0"/>
              <a:t> is called an Intersection table or an Associative table or is it just a normal 	table? Explain why.</a:t>
            </a:r>
            <a:br>
              <a:rPr lang="en-GB" sz="2000" dirty="0"/>
            </a:br>
            <a:r>
              <a:rPr lang="en-GB" sz="2000" dirty="0"/>
              <a:t> </a:t>
            </a:r>
          </a:p>
        </p:txBody>
      </p:sp>
      <p:graphicFrame>
        <p:nvGraphicFramePr>
          <p:cNvPr id="7" name="Tableau 10">
            <a:extLst>
              <a:ext uri="{FF2B5EF4-FFF2-40B4-BE49-F238E27FC236}">
                <a16:creationId xmlns:a16="http://schemas.microsoft.com/office/drawing/2014/main" id="{DCF8E494-BED7-5847-9613-D8DA249D8346}"/>
              </a:ext>
            </a:extLst>
          </p:cNvPr>
          <p:cNvGraphicFramePr>
            <a:graphicFrameLocks noGrp="1"/>
          </p:cNvGraphicFramePr>
          <p:nvPr/>
        </p:nvGraphicFramePr>
        <p:xfrm>
          <a:off x="192150" y="1985558"/>
          <a:ext cx="2946246" cy="261785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946246">
                  <a:extLst>
                    <a:ext uri="{9D8B030D-6E8A-4147-A177-3AD203B41FA5}">
                      <a16:colId xmlns:a16="http://schemas.microsoft.com/office/drawing/2014/main" val="2637797633"/>
                    </a:ext>
                  </a:extLst>
                </a:gridCol>
              </a:tblGrid>
              <a:tr h="648805">
                <a:tc>
                  <a:txBody>
                    <a:bodyPr/>
                    <a:lstStyle/>
                    <a:p>
                      <a:pPr algn="ctr"/>
                      <a:r>
                        <a:rPr lang="en-GB" sz="2200" dirty="0">
                          <a:solidFill>
                            <a:schemeClr val="bg1"/>
                          </a:solidFill>
                          <a:highlight>
                            <a:srgbClr val="0000FF"/>
                          </a:highlight>
                        </a:rPr>
                        <a:t>PARENT</a:t>
                      </a:r>
                    </a:p>
                  </a:txBody>
                  <a:tcPr marL="63063" marR="63063" marT="31531" marB="31531" anchor="ctr">
                    <a:solidFill>
                      <a:srgbClr val="000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738959"/>
                  </a:ext>
                </a:extLst>
              </a:tr>
              <a:tr h="1969052">
                <a:tc>
                  <a:txBody>
                    <a:bodyPr/>
                    <a:lstStyle/>
                    <a:p>
                      <a:pPr algn="l"/>
                      <a:r>
                        <a:rPr lang="en-GB" sz="2200" dirty="0" err="1"/>
                        <a:t>parent_id</a:t>
                      </a:r>
                      <a:endParaRPr lang="en-GB" sz="2200" dirty="0"/>
                    </a:p>
                    <a:p>
                      <a:pPr algn="l"/>
                      <a:r>
                        <a:rPr lang="en-GB" sz="2200" dirty="0"/>
                        <a:t>gender</a:t>
                      </a:r>
                    </a:p>
                    <a:p>
                      <a:pPr algn="l"/>
                      <a:r>
                        <a:rPr lang="en-GB" sz="2200" dirty="0"/>
                        <a:t>last_name</a:t>
                      </a:r>
                    </a:p>
                    <a:p>
                      <a:pPr algn="l"/>
                      <a:r>
                        <a:rPr lang="en-GB" sz="2200" dirty="0" err="1"/>
                        <a:t>job_name</a:t>
                      </a:r>
                      <a:endParaRPr lang="en-GB" sz="2200" dirty="0"/>
                    </a:p>
                  </a:txBody>
                  <a:tcPr marL="248279" marR="63063" marT="31531" marB="31531"/>
                </a:tc>
                <a:extLst>
                  <a:ext uri="{0D108BD9-81ED-4DB2-BD59-A6C34878D82A}">
                    <a16:rowId xmlns:a16="http://schemas.microsoft.com/office/drawing/2014/main" val="2020741350"/>
                  </a:ext>
                </a:extLst>
              </a:tr>
            </a:tbl>
          </a:graphicData>
        </a:graphic>
      </p:graphicFrame>
      <p:graphicFrame>
        <p:nvGraphicFramePr>
          <p:cNvPr id="8" name="Tableau 10">
            <a:extLst>
              <a:ext uri="{FF2B5EF4-FFF2-40B4-BE49-F238E27FC236}">
                <a16:creationId xmlns:a16="http://schemas.microsoft.com/office/drawing/2014/main" id="{A1522C00-CE88-E84B-8460-4850CE305A5C}"/>
              </a:ext>
            </a:extLst>
          </p:cNvPr>
          <p:cNvGraphicFramePr>
            <a:graphicFrameLocks noGrp="1"/>
          </p:cNvGraphicFramePr>
          <p:nvPr/>
        </p:nvGraphicFramePr>
        <p:xfrm>
          <a:off x="4859018" y="1985558"/>
          <a:ext cx="2743200" cy="261785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637797633"/>
                    </a:ext>
                  </a:extLst>
                </a:gridCol>
              </a:tblGrid>
              <a:tr h="648804">
                <a:tc>
                  <a:txBody>
                    <a:bodyPr/>
                    <a:lstStyle/>
                    <a:p>
                      <a:pPr algn="ctr"/>
                      <a:r>
                        <a:rPr lang="en-GB" sz="2200" dirty="0">
                          <a:solidFill>
                            <a:schemeClr val="bg1"/>
                          </a:solidFill>
                          <a:highlight>
                            <a:srgbClr val="0000FF"/>
                          </a:highlight>
                        </a:rPr>
                        <a:t>STUDENT_PARENT</a:t>
                      </a:r>
                    </a:p>
                  </a:txBody>
                  <a:tcPr marL="63063" marR="63063" marT="31531" marB="31531" anchor="ctr">
                    <a:solidFill>
                      <a:srgbClr val="000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738959"/>
                  </a:ext>
                </a:extLst>
              </a:tr>
              <a:tr h="1969053">
                <a:tc>
                  <a:txBody>
                    <a:bodyPr/>
                    <a:lstStyle/>
                    <a:p>
                      <a:pPr algn="l"/>
                      <a:r>
                        <a:rPr lang="en-GB" sz="2200" dirty="0" err="1"/>
                        <a:t>parent_id</a:t>
                      </a:r>
                      <a:endParaRPr lang="en-GB" sz="2200" dirty="0"/>
                    </a:p>
                    <a:p>
                      <a:pPr algn="l"/>
                      <a:r>
                        <a:rPr lang="en-GB" sz="2200" dirty="0" err="1"/>
                        <a:t>student_id</a:t>
                      </a:r>
                      <a:endParaRPr lang="en-GB" sz="2200" dirty="0"/>
                    </a:p>
                  </a:txBody>
                  <a:tcPr marL="248279" marR="63063" marT="31531" marB="31531"/>
                </a:tc>
                <a:extLst>
                  <a:ext uri="{0D108BD9-81ED-4DB2-BD59-A6C34878D82A}">
                    <a16:rowId xmlns:a16="http://schemas.microsoft.com/office/drawing/2014/main" val="2020741350"/>
                  </a:ext>
                </a:extLst>
              </a:tr>
            </a:tbl>
          </a:graphicData>
        </a:graphic>
      </p:graphicFrame>
      <p:cxnSp>
        <p:nvCxnSpPr>
          <p:cNvPr id="11" name="Connecteur droit 15">
            <a:extLst>
              <a:ext uri="{FF2B5EF4-FFF2-40B4-BE49-F238E27FC236}">
                <a16:creationId xmlns:a16="http://schemas.microsoft.com/office/drawing/2014/main" id="{9210E4D7-9609-0247-A9D5-6C8A008E5EA5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3138396" y="3294486"/>
            <a:ext cx="17206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6">
            <a:extLst>
              <a:ext uri="{FF2B5EF4-FFF2-40B4-BE49-F238E27FC236}">
                <a16:creationId xmlns:a16="http://schemas.microsoft.com/office/drawing/2014/main" id="{5DE518E3-3F42-B347-B737-A22C76884537}"/>
              </a:ext>
            </a:extLst>
          </p:cNvPr>
          <p:cNvSpPr txBox="1"/>
          <p:nvPr/>
        </p:nvSpPr>
        <p:spPr>
          <a:xfrm>
            <a:off x="4189645" y="2773817"/>
            <a:ext cx="8225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rgbClr val="000DFF"/>
                </a:solidFill>
              </a:rPr>
              <a:t>many</a:t>
            </a:r>
          </a:p>
        </p:txBody>
      </p:sp>
      <p:sp>
        <p:nvSpPr>
          <p:cNvPr id="13" name="ZoneTexte 17">
            <a:extLst>
              <a:ext uri="{FF2B5EF4-FFF2-40B4-BE49-F238E27FC236}">
                <a16:creationId xmlns:a16="http://schemas.microsoft.com/office/drawing/2014/main" id="{A9B80924-55DF-1543-8538-222A2CB1F2DB}"/>
              </a:ext>
            </a:extLst>
          </p:cNvPr>
          <p:cNvSpPr txBox="1"/>
          <p:nvPr/>
        </p:nvSpPr>
        <p:spPr>
          <a:xfrm>
            <a:off x="3222331" y="2802601"/>
            <a:ext cx="3874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rgbClr val="000DFF"/>
                </a:solidFill>
              </a:rPr>
              <a:t>1</a:t>
            </a:r>
          </a:p>
        </p:txBody>
      </p:sp>
      <p:graphicFrame>
        <p:nvGraphicFramePr>
          <p:cNvPr id="14" name="Tableau 10">
            <a:extLst>
              <a:ext uri="{FF2B5EF4-FFF2-40B4-BE49-F238E27FC236}">
                <a16:creationId xmlns:a16="http://schemas.microsoft.com/office/drawing/2014/main" id="{16F9F466-53A6-4345-BF26-8B56E98EDD75}"/>
              </a:ext>
            </a:extLst>
          </p:cNvPr>
          <p:cNvGraphicFramePr>
            <a:graphicFrameLocks noGrp="1"/>
          </p:cNvGraphicFramePr>
          <p:nvPr/>
        </p:nvGraphicFramePr>
        <p:xfrm>
          <a:off x="9277045" y="1985556"/>
          <a:ext cx="2777544" cy="261785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777544">
                  <a:extLst>
                    <a:ext uri="{9D8B030D-6E8A-4147-A177-3AD203B41FA5}">
                      <a16:colId xmlns:a16="http://schemas.microsoft.com/office/drawing/2014/main" val="2637797633"/>
                    </a:ext>
                  </a:extLst>
                </a:gridCol>
              </a:tblGrid>
              <a:tr h="648805">
                <a:tc>
                  <a:txBody>
                    <a:bodyPr/>
                    <a:lstStyle/>
                    <a:p>
                      <a:pPr algn="ctr"/>
                      <a:r>
                        <a:rPr lang="en-GB" sz="2200" dirty="0">
                          <a:solidFill>
                            <a:schemeClr val="bg1"/>
                          </a:solidFill>
                          <a:highlight>
                            <a:srgbClr val="0000FF"/>
                          </a:highlight>
                        </a:rPr>
                        <a:t>STUDENT</a:t>
                      </a:r>
                    </a:p>
                  </a:txBody>
                  <a:tcPr marL="63063" marR="63063" marT="31531" marB="31531" anchor="ctr">
                    <a:solidFill>
                      <a:srgbClr val="000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738959"/>
                  </a:ext>
                </a:extLst>
              </a:tr>
              <a:tr h="1969052">
                <a:tc>
                  <a:txBody>
                    <a:bodyPr/>
                    <a:lstStyle/>
                    <a:p>
                      <a:pPr algn="l"/>
                      <a:r>
                        <a:rPr lang="en-GB" sz="2200" dirty="0" err="1"/>
                        <a:t>student_id</a:t>
                      </a:r>
                      <a:endParaRPr lang="en-GB" sz="2200" dirty="0"/>
                    </a:p>
                    <a:p>
                      <a:pPr algn="l"/>
                      <a:r>
                        <a:rPr lang="en-GB" sz="2200" dirty="0"/>
                        <a:t>gender</a:t>
                      </a:r>
                    </a:p>
                    <a:p>
                      <a:pPr algn="l"/>
                      <a:r>
                        <a:rPr lang="en-GB" sz="2200" dirty="0"/>
                        <a:t>last_name</a:t>
                      </a:r>
                    </a:p>
                    <a:p>
                      <a:pPr algn="l"/>
                      <a:r>
                        <a:rPr lang="en-GB" sz="2200" dirty="0" err="1"/>
                        <a:t>shool_name</a:t>
                      </a:r>
                      <a:endParaRPr lang="en-GB" sz="2200" dirty="0"/>
                    </a:p>
                  </a:txBody>
                  <a:tcPr marL="248279" marR="63063" marT="31531" marB="31531"/>
                </a:tc>
                <a:extLst>
                  <a:ext uri="{0D108BD9-81ED-4DB2-BD59-A6C34878D82A}">
                    <a16:rowId xmlns:a16="http://schemas.microsoft.com/office/drawing/2014/main" val="2020741350"/>
                  </a:ext>
                </a:extLst>
              </a:tr>
            </a:tbl>
          </a:graphicData>
        </a:graphic>
      </p:graphicFrame>
      <p:cxnSp>
        <p:nvCxnSpPr>
          <p:cNvPr id="15" name="Connecteur droit 15">
            <a:extLst>
              <a:ext uri="{FF2B5EF4-FFF2-40B4-BE49-F238E27FC236}">
                <a16:creationId xmlns:a16="http://schemas.microsoft.com/office/drawing/2014/main" id="{9210E4D7-9609-0247-A9D5-6C8A008E5EA5}"/>
              </a:ext>
            </a:extLst>
          </p:cNvPr>
          <p:cNvCxnSpPr>
            <a:cxnSpLocks/>
          </p:cNvCxnSpPr>
          <p:nvPr/>
        </p:nvCxnSpPr>
        <p:spPr>
          <a:xfrm>
            <a:off x="7536608" y="3294486"/>
            <a:ext cx="1720622" cy="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6">
            <a:extLst>
              <a:ext uri="{FF2B5EF4-FFF2-40B4-BE49-F238E27FC236}">
                <a16:creationId xmlns:a16="http://schemas.microsoft.com/office/drawing/2014/main" id="{5DE518E3-3F42-B347-B737-A22C76884537}"/>
              </a:ext>
            </a:extLst>
          </p:cNvPr>
          <p:cNvSpPr txBox="1"/>
          <p:nvPr/>
        </p:nvSpPr>
        <p:spPr>
          <a:xfrm>
            <a:off x="7574370" y="2802601"/>
            <a:ext cx="8225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0000FF"/>
                </a:solidFill>
              </a:rPr>
              <a:t>many</a:t>
            </a:r>
          </a:p>
        </p:txBody>
      </p:sp>
      <p:sp>
        <p:nvSpPr>
          <p:cNvPr id="17" name="ZoneTexte 17">
            <a:extLst>
              <a:ext uri="{FF2B5EF4-FFF2-40B4-BE49-F238E27FC236}">
                <a16:creationId xmlns:a16="http://schemas.microsoft.com/office/drawing/2014/main" id="{A9B80924-55DF-1543-8538-222A2CB1F2DB}"/>
              </a:ext>
            </a:extLst>
          </p:cNvPr>
          <p:cNvSpPr txBox="1"/>
          <p:nvPr/>
        </p:nvSpPr>
        <p:spPr>
          <a:xfrm>
            <a:off x="8869740" y="2759021"/>
            <a:ext cx="3874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28" name="Google Shape;187;p9">
            <a:extLst>
              <a:ext uri="{FF2B5EF4-FFF2-40B4-BE49-F238E27FC236}">
                <a16:creationId xmlns:a16="http://schemas.microsoft.com/office/drawing/2014/main" id="{51907FB3-A5DE-43E3-BDB7-9CDA94F9ADC1}"/>
              </a:ext>
            </a:extLst>
          </p:cNvPr>
          <p:cNvSpPr txBox="1"/>
          <p:nvPr/>
        </p:nvSpPr>
        <p:spPr>
          <a:xfrm>
            <a:off x="2744142" y="203427"/>
            <a:ext cx="95090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 MIN</a:t>
            </a:r>
            <a:endParaRPr sz="20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188;p9">
            <a:extLst>
              <a:ext uri="{FF2B5EF4-FFF2-40B4-BE49-F238E27FC236}">
                <a16:creationId xmlns:a16="http://schemas.microsoft.com/office/drawing/2014/main" id="{3C72B33E-2648-4071-A5A5-B68EB3CC2245}"/>
              </a:ext>
            </a:extLst>
          </p:cNvPr>
          <p:cNvSpPr txBox="1"/>
          <p:nvPr/>
        </p:nvSpPr>
        <p:spPr>
          <a:xfrm>
            <a:off x="239371" y="132317"/>
            <a:ext cx="1914883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ACTIVITY 2</a:t>
            </a:r>
            <a:endParaRPr sz="3000" b="1" dirty="0">
              <a:solidFill>
                <a:srgbClr val="00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" name="Google Shape;186;p9">
            <a:extLst>
              <a:ext uri="{FF2B5EF4-FFF2-40B4-BE49-F238E27FC236}">
                <a16:creationId xmlns:a16="http://schemas.microsoft.com/office/drawing/2014/main" id="{8F7A8256-9B5B-2D47-980F-46C8A968BB0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92490" y="209261"/>
            <a:ext cx="373501" cy="3884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4569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186;p9">
            <a:extLst>
              <a:ext uri="{FF2B5EF4-FFF2-40B4-BE49-F238E27FC236}">
                <a16:creationId xmlns:a16="http://schemas.microsoft.com/office/drawing/2014/main" id="{01619043-F9B6-4ABF-A143-ED6CEADC102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608269" y="155016"/>
            <a:ext cx="373501" cy="38844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87;p9">
            <a:extLst>
              <a:ext uri="{FF2B5EF4-FFF2-40B4-BE49-F238E27FC236}">
                <a16:creationId xmlns:a16="http://schemas.microsoft.com/office/drawing/2014/main" id="{51907FB3-A5DE-43E3-BDB7-9CDA94F9ADC1}"/>
              </a:ext>
            </a:extLst>
          </p:cNvPr>
          <p:cNvSpPr txBox="1"/>
          <p:nvPr/>
        </p:nvSpPr>
        <p:spPr>
          <a:xfrm>
            <a:off x="2959921" y="149182"/>
            <a:ext cx="95090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 MIN</a:t>
            </a:r>
            <a:endParaRPr sz="20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188;p9">
            <a:extLst>
              <a:ext uri="{FF2B5EF4-FFF2-40B4-BE49-F238E27FC236}">
                <a16:creationId xmlns:a16="http://schemas.microsoft.com/office/drawing/2014/main" id="{3C72B33E-2648-4071-A5A5-B68EB3CC2245}"/>
              </a:ext>
            </a:extLst>
          </p:cNvPr>
          <p:cNvSpPr txBox="1"/>
          <p:nvPr/>
        </p:nvSpPr>
        <p:spPr>
          <a:xfrm>
            <a:off x="268399" y="72238"/>
            <a:ext cx="1914883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ACTIVITY 3</a:t>
            </a:r>
            <a:endParaRPr sz="3000" b="1" dirty="0">
              <a:solidFill>
                <a:srgbClr val="00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188;p9">
            <a:extLst>
              <a:ext uri="{FF2B5EF4-FFF2-40B4-BE49-F238E27FC236}">
                <a16:creationId xmlns:a16="http://schemas.microsoft.com/office/drawing/2014/main" id="{3C72B33E-2648-4071-A5A5-B68EB3CC2245}"/>
              </a:ext>
            </a:extLst>
          </p:cNvPr>
          <p:cNvSpPr txBox="1"/>
          <p:nvPr/>
        </p:nvSpPr>
        <p:spPr>
          <a:xfrm>
            <a:off x="268399" y="604912"/>
            <a:ext cx="12903335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Complete the model to precise for each id if they are a 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Primary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Key (PK) or a 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Foreign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Key (FK)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5943" y="1190674"/>
            <a:ext cx="7304817" cy="604832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417513" y="1361595"/>
            <a:ext cx="170815" cy="35496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270"/>
              </a:lnSpc>
              <a:spcBef>
                <a:spcPts val="180"/>
              </a:spcBef>
            </a:pPr>
            <a:r>
              <a:rPr sz="900" b="1" spc="-25" dirty="0">
                <a:solidFill>
                  <a:srgbClr val="FF0000"/>
                </a:solidFill>
                <a:latin typeface="Calibri"/>
                <a:cs typeface="Calibri"/>
              </a:rPr>
              <a:t>PK  </a:t>
            </a:r>
            <a:r>
              <a:rPr sz="900" b="1" spc="-20" dirty="0">
                <a:solidFill>
                  <a:srgbClr val="0070C0"/>
                </a:solidFill>
                <a:latin typeface="Calibri"/>
                <a:cs typeface="Calibri"/>
              </a:rPr>
              <a:t>FK</a:t>
            </a:r>
            <a:endParaRPr sz="900" dirty="0">
              <a:solidFill>
                <a:srgbClr val="0070C0"/>
              </a:solidFill>
              <a:latin typeface="Calibri"/>
              <a:cs typeface="Calibri"/>
            </a:endParaRPr>
          </a:p>
        </p:txBody>
      </p:sp>
      <p:sp>
        <p:nvSpPr>
          <p:cNvPr id="12" name="Right Arrow 11"/>
          <p:cNvSpPr/>
          <p:nvPr/>
        </p:nvSpPr>
        <p:spPr>
          <a:xfrm rot="9562260">
            <a:off x="6864349" y="1408748"/>
            <a:ext cx="609600" cy="1863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 rot="20767058">
            <a:off x="7423151" y="1050931"/>
            <a:ext cx="1075936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0" y="3733800"/>
            <a:ext cx="457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accent1"/>
                </a:solidFill>
              </a:rPr>
              <a:t>FK</a:t>
            </a:r>
            <a:endParaRPr lang="en-US" sz="11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0" y="3864605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FK</a:t>
            </a:r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04362" y="2092844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FK</a:t>
            </a:r>
          </a:p>
          <a:p>
            <a:r>
              <a:rPr lang="en-US" sz="1100" dirty="0" smtClean="0">
                <a:solidFill>
                  <a:schemeClr val="accent1"/>
                </a:solidFill>
              </a:rPr>
              <a:t>FK</a:t>
            </a:r>
            <a:endParaRPr lang="en-US" sz="1100" dirty="0">
              <a:solidFill>
                <a:schemeClr val="accent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610600" y="3014460"/>
            <a:ext cx="3305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FF0000"/>
                </a:solidFill>
              </a:rPr>
              <a:t>PK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420099" y="6074405"/>
            <a:ext cx="5257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tx2"/>
                </a:solidFill>
              </a:rPr>
              <a:t>FK</a:t>
            </a:r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610600" y="4550881"/>
            <a:ext cx="5257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tx2"/>
                </a:solidFill>
              </a:rPr>
              <a:t>FK</a:t>
            </a:r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527680" y="4679695"/>
            <a:ext cx="5257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tx2"/>
                </a:solidFill>
              </a:rPr>
              <a:t>FK</a:t>
            </a:r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861346" y="2284485"/>
            <a:ext cx="5257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tx2"/>
                </a:solidFill>
              </a:rPr>
              <a:t>FK</a:t>
            </a:r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861346" y="2132085"/>
            <a:ext cx="5257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tx2"/>
                </a:solidFill>
              </a:rPr>
              <a:t>FK</a:t>
            </a:r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343400" y="4810500"/>
            <a:ext cx="3305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FF0000"/>
                </a:solidFill>
              </a:rPr>
              <a:t>PK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909391" y="1406850"/>
            <a:ext cx="609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FF0000"/>
                </a:solidFill>
              </a:rPr>
              <a:t>PK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422646" y="4444521"/>
            <a:ext cx="609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FF0000"/>
                </a:solidFill>
              </a:rPr>
              <a:t>PK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46422" y="3042722"/>
            <a:ext cx="609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FF0000"/>
                </a:solidFill>
              </a:rPr>
              <a:t>PK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909391" y="3006590"/>
            <a:ext cx="609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FF0000"/>
                </a:solidFill>
              </a:rPr>
              <a:t>PK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391774" y="5943600"/>
            <a:ext cx="609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FF0000"/>
                </a:solidFill>
              </a:rPr>
              <a:t>PK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899572" y="5943600"/>
            <a:ext cx="609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FF0000"/>
                </a:solidFill>
              </a:rPr>
              <a:t>PK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532970" y="1727150"/>
            <a:ext cx="609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FF0000"/>
                </a:solidFill>
              </a:rPr>
              <a:t>PK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458644" y="5945880"/>
            <a:ext cx="609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FF0000"/>
                </a:solidFill>
              </a:rPr>
              <a:t>PK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373827" y="6074405"/>
            <a:ext cx="5257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tx2"/>
                </a:solidFill>
              </a:rPr>
              <a:t>FK</a:t>
            </a:r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682546" y="1839019"/>
            <a:ext cx="5257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tx2"/>
                </a:solidFill>
              </a:rPr>
              <a:t>FK</a:t>
            </a:r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679404" y="6074405"/>
            <a:ext cx="5257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tx2"/>
                </a:solidFill>
              </a:rPr>
              <a:t>FK</a:t>
            </a:r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007240" y="5333720"/>
            <a:ext cx="5257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tx2"/>
                </a:solidFill>
              </a:rPr>
              <a:t>FK</a:t>
            </a:r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920571" y="5202915"/>
            <a:ext cx="5257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tx2"/>
                </a:solidFill>
              </a:rPr>
              <a:t>FK</a:t>
            </a:r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884396" y="4941305"/>
            <a:ext cx="5257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tx2"/>
                </a:solidFill>
              </a:rPr>
              <a:t>FK</a:t>
            </a:r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682546" y="3242075"/>
            <a:ext cx="5257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tx2"/>
                </a:solidFill>
              </a:rPr>
              <a:t>FK</a:t>
            </a:r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294569" y="3177290"/>
            <a:ext cx="5257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tx2"/>
                </a:solidFill>
              </a:rPr>
              <a:t>FK</a:t>
            </a:r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8669793" y="3111270"/>
            <a:ext cx="5257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tx2"/>
                </a:solidFill>
              </a:rPr>
              <a:t>FK</a:t>
            </a:r>
            <a:endParaRPr lang="en-US" sz="11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7955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186;p9">
            <a:extLst>
              <a:ext uri="{FF2B5EF4-FFF2-40B4-BE49-F238E27FC236}">
                <a16:creationId xmlns:a16="http://schemas.microsoft.com/office/drawing/2014/main" id="{01619043-F9B6-4ABF-A143-ED6CEADC102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608269" y="155016"/>
            <a:ext cx="373501" cy="388441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87;p9">
            <a:extLst>
              <a:ext uri="{FF2B5EF4-FFF2-40B4-BE49-F238E27FC236}">
                <a16:creationId xmlns:a16="http://schemas.microsoft.com/office/drawing/2014/main" id="{51907FB3-A5DE-43E3-BDB7-9CDA94F9ADC1}"/>
              </a:ext>
            </a:extLst>
          </p:cNvPr>
          <p:cNvSpPr txBox="1"/>
          <p:nvPr/>
        </p:nvSpPr>
        <p:spPr>
          <a:xfrm>
            <a:off x="2959921" y="149182"/>
            <a:ext cx="95090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 MIN</a:t>
            </a:r>
            <a:endParaRPr sz="20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188;p9">
            <a:extLst>
              <a:ext uri="{FF2B5EF4-FFF2-40B4-BE49-F238E27FC236}">
                <a16:creationId xmlns:a16="http://schemas.microsoft.com/office/drawing/2014/main" id="{3C72B33E-2648-4071-A5A5-B68EB3CC2245}"/>
              </a:ext>
            </a:extLst>
          </p:cNvPr>
          <p:cNvSpPr txBox="1"/>
          <p:nvPr/>
        </p:nvSpPr>
        <p:spPr>
          <a:xfrm>
            <a:off x="268399" y="72238"/>
            <a:ext cx="1914883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ACTIVITY 4</a:t>
            </a:r>
            <a:endParaRPr sz="3000" b="1" dirty="0">
              <a:solidFill>
                <a:srgbClr val="00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88;p9">
            <a:extLst>
              <a:ext uri="{FF2B5EF4-FFF2-40B4-BE49-F238E27FC236}">
                <a16:creationId xmlns:a16="http://schemas.microsoft.com/office/drawing/2014/main" id="{3C72B33E-2648-4071-A5A5-B68EB3CC2245}"/>
              </a:ext>
            </a:extLst>
          </p:cNvPr>
          <p:cNvSpPr txBox="1"/>
          <p:nvPr/>
        </p:nvSpPr>
        <p:spPr>
          <a:xfrm>
            <a:off x="820659" y="4632038"/>
            <a:ext cx="7872581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a new table to manage the MANY to MANY relation ship </a:t>
            </a:r>
          </a:p>
        </p:txBody>
      </p:sp>
      <p:graphicFrame>
        <p:nvGraphicFramePr>
          <p:cNvPr id="11" name="Tableau 10">
            <a:extLst>
              <a:ext uri="{FF2B5EF4-FFF2-40B4-BE49-F238E27FC236}">
                <a16:creationId xmlns:a16="http://schemas.microsoft.com/office/drawing/2014/main" id="{DCF8E494-BED7-5847-9613-D8DA249D8346}"/>
              </a:ext>
            </a:extLst>
          </p:cNvPr>
          <p:cNvGraphicFramePr>
            <a:graphicFrameLocks noGrp="1"/>
          </p:cNvGraphicFramePr>
          <p:nvPr/>
        </p:nvGraphicFramePr>
        <p:xfrm>
          <a:off x="2775695" y="1176982"/>
          <a:ext cx="2946246" cy="2251591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946246">
                  <a:extLst>
                    <a:ext uri="{9D8B030D-6E8A-4147-A177-3AD203B41FA5}">
                      <a16:colId xmlns:a16="http://schemas.microsoft.com/office/drawing/2014/main" val="2637797633"/>
                    </a:ext>
                  </a:extLst>
                </a:gridCol>
              </a:tblGrid>
              <a:tr h="558030">
                <a:tc>
                  <a:txBody>
                    <a:bodyPr/>
                    <a:lstStyle/>
                    <a:p>
                      <a:pPr algn="ctr"/>
                      <a:r>
                        <a:rPr lang="en-GB" sz="2200" dirty="0">
                          <a:solidFill>
                            <a:schemeClr val="bg1"/>
                          </a:solidFill>
                          <a:highlight>
                            <a:srgbClr val="0000FF"/>
                          </a:highlight>
                        </a:rPr>
                        <a:t>STUDENT</a:t>
                      </a:r>
                    </a:p>
                  </a:txBody>
                  <a:tcPr marL="63063" marR="63063" marT="31531" marB="31531" anchor="ctr">
                    <a:solidFill>
                      <a:srgbClr val="000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738959"/>
                  </a:ext>
                </a:extLst>
              </a:tr>
              <a:tr h="1693561">
                <a:tc>
                  <a:txBody>
                    <a:bodyPr/>
                    <a:lstStyle/>
                    <a:p>
                      <a:pPr algn="l"/>
                      <a:r>
                        <a:rPr lang="en-GB" sz="2200" dirty="0" err="1"/>
                        <a:t>student_id</a:t>
                      </a:r>
                      <a:endParaRPr lang="en-GB" sz="2200" dirty="0"/>
                    </a:p>
                    <a:p>
                      <a:pPr algn="l"/>
                      <a:r>
                        <a:rPr lang="en-GB" sz="2200" dirty="0"/>
                        <a:t>gender</a:t>
                      </a:r>
                    </a:p>
                    <a:p>
                      <a:pPr algn="l"/>
                      <a:r>
                        <a:rPr lang="en-GB" sz="2200" dirty="0"/>
                        <a:t>name</a:t>
                      </a:r>
                    </a:p>
                    <a:p>
                      <a:pPr algn="l"/>
                      <a:r>
                        <a:rPr lang="en-GB" sz="2200" dirty="0"/>
                        <a:t>province</a:t>
                      </a:r>
                    </a:p>
                  </a:txBody>
                  <a:tcPr marL="248279" marR="63063" marT="31531" marB="31531"/>
                </a:tc>
                <a:extLst>
                  <a:ext uri="{0D108BD9-81ED-4DB2-BD59-A6C34878D82A}">
                    <a16:rowId xmlns:a16="http://schemas.microsoft.com/office/drawing/2014/main" val="2020741350"/>
                  </a:ext>
                </a:extLst>
              </a:tr>
            </a:tbl>
          </a:graphicData>
        </a:graphic>
      </p:graphicFrame>
      <p:graphicFrame>
        <p:nvGraphicFramePr>
          <p:cNvPr id="12" name="Tableau 10">
            <a:extLst>
              <a:ext uri="{FF2B5EF4-FFF2-40B4-BE49-F238E27FC236}">
                <a16:creationId xmlns:a16="http://schemas.microsoft.com/office/drawing/2014/main" id="{A1522C00-CE88-E84B-8460-4850CE305A5C}"/>
              </a:ext>
            </a:extLst>
          </p:cNvPr>
          <p:cNvGraphicFramePr>
            <a:graphicFrameLocks noGrp="1"/>
          </p:cNvGraphicFramePr>
          <p:nvPr/>
        </p:nvGraphicFramePr>
        <p:xfrm>
          <a:off x="7442563" y="1176982"/>
          <a:ext cx="2743200" cy="2161439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637797633"/>
                    </a:ext>
                  </a:extLst>
                </a:gridCol>
              </a:tblGrid>
              <a:tr h="535686">
                <a:tc>
                  <a:txBody>
                    <a:bodyPr/>
                    <a:lstStyle/>
                    <a:p>
                      <a:pPr algn="ctr"/>
                      <a:r>
                        <a:rPr lang="en-GB" sz="2200" dirty="0">
                          <a:solidFill>
                            <a:schemeClr val="bg1"/>
                          </a:solidFill>
                          <a:highlight>
                            <a:srgbClr val="0000FF"/>
                          </a:highlight>
                        </a:rPr>
                        <a:t>COURSE</a:t>
                      </a:r>
                    </a:p>
                  </a:txBody>
                  <a:tcPr marL="63063" marR="63063" marT="31531" marB="31531" anchor="ctr">
                    <a:solidFill>
                      <a:srgbClr val="000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738959"/>
                  </a:ext>
                </a:extLst>
              </a:tr>
              <a:tr h="1625753">
                <a:tc>
                  <a:txBody>
                    <a:bodyPr/>
                    <a:lstStyle/>
                    <a:p>
                      <a:pPr algn="l"/>
                      <a:r>
                        <a:rPr lang="en-GB" sz="2200" dirty="0" err="1"/>
                        <a:t>coure_id</a:t>
                      </a:r>
                      <a:endParaRPr lang="en-GB" sz="2200" dirty="0"/>
                    </a:p>
                    <a:p>
                      <a:pPr algn="l"/>
                      <a:r>
                        <a:rPr lang="en-GB" sz="2200" dirty="0" err="1"/>
                        <a:t>course_name</a:t>
                      </a:r>
                      <a:endParaRPr lang="en-GB" sz="2200" dirty="0"/>
                    </a:p>
                    <a:p>
                      <a:pPr algn="l"/>
                      <a:r>
                        <a:rPr lang="en-GB" sz="2200" dirty="0" err="1"/>
                        <a:t>departement</a:t>
                      </a:r>
                      <a:endParaRPr lang="en-GB" sz="2200" dirty="0"/>
                    </a:p>
                  </a:txBody>
                  <a:tcPr marL="248279" marR="63063" marT="31531" marB="31531"/>
                </a:tc>
                <a:extLst>
                  <a:ext uri="{0D108BD9-81ED-4DB2-BD59-A6C34878D82A}">
                    <a16:rowId xmlns:a16="http://schemas.microsoft.com/office/drawing/2014/main" val="2020741350"/>
                  </a:ext>
                </a:extLst>
              </a:tr>
            </a:tbl>
          </a:graphicData>
        </a:graphic>
      </p:graphicFrame>
      <p:cxnSp>
        <p:nvCxnSpPr>
          <p:cNvPr id="13" name="Connecteur droit 15">
            <a:extLst>
              <a:ext uri="{FF2B5EF4-FFF2-40B4-BE49-F238E27FC236}">
                <a16:creationId xmlns:a16="http://schemas.microsoft.com/office/drawing/2014/main" id="{9210E4D7-9609-0247-A9D5-6C8A008E5EA5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5721941" y="2257701"/>
            <a:ext cx="17206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6">
            <a:extLst>
              <a:ext uri="{FF2B5EF4-FFF2-40B4-BE49-F238E27FC236}">
                <a16:creationId xmlns:a16="http://schemas.microsoft.com/office/drawing/2014/main" id="{5DE518E3-3F42-B347-B737-A22C76884537}"/>
              </a:ext>
            </a:extLst>
          </p:cNvPr>
          <p:cNvSpPr txBox="1"/>
          <p:nvPr/>
        </p:nvSpPr>
        <p:spPr>
          <a:xfrm>
            <a:off x="6754006" y="1732374"/>
            <a:ext cx="75330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00" dirty="0">
                <a:solidFill>
                  <a:srgbClr val="000DFF"/>
                </a:solidFill>
              </a:rPr>
              <a:t>many</a:t>
            </a:r>
          </a:p>
        </p:txBody>
      </p:sp>
      <p:sp>
        <p:nvSpPr>
          <p:cNvPr id="15" name="ZoneTexte 17">
            <a:extLst>
              <a:ext uri="{FF2B5EF4-FFF2-40B4-BE49-F238E27FC236}">
                <a16:creationId xmlns:a16="http://schemas.microsoft.com/office/drawing/2014/main" id="{A9B80924-55DF-1543-8538-222A2CB1F2DB}"/>
              </a:ext>
            </a:extLst>
          </p:cNvPr>
          <p:cNvSpPr txBox="1"/>
          <p:nvPr/>
        </p:nvSpPr>
        <p:spPr>
          <a:xfrm>
            <a:off x="5772016" y="1759816"/>
            <a:ext cx="66648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00" dirty="0">
                <a:solidFill>
                  <a:srgbClr val="000DFF"/>
                </a:solidFill>
              </a:rPr>
              <a:t>many</a:t>
            </a:r>
          </a:p>
        </p:txBody>
      </p:sp>
      <p:sp>
        <p:nvSpPr>
          <p:cNvPr id="19" name="Google Shape;188;p9">
            <a:extLst>
              <a:ext uri="{FF2B5EF4-FFF2-40B4-BE49-F238E27FC236}">
                <a16:creationId xmlns:a16="http://schemas.microsoft.com/office/drawing/2014/main" id="{3C72B33E-2648-4071-A5A5-B68EB3CC2245}"/>
              </a:ext>
            </a:extLst>
          </p:cNvPr>
          <p:cNvSpPr txBox="1"/>
          <p:nvPr/>
        </p:nvSpPr>
        <p:spPr>
          <a:xfrm>
            <a:off x="820658" y="5371680"/>
            <a:ext cx="7872581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each attribute, write the TYPE and for the keys, specify PK or FK</a:t>
            </a:r>
          </a:p>
        </p:txBody>
      </p:sp>
    </p:spTree>
    <p:extLst>
      <p:ext uri="{BB962C8B-B14F-4D97-AF65-F5344CB8AC3E}">
        <p14:creationId xmlns:p14="http://schemas.microsoft.com/office/powerpoint/2010/main" val="3282262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186;p9">
            <a:extLst>
              <a:ext uri="{FF2B5EF4-FFF2-40B4-BE49-F238E27FC236}">
                <a16:creationId xmlns:a16="http://schemas.microsoft.com/office/drawing/2014/main" id="{01619043-F9B6-4ABF-A143-ED6CEADC102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608269" y="155016"/>
            <a:ext cx="373501" cy="388441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87;p9">
            <a:extLst>
              <a:ext uri="{FF2B5EF4-FFF2-40B4-BE49-F238E27FC236}">
                <a16:creationId xmlns:a16="http://schemas.microsoft.com/office/drawing/2014/main" id="{51907FB3-A5DE-43E3-BDB7-9CDA94F9ADC1}"/>
              </a:ext>
            </a:extLst>
          </p:cNvPr>
          <p:cNvSpPr txBox="1"/>
          <p:nvPr/>
        </p:nvSpPr>
        <p:spPr>
          <a:xfrm>
            <a:off x="2959921" y="149182"/>
            <a:ext cx="95090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 MIN</a:t>
            </a:r>
            <a:endParaRPr sz="20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188;p9">
            <a:extLst>
              <a:ext uri="{FF2B5EF4-FFF2-40B4-BE49-F238E27FC236}">
                <a16:creationId xmlns:a16="http://schemas.microsoft.com/office/drawing/2014/main" id="{3C72B33E-2648-4071-A5A5-B68EB3CC2245}"/>
              </a:ext>
            </a:extLst>
          </p:cNvPr>
          <p:cNvSpPr txBox="1"/>
          <p:nvPr/>
        </p:nvSpPr>
        <p:spPr>
          <a:xfrm>
            <a:off x="268399" y="72238"/>
            <a:ext cx="1914883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ACTIVITY 4</a:t>
            </a:r>
            <a:endParaRPr sz="3000" b="1" dirty="0">
              <a:solidFill>
                <a:srgbClr val="00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88;p9">
            <a:extLst>
              <a:ext uri="{FF2B5EF4-FFF2-40B4-BE49-F238E27FC236}">
                <a16:creationId xmlns:a16="http://schemas.microsoft.com/office/drawing/2014/main" id="{3C72B33E-2648-4071-A5A5-B68EB3CC2245}"/>
              </a:ext>
            </a:extLst>
          </p:cNvPr>
          <p:cNvSpPr txBox="1"/>
          <p:nvPr/>
        </p:nvSpPr>
        <p:spPr>
          <a:xfrm>
            <a:off x="820659" y="4632038"/>
            <a:ext cx="7872581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a new table to manage the MANY to MANY relation ship </a:t>
            </a:r>
          </a:p>
        </p:txBody>
      </p:sp>
      <p:graphicFrame>
        <p:nvGraphicFramePr>
          <p:cNvPr id="11" name="Tableau 10">
            <a:extLst>
              <a:ext uri="{FF2B5EF4-FFF2-40B4-BE49-F238E27FC236}">
                <a16:creationId xmlns:a16="http://schemas.microsoft.com/office/drawing/2014/main" id="{DCF8E494-BED7-5847-9613-D8DA249D83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573643"/>
              </p:ext>
            </p:extLst>
          </p:nvPr>
        </p:nvGraphicFramePr>
        <p:xfrm>
          <a:off x="253159" y="1156381"/>
          <a:ext cx="2946246" cy="2251591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946246">
                  <a:extLst>
                    <a:ext uri="{9D8B030D-6E8A-4147-A177-3AD203B41FA5}">
                      <a16:colId xmlns:a16="http://schemas.microsoft.com/office/drawing/2014/main" val="2637797633"/>
                    </a:ext>
                  </a:extLst>
                </a:gridCol>
              </a:tblGrid>
              <a:tr h="558030">
                <a:tc>
                  <a:txBody>
                    <a:bodyPr/>
                    <a:lstStyle/>
                    <a:p>
                      <a:pPr algn="ctr"/>
                      <a:r>
                        <a:rPr lang="en-GB" sz="2200" dirty="0">
                          <a:solidFill>
                            <a:schemeClr val="bg1"/>
                          </a:solidFill>
                          <a:highlight>
                            <a:srgbClr val="0000FF"/>
                          </a:highlight>
                        </a:rPr>
                        <a:t>STUDENT</a:t>
                      </a:r>
                    </a:p>
                  </a:txBody>
                  <a:tcPr marL="63063" marR="63063" marT="31531" marB="31531" anchor="ctr">
                    <a:solidFill>
                      <a:srgbClr val="000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738959"/>
                  </a:ext>
                </a:extLst>
              </a:tr>
              <a:tr h="1693561">
                <a:tc>
                  <a:txBody>
                    <a:bodyPr/>
                    <a:lstStyle/>
                    <a:p>
                      <a:pPr algn="l"/>
                      <a:r>
                        <a:rPr lang="en-GB" sz="2200" dirty="0" err="1"/>
                        <a:t>student_id</a:t>
                      </a:r>
                      <a:endParaRPr lang="en-GB" sz="2200" dirty="0"/>
                    </a:p>
                    <a:p>
                      <a:pPr algn="l"/>
                      <a:r>
                        <a:rPr lang="en-GB" sz="2200" dirty="0"/>
                        <a:t>gender</a:t>
                      </a:r>
                    </a:p>
                    <a:p>
                      <a:pPr algn="l"/>
                      <a:r>
                        <a:rPr lang="en-GB" sz="2200" dirty="0"/>
                        <a:t>name</a:t>
                      </a:r>
                    </a:p>
                    <a:p>
                      <a:pPr algn="l"/>
                      <a:r>
                        <a:rPr lang="en-GB" sz="2200" dirty="0"/>
                        <a:t>province</a:t>
                      </a:r>
                    </a:p>
                  </a:txBody>
                  <a:tcPr marL="248279" marR="63063" marT="31531" marB="31531"/>
                </a:tc>
                <a:extLst>
                  <a:ext uri="{0D108BD9-81ED-4DB2-BD59-A6C34878D82A}">
                    <a16:rowId xmlns:a16="http://schemas.microsoft.com/office/drawing/2014/main" val="2020741350"/>
                  </a:ext>
                </a:extLst>
              </a:tr>
            </a:tbl>
          </a:graphicData>
        </a:graphic>
      </p:graphicFrame>
      <p:graphicFrame>
        <p:nvGraphicFramePr>
          <p:cNvPr id="12" name="Tableau 10">
            <a:extLst>
              <a:ext uri="{FF2B5EF4-FFF2-40B4-BE49-F238E27FC236}">
                <a16:creationId xmlns:a16="http://schemas.microsoft.com/office/drawing/2014/main" id="{A1522C00-CE88-E84B-8460-4850CE305A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9058512"/>
              </p:ext>
            </p:extLst>
          </p:nvPr>
        </p:nvGraphicFramePr>
        <p:xfrm>
          <a:off x="8382000" y="1143000"/>
          <a:ext cx="2743200" cy="2161439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637797633"/>
                    </a:ext>
                  </a:extLst>
                </a:gridCol>
              </a:tblGrid>
              <a:tr h="535686">
                <a:tc>
                  <a:txBody>
                    <a:bodyPr/>
                    <a:lstStyle/>
                    <a:p>
                      <a:pPr algn="ctr"/>
                      <a:r>
                        <a:rPr lang="en-GB" sz="2200" dirty="0">
                          <a:solidFill>
                            <a:schemeClr val="bg1"/>
                          </a:solidFill>
                          <a:highlight>
                            <a:srgbClr val="0000FF"/>
                          </a:highlight>
                        </a:rPr>
                        <a:t>COURSE</a:t>
                      </a:r>
                    </a:p>
                  </a:txBody>
                  <a:tcPr marL="63063" marR="63063" marT="31531" marB="31531" anchor="ctr">
                    <a:solidFill>
                      <a:srgbClr val="000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738959"/>
                  </a:ext>
                </a:extLst>
              </a:tr>
              <a:tr h="1625753">
                <a:tc>
                  <a:txBody>
                    <a:bodyPr/>
                    <a:lstStyle/>
                    <a:p>
                      <a:pPr algn="l"/>
                      <a:r>
                        <a:rPr lang="en-GB" sz="2200" dirty="0" err="1"/>
                        <a:t>coure_id</a:t>
                      </a:r>
                      <a:endParaRPr lang="en-GB" sz="2200" dirty="0"/>
                    </a:p>
                    <a:p>
                      <a:pPr algn="l"/>
                      <a:r>
                        <a:rPr lang="en-GB" sz="2200" dirty="0" err="1"/>
                        <a:t>course_name</a:t>
                      </a:r>
                      <a:endParaRPr lang="en-GB" sz="2200" dirty="0"/>
                    </a:p>
                    <a:p>
                      <a:pPr algn="l"/>
                      <a:r>
                        <a:rPr lang="en-GB" sz="2200" dirty="0" err="1"/>
                        <a:t>departement</a:t>
                      </a:r>
                      <a:endParaRPr lang="en-GB" sz="2200" dirty="0"/>
                    </a:p>
                  </a:txBody>
                  <a:tcPr marL="248279" marR="63063" marT="31531" marB="31531"/>
                </a:tc>
                <a:extLst>
                  <a:ext uri="{0D108BD9-81ED-4DB2-BD59-A6C34878D82A}">
                    <a16:rowId xmlns:a16="http://schemas.microsoft.com/office/drawing/2014/main" val="2020741350"/>
                  </a:ext>
                </a:extLst>
              </a:tr>
            </a:tbl>
          </a:graphicData>
        </a:graphic>
      </p:graphicFrame>
      <p:cxnSp>
        <p:nvCxnSpPr>
          <p:cNvPr id="13" name="Connecteur droit 15">
            <a:extLst>
              <a:ext uri="{FF2B5EF4-FFF2-40B4-BE49-F238E27FC236}">
                <a16:creationId xmlns:a16="http://schemas.microsoft.com/office/drawing/2014/main" id="{9210E4D7-9609-0247-A9D5-6C8A008E5EA5}"/>
              </a:ext>
            </a:extLst>
          </p:cNvPr>
          <p:cNvCxnSpPr>
            <a:cxnSpLocks/>
          </p:cNvCxnSpPr>
          <p:nvPr/>
        </p:nvCxnSpPr>
        <p:spPr>
          <a:xfrm>
            <a:off x="3199405" y="2282176"/>
            <a:ext cx="12963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6">
            <a:extLst>
              <a:ext uri="{FF2B5EF4-FFF2-40B4-BE49-F238E27FC236}">
                <a16:creationId xmlns:a16="http://schemas.microsoft.com/office/drawing/2014/main" id="{5DE518E3-3F42-B347-B737-A22C76884537}"/>
              </a:ext>
            </a:extLst>
          </p:cNvPr>
          <p:cNvSpPr txBox="1"/>
          <p:nvPr/>
        </p:nvSpPr>
        <p:spPr>
          <a:xfrm>
            <a:off x="7162800" y="1734235"/>
            <a:ext cx="75330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00" dirty="0">
                <a:solidFill>
                  <a:srgbClr val="000DFF"/>
                </a:solidFill>
              </a:rPr>
              <a:t>many</a:t>
            </a:r>
          </a:p>
        </p:txBody>
      </p:sp>
      <p:sp>
        <p:nvSpPr>
          <p:cNvPr id="15" name="ZoneTexte 17">
            <a:extLst>
              <a:ext uri="{FF2B5EF4-FFF2-40B4-BE49-F238E27FC236}">
                <a16:creationId xmlns:a16="http://schemas.microsoft.com/office/drawing/2014/main" id="{A9B80924-55DF-1543-8538-222A2CB1F2DB}"/>
              </a:ext>
            </a:extLst>
          </p:cNvPr>
          <p:cNvSpPr txBox="1"/>
          <p:nvPr/>
        </p:nvSpPr>
        <p:spPr>
          <a:xfrm>
            <a:off x="3810000" y="1886635"/>
            <a:ext cx="66648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00" dirty="0">
                <a:solidFill>
                  <a:srgbClr val="000DFF"/>
                </a:solidFill>
              </a:rPr>
              <a:t>many</a:t>
            </a:r>
          </a:p>
        </p:txBody>
      </p:sp>
      <p:sp>
        <p:nvSpPr>
          <p:cNvPr id="19" name="Google Shape;188;p9">
            <a:extLst>
              <a:ext uri="{FF2B5EF4-FFF2-40B4-BE49-F238E27FC236}">
                <a16:creationId xmlns:a16="http://schemas.microsoft.com/office/drawing/2014/main" id="{3C72B33E-2648-4071-A5A5-B68EB3CC2245}"/>
              </a:ext>
            </a:extLst>
          </p:cNvPr>
          <p:cNvSpPr txBox="1"/>
          <p:nvPr/>
        </p:nvSpPr>
        <p:spPr>
          <a:xfrm>
            <a:off x="820658" y="5371680"/>
            <a:ext cx="7872581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each attribute, write the TYPE and for the keys, specify PK or FK</a:t>
            </a:r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9210E4D7-9609-0247-A9D5-6C8A008E5EA5}"/>
              </a:ext>
            </a:extLst>
          </p:cNvPr>
          <p:cNvCxnSpPr>
            <a:cxnSpLocks/>
          </p:cNvCxnSpPr>
          <p:nvPr/>
        </p:nvCxnSpPr>
        <p:spPr>
          <a:xfrm>
            <a:off x="7085605" y="2286000"/>
            <a:ext cx="12963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au 10">
            <a:extLst>
              <a:ext uri="{FF2B5EF4-FFF2-40B4-BE49-F238E27FC236}">
                <a16:creationId xmlns:a16="http://schemas.microsoft.com/office/drawing/2014/main" id="{A1522C00-CE88-E84B-8460-4850CE305A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1571794"/>
              </p:ext>
            </p:extLst>
          </p:nvPr>
        </p:nvGraphicFramePr>
        <p:xfrm>
          <a:off x="4457700" y="1091514"/>
          <a:ext cx="2743200" cy="2212925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637797633"/>
                    </a:ext>
                  </a:extLst>
                </a:gridCol>
              </a:tblGrid>
              <a:tr h="548446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200" dirty="0" err="1" smtClean="0">
                          <a:solidFill>
                            <a:schemeClr val="bg1"/>
                          </a:solidFill>
                          <a:highlight>
                            <a:srgbClr val="0000FF"/>
                          </a:highlight>
                        </a:rPr>
                        <a:t>Student_Couruse</a:t>
                      </a:r>
                      <a:endParaRPr lang="en-GB" sz="2200" dirty="0" smtClean="0">
                        <a:solidFill>
                          <a:schemeClr val="bg1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L="63063" marR="63063" marT="31531" marB="31531" anchor="ctr">
                    <a:solidFill>
                      <a:srgbClr val="000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738959"/>
                  </a:ext>
                </a:extLst>
              </a:tr>
              <a:tr h="1664479"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200" dirty="0" err="1" smtClean="0"/>
                        <a:t>student_id</a:t>
                      </a:r>
                      <a:r>
                        <a:rPr lang="en-GB" sz="2200" dirty="0" smtClean="0"/>
                        <a:t>     </a:t>
                      </a:r>
                      <a:r>
                        <a:rPr lang="en-GB" sz="2200" dirty="0" smtClean="0">
                          <a:solidFill>
                            <a:schemeClr val="tx2"/>
                          </a:solidFill>
                        </a:rPr>
                        <a:t>FK</a:t>
                      </a:r>
                    </a:p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200" dirty="0" err="1" smtClean="0"/>
                        <a:t>coure_id</a:t>
                      </a:r>
                      <a:r>
                        <a:rPr lang="en-GB" sz="2200" dirty="0" smtClean="0"/>
                        <a:t>     </a:t>
                      </a:r>
                      <a:r>
                        <a:rPr lang="en-GB" sz="2200" dirty="0" smtClean="0">
                          <a:solidFill>
                            <a:schemeClr val="tx2"/>
                          </a:solidFill>
                        </a:rPr>
                        <a:t>FK</a:t>
                      </a:r>
                    </a:p>
                    <a:p>
                      <a:pPr algn="l"/>
                      <a:r>
                        <a:rPr lang="en-GB" sz="2200" dirty="0" smtClean="0"/>
                        <a:t>  </a:t>
                      </a:r>
                      <a:endParaRPr lang="en-GB" sz="2200" dirty="0"/>
                    </a:p>
                  </a:txBody>
                  <a:tcPr marL="248279" marR="63063" marT="31531" marB="31531"/>
                </a:tc>
                <a:extLst>
                  <a:ext uri="{0D108BD9-81ED-4DB2-BD59-A6C34878D82A}">
                    <a16:rowId xmlns:a16="http://schemas.microsoft.com/office/drawing/2014/main" val="2020741350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953000" y="3407972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Intersection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199405" y="1828800"/>
            <a:ext cx="381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068507" y="1764268"/>
            <a:ext cx="465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788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</TotalTime>
  <Words>330</Words>
  <Application>Microsoft Office PowerPoint</Application>
  <PresentationFormat>Widescreen</PresentationFormat>
  <Paragraphs>174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Calibri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NY.MA</dc:creator>
  <cp:lastModifiedBy>NY.MA</cp:lastModifiedBy>
  <cp:revision>12</cp:revision>
  <dcterms:created xsi:type="dcterms:W3CDTF">2022-01-31T02:44:21Z</dcterms:created>
  <dcterms:modified xsi:type="dcterms:W3CDTF">2023-12-28T01:42:33Z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2021-06-03T00:00:00Z</vt:filetime>
  </property>
  <property fmtid="{D5CDD505-2E9C-101B-9397-08002B2CF9AE}" pid="3" name="LastSaved">
    <vt:filetime>2022-01-31T00:00:00Z</vt:filetime>
  </property>
</Properties>
</file>