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262" r:id="rId3"/>
    <p:sldId id="258" r:id="rId4"/>
    <p:sldId id="259" r:id="rId5"/>
    <p:sldId id="260" r:id="rId6"/>
    <p:sldId id="261" r:id="rId7"/>
    <p:sldId id="302" r:id="rId8"/>
    <p:sldId id="263" r:id="rId9"/>
    <p:sldId id="272" r:id="rId10"/>
    <p:sldId id="273" r:id="rId11"/>
    <p:sldId id="265" r:id="rId12"/>
    <p:sldId id="266" r:id="rId13"/>
    <p:sldId id="268" r:id="rId14"/>
    <p:sldId id="274" r:id="rId15"/>
    <p:sldId id="270" r:id="rId16"/>
    <p:sldId id="275" r:id="rId17"/>
    <p:sldId id="276" r:id="rId18"/>
    <p:sldId id="278" r:id="rId19"/>
    <p:sldId id="305" r:id="rId20"/>
    <p:sldId id="285" r:id="rId21"/>
    <p:sldId id="286" r:id="rId22"/>
    <p:sldId id="287" r:id="rId23"/>
    <p:sldId id="288" r:id="rId24"/>
    <p:sldId id="309" r:id="rId25"/>
    <p:sldId id="291" r:id="rId26"/>
    <p:sldId id="289" r:id="rId27"/>
    <p:sldId id="290" r:id="rId28"/>
    <p:sldId id="293" r:id="rId29"/>
    <p:sldId id="300" r:id="rId30"/>
    <p:sldId id="310" r:id="rId31"/>
    <p:sldId id="294" r:id="rId32"/>
    <p:sldId id="283" r:id="rId33"/>
    <p:sldId id="295" r:id="rId34"/>
    <p:sldId id="296" r:id="rId35"/>
    <p:sldId id="297" r:id="rId36"/>
    <p:sldId id="298" r:id="rId37"/>
    <p:sldId id="308" r:id="rId38"/>
    <p:sldId id="342" r:id="rId39"/>
    <p:sldId id="301" r:id="rId40"/>
    <p:sldId id="332" r:id="rId41"/>
    <p:sldId id="333" r:id="rId42"/>
    <p:sldId id="277" r:id="rId43"/>
    <p:sldId id="264" r:id="rId44"/>
    <p:sldId id="311" r:id="rId45"/>
    <p:sldId id="312" r:id="rId46"/>
    <p:sldId id="314" r:id="rId47"/>
    <p:sldId id="269" r:id="rId48"/>
    <p:sldId id="313" r:id="rId49"/>
    <p:sldId id="315" r:id="rId50"/>
    <p:sldId id="292" r:id="rId51"/>
    <p:sldId id="282" r:id="rId52"/>
    <p:sldId id="317" r:id="rId53"/>
    <p:sldId id="318" r:id="rId54"/>
    <p:sldId id="319" r:id="rId55"/>
    <p:sldId id="324" r:id="rId56"/>
    <p:sldId id="325" r:id="rId57"/>
    <p:sldId id="326" r:id="rId58"/>
    <p:sldId id="320" r:id="rId59"/>
    <p:sldId id="321" r:id="rId60"/>
    <p:sldId id="327" r:id="rId61"/>
    <p:sldId id="330" r:id="rId62"/>
    <p:sldId id="299" r:id="rId63"/>
    <p:sldId id="336" r:id="rId64"/>
    <p:sldId id="337" r:id="rId65"/>
    <p:sldId id="338" r:id="rId66"/>
    <p:sldId id="339" r:id="rId67"/>
    <p:sldId id="284" r:id="rId68"/>
    <p:sldId id="340" r:id="rId69"/>
    <p:sldId id="341" r:id="rId70"/>
    <p:sldId id="334" r:id="rId71"/>
    <p:sldId id="335" r:id="rId72"/>
    <p:sldId id="279" r:id="rId73"/>
    <p:sldId id="30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56" autoAdjust="0"/>
    <p:restoredTop sz="94660"/>
  </p:normalViewPr>
  <p:slideViewPr>
    <p:cSldViewPr snapToGrid="0">
      <p:cViewPr varScale="1">
        <p:scale>
          <a:sx n="65" d="100"/>
          <a:sy n="65" d="100"/>
        </p:scale>
        <p:origin x="7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BF268-5D9A-43D0-A8DA-9DF7542F1C96}"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9644AF-EF15-4F35-B01E-48E9E19A5E99}" type="slidenum">
              <a:rPr lang="en-US" smtClean="0"/>
              <a:t>‹#›</a:t>
            </a:fld>
            <a:endParaRPr lang="en-US"/>
          </a:p>
        </p:txBody>
      </p:sp>
    </p:spTree>
    <p:extLst>
      <p:ext uri="{BB962C8B-B14F-4D97-AF65-F5344CB8AC3E}">
        <p14:creationId xmlns:p14="http://schemas.microsoft.com/office/powerpoint/2010/main" val="740651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AEB-04D8-4CE6-92CE-19AD08199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FD996-C2CA-4B91-A059-C98173BF2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251524-366F-4BE8-A717-BB3415FA3F71}"/>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11407A75-6134-4FD8-BF0F-F6287FBCF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0C89-C06D-4D66-AFD3-06CBED699A78}"/>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420559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6A5F-6C29-4CC9-A3A3-EE30A3CC1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2C7CF0-184B-44DF-9310-122EDE4CF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8D90B-A1B4-4452-A2B5-762B3D36D844}"/>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16F8743C-4916-42E8-8D79-14D60FED8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813A2-316C-4BE8-BC9D-7692C95C2C25}"/>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169006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ED02A9-04AD-4EC9-8546-9782A6FD6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1052F8-BB88-404B-AA39-F8306F52FF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0E777-1A53-4F92-9A14-40C8DEC6AD62}"/>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D10FCF5A-7A4A-45DD-A8DB-14042A4D2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436D5-1442-4108-8BC5-388AFCD6573C}"/>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65543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D7A0-962D-4B4B-B680-9D5B54E1F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E10B3-CA78-4C7B-8604-F4BC8CB21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FF995-2509-4FC1-98B9-557AFEBC2A8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53304358-866E-4024-A0EA-70FC30506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1626A-3A9C-4DE0-B8B0-473C6E4FA160}"/>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428853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6D2C-1391-4D59-9BF1-CCB2A7FE3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0CC4B-D6F3-48BF-B86C-94D508086A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BD24F-0676-4B68-8FEC-6DF3C2FA474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EC835327-72D0-4C50-8E1D-0544C6D73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2D941-9201-40DF-AC82-8F7F930C69A7}"/>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68477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3CA1-8626-4D0E-9547-EDE3EC1E9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FB152-ABCA-450B-9A4E-CA818D857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8B802-D394-4570-B829-662A9C3E4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EDA6F-310F-413E-AA04-4FB7BA98EA33}"/>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6" name="Footer Placeholder 5">
            <a:extLst>
              <a:ext uri="{FF2B5EF4-FFF2-40B4-BE49-F238E27FC236}">
                <a16:creationId xmlns:a16="http://schemas.microsoft.com/office/drawing/2014/main" id="{454CE7BB-E3BC-4744-9164-6C188D55B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8E1C7-2E3D-4119-9D65-9FD25B83CA78}"/>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301472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AFDB-6BF1-4B6B-8E29-4763AF4B34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DACF3-E850-4295-86A9-0349E373A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E9C14-D3F3-47F0-941D-F47E37516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9AE1C-BD4B-4EA2-8418-4402706C6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B0BDA-1F0D-4F37-8F28-4B3A6FA92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BD92BD-383A-4A83-A321-76ADFB29875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8" name="Footer Placeholder 7">
            <a:extLst>
              <a:ext uri="{FF2B5EF4-FFF2-40B4-BE49-F238E27FC236}">
                <a16:creationId xmlns:a16="http://schemas.microsoft.com/office/drawing/2014/main" id="{86DCD43D-C4C1-44D7-B1A5-798AA0925D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CA9F5-ED8F-404A-BE16-84FB36B5DD60}"/>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14942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A5DF-803E-4069-8170-312C0AB7F8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AB1E04-59D4-495E-9AC2-5CF39BB671DA}"/>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4" name="Footer Placeholder 3">
            <a:extLst>
              <a:ext uri="{FF2B5EF4-FFF2-40B4-BE49-F238E27FC236}">
                <a16:creationId xmlns:a16="http://schemas.microsoft.com/office/drawing/2014/main" id="{D6C73B0C-5B6F-4E3F-92B0-60E85DD01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59AC02-F36B-4F47-9B7D-7951336DCC4C}"/>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316840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A497C-AA9E-4ECD-B94A-D2E1363FFFF1}"/>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3" name="Footer Placeholder 2">
            <a:extLst>
              <a:ext uri="{FF2B5EF4-FFF2-40B4-BE49-F238E27FC236}">
                <a16:creationId xmlns:a16="http://schemas.microsoft.com/office/drawing/2014/main" id="{BCA544FE-EAA4-41DA-9450-DB182D08F1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B8425-4CF6-47D1-BBD3-2E62E1AF1BE1}"/>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247233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D927-817B-4510-80A4-A219C5B95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CEA801-E6BD-4D48-9F8C-386B786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69C87A-642D-4C6F-B414-42AFE3BF6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E0CC0-D0C9-4D6A-8263-D745ED7C3B7B}"/>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6" name="Footer Placeholder 5">
            <a:extLst>
              <a:ext uri="{FF2B5EF4-FFF2-40B4-BE49-F238E27FC236}">
                <a16:creationId xmlns:a16="http://schemas.microsoft.com/office/drawing/2014/main" id="{76A8E5BA-419B-44A1-940E-CF5C5D426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EF9EE-6FB4-4C68-86AA-1B423310C8DC}"/>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398248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D6CA-F215-4331-A514-E1752F950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F70C9-CE3F-48AC-AD81-3EABE3AAD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8AC07-34F8-44F6-8B60-3FBA79463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4A788-625A-4337-BDCF-7E5DC37611B0}"/>
              </a:ext>
            </a:extLst>
          </p:cNvPr>
          <p:cNvSpPr>
            <a:spLocks noGrp="1"/>
          </p:cNvSpPr>
          <p:nvPr>
            <p:ph type="dt" sz="half" idx="10"/>
          </p:nvPr>
        </p:nvSpPr>
        <p:spPr/>
        <p:txBody>
          <a:bodyPr/>
          <a:lstStyle/>
          <a:p>
            <a:fld id="{534697C9-A9B0-4335-AB73-4D3EB2D335E1}" type="datetimeFigureOut">
              <a:rPr lang="en-US" smtClean="0"/>
              <a:t>10/11/2019</a:t>
            </a:fld>
            <a:endParaRPr lang="en-US"/>
          </a:p>
        </p:txBody>
      </p:sp>
      <p:sp>
        <p:nvSpPr>
          <p:cNvPr id="6" name="Footer Placeholder 5">
            <a:extLst>
              <a:ext uri="{FF2B5EF4-FFF2-40B4-BE49-F238E27FC236}">
                <a16:creationId xmlns:a16="http://schemas.microsoft.com/office/drawing/2014/main" id="{34655270-4109-444B-B0E4-50834BDB4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D09AF-BC27-4593-9C54-34C4922887F6}"/>
              </a:ext>
            </a:extLst>
          </p:cNvPr>
          <p:cNvSpPr>
            <a:spLocks noGrp="1"/>
          </p:cNvSpPr>
          <p:nvPr>
            <p:ph type="sldNum" sz="quarter" idx="12"/>
          </p:nvPr>
        </p:nvSpPr>
        <p:spPr/>
        <p:txBody>
          <a:bodyPr/>
          <a:lstStyle/>
          <a:p>
            <a:fld id="{9ECAF427-5348-4ABC-B581-75881D1C9F54}" type="slidenum">
              <a:rPr lang="en-US" smtClean="0"/>
              <a:t>‹#›</a:t>
            </a:fld>
            <a:endParaRPr lang="en-US"/>
          </a:p>
        </p:txBody>
      </p:sp>
    </p:spTree>
    <p:extLst>
      <p:ext uri="{BB962C8B-B14F-4D97-AF65-F5344CB8AC3E}">
        <p14:creationId xmlns:p14="http://schemas.microsoft.com/office/powerpoint/2010/main" val="19668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13A61-E83F-49CC-B21D-0E8453E1D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C5BA2-6531-4FC7-9D35-610045D7B3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EF726-905E-446D-B9FA-4F360FBAB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697C9-A9B0-4335-AB73-4D3EB2D335E1}" type="datetimeFigureOut">
              <a:rPr lang="en-US" smtClean="0"/>
              <a:t>10/11/2019</a:t>
            </a:fld>
            <a:endParaRPr lang="en-US"/>
          </a:p>
        </p:txBody>
      </p:sp>
      <p:sp>
        <p:nvSpPr>
          <p:cNvPr id="5" name="Footer Placeholder 4">
            <a:extLst>
              <a:ext uri="{FF2B5EF4-FFF2-40B4-BE49-F238E27FC236}">
                <a16:creationId xmlns:a16="http://schemas.microsoft.com/office/drawing/2014/main" id="{A3155E81-37EE-4688-9747-6FBB88322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EAA280-9BEC-42F4-8B7B-EAF332BF7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AF427-5348-4ABC-B581-75881D1C9F54}" type="slidenum">
              <a:rPr lang="en-US" smtClean="0"/>
              <a:t>‹#›</a:t>
            </a:fld>
            <a:endParaRPr lang="en-US"/>
          </a:p>
        </p:txBody>
      </p:sp>
    </p:spTree>
    <p:extLst>
      <p:ext uri="{BB962C8B-B14F-4D97-AF65-F5344CB8AC3E}">
        <p14:creationId xmlns:p14="http://schemas.microsoft.com/office/powerpoint/2010/main" val="38427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package" Target="../embeddings/Microsoft_Excel_Worksheet2.xlsx"/><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7.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bin"/><Relationship Id="rId4" Type="http://schemas.openxmlformats.org/officeDocument/2006/relationships/image" Target="../media/image15.png"/><Relationship Id="rId9" Type="http://schemas.openxmlformats.org/officeDocument/2006/relationships/image" Target="../media/image17.wmf"/></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6.xml"/><Relationship Id="rId5" Type="http://schemas.openxmlformats.org/officeDocument/2006/relationships/image" Target="../media/image2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9.png"/><Relationship Id="rId2" Type="http://schemas.openxmlformats.org/officeDocument/2006/relationships/image" Target="../media/image33.jpeg"/><Relationship Id="rId1" Type="http://schemas.openxmlformats.org/officeDocument/2006/relationships/slideLayout" Target="../slideLayouts/slideLayout7.xml"/><Relationship Id="rId5" Type="http://schemas.openxmlformats.org/officeDocument/2006/relationships/image" Target="../media/image35.png"/><Relationship Id="rId10" Type="http://schemas.openxmlformats.org/officeDocument/2006/relationships/image" Target="../media/image36.png"/><Relationship Id="rId4" Type="http://schemas.openxmlformats.org/officeDocument/2006/relationships/image" Target="../media/image34.png"/><Relationship Id="rId9"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9.jpe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40.png"/><Relationship Id="rId2"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00.png"/><Relationship Id="rId7" Type="http://schemas.openxmlformats.org/officeDocument/2006/relationships/image" Target="../media/image40.png"/><Relationship Id="rId2" Type="http://schemas.openxmlformats.org/officeDocument/2006/relationships/image" Target="../media/image42.jpeg"/><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80.png"/><Relationship Id="rId4" Type="http://schemas.openxmlformats.org/officeDocument/2006/relationships/image" Target="../media/image160.png"/></Relationships>
</file>

<file path=ppt/slides/_rels/slide67.xml.rels><?xml version="1.0" encoding="UTF-8" standalone="yes"?>
<Relationships xmlns="http://schemas.openxmlformats.org/package/2006/relationships"><Relationship Id="rId3" Type="http://schemas.openxmlformats.org/officeDocument/2006/relationships/image" Target="../media/image211.png"/><Relationship Id="rId7" Type="http://schemas.openxmlformats.org/officeDocument/2006/relationships/image" Target="../media/image40.png"/><Relationship Id="rId2" Type="http://schemas.openxmlformats.org/officeDocument/2006/relationships/image" Target="../media/image42.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40.png"/><Relationship Id="rId2" Type="http://schemas.openxmlformats.org/officeDocument/2006/relationships/image" Target="../media/image43.jpeg"/><Relationship Id="rId1" Type="http://schemas.openxmlformats.org/officeDocument/2006/relationships/slideLayout" Target="../slideLayouts/slideLayout7.xml"/><Relationship Id="rId6" Type="http://schemas.openxmlformats.org/officeDocument/2006/relationships/image" Target="../media/image280.png"/><Relationship Id="rId5" Type="http://schemas.openxmlformats.org/officeDocument/2006/relationships/image" Target="../media/image22.png"/><Relationship Id="rId4" Type="http://schemas.openxmlformats.org/officeDocument/2006/relationships/image" Target="../media/image27.png"/></Relationships>
</file>

<file path=ppt/slides/_rels/slide6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42.jpe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29.png"/><Relationship Id="rId4" Type="http://schemas.openxmlformats.org/officeDocument/2006/relationships/image" Target="../media/image2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30.png"/><Relationship Id="rId7" Type="http://schemas.openxmlformats.org/officeDocument/2006/relationships/image" Target="../media/image72.png"/><Relationship Id="rId2" Type="http://schemas.openxmlformats.org/officeDocument/2006/relationships/image" Target="../media/image201.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EB38-503A-4566-A026-503ECFE6DD3C}"/>
              </a:ext>
            </a:extLst>
          </p:cNvPr>
          <p:cNvSpPr>
            <a:spLocks noGrp="1"/>
          </p:cNvSpPr>
          <p:nvPr>
            <p:ph type="ctrTitle"/>
          </p:nvPr>
        </p:nvSpPr>
        <p:spPr>
          <a:xfrm>
            <a:off x="775253" y="664121"/>
            <a:ext cx="10641495" cy="2387600"/>
          </a:xfrm>
        </p:spPr>
        <p:txBody>
          <a:bodyPr>
            <a:normAutofit/>
          </a:bodyPr>
          <a:lstStyle/>
          <a:p>
            <a:r>
              <a:rPr lang="en-US" dirty="0"/>
              <a:t>Pallid Sturgeon Demographic Population Model</a:t>
            </a:r>
          </a:p>
        </p:txBody>
      </p:sp>
      <p:sp>
        <p:nvSpPr>
          <p:cNvPr id="3" name="Subtitle 2">
            <a:extLst>
              <a:ext uri="{FF2B5EF4-FFF2-40B4-BE49-F238E27FC236}">
                <a16:creationId xmlns:a16="http://schemas.microsoft.com/office/drawing/2014/main" id="{37774124-06A6-4F6C-B641-990DD68EAB18}"/>
              </a:ext>
            </a:extLst>
          </p:cNvPr>
          <p:cNvSpPr>
            <a:spLocks noGrp="1"/>
          </p:cNvSpPr>
          <p:nvPr>
            <p:ph type="subTitle" idx="1"/>
          </p:nvPr>
        </p:nvSpPr>
        <p:spPr>
          <a:xfrm>
            <a:off x="1524000" y="4827936"/>
            <a:ext cx="9144000" cy="1003024"/>
          </a:xfrm>
        </p:spPr>
        <p:txBody>
          <a:bodyPr/>
          <a:lstStyle/>
          <a:p>
            <a:r>
              <a:rPr lang="en-US" dirty="0"/>
              <a:t>Presented to the Management Team</a:t>
            </a:r>
          </a:p>
          <a:p>
            <a:r>
              <a:rPr lang="en-US" dirty="0"/>
              <a:t>10/11/2019</a:t>
            </a:r>
          </a:p>
        </p:txBody>
      </p:sp>
      <p:sp>
        <p:nvSpPr>
          <p:cNvPr id="4" name="TextBox 3">
            <a:extLst>
              <a:ext uri="{FF2B5EF4-FFF2-40B4-BE49-F238E27FC236}">
                <a16:creationId xmlns:a16="http://schemas.microsoft.com/office/drawing/2014/main" id="{FBA8E1EE-DA87-4A02-9C00-3CAD85486586}"/>
              </a:ext>
            </a:extLst>
          </p:cNvPr>
          <p:cNvSpPr txBox="1"/>
          <p:nvPr/>
        </p:nvSpPr>
        <p:spPr>
          <a:xfrm>
            <a:off x="1524000" y="3171632"/>
            <a:ext cx="9144000" cy="861774"/>
          </a:xfrm>
          <a:prstGeom prst="rect">
            <a:avLst/>
          </a:prstGeom>
          <a:noFill/>
        </p:spPr>
        <p:txBody>
          <a:bodyPr wrap="square" rtlCol="0">
            <a:spAutoFit/>
          </a:bodyPr>
          <a:lstStyle/>
          <a:p>
            <a:pPr algn="ctr"/>
            <a:r>
              <a:rPr lang="en-US" sz="3200" dirty="0">
                <a:solidFill>
                  <a:srgbClr val="0070C0"/>
                </a:solidFill>
              </a:rPr>
              <a:t>Draft Analysis of Fort Peck Flow Scenarios</a:t>
            </a:r>
          </a:p>
          <a:p>
            <a:endParaRPr lang="en-US" dirty="0">
              <a:solidFill>
                <a:srgbClr val="0070C0"/>
              </a:solidFill>
            </a:endParaRPr>
          </a:p>
        </p:txBody>
      </p:sp>
      <p:sp>
        <p:nvSpPr>
          <p:cNvPr id="5" name="TextBox 4">
            <a:extLst>
              <a:ext uri="{FF2B5EF4-FFF2-40B4-BE49-F238E27FC236}">
                <a16:creationId xmlns:a16="http://schemas.microsoft.com/office/drawing/2014/main" id="{D2E17BB2-0598-4F79-AEED-0E043947A319}"/>
              </a:ext>
            </a:extLst>
          </p:cNvPr>
          <p:cNvSpPr txBox="1"/>
          <p:nvPr/>
        </p:nvSpPr>
        <p:spPr>
          <a:xfrm>
            <a:off x="8885582" y="6040715"/>
            <a:ext cx="3140765" cy="584775"/>
          </a:xfrm>
          <a:prstGeom prst="rect">
            <a:avLst/>
          </a:prstGeom>
          <a:noFill/>
        </p:spPr>
        <p:txBody>
          <a:bodyPr wrap="square" rtlCol="0">
            <a:spAutoFit/>
          </a:bodyPr>
          <a:lstStyle/>
          <a:p>
            <a:pPr algn="r"/>
            <a:r>
              <a:rPr lang="en-US" sz="1600" dirty="0"/>
              <a:t>Sara Reynolds</a:t>
            </a:r>
          </a:p>
          <a:p>
            <a:pPr algn="r"/>
            <a:r>
              <a:rPr lang="en-US" sz="1600" dirty="0"/>
              <a:t>sara.reynolds@huskers.unl.edu</a:t>
            </a:r>
          </a:p>
        </p:txBody>
      </p:sp>
    </p:spTree>
    <p:extLst>
      <p:ext uri="{BB962C8B-B14F-4D97-AF65-F5344CB8AC3E}">
        <p14:creationId xmlns:p14="http://schemas.microsoft.com/office/powerpoint/2010/main" val="388644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4" name="TextBox 3">
            <a:extLst>
              <a:ext uri="{FF2B5EF4-FFF2-40B4-BE49-F238E27FC236}">
                <a16:creationId xmlns:a16="http://schemas.microsoft.com/office/drawing/2014/main" id="{4AEFA858-D4BD-4C7D-9076-03D3B74EDA9B}"/>
              </a:ext>
            </a:extLst>
          </p:cNvPr>
          <p:cNvSpPr txBox="1"/>
          <p:nvPr/>
        </p:nvSpPr>
        <p:spPr>
          <a:xfrm>
            <a:off x="928468" y="1069145"/>
            <a:ext cx="102272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0070C0"/>
                </a:solidFill>
              </a:rPr>
              <a:t>age-0 survival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5812B72-1C57-4B92-9958-E74A7D175DD5}"/>
                  </a:ext>
                </a:extLst>
              </p:cNvPr>
              <p:cNvSpPr txBox="1"/>
              <p:nvPr/>
            </p:nvSpPr>
            <p:spPr>
              <a:xfrm>
                <a:off x="4511386" y="810633"/>
                <a:ext cx="7388941" cy="338554"/>
              </a:xfrm>
              <a:prstGeom prst="rect">
                <a:avLst/>
              </a:prstGeom>
              <a:noFill/>
            </p:spPr>
            <p:txBody>
              <a:bodyPr wrap="square" rtlCol="0">
                <a:spAutoFit/>
              </a:bodyPr>
              <a:lstStyle/>
              <a:p>
                <a:r>
                  <a:rPr lang="en-US" sz="1600" dirty="0">
                    <a:solidFill>
                      <a:srgbClr val="FF0000"/>
                    </a:solidFill>
                  </a:rPr>
                  <a:t>expected number of age-1 female recruits produced by an age-</a:t>
                </a:r>
                <a14:m>
                  <m:oMath xmlns:m="http://schemas.openxmlformats.org/officeDocument/2006/math">
                    <m:r>
                      <a:rPr lang="en-US" sz="1600" b="0" i="1" smtClean="0">
                        <a:solidFill>
                          <a:srgbClr val="FF0000"/>
                        </a:solidFill>
                        <a:latin typeface="Cambria Math" panose="02040503050406030204" pitchFamily="18" charset="0"/>
                      </a:rPr>
                      <m:t>𝑖</m:t>
                    </m:r>
                  </m:oMath>
                </a14:m>
                <a:r>
                  <a:rPr lang="en-US" sz="1600" dirty="0">
                    <a:solidFill>
                      <a:srgbClr val="FF0000"/>
                    </a:solidFill>
                  </a:rPr>
                  <a:t> females</a:t>
                </a:r>
              </a:p>
            </p:txBody>
          </p:sp>
        </mc:Choice>
        <mc:Fallback xmlns="">
          <p:sp>
            <p:nvSpPr>
              <p:cNvPr id="3" name="TextBox 2">
                <a:extLst>
                  <a:ext uri="{FF2B5EF4-FFF2-40B4-BE49-F238E27FC236}">
                    <a16:creationId xmlns:a16="http://schemas.microsoft.com/office/drawing/2014/main" id="{F5812B72-1C57-4B92-9958-E74A7D175DD5}"/>
                  </a:ext>
                </a:extLst>
              </p:cNvPr>
              <p:cNvSpPr txBox="1">
                <a:spLocks noRot="1" noChangeAspect="1" noMove="1" noResize="1" noEditPoints="1" noAdjustHandles="1" noChangeArrowheads="1" noChangeShapeType="1" noTextEdit="1"/>
              </p:cNvSpPr>
              <p:nvPr/>
            </p:nvSpPr>
            <p:spPr>
              <a:xfrm>
                <a:off x="4511386" y="810633"/>
                <a:ext cx="7388941" cy="338554"/>
              </a:xfrm>
              <a:prstGeom prst="rect">
                <a:avLst/>
              </a:prstGeom>
              <a:blipFill>
                <a:blip r:embed="rId2"/>
                <a:stretch>
                  <a:fillRect l="-413" t="-5357" b="-2142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EA17B27-E29D-4A86-A0FC-65E47B66B98C}"/>
              </a:ext>
            </a:extLst>
          </p:cNvPr>
          <p:cNvCxnSpPr>
            <a:stCxn id="3" idx="1"/>
          </p:cNvCxnSpPr>
          <p:nvPr/>
        </p:nvCxnSpPr>
        <p:spPr>
          <a:xfrm flipH="1">
            <a:off x="3893574" y="979910"/>
            <a:ext cx="617812" cy="169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40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6" name="TextBox 5">
            <a:extLst>
              <a:ext uri="{FF2B5EF4-FFF2-40B4-BE49-F238E27FC236}">
                <a16:creationId xmlns:a16="http://schemas.microsoft.com/office/drawing/2014/main" id="{C0BBBD8B-522D-4156-AA4D-8F6EE18F48E9}"/>
              </a:ext>
            </a:extLst>
          </p:cNvPr>
          <p:cNvSpPr txBox="1"/>
          <p:nvPr/>
        </p:nvSpPr>
        <p:spPr>
          <a:xfrm>
            <a:off x="2915588" y="6270678"/>
            <a:ext cx="8907247" cy="523220"/>
          </a:xfrm>
          <a:prstGeom prst="rect">
            <a:avLst/>
          </a:prstGeom>
          <a:noFill/>
        </p:spPr>
        <p:txBody>
          <a:bodyPr wrap="none" rtlCol="0">
            <a:spAutoFit/>
          </a:bodyPr>
          <a:lstStyle/>
          <a:p>
            <a:r>
              <a:rPr lang="en-US" sz="2800" dirty="0"/>
              <a:t>+ (Lake Sakakawea Age-0 Survival)*(1-Retention Probability)</a:t>
            </a:r>
          </a:p>
        </p:txBody>
      </p:sp>
      <p:sp>
        <p:nvSpPr>
          <p:cNvPr id="8" name="TextBox 7">
            <a:extLst>
              <a:ext uri="{FF2B5EF4-FFF2-40B4-BE49-F238E27FC236}">
                <a16:creationId xmlns:a16="http://schemas.microsoft.com/office/drawing/2014/main" id="{08A74E6E-47C6-48E3-9568-A51C5468DCED}"/>
              </a:ext>
            </a:extLst>
          </p:cNvPr>
          <p:cNvSpPr txBox="1"/>
          <p:nvPr/>
        </p:nvSpPr>
        <p:spPr>
          <a:xfrm>
            <a:off x="928468" y="1069145"/>
            <a:ext cx="102272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FF0000"/>
                </a:solidFill>
              </a:rPr>
              <a:t>age-0 survival</a:t>
            </a:r>
            <a:endParaRPr lang="en-US" sz="2400" dirty="0">
              <a:solidFill>
                <a:srgbClr val="0070C0"/>
              </a:solidFill>
            </a:endParaRPr>
          </a:p>
        </p:txBody>
      </p:sp>
      <p:sp>
        <p:nvSpPr>
          <p:cNvPr id="9" name="TextBox 8">
            <a:extLst>
              <a:ext uri="{FF2B5EF4-FFF2-40B4-BE49-F238E27FC236}">
                <a16:creationId xmlns:a16="http://schemas.microsoft.com/office/drawing/2014/main" id="{CC956958-31F2-41AF-A2F0-85A259C0EAE4}"/>
              </a:ext>
            </a:extLst>
          </p:cNvPr>
          <p:cNvSpPr txBox="1"/>
          <p:nvPr/>
        </p:nvSpPr>
        <p:spPr>
          <a:xfrm>
            <a:off x="369165" y="5334959"/>
            <a:ext cx="11453670" cy="523220"/>
          </a:xfrm>
          <a:prstGeom prst="rect">
            <a:avLst/>
          </a:prstGeom>
          <a:noFill/>
        </p:spPr>
        <p:txBody>
          <a:bodyPr wrap="square" rtlCol="0">
            <a:spAutoFit/>
          </a:bodyPr>
          <a:lstStyle/>
          <a:p>
            <a:pPr>
              <a:spcAft>
                <a:spcPts val="1200"/>
              </a:spcAft>
            </a:pPr>
            <a:r>
              <a:rPr lang="en-US" sz="2800" dirty="0">
                <a:solidFill>
                  <a:srgbClr val="FF0000"/>
                </a:solidFill>
              </a:rPr>
              <a:t>Age-0 Survival </a:t>
            </a:r>
            <a:r>
              <a:rPr lang="en-US" sz="2800" dirty="0"/>
              <a:t>= </a:t>
            </a:r>
          </a:p>
        </p:txBody>
      </p:sp>
      <p:sp>
        <p:nvSpPr>
          <p:cNvPr id="10" name="TextBox 9">
            <a:extLst>
              <a:ext uri="{FF2B5EF4-FFF2-40B4-BE49-F238E27FC236}">
                <a16:creationId xmlns:a16="http://schemas.microsoft.com/office/drawing/2014/main" id="{2491B417-8AC9-4BEA-B5A2-501BBB2FF749}"/>
              </a:ext>
            </a:extLst>
          </p:cNvPr>
          <p:cNvSpPr txBox="1"/>
          <p:nvPr/>
        </p:nvSpPr>
        <p:spPr>
          <a:xfrm>
            <a:off x="369165" y="4873294"/>
            <a:ext cx="10534739" cy="461665"/>
          </a:xfrm>
          <a:prstGeom prst="rect">
            <a:avLst/>
          </a:prstGeom>
          <a:noFill/>
        </p:spPr>
        <p:txBody>
          <a:bodyPr wrap="square" rtlCol="0">
            <a:spAutoFit/>
          </a:bodyPr>
          <a:lstStyle/>
          <a:p>
            <a:r>
              <a:rPr lang="en-US" sz="2400" i="1" dirty="0"/>
              <a:t>Assuming a worst case lake survival scenario where Lake Sakakawea survival is 0: </a:t>
            </a:r>
          </a:p>
        </p:txBody>
      </p:sp>
      <p:sp>
        <p:nvSpPr>
          <p:cNvPr id="11" name="TextBox 10">
            <a:extLst>
              <a:ext uri="{FF2B5EF4-FFF2-40B4-BE49-F238E27FC236}">
                <a16:creationId xmlns:a16="http://schemas.microsoft.com/office/drawing/2014/main" id="{2B993476-E0BF-4F98-8EF8-94E1343F5247}"/>
              </a:ext>
            </a:extLst>
          </p:cNvPr>
          <p:cNvSpPr txBox="1"/>
          <p:nvPr/>
        </p:nvSpPr>
        <p:spPr>
          <a:xfrm>
            <a:off x="1299185" y="5776315"/>
            <a:ext cx="10523650" cy="523220"/>
          </a:xfrm>
          <a:prstGeom prst="rect">
            <a:avLst/>
          </a:prstGeom>
          <a:noFill/>
        </p:spPr>
        <p:txBody>
          <a:bodyPr wrap="none" rtlCol="0">
            <a:spAutoFit/>
          </a:bodyPr>
          <a:lstStyle/>
          <a:p>
            <a:r>
              <a:rPr lang="en-US" sz="2800" dirty="0"/>
              <a:t>(Missouri River Age-0 Survival Given Retention)*(Retention Probability)</a:t>
            </a:r>
          </a:p>
        </p:txBody>
      </p:sp>
    </p:spTree>
    <p:extLst>
      <p:ext uri="{BB962C8B-B14F-4D97-AF65-F5344CB8AC3E}">
        <p14:creationId xmlns:p14="http://schemas.microsoft.com/office/powerpoint/2010/main" val="382687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6" name="TextBox 5">
            <a:extLst>
              <a:ext uri="{FF2B5EF4-FFF2-40B4-BE49-F238E27FC236}">
                <a16:creationId xmlns:a16="http://schemas.microsoft.com/office/drawing/2014/main" id="{4857D4C8-E34D-494C-8D65-33895BB7555C}"/>
              </a:ext>
            </a:extLst>
          </p:cNvPr>
          <p:cNvSpPr txBox="1"/>
          <p:nvPr/>
        </p:nvSpPr>
        <p:spPr>
          <a:xfrm>
            <a:off x="928468" y="1069145"/>
            <a:ext cx="1022721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FF0000"/>
                </a:solidFill>
              </a:rPr>
              <a:t>age-0 survival</a:t>
            </a:r>
            <a:endParaRPr lang="en-US" sz="2400" dirty="0">
              <a:solidFill>
                <a:srgbClr val="0070C0"/>
              </a:solidFill>
            </a:endParaRPr>
          </a:p>
        </p:txBody>
      </p:sp>
      <p:sp>
        <p:nvSpPr>
          <p:cNvPr id="8" name="TextBox 7">
            <a:extLst>
              <a:ext uri="{FF2B5EF4-FFF2-40B4-BE49-F238E27FC236}">
                <a16:creationId xmlns:a16="http://schemas.microsoft.com/office/drawing/2014/main" id="{78940E45-4C9E-4138-AA52-EDDC71A861B3}"/>
              </a:ext>
            </a:extLst>
          </p:cNvPr>
          <p:cNvSpPr txBox="1"/>
          <p:nvPr/>
        </p:nvSpPr>
        <p:spPr>
          <a:xfrm>
            <a:off x="369165" y="4873294"/>
            <a:ext cx="10534739" cy="461665"/>
          </a:xfrm>
          <a:prstGeom prst="rect">
            <a:avLst/>
          </a:prstGeom>
          <a:noFill/>
        </p:spPr>
        <p:txBody>
          <a:bodyPr wrap="square" rtlCol="0">
            <a:spAutoFit/>
          </a:bodyPr>
          <a:lstStyle/>
          <a:p>
            <a:r>
              <a:rPr lang="en-US" sz="2400" i="1" dirty="0"/>
              <a:t>Assuming a worst case lake survival scenario where Lake Sakakawea survival is 0: </a:t>
            </a:r>
          </a:p>
        </p:txBody>
      </p:sp>
      <p:sp>
        <p:nvSpPr>
          <p:cNvPr id="15" name="TextBox 14">
            <a:extLst>
              <a:ext uri="{FF2B5EF4-FFF2-40B4-BE49-F238E27FC236}">
                <a16:creationId xmlns:a16="http://schemas.microsoft.com/office/drawing/2014/main" id="{0FD66D91-27E0-4FD3-896D-63F0E8DFDA2E}"/>
              </a:ext>
            </a:extLst>
          </p:cNvPr>
          <p:cNvSpPr txBox="1"/>
          <p:nvPr/>
        </p:nvSpPr>
        <p:spPr>
          <a:xfrm>
            <a:off x="369165" y="5334959"/>
            <a:ext cx="11453670" cy="523220"/>
          </a:xfrm>
          <a:prstGeom prst="rect">
            <a:avLst/>
          </a:prstGeom>
          <a:noFill/>
        </p:spPr>
        <p:txBody>
          <a:bodyPr wrap="square" rtlCol="0">
            <a:spAutoFit/>
          </a:bodyPr>
          <a:lstStyle/>
          <a:p>
            <a:pPr>
              <a:spcAft>
                <a:spcPts val="1200"/>
              </a:spcAft>
            </a:pPr>
            <a:r>
              <a:rPr lang="en-US" sz="2800" dirty="0">
                <a:solidFill>
                  <a:srgbClr val="FF0000"/>
                </a:solidFill>
              </a:rPr>
              <a:t>Age-0 Survival </a:t>
            </a:r>
            <a:r>
              <a:rPr lang="en-US" sz="2800" dirty="0"/>
              <a:t>= </a:t>
            </a:r>
          </a:p>
        </p:txBody>
      </p:sp>
      <p:sp>
        <p:nvSpPr>
          <p:cNvPr id="16" name="TextBox 15">
            <a:extLst>
              <a:ext uri="{FF2B5EF4-FFF2-40B4-BE49-F238E27FC236}">
                <a16:creationId xmlns:a16="http://schemas.microsoft.com/office/drawing/2014/main" id="{A843317B-EFD3-41CC-8D17-F16EEE261405}"/>
              </a:ext>
            </a:extLst>
          </p:cNvPr>
          <p:cNvSpPr txBox="1"/>
          <p:nvPr/>
        </p:nvSpPr>
        <p:spPr>
          <a:xfrm>
            <a:off x="1299185" y="5776315"/>
            <a:ext cx="10523650" cy="523220"/>
          </a:xfrm>
          <a:prstGeom prst="rect">
            <a:avLst/>
          </a:prstGeom>
          <a:noFill/>
        </p:spPr>
        <p:txBody>
          <a:bodyPr wrap="none" rtlCol="0">
            <a:spAutoFit/>
          </a:bodyPr>
          <a:lstStyle/>
          <a:p>
            <a:r>
              <a:rPr lang="en-US" sz="2800" dirty="0"/>
              <a:t>(Missouri River Age-0 Survival Given Retention)*(Retention Probability)</a:t>
            </a:r>
          </a:p>
        </p:txBody>
      </p:sp>
    </p:spTree>
    <p:extLst>
      <p:ext uri="{BB962C8B-B14F-4D97-AF65-F5344CB8AC3E}">
        <p14:creationId xmlns:p14="http://schemas.microsoft.com/office/powerpoint/2010/main" val="48171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8" name="TextBox 7">
            <a:extLst>
              <a:ext uri="{FF2B5EF4-FFF2-40B4-BE49-F238E27FC236}">
                <a16:creationId xmlns:a16="http://schemas.microsoft.com/office/drawing/2014/main" id="{293D84C8-7C17-4350-BBC8-6C3F0E9360A4}"/>
              </a:ext>
            </a:extLst>
          </p:cNvPr>
          <p:cNvSpPr txBox="1"/>
          <p:nvPr/>
        </p:nvSpPr>
        <p:spPr>
          <a:xfrm>
            <a:off x="369165" y="4873294"/>
            <a:ext cx="10534739" cy="461665"/>
          </a:xfrm>
          <a:prstGeom prst="rect">
            <a:avLst/>
          </a:prstGeom>
          <a:noFill/>
        </p:spPr>
        <p:txBody>
          <a:bodyPr wrap="square" rtlCol="0">
            <a:spAutoFit/>
          </a:bodyPr>
          <a:lstStyle/>
          <a:p>
            <a:r>
              <a:rPr lang="en-US" sz="2400" i="1" dirty="0"/>
              <a:t>Assuming a worst case lake survival scenario where Lake Sakakawea survival is 0: </a:t>
            </a:r>
          </a:p>
        </p:txBody>
      </p:sp>
      <p:sp>
        <p:nvSpPr>
          <p:cNvPr id="7" name="TextBox 6">
            <a:extLst>
              <a:ext uri="{FF2B5EF4-FFF2-40B4-BE49-F238E27FC236}">
                <a16:creationId xmlns:a16="http://schemas.microsoft.com/office/drawing/2014/main" id="{33A88081-F24D-43D3-95DC-AC843FA56A64}"/>
              </a:ext>
            </a:extLst>
          </p:cNvPr>
          <p:cNvSpPr txBox="1"/>
          <p:nvPr/>
        </p:nvSpPr>
        <p:spPr>
          <a:xfrm>
            <a:off x="928468" y="1069145"/>
            <a:ext cx="1022721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FF0000"/>
                </a:solidFill>
              </a:rPr>
              <a:t>age-0 survival</a:t>
            </a:r>
          </a:p>
          <a:p>
            <a:pPr marL="1257300" lvl="2" indent="-342900">
              <a:buSzPct val="70000"/>
              <a:buFont typeface="Wingdings" panose="05000000000000000000" pitchFamily="2" charset="2"/>
              <a:buChar char="§"/>
            </a:pPr>
            <a:r>
              <a:rPr lang="en-US" sz="2400" dirty="0">
                <a:solidFill>
                  <a:srgbClr val="0070C0"/>
                </a:solidFill>
              </a:rPr>
              <a:t>age-0 survival given retention in the free-flowing Missouri River</a:t>
            </a:r>
          </a:p>
          <a:p>
            <a:pPr marL="1257300" lvl="2" indent="-342900">
              <a:buSzPct val="70000"/>
              <a:buFont typeface="Wingdings" panose="05000000000000000000" pitchFamily="2" charset="2"/>
              <a:buChar char="§"/>
            </a:pPr>
            <a:r>
              <a:rPr lang="en-US" sz="2400" dirty="0">
                <a:solidFill>
                  <a:srgbClr val="0070C0"/>
                </a:solidFill>
              </a:rPr>
              <a:t>retention probability</a:t>
            </a:r>
          </a:p>
        </p:txBody>
      </p:sp>
      <p:sp>
        <p:nvSpPr>
          <p:cNvPr id="9" name="TextBox 8">
            <a:extLst>
              <a:ext uri="{FF2B5EF4-FFF2-40B4-BE49-F238E27FC236}">
                <a16:creationId xmlns:a16="http://schemas.microsoft.com/office/drawing/2014/main" id="{FD32292D-376A-4834-AA51-7166C0A5A256}"/>
              </a:ext>
            </a:extLst>
          </p:cNvPr>
          <p:cNvSpPr txBox="1"/>
          <p:nvPr/>
        </p:nvSpPr>
        <p:spPr>
          <a:xfrm>
            <a:off x="369165" y="5334959"/>
            <a:ext cx="11453670" cy="523220"/>
          </a:xfrm>
          <a:prstGeom prst="rect">
            <a:avLst/>
          </a:prstGeom>
          <a:noFill/>
        </p:spPr>
        <p:txBody>
          <a:bodyPr wrap="square" rtlCol="0">
            <a:spAutoFit/>
          </a:bodyPr>
          <a:lstStyle/>
          <a:p>
            <a:pPr>
              <a:spcAft>
                <a:spcPts val="1200"/>
              </a:spcAft>
            </a:pPr>
            <a:r>
              <a:rPr lang="en-US" sz="2800" dirty="0">
                <a:solidFill>
                  <a:srgbClr val="FF0000"/>
                </a:solidFill>
              </a:rPr>
              <a:t>Age-0 Survival </a:t>
            </a:r>
            <a:r>
              <a:rPr lang="en-US" sz="2800" dirty="0"/>
              <a:t>= </a:t>
            </a:r>
          </a:p>
        </p:txBody>
      </p:sp>
      <p:sp>
        <p:nvSpPr>
          <p:cNvPr id="10" name="TextBox 9">
            <a:extLst>
              <a:ext uri="{FF2B5EF4-FFF2-40B4-BE49-F238E27FC236}">
                <a16:creationId xmlns:a16="http://schemas.microsoft.com/office/drawing/2014/main" id="{CE8B2251-7215-4897-A1F9-8FA18590DC7F}"/>
              </a:ext>
            </a:extLst>
          </p:cNvPr>
          <p:cNvSpPr txBox="1"/>
          <p:nvPr/>
        </p:nvSpPr>
        <p:spPr>
          <a:xfrm>
            <a:off x="1299185" y="5776315"/>
            <a:ext cx="10523650" cy="523220"/>
          </a:xfrm>
          <a:prstGeom prst="rect">
            <a:avLst/>
          </a:prstGeom>
          <a:noFill/>
        </p:spPr>
        <p:txBody>
          <a:bodyPr wrap="none" rtlCol="0">
            <a:spAutoFit/>
          </a:bodyPr>
          <a:lstStyle/>
          <a:p>
            <a:r>
              <a:rPr lang="en-US" sz="2800" dirty="0">
                <a:solidFill>
                  <a:srgbClr val="0070C0"/>
                </a:solidFill>
              </a:rPr>
              <a:t>(Missouri River Age-0 Survival Given Retention)*(Retention Probability)</a:t>
            </a:r>
          </a:p>
        </p:txBody>
      </p:sp>
    </p:spTree>
    <p:extLst>
      <p:ext uri="{BB962C8B-B14F-4D97-AF65-F5344CB8AC3E}">
        <p14:creationId xmlns:p14="http://schemas.microsoft.com/office/powerpoint/2010/main" val="58384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7" name="TextBox 6">
            <a:extLst>
              <a:ext uri="{FF2B5EF4-FFF2-40B4-BE49-F238E27FC236}">
                <a16:creationId xmlns:a16="http://schemas.microsoft.com/office/drawing/2014/main" id="{33A88081-F24D-43D3-95DC-AC843FA56A64}"/>
              </a:ext>
            </a:extLst>
          </p:cNvPr>
          <p:cNvSpPr txBox="1"/>
          <p:nvPr/>
        </p:nvSpPr>
        <p:spPr>
          <a:xfrm>
            <a:off x="928468" y="1069145"/>
            <a:ext cx="10227212" cy="48320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rgbClr val="0070C0"/>
                </a:solidFill>
              </a:rPr>
              <a:t>probability of spawning in the Missouri River below Fort Peck Dam</a:t>
            </a: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0070C0"/>
                </a:solidFill>
              </a:rPr>
              <a:t>age-0 survival</a:t>
            </a:r>
          </a:p>
          <a:p>
            <a:pPr marL="1257300" lvl="2" indent="-342900">
              <a:buSzPct val="70000"/>
              <a:buFont typeface="Wingdings" panose="05000000000000000000" pitchFamily="2" charset="2"/>
              <a:buChar char="§"/>
            </a:pPr>
            <a:r>
              <a:rPr lang="en-US" sz="2400" dirty="0">
                <a:solidFill>
                  <a:srgbClr val="0070C0"/>
                </a:solidFill>
              </a:rPr>
              <a:t>age-0 survival given retention in the free-flowing Missouri River</a:t>
            </a:r>
          </a:p>
          <a:p>
            <a:pPr marL="1257300" lvl="2" indent="-342900">
              <a:spcAft>
                <a:spcPts val="1200"/>
              </a:spcAft>
              <a:buSzPct val="70000"/>
              <a:buFont typeface="Wingdings" panose="05000000000000000000" pitchFamily="2" charset="2"/>
              <a:buChar char="§"/>
            </a:pPr>
            <a:r>
              <a:rPr lang="en-US" sz="2400" dirty="0">
                <a:solidFill>
                  <a:srgbClr val="0070C0"/>
                </a:solidFill>
              </a:rPr>
              <a:t>retention probability</a:t>
            </a:r>
          </a:p>
          <a:p>
            <a:pPr marL="285750" indent="-285750">
              <a:spcAft>
                <a:spcPts val="1200"/>
              </a:spcAft>
              <a:buFont typeface="Arial" panose="020B0604020202020204" pitchFamily="34" charset="0"/>
              <a:buChar char="•"/>
            </a:pPr>
            <a:r>
              <a:rPr lang="en-US" sz="2400" dirty="0">
                <a:solidFill>
                  <a:srgbClr val="0070C0"/>
                </a:solidFill>
              </a:rPr>
              <a:t>Age-specific survivals</a:t>
            </a:r>
          </a:p>
          <a:p>
            <a:pPr marL="285750" indent="-285750">
              <a:spcAft>
                <a:spcPts val="1200"/>
              </a:spcAft>
              <a:buFont typeface="Arial" panose="020B0604020202020204" pitchFamily="34" charset="0"/>
              <a:buChar char="•"/>
            </a:pPr>
            <a:r>
              <a:rPr lang="en-US" sz="2400" dirty="0">
                <a:solidFill>
                  <a:srgbClr val="0070C0"/>
                </a:solidFill>
              </a:rPr>
              <a:t>Maximum age</a:t>
            </a:r>
          </a:p>
        </p:txBody>
      </p:sp>
      <p:sp>
        <p:nvSpPr>
          <p:cNvPr id="3" name="TextBox 2">
            <a:extLst>
              <a:ext uri="{FF2B5EF4-FFF2-40B4-BE49-F238E27FC236}">
                <a16:creationId xmlns:a16="http://schemas.microsoft.com/office/drawing/2014/main" id="{D444D9E1-DA05-4046-947E-1879782B8BF1}"/>
              </a:ext>
            </a:extLst>
          </p:cNvPr>
          <p:cNvSpPr txBox="1"/>
          <p:nvPr/>
        </p:nvSpPr>
        <p:spPr>
          <a:xfrm>
            <a:off x="5619134" y="5901237"/>
            <a:ext cx="5958349" cy="646331"/>
          </a:xfrm>
          <a:prstGeom prst="rect">
            <a:avLst/>
          </a:prstGeom>
          <a:noFill/>
        </p:spPr>
        <p:txBody>
          <a:bodyPr wrap="square" rtlCol="0">
            <a:spAutoFit/>
          </a:bodyPr>
          <a:lstStyle/>
          <a:p>
            <a:r>
              <a:rPr lang="en-US" dirty="0">
                <a:solidFill>
                  <a:srgbClr val="FF0000"/>
                </a:solidFill>
              </a:rPr>
              <a:t>Parameterize the model using the parameters at the lowest level of each main component.</a:t>
            </a:r>
          </a:p>
        </p:txBody>
      </p:sp>
    </p:spTree>
    <p:extLst>
      <p:ext uri="{BB962C8B-B14F-4D97-AF65-F5344CB8AC3E}">
        <p14:creationId xmlns:p14="http://schemas.microsoft.com/office/powerpoint/2010/main" val="256579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253219" y="225858"/>
            <a:ext cx="11647108"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187" name="Group 186">
            <a:extLst>
              <a:ext uri="{FF2B5EF4-FFF2-40B4-BE49-F238E27FC236}">
                <a16:creationId xmlns:a16="http://schemas.microsoft.com/office/drawing/2014/main" id="{C5851C76-CE1E-4FC3-B6B6-C961D52DE096}"/>
              </a:ext>
            </a:extLst>
          </p:cNvPr>
          <p:cNvGrpSpPr/>
          <p:nvPr/>
        </p:nvGrpSpPr>
        <p:grpSpPr>
          <a:xfrm>
            <a:off x="665621" y="102468"/>
            <a:ext cx="10860759" cy="6602254"/>
            <a:chOff x="665621" y="102468"/>
            <a:chExt cx="10860759" cy="6602254"/>
          </a:xfrm>
        </p:grpSpPr>
        <p:cxnSp>
          <p:nvCxnSpPr>
            <p:cNvPr id="188" name="Straight Arrow Connector 187">
              <a:extLst>
                <a:ext uri="{FF2B5EF4-FFF2-40B4-BE49-F238E27FC236}">
                  <a16:creationId xmlns:a16="http://schemas.microsoft.com/office/drawing/2014/main" id="{BAEE4289-ED52-4A1C-8EC1-0D0A16DF6876}"/>
                </a:ext>
              </a:extLst>
            </p:cNvPr>
            <p:cNvCxnSpPr>
              <a:cxnSpLocks/>
              <a:stCxn id="244"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72C73D53-8067-44C0-A53F-FFE3628DBC5B}"/>
                </a:ext>
              </a:extLst>
            </p:cNvPr>
            <p:cNvGrpSpPr/>
            <p:nvPr/>
          </p:nvGrpSpPr>
          <p:grpSpPr>
            <a:xfrm>
              <a:off x="665621" y="102468"/>
              <a:ext cx="10860759" cy="6602254"/>
              <a:chOff x="665621" y="102468"/>
              <a:chExt cx="10860759" cy="6602254"/>
            </a:xfrm>
          </p:grpSpPr>
          <p:cxnSp>
            <p:nvCxnSpPr>
              <p:cNvPr id="190" name="Straight Arrow Connector 189">
                <a:extLst>
                  <a:ext uri="{FF2B5EF4-FFF2-40B4-BE49-F238E27FC236}">
                    <a16:creationId xmlns:a16="http://schemas.microsoft.com/office/drawing/2014/main" id="{623752CF-3F4E-46BA-BC2B-59B9770A64A9}"/>
                  </a:ext>
                </a:extLst>
              </p:cNvPr>
              <p:cNvCxnSpPr>
                <a:cxnSpLocks/>
                <a:stCxn id="218" idx="0"/>
                <a:endCxn id="247"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CCFB1B-726F-43DF-BA60-AC433DCC07D6}"/>
                  </a:ext>
                </a:extLst>
              </p:cNvPr>
              <p:cNvCxnSpPr>
                <a:cxnSpLocks/>
                <a:stCxn id="222" idx="0"/>
                <a:endCxn id="247"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22319A-0D1F-4530-9598-D1056E83FD15}"/>
                  </a:ext>
                </a:extLst>
              </p:cNvPr>
              <p:cNvCxnSpPr>
                <a:cxnSpLocks/>
                <a:stCxn id="220" idx="3"/>
                <a:endCxn id="247"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014593B5-F20A-4B6C-9DEC-E3103A0E3AAE}"/>
                  </a:ext>
                </a:extLst>
              </p:cNvPr>
              <p:cNvGrpSpPr/>
              <p:nvPr/>
            </p:nvGrpSpPr>
            <p:grpSpPr>
              <a:xfrm>
                <a:off x="665621" y="102468"/>
                <a:ext cx="10860759" cy="6602254"/>
                <a:chOff x="665621" y="102468"/>
                <a:chExt cx="10860759" cy="6602254"/>
              </a:xfrm>
            </p:grpSpPr>
            <p:grpSp>
              <p:nvGrpSpPr>
                <p:cNvPr id="194" name="Group 193">
                  <a:extLst>
                    <a:ext uri="{FF2B5EF4-FFF2-40B4-BE49-F238E27FC236}">
                      <a16:creationId xmlns:a16="http://schemas.microsoft.com/office/drawing/2014/main" id="{9C68785F-DF3B-407E-8CDA-9A7CDAEA1B26}"/>
                    </a:ext>
                  </a:extLst>
                </p:cNvPr>
                <p:cNvGrpSpPr/>
                <p:nvPr/>
              </p:nvGrpSpPr>
              <p:grpSpPr>
                <a:xfrm>
                  <a:off x="670670" y="3011403"/>
                  <a:ext cx="8399772" cy="3693319"/>
                  <a:chOff x="670670" y="3011403"/>
                  <a:chExt cx="8399772" cy="3693319"/>
                </a:xfrm>
              </p:grpSpPr>
              <p:sp>
                <p:nvSpPr>
                  <p:cNvPr id="249" name="TextBox 248">
                    <a:extLst>
                      <a:ext uri="{FF2B5EF4-FFF2-40B4-BE49-F238E27FC236}">
                        <a16:creationId xmlns:a16="http://schemas.microsoft.com/office/drawing/2014/main" id="{D60C03E1-555D-4695-9710-297C9AFBF1D3}"/>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0" name="Hexagon 249">
                    <a:extLst>
                      <a:ext uri="{FF2B5EF4-FFF2-40B4-BE49-F238E27FC236}">
                        <a16:creationId xmlns:a16="http://schemas.microsoft.com/office/drawing/2014/main" id="{A2E65BE0-BA1A-499A-B69B-A2091D4AAC09}"/>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ECB6C36F-995B-47A0-923F-007875454EDE}"/>
                    </a:ext>
                  </a:extLst>
                </p:cNvPr>
                <p:cNvGrpSpPr/>
                <p:nvPr/>
              </p:nvGrpSpPr>
              <p:grpSpPr>
                <a:xfrm>
                  <a:off x="9310616" y="4041975"/>
                  <a:ext cx="2215764" cy="1929759"/>
                  <a:chOff x="9259401" y="3475593"/>
                  <a:chExt cx="2332383" cy="2031325"/>
                </a:xfrm>
              </p:grpSpPr>
              <p:sp>
                <p:nvSpPr>
                  <p:cNvPr id="246" name="TextBox 245">
                    <a:extLst>
                      <a:ext uri="{FF2B5EF4-FFF2-40B4-BE49-F238E27FC236}">
                        <a16:creationId xmlns:a16="http://schemas.microsoft.com/office/drawing/2014/main" id="{4E9DD9D7-209B-421C-80C7-756B7981567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7" name="Hexagon 246">
                    <a:extLst>
                      <a:ext uri="{FF2B5EF4-FFF2-40B4-BE49-F238E27FC236}">
                        <a16:creationId xmlns:a16="http://schemas.microsoft.com/office/drawing/2014/main" id="{CE0F1B8C-F450-4F29-95F9-97EAABBF630B}"/>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a:extLst>
                      <a:ext uri="{FF2B5EF4-FFF2-40B4-BE49-F238E27FC236}">
                        <a16:creationId xmlns:a16="http://schemas.microsoft.com/office/drawing/2014/main" id="{B1FD4510-5828-4A4F-9B72-8447E1D4FC42}"/>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6" name="Group 195">
                  <a:extLst>
                    <a:ext uri="{FF2B5EF4-FFF2-40B4-BE49-F238E27FC236}">
                      <a16:creationId xmlns:a16="http://schemas.microsoft.com/office/drawing/2014/main" id="{03233E2A-F3F8-4742-B0D3-15155DE28D4F}"/>
                    </a:ext>
                  </a:extLst>
                </p:cNvPr>
                <p:cNvGrpSpPr/>
                <p:nvPr/>
              </p:nvGrpSpPr>
              <p:grpSpPr>
                <a:xfrm>
                  <a:off x="665621" y="102468"/>
                  <a:ext cx="1922522" cy="1140313"/>
                  <a:chOff x="508855" y="140591"/>
                  <a:chExt cx="2023707" cy="1200329"/>
                </a:xfrm>
              </p:grpSpPr>
              <p:sp>
                <p:nvSpPr>
                  <p:cNvPr id="243" name="TextBox 242">
                    <a:extLst>
                      <a:ext uri="{FF2B5EF4-FFF2-40B4-BE49-F238E27FC236}">
                        <a16:creationId xmlns:a16="http://schemas.microsoft.com/office/drawing/2014/main" id="{30C26036-EAC2-4671-9C5E-718CEC633192}"/>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4" name="Rectangle: Rounded Corners 243">
                    <a:extLst>
                      <a:ext uri="{FF2B5EF4-FFF2-40B4-BE49-F238E27FC236}">
                        <a16:creationId xmlns:a16="http://schemas.microsoft.com/office/drawing/2014/main" id="{101729A8-5093-4333-8359-8797166F5CF7}"/>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A9EF1373-0AA9-462B-98DC-B1BC8C833542}"/>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7" name="Group 196">
                  <a:extLst>
                    <a:ext uri="{FF2B5EF4-FFF2-40B4-BE49-F238E27FC236}">
                      <a16:creationId xmlns:a16="http://schemas.microsoft.com/office/drawing/2014/main" id="{7D934D58-CEFD-447A-9514-8A2D119A8A0E}"/>
                    </a:ext>
                  </a:extLst>
                </p:cNvPr>
                <p:cNvGrpSpPr/>
                <p:nvPr/>
              </p:nvGrpSpPr>
              <p:grpSpPr>
                <a:xfrm>
                  <a:off x="3570370" y="1152733"/>
                  <a:ext cx="2876044" cy="1666610"/>
                  <a:chOff x="5533489" y="140591"/>
                  <a:chExt cx="3027415" cy="1754326"/>
                </a:xfrm>
              </p:grpSpPr>
              <p:sp>
                <p:nvSpPr>
                  <p:cNvPr id="239" name="TextBox 238">
                    <a:extLst>
                      <a:ext uri="{FF2B5EF4-FFF2-40B4-BE49-F238E27FC236}">
                        <a16:creationId xmlns:a16="http://schemas.microsoft.com/office/drawing/2014/main" id="{6FA3CE70-890B-483B-8872-5F027D8BAFB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0" name="Group 239">
                    <a:extLst>
                      <a:ext uri="{FF2B5EF4-FFF2-40B4-BE49-F238E27FC236}">
                        <a16:creationId xmlns:a16="http://schemas.microsoft.com/office/drawing/2014/main" id="{517560A2-5482-46B1-A5F4-4D3A11ECBBA9}"/>
                      </a:ext>
                    </a:extLst>
                  </p:cNvPr>
                  <p:cNvGrpSpPr/>
                  <p:nvPr/>
                </p:nvGrpSpPr>
                <p:grpSpPr>
                  <a:xfrm>
                    <a:off x="6282955" y="837607"/>
                    <a:ext cx="1528482" cy="917917"/>
                    <a:chOff x="4077593" y="1043637"/>
                    <a:chExt cx="1528482" cy="917917"/>
                  </a:xfrm>
                </p:grpSpPr>
                <p:sp>
                  <p:nvSpPr>
                    <p:cNvPr id="241" name="Hexagon 240">
                      <a:extLst>
                        <a:ext uri="{FF2B5EF4-FFF2-40B4-BE49-F238E27FC236}">
                          <a16:creationId xmlns:a16="http://schemas.microsoft.com/office/drawing/2014/main" id="{F8883053-9C4F-409E-B271-443B48E0707D}"/>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406A26C5-3EA2-44BB-89A5-E08D4E4C347F}"/>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8" name="Straight Arrow Connector 197">
                  <a:extLst>
                    <a:ext uri="{FF2B5EF4-FFF2-40B4-BE49-F238E27FC236}">
                      <a16:creationId xmlns:a16="http://schemas.microsoft.com/office/drawing/2014/main" id="{EC21C5FC-784F-41A2-A77F-25A59A046B05}"/>
                    </a:ext>
                  </a:extLst>
                </p:cNvPr>
                <p:cNvCxnSpPr>
                  <a:cxnSpLocks/>
                  <a:stCxn id="244" idx="3"/>
                  <a:endCxn id="241"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7A6D2415-6CAC-415C-9158-B259A7B66A06}"/>
                    </a:ext>
                  </a:extLst>
                </p:cNvPr>
                <p:cNvGrpSpPr/>
                <p:nvPr/>
              </p:nvGrpSpPr>
              <p:grpSpPr>
                <a:xfrm>
                  <a:off x="764374" y="3155087"/>
                  <a:ext cx="1823768" cy="3225432"/>
                  <a:chOff x="612806" y="3314118"/>
                  <a:chExt cx="1919756" cy="3395192"/>
                </a:xfrm>
              </p:grpSpPr>
              <p:grpSp>
                <p:nvGrpSpPr>
                  <p:cNvPr id="226" name="Group 225">
                    <a:extLst>
                      <a:ext uri="{FF2B5EF4-FFF2-40B4-BE49-F238E27FC236}">
                        <a16:creationId xmlns:a16="http://schemas.microsoft.com/office/drawing/2014/main" id="{0545F7D7-A5E0-4A51-B18D-31EE2EA15BC3}"/>
                      </a:ext>
                    </a:extLst>
                  </p:cNvPr>
                  <p:cNvGrpSpPr/>
                  <p:nvPr/>
                </p:nvGrpSpPr>
                <p:grpSpPr>
                  <a:xfrm>
                    <a:off x="612806" y="3314118"/>
                    <a:ext cx="1919756" cy="651866"/>
                    <a:chOff x="612806" y="3314118"/>
                    <a:chExt cx="1919756" cy="651866"/>
                  </a:xfrm>
                </p:grpSpPr>
                <p:sp>
                  <p:nvSpPr>
                    <p:cNvPr id="237" name="Rectangle: Rounded Corners 236">
                      <a:extLst>
                        <a:ext uri="{FF2B5EF4-FFF2-40B4-BE49-F238E27FC236}">
                          <a16:creationId xmlns:a16="http://schemas.microsoft.com/office/drawing/2014/main" id="{67C0714D-8AAA-46EB-AD05-2A38228E4F67}"/>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1AD5B775-5833-45E4-B921-CC6FE08E9C69}"/>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7" name="Group 226">
                    <a:extLst>
                      <a:ext uri="{FF2B5EF4-FFF2-40B4-BE49-F238E27FC236}">
                        <a16:creationId xmlns:a16="http://schemas.microsoft.com/office/drawing/2014/main" id="{3D627621-4B51-4AB8-B111-0CE1C4861F0F}"/>
                      </a:ext>
                    </a:extLst>
                  </p:cNvPr>
                  <p:cNvGrpSpPr/>
                  <p:nvPr/>
                </p:nvGrpSpPr>
                <p:grpSpPr>
                  <a:xfrm>
                    <a:off x="824846" y="4094042"/>
                    <a:ext cx="1525936" cy="2615268"/>
                    <a:chOff x="824846" y="3974375"/>
                    <a:chExt cx="1525936" cy="2615268"/>
                  </a:xfrm>
                </p:grpSpPr>
                <p:grpSp>
                  <p:nvGrpSpPr>
                    <p:cNvPr id="228" name="Group 227">
                      <a:extLst>
                        <a:ext uri="{FF2B5EF4-FFF2-40B4-BE49-F238E27FC236}">
                          <a16:creationId xmlns:a16="http://schemas.microsoft.com/office/drawing/2014/main" id="{64218706-9959-4681-84F5-61044F708880}"/>
                        </a:ext>
                      </a:extLst>
                    </p:cNvPr>
                    <p:cNvGrpSpPr/>
                    <p:nvPr/>
                  </p:nvGrpSpPr>
                  <p:grpSpPr>
                    <a:xfrm>
                      <a:off x="824846" y="6065049"/>
                      <a:ext cx="1516861" cy="524594"/>
                      <a:chOff x="418923" y="5856152"/>
                      <a:chExt cx="1516861" cy="524594"/>
                    </a:xfrm>
                  </p:grpSpPr>
                  <p:sp>
                    <p:nvSpPr>
                      <p:cNvPr id="235" name="Rectangle: Rounded Corners 234">
                        <a:extLst>
                          <a:ext uri="{FF2B5EF4-FFF2-40B4-BE49-F238E27FC236}">
                            <a16:creationId xmlns:a16="http://schemas.microsoft.com/office/drawing/2014/main" id="{CD140DB1-BDA9-4608-9EF2-23561630D581}"/>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8E60BC90-AC33-4F73-A2BE-A6E2DC31BDDA}"/>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29" name="Group 228">
                      <a:extLst>
                        <a:ext uri="{FF2B5EF4-FFF2-40B4-BE49-F238E27FC236}">
                          <a16:creationId xmlns:a16="http://schemas.microsoft.com/office/drawing/2014/main" id="{4713CF21-CE55-4C62-8B8D-3AE84D89ED10}"/>
                        </a:ext>
                      </a:extLst>
                    </p:cNvPr>
                    <p:cNvGrpSpPr/>
                    <p:nvPr/>
                  </p:nvGrpSpPr>
                  <p:grpSpPr>
                    <a:xfrm>
                      <a:off x="824849" y="5011953"/>
                      <a:ext cx="1516861" cy="917917"/>
                      <a:chOff x="418926" y="4634244"/>
                      <a:chExt cx="1516861" cy="917917"/>
                    </a:xfrm>
                  </p:grpSpPr>
                  <p:sp>
                    <p:nvSpPr>
                      <p:cNvPr id="233" name="Hexagon 232">
                        <a:extLst>
                          <a:ext uri="{FF2B5EF4-FFF2-40B4-BE49-F238E27FC236}">
                            <a16:creationId xmlns:a16="http://schemas.microsoft.com/office/drawing/2014/main" id="{2E65DB10-D1F8-4CCF-8240-C70B30A44B1A}"/>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37A8CF5C-91EE-479A-AB16-5570353BB260}"/>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0" name="Group 229">
                      <a:extLst>
                        <a:ext uri="{FF2B5EF4-FFF2-40B4-BE49-F238E27FC236}">
                          <a16:creationId xmlns:a16="http://schemas.microsoft.com/office/drawing/2014/main" id="{7FBC4180-99F1-4D76-A2C3-63F1F162E531}"/>
                        </a:ext>
                      </a:extLst>
                    </p:cNvPr>
                    <p:cNvGrpSpPr/>
                    <p:nvPr/>
                  </p:nvGrpSpPr>
                  <p:grpSpPr>
                    <a:xfrm>
                      <a:off x="824847" y="3974375"/>
                      <a:ext cx="1525935" cy="917917"/>
                      <a:chOff x="418924" y="2471250"/>
                      <a:chExt cx="1525935" cy="917917"/>
                    </a:xfrm>
                  </p:grpSpPr>
                  <p:sp>
                    <p:nvSpPr>
                      <p:cNvPr id="231" name="Hexagon 230">
                        <a:extLst>
                          <a:ext uri="{FF2B5EF4-FFF2-40B4-BE49-F238E27FC236}">
                            <a16:creationId xmlns:a16="http://schemas.microsoft.com/office/drawing/2014/main" id="{66314479-72D1-4F33-8A0A-8DAAB2FE9CB6}"/>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BE02DF52-65F9-4DD8-B8CB-C0B3858E36FC}"/>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0" name="Straight Arrow Connector 199">
                  <a:extLst>
                    <a:ext uri="{FF2B5EF4-FFF2-40B4-BE49-F238E27FC236}">
                      <a16:creationId xmlns:a16="http://schemas.microsoft.com/office/drawing/2014/main" id="{60BF18C0-F7B1-4E84-B64F-57448D72976F}"/>
                    </a:ext>
                  </a:extLst>
                </p:cNvPr>
                <p:cNvCxnSpPr>
                  <a:cxnSpLocks/>
                  <a:stCxn id="231" idx="0"/>
                  <a:endCxn id="224"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52539BA-5985-4982-BDDB-815A4DAFBC82}"/>
                    </a:ext>
                  </a:extLst>
                </p:cNvPr>
                <p:cNvCxnSpPr>
                  <a:cxnSpLocks/>
                  <a:stCxn id="233" idx="0"/>
                  <a:endCxn id="224"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0A4543B-7970-4E90-8681-C26E1F8AE9D9}"/>
                    </a:ext>
                  </a:extLst>
                </p:cNvPr>
                <p:cNvCxnSpPr>
                  <a:cxnSpLocks/>
                  <a:stCxn id="235" idx="3"/>
                  <a:endCxn id="224"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6A42EEA0-3C37-499D-ADB7-28FC2E3511A3}"/>
                    </a:ext>
                  </a:extLst>
                </p:cNvPr>
                <p:cNvGrpSpPr/>
                <p:nvPr/>
              </p:nvGrpSpPr>
              <p:grpSpPr>
                <a:xfrm>
                  <a:off x="4125941" y="4778715"/>
                  <a:ext cx="1777453" cy="872021"/>
                  <a:chOff x="3854807" y="3676102"/>
                  <a:chExt cx="1871003" cy="917917"/>
                </a:xfrm>
              </p:grpSpPr>
              <p:sp>
                <p:nvSpPr>
                  <p:cNvPr id="224" name="Hexagon 223">
                    <a:extLst>
                      <a:ext uri="{FF2B5EF4-FFF2-40B4-BE49-F238E27FC236}">
                        <a16:creationId xmlns:a16="http://schemas.microsoft.com/office/drawing/2014/main" id="{3F2EEA11-3885-46D8-AF6C-A0278F01AFF4}"/>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CEDC4E19-523E-4B8F-B0C1-E881D35D35C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4" name="Group 203">
                  <a:extLst>
                    <a:ext uri="{FF2B5EF4-FFF2-40B4-BE49-F238E27FC236}">
                      <a16:creationId xmlns:a16="http://schemas.microsoft.com/office/drawing/2014/main" id="{AADB5669-30DC-4554-B8B2-14AB5B029DFE}"/>
                    </a:ext>
                  </a:extLst>
                </p:cNvPr>
                <p:cNvGrpSpPr/>
                <p:nvPr/>
              </p:nvGrpSpPr>
              <p:grpSpPr>
                <a:xfrm>
                  <a:off x="7264373" y="4613582"/>
                  <a:ext cx="1441018" cy="872021"/>
                  <a:chOff x="7176617" y="4372704"/>
                  <a:chExt cx="1516861" cy="917917"/>
                </a:xfrm>
              </p:grpSpPr>
              <p:sp>
                <p:nvSpPr>
                  <p:cNvPr id="222" name="Hexagon 221">
                    <a:extLst>
                      <a:ext uri="{FF2B5EF4-FFF2-40B4-BE49-F238E27FC236}">
                        <a16:creationId xmlns:a16="http://schemas.microsoft.com/office/drawing/2014/main" id="{1E52187B-4152-44F6-8201-4CB6B82F698D}"/>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EC37EF09-1F44-41FA-BEED-800E1E8D9825}"/>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5" name="Group 204">
                  <a:extLst>
                    <a:ext uri="{FF2B5EF4-FFF2-40B4-BE49-F238E27FC236}">
                      <a16:creationId xmlns:a16="http://schemas.microsoft.com/office/drawing/2014/main" id="{93AFF828-E2AF-4456-8C64-309D73506D33}"/>
                    </a:ext>
                  </a:extLst>
                </p:cNvPr>
                <p:cNvGrpSpPr/>
                <p:nvPr/>
              </p:nvGrpSpPr>
              <p:grpSpPr>
                <a:xfrm>
                  <a:off x="7264373" y="5591540"/>
                  <a:ext cx="1441018" cy="695586"/>
                  <a:chOff x="7176617" y="5753825"/>
                  <a:chExt cx="1516861" cy="732196"/>
                </a:xfrm>
              </p:grpSpPr>
              <p:sp>
                <p:nvSpPr>
                  <p:cNvPr id="220" name="Rectangle: Rounded Corners 219">
                    <a:extLst>
                      <a:ext uri="{FF2B5EF4-FFF2-40B4-BE49-F238E27FC236}">
                        <a16:creationId xmlns:a16="http://schemas.microsoft.com/office/drawing/2014/main" id="{09C8548D-2E05-49AB-98DF-85B124DFFFA9}"/>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6EED50B1-8902-4924-80AE-51DAFE33E9A4}"/>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6" name="Group 205">
                  <a:extLst>
                    <a:ext uri="{FF2B5EF4-FFF2-40B4-BE49-F238E27FC236}">
                      <a16:creationId xmlns:a16="http://schemas.microsoft.com/office/drawing/2014/main" id="{6BC8867A-8781-4B58-942D-0AF825C09D01}"/>
                    </a:ext>
                  </a:extLst>
                </p:cNvPr>
                <p:cNvGrpSpPr/>
                <p:nvPr/>
              </p:nvGrpSpPr>
              <p:grpSpPr>
                <a:xfrm>
                  <a:off x="7264373" y="3619369"/>
                  <a:ext cx="1441018" cy="872021"/>
                  <a:chOff x="7176617" y="3115149"/>
                  <a:chExt cx="1516861" cy="917917"/>
                </a:xfrm>
              </p:grpSpPr>
              <p:sp>
                <p:nvSpPr>
                  <p:cNvPr id="218" name="Hexagon 217">
                    <a:extLst>
                      <a:ext uri="{FF2B5EF4-FFF2-40B4-BE49-F238E27FC236}">
                        <a16:creationId xmlns:a16="http://schemas.microsoft.com/office/drawing/2014/main" id="{0ACD8C4A-7DAC-4E6B-8890-E0FBBACE6EFD}"/>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E39DC916-C910-49C2-A1CF-9E3805531C3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7" name="Straight Arrow Connector 206">
                  <a:extLst>
                    <a:ext uri="{FF2B5EF4-FFF2-40B4-BE49-F238E27FC236}">
                      <a16:creationId xmlns:a16="http://schemas.microsoft.com/office/drawing/2014/main" id="{3B00965D-19AB-4318-916C-1395BBB5D782}"/>
                    </a:ext>
                  </a:extLst>
                </p:cNvPr>
                <p:cNvCxnSpPr>
                  <a:cxnSpLocks/>
                  <a:stCxn id="224" idx="0"/>
                  <a:endCxn id="218"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AD1482ED-F878-431D-974B-9C3EFE71F664}"/>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09" name="Group 208">
                  <a:extLst>
                    <a:ext uri="{FF2B5EF4-FFF2-40B4-BE49-F238E27FC236}">
                      <a16:creationId xmlns:a16="http://schemas.microsoft.com/office/drawing/2014/main" id="{E89CB8FB-C736-48E7-87F5-9F71612413AB}"/>
                    </a:ext>
                  </a:extLst>
                </p:cNvPr>
                <p:cNvGrpSpPr/>
                <p:nvPr/>
              </p:nvGrpSpPr>
              <p:grpSpPr>
                <a:xfrm>
                  <a:off x="670670" y="1433262"/>
                  <a:ext cx="1922521" cy="1403462"/>
                  <a:chOff x="514170" y="1607687"/>
                  <a:chExt cx="2023706" cy="1477328"/>
                </a:xfrm>
              </p:grpSpPr>
              <p:sp>
                <p:nvSpPr>
                  <p:cNvPr id="214" name="TextBox 213">
                    <a:extLst>
                      <a:ext uri="{FF2B5EF4-FFF2-40B4-BE49-F238E27FC236}">
                        <a16:creationId xmlns:a16="http://schemas.microsoft.com/office/drawing/2014/main" id="{35BCE3D8-0B49-4811-A8CC-00C1A828ECA5}"/>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5" name="Group 214">
                    <a:extLst>
                      <a:ext uri="{FF2B5EF4-FFF2-40B4-BE49-F238E27FC236}">
                        <a16:creationId xmlns:a16="http://schemas.microsoft.com/office/drawing/2014/main" id="{55405A15-F818-4348-9C0A-26FAE39EE3AB}"/>
                      </a:ext>
                    </a:extLst>
                  </p:cNvPr>
                  <p:cNvGrpSpPr/>
                  <p:nvPr/>
                </p:nvGrpSpPr>
                <p:grpSpPr>
                  <a:xfrm>
                    <a:off x="767591" y="1796302"/>
                    <a:ext cx="1516862" cy="917917"/>
                    <a:chOff x="767591" y="2007319"/>
                    <a:chExt cx="1516862" cy="917917"/>
                  </a:xfrm>
                </p:grpSpPr>
                <p:sp>
                  <p:nvSpPr>
                    <p:cNvPr id="216" name="Hexagon 215">
                      <a:extLst>
                        <a:ext uri="{FF2B5EF4-FFF2-40B4-BE49-F238E27FC236}">
                          <a16:creationId xmlns:a16="http://schemas.microsoft.com/office/drawing/2014/main" id="{8B68B290-4811-4946-B16D-72C59CDB0AC2}"/>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F2C23AD4-1BB8-4E70-92D9-7AAA848725DF}"/>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0" name="Straight Arrow Connector 209">
                  <a:extLst>
                    <a:ext uri="{FF2B5EF4-FFF2-40B4-BE49-F238E27FC236}">
                      <a16:creationId xmlns:a16="http://schemas.microsoft.com/office/drawing/2014/main" id="{D07990DA-5494-4EBF-B9C3-B0B57779DFA7}"/>
                    </a:ext>
                  </a:extLst>
                </p:cNvPr>
                <p:cNvCxnSpPr>
                  <a:cxnSpLocks/>
                  <a:stCxn id="216" idx="0"/>
                  <a:endCxn id="224"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D807E38-E2D5-46C8-996F-DBD6CF43ED86}"/>
                    </a:ext>
                  </a:extLst>
                </p:cNvPr>
                <p:cNvCxnSpPr>
                  <a:cxnSpLocks/>
                  <a:stCxn id="241" idx="0"/>
                  <a:endCxn id="218"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53DDF71-55BE-42E5-B89D-EFFB994518A9}"/>
                    </a:ext>
                  </a:extLst>
                </p:cNvPr>
                <p:cNvCxnSpPr>
                  <a:cxnSpLocks/>
                  <a:stCxn id="238" idx="3"/>
                  <a:endCxn id="225"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1FA67A9-0D34-4BA6-BCD3-78879FE3234D}"/>
                    </a:ext>
                  </a:extLst>
                </p:cNvPr>
                <p:cNvCxnSpPr>
                  <a:cxnSpLocks/>
                  <a:stCxn id="250" idx="0"/>
                  <a:endCxn id="218"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67" name="TextBox 66">
            <a:extLst>
              <a:ext uri="{FF2B5EF4-FFF2-40B4-BE49-F238E27FC236}">
                <a16:creationId xmlns:a16="http://schemas.microsoft.com/office/drawing/2014/main" id="{79CD9643-1F43-4DED-85A4-D531E9878B47}"/>
              </a:ext>
            </a:extLst>
          </p:cNvPr>
          <p:cNvSpPr txBox="1"/>
          <p:nvPr/>
        </p:nvSpPr>
        <p:spPr>
          <a:xfrm>
            <a:off x="6697563" y="1477289"/>
            <a:ext cx="5226105" cy="923330"/>
          </a:xfrm>
          <a:prstGeom prst="rect">
            <a:avLst/>
          </a:prstGeom>
          <a:noFill/>
        </p:spPr>
        <p:txBody>
          <a:bodyPr wrap="square" rtlCol="0">
            <a:spAutoFit/>
          </a:bodyPr>
          <a:lstStyle/>
          <a:p>
            <a:r>
              <a:rPr lang="en-US" dirty="0">
                <a:solidFill>
                  <a:srgbClr val="FF0000"/>
                </a:solidFill>
              </a:rPr>
              <a:t>Spawning and retention probabilities are inputs determined from outside models and do not require parameterization.</a:t>
            </a:r>
          </a:p>
        </p:txBody>
      </p:sp>
    </p:spTree>
    <p:extLst>
      <p:ext uri="{BB962C8B-B14F-4D97-AF65-F5344CB8AC3E}">
        <p14:creationId xmlns:p14="http://schemas.microsoft.com/office/powerpoint/2010/main" val="11424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7" name="TextBox 6">
            <a:extLst>
              <a:ext uri="{FF2B5EF4-FFF2-40B4-BE49-F238E27FC236}">
                <a16:creationId xmlns:a16="http://schemas.microsoft.com/office/drawing/2014/main" id="{33A88081-F24D-43D3-95DC-AC843FA56A64}"/>
              </a:ext>
            </a:extLst>
          </p:cNvPr>
          <p:cNvSpPr txBox="1"/>
          <p:nvPr/>
        </p:nvSpPr>
        <p:spPr>
          <a:xfrm>
            <a:off x="928468" y="1069145"/>
            <a:ext cx="10227212" cy="48320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Age-specific fertilities are specified in terms of:</a:t>
            </a:r>
          </a:p>
          <a:p>
            <a:pPr marL="800100" lvl="1" indent="-342900">
              <a:buSzPct val="70000"/>
              <a:buFont typeface="Courier New" panose="02070309020205020404" pitchFamily="49" charset="0"/>
              <a:buChar char="o"/>
            </a:pPr>
            <a:r>
              <a:rPr lang="en-US" sz="2400" dirty="0">
                <a:solidFill>
                  <a:srgbClr val="0070C0"/>
                </a:solidFill>
              </a:rPr>
              <a:t>age-specific reproduction</a:t>
            </a:r>
          </a:p>
          <a:p>
            <a:pPr marL="1257300" lvl="2" indent="-342900">
              <a:buSzPct val="70000"/>
              <a:buFont typeface="Wingdings" panose="05000000000000000000" pitchFamily="2" charset="2"/>
              <a:buChar char="§"/>
            </a:pPr>
            <a:r>
              <a:rPr lang="en-US" sz="2400" dirty="0">
                <a:solidFill>
                  <a:srgbClr val="0070C0"/>
                </a:solidFill>
              </a:rPr>
              <a:t>maturation age</a:t>
            </a:r>
          </a:p>
          <a:p>
            <a:pPr marL="1257300" lvl="2" indent="-342900">
              <a:buSzPct val="70000"/>
              <a:buFont typeface="Wingdings" panose="05000000000000000000" pitchFamily="2" charset="2"/>
              <a:buChar char="§"/>
            </a:pPr>
            <a:r>
              <a:rPr lang="en-US" sz="2400" dirty="0">
                <a:solidFill>
                  <a:srgbClr val="0070C0"/>
                </a:solidFill>
              </a:rPr>
              <a:t>period of time between years of reproductive-readiness</a:t>
            </a:r>
          </a:p>
          <a:p>
            <a:pPr marL="1257300" lvl="2" indent="-342900">
              <a:buSzPct val="70000"/>
              <a:buFont typeface="Wingdings" panose="05000000000000000000" pitchFamily="2" charset="2"/>
              <a:buChar char="§"/>
            </a:pPr>
            <a:r>
              <a:rPr lang="en-US" sz="2400" dirty="0">
                <a:solidFill>
                  <a:schemeClr val="bg1">
                    <a:lumMod val="75000"/>
                  </a:schemeClr>
                </a:solidFill>
              </a:rPr>
              <a:t>probability of spawning in the Missouri River below Fort Peck Dam</a:t>
            </a:r>
            <a:endParaRPr lang="en-US" sz="2400" dirty="0">
              <a:solidFill>
                <a:srgbClr val="0070C0"/>
              </a:solidFill>
            </a:endParaRPr>
          </a:p>
          <a:p>
            <a:pPr marL="1257300" lvl="2" indent="-342900">
              <a:buSzPct val="70000"/>
              <a:buFont typeface="Wingdings" panose="05000000000000000000" pitchFamily="2" charset="2"/>
              <a:buChar char="§"/>
            </a:pPr>
            <a:r>
              <a:rPr lang="en-US" sz="2400" dirty="0">
                <a:solidFill>
                  <a:srgbClr val="0070C0"/>
                </a:solidFill>
              </a:rPr>
              <a:t>age-specific expected fecundities (number of eggs released)</a:t>
            </a:r>
          </a:p>
          <a:p>
            <a:pPr marL="1257300" lvl="2" indent="-342900">
              <a:buSzPct val="70000"/>
              <a:buFont typeface="Wingdings" panose="05000000000000000000" pitchFamily="2" charset="2"/>
              <a:buChar char="§"/>
            </a:pPr>
            <a:r>
              <a:rPr lang="en-US" sz="2400" dirty="0">
                <a:solidFill>
                  <a:srgbClr val="0070C0"/>
                </a:solidFill>
              </a:rPr>
              <a:t>sex ratio</a:t>
            </a:r>
          </a:p>
          <a:p>
            <a:pPr marL="800100" lvl="1" indent="-342900">
              <a:buSzPct val="70000"/>
              <a:buFont typeface="Courier New" panose="02070309020205020404" pitchFamily="49" charset="0"/>
              <a:buChar char="o"/>
            </a:pPr>
            <a:r>
              <a:rPr lang="en-US" sz="2400" dirty="0">
                <a:solidFill>
                  <a:srgbClr val="0070C0"/>
                </a:solidFill>
              </a:rPr>
              <a:t>age-0 survival</a:t>
            </a:r>
          </a:p>
          <a:p>
            <a:pPr marL="1257300" lvl="2" indent="-342900">
              <a:buSzPct val="70000"/>
              <a:buFont typeface="Wingdings" panose="05000000000000000000" pitchFamily="2" charset="2"/>
              <a:buChar char="§"/>
            </a:pPr>
            <a:r>
              <a:rPr lang="en-US" sz="2400" dirty="0">
                <a:solidFill>
                  <a:srgbClr val="0070C0"/>
                </a:solidFill>
              </a:rPr>
              <a:t>age-0 survival given retention in the free-flowing Missouri River</a:t>
            </a:r>
          </a:p>
          <a:p>
            <a:pPr marL="1257300" lvl="2" indent="-342900">
              <a:spcAft>
                <a:spcPts val="1200"/>
              </a:spcAft>
              <a:buSzPct val="70000"/>
              <a:buFont typeface="Wingdings" panose="05000000000000000000" pitchFamily="2" charset="2"/>
              <a:buChar char="§"/>
            </a:pPr>
            <a:r>
              <a:rPr lang="en-US" sz="2400" dirty="0">
                <a:solidFill>
                  <a:schemeClr val="bg1">
                    <a:lumMod val="75000"/>
                  </a:schemeClr>
                </a:solidFill>
              </a:rPr>
              <a:t>retention probability</a:t>
            </a:r>
          </a:p>
          <a:p>
            <a:pPr marL="285750" indent="-285750">
              <a:spcAft>
                <a:spcPts val="1200"/>
              </a:spcAft>
              <a:buFont typeface="Arial" panose="020B0604020202020204" pitchFamily="34" charset="0"/>
              <a:buChar char="•"/>
            </a:pPr>
            <a:r>
              <a:rPr lang="en-US" sz="2400" dirty="0">
                <a:solidFill>
                  <a:srgbClr val="0070C0"/>
                </a:solidFill>
              </a:rPr>
              <a:t>Age-specific survivals</a:t>
            </a:r>
          </a:p>
          <a:p>
            <a:pPr marL="285750" indent="-285750">
              <a:spcAft>
                <a:spcPts val="1200"/>
              </a:spcAft>
              <a:buFont typeface="Arial" panose="020B0604020202020204" pitchFamily="34" charset="0"/>
              <a:buChar char="•"/>
            </a:pPr>
            <a:r>
              <a:rPr lang="en-US" sz="2400" dirty="0">
                <a:solidFill>
                  <a:srgbClr val="0070C0"/>
                </a:solidFill>
              </a:rPr>
              <a:t>Maximum age</a:t>
            </a:r>
          </a:p>
        </p:txBody>
      </p:sp>
      <p:sp>
        <p:nvSpPr>
          <p:cNvPr id="4" name="TextBox 3">
            <a:extLst>
              <a:ext uri="{FF2B5EF4-FFF2-40B4-BE49-F238E27FC236}">
                <a16:creationId xmlns:a16="http://schemas.microsoft.com/office/drawing/2014/main" id="{9432C09E-B73B-4A9C-89F0-9DB8CFDF5BEC}"/>
              </a:ext>
            </a:extLst>
          </p:cNvPr>
          <p:cNvSpPr txBox="1"/>
          <p:nvPr/>
        </p:nvSpPr>
        <p:spPr>
          <a:xfrm>
            <a:off x="5619134" y="5901237"/>
            <a:ext cx="5958349" cy="646331"/>
          </a:xfrm>
          <a:prstGeom prst="rect">
            <a:avLst/>
          </a:prstGeom>
          <a:noFill/>
        </p:spPr>
        <p:txBody>
          <a:bodyPr wrap="square" rtlCol="0">
            <a:spAutoFit/>
          </a:bodyPr>
          <a:lstStyle/>
          <a:p>
            <a:r>
              <a:rPr lang="en-US" dirty="0">
                <a:solidFill>
                  <a:srgbClr val="FF0000"/>
                </a:solidFill>
              </a:rPr>
              <a:t>Parameterize the model using the 7 parameter types at the lowest level of each main component.</a:t>
            </a:r>
          </a:p>
        </p:txBody>
      </p:sp>
    </p:spTree>
    <p:extLst>
      <p:ext uri="{BB962C8B-B14F-4D97-AF65-F5344CB8AC3E}">
        <p14:creationId xmlns:p14="http://schemas.microsoft.com/office/powerpoint/2010/main" val="153338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graphicFrame>
        <p:nvGraphicFramePr>
          <p:cNvPr id="3" name="Table 2">
            <a:extLst>
              <a:ext uri="{FF2B5EF4-FFF2-40B4-BE49-F238E27FC236}">
                <a16:creationId xmlns:a16="http://schemas.microsoft.com/office/drawing/2014/main" id="{2A974D33-0249-4A67-AC6D-F6AD0EB3672F}"/>
              </a:ext>
            </a:extLst>
          </p:cNvPr>
          <p:cNvGraphicFramePr>
            <a:graphicFrameLocks noGrp="1"/>
          </p:cNvGraphicFramePr>
          <p:nvPr>
            <p:extLst>
              <p:ext uri="{D42A27DB-BD31-4B8C-83A1-F6EECF244321}">
                <p14:modId xmlns:p14="http://schemas.microsoft.com/office/powerpoint/2010/main" val="4179435272"/>
              </p:ext>
            </p:extLst>
          </p:nvPr>
        </p:nvGraphicFramePr>
        <p:xfrm>
          <a:off x="757310" y="1015010"/>
          <a:ext cx="10677380" cy="5736928"/>
        </p:xfrm>
        <a:graphic>
          <a:graphicData uri="http://schemas.openxmlformats.org/drawingml/2006/table">
            <a:tbl>
              <a:tblPr firstRow="1">
                <a:tableStyleId>{5C22544A-7EE6-4342-B048-85BDC9FD1C3A}</a:tableStyleId>
              </a:tblPr>
              <a:tblGrid>
                <a:gridCol w="3650228">
                  <a:extLst>
                    <a:ext uri="{9D8B030D-6E8A-4147-A177-3AD203B41FA5}">
                      <a16:colId xmlns:a16="http://schemas.microsoft.com/office/drawing/2014/main" val="1767365750"/>
                    </a:ext>
                  </a:extLst>
                </a:gridCol>
                <a:gridCol w="4227681">
                  <a:extLst>
                    <a:ext uri="{9D8B030D-6E8A-4147-A177-3AD203B41FA5}">
                      <a16:colId xmlns:a16="http://schemas.microsoft.com/office/drawing/2014/main" val="1807382354"/>
                    </a:ext>
                  </a:extLst>
                </a:gridCol>
                <a:gridCol w="2799471">
                  <a:extLst>
                    <a:ext uri="{9D8B030D-6E8A-4147-A177-3AD203B41FA5}">
                      <a16:colId xmlns:a16="http://schemas.microsoft.com/office/drawing/2014/main" val="3650503239"/>
                    </a:ext>
                  </a:extLst>
                </a:gridCol>
              </a:tblGrid>
              <a:tr h="223894">
                <a:tc>
                  <a:txBody>
                    <a:bodyPr/>
                    <a:lstStyle/>
                    <a:p>
                      <a:pPr algn="ctr" fontAlgn="b"/>
                      <a:r>
                        <a:rPr lang="en-US" sz="1600" b="1" u="none" strike="noStrike" dirty="0">
                          <a:effectLst/>
                        </a:rPr>
                        <a:t>Parameter</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Summary Notes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Sources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extLst>
                  <a:ext uri="{0D108BD9-81ED-4DB2-BD59-A6C34878D82A}">
                    <a16:rowId xmlns:a16="http://schemas.microsoft.com/office/drawing/2014/main" val="3195454941"/>
                  </a:ext>
                </a:extLst>
              </a:tr>
              <a:tr h="313452">
                <a:tc>
                  <a:txBody>
                    <a:bodyPr/>
                    <a:lstStyle/>
                    <a:p>
                      <a:pPr algn="ctr" fontAlgn="ctr"/>
                      <a:r>
                        <a:rPr lang="en-US" sz="1600" u="none" strike="noStrike" dirty="0">
                          <a:effectLst/>
                        </a:rPr>
                        <a:t>maximum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60 years old</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Braaten et al. (2015)</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648825386"/>
                  </a:ext>
                </a:extLst>
              </a:tr>
              <a:tr h="619310">
                <a:tc>
                  <a:txBody>
                    <a:bodyPr/>
                    <a:lstStyle/>
                    <a:p>
                      <a:pPr algn="ctr" fontAlgn="ctr"/>
                      <a:r>
                        <a:rPr lang="en-US" sz="1600" u="none" strike="noStrike" dirty="0">
                          <a:effectLst/>
                        </a:rPr>
                        <a:t>age-specific survivals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computed from RPMA 2 pallid sturgeon data in the literature for stocked fingerling and wild adults populations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Rotella et al. (2017), </a:t>
                      </a:r>
                      <a:r>
                        <a:rPr lang="en-US" sz="1600" u="none" strike="noStrike" dirty="0" err="1">
                          <a:effectLst/>
                        </a:rPr>
                        <a:t>Klungle</a:t>
                      </a:r>
                      <a:r>
                        <a:rPr lang="en-US" sz="1600" u="none" strike="noStrike" dirty="0">
                          <a:effectLst/>
                        </a:rPr>
                        <a:t> and Baxter (2005), Jaeger et al. (2009), and Braaten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1591333607"/>
                  </a:ext>
                </a:extLst>
              </a:tr>
              <a:tr h="313452">
                <a:tc rowSpan="4">
                  <a:txBody>
                    <a:bodyPr/>
                    <a:lstStyle/>
                    <a:p>
                      <a:pPr algn="ctr" fontAlgn="ctr"/>
                      <a:r>
                        <a:rPr lang="en-US" sz="1600" u="none" strike="noStrike" dirty="0">
                          <a:effectLst/>
                        </a:rPr>
                        <a:t>maturation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distribution </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rowSpan="4">
                  <a:txBody>
                    <a:bodyPr/>
                    <a:lstStyle/>
                    <a:p>
                      <a:pPr algn="l" fontAlgn="ctr"/>
                      <a:r>
                        <a:rPr lang="en-US" sz="1600" u="none" strike="noStrike" dirty="0" err="1">
                          <a:effectLst/>
                        </a:rPr>
                        <a:t>Keenlyne</a:t>
                      </a:r>
                      <a:r>
                        <a:rPr lang="en-US" sz="1600" u="none" strike="noStrike" dirty="0">
                          <a:effectLst/>
                        </a:rPr>
                        <a:t> and Jenkins (1993), George et al. (2012), and </a:t>
                      </a:r>
                      <a:r>
                        <a:rPr lang="en-US" sz="1600" u="none" strike="noStrike" dirty="0" err="1">
                          <a:effectLst/>
                        </a:rPr>
                        <a:t>Steffensen</a:t>
                      </a:r>
                      <a:r>
                        <a:rPr lang="en-US" sz="1600" u="none" strike="noStrike" dirty="0">
                          <a:effectLst/>
                        </a:rPr>
                        <a:t> et al. (2013)</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2924731337"/>
                  </a:ext>
                </a:extLst>
              </a:tr>
              <a:tr h="223894">
                <a:tc vMerge="1">
                  <a:txBody>
                    <a:bodyPr/>
                    <a:lstStyle/>
                    <a:p>
                      <a:endParaRPr lang="en-US"/>
                    </a:p>
                  </a:txBody>
                  <a:tcPr/>
                </a:tc>
                <a:tc>
                  <a:txBody>
                    <a:bodyPr/>
                    <a:lstStyle/>
                    <a:p>
                      <a:pPr algn="l" fontAlgn="ctr"/>
                      <a:r>
                        <a:rPr lang="en-US" sz="1600" u="none" strike="noStrike" dirty="0">
                          <a:effectLst/>
                        </a:rPr>
                        <a:t>•  minimum:  8</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72736528"/>
                  </a:ext>
                </a:extLst>
              </a:tr>
              <a:tr h="223894">
                <a:tc vMerge="1">
                  <a:txBody>
                    <a:bodyPr/>
                    <a:lstStyle/>
                    <a:p>
                      <a:endParaRPr lang="en-US"/>
                    </a:p>
                  </a:txBody>
                  <a:tcPr/>
                </a:tc>
                <a:tc>
                  <a:txBody>
                    <a:bodyPr/>
                    <a:lstStyle/>
                    <a:p>
                      <a:pPr algn="l" fontAlgn="ctr"/>
                      <a:r>
                        <a:rPr lang="en-US" sz="1600" u="none" strike="noStrike">
                          <a:effectLst/>
                        </a:rPr>
                        <a:t>•  maximum:  21</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048428889"/>
                  </a:ext>
                </a:extLst>
              </a:tr>
              <a:tr h="223894">
                <a:tc vMerge="1">
                  <a:txBody>
                    <a:bodyPr/>
                    <a:lstStyle/>
                    <a:p>
                      <a:endParaRPr lang="en-US"/>
                    </a:p>
                  </a:txBody>
                  <a:tcPr/>
                </a:tc>
                <a:tc>
                  <a:txBody>
                    <a:bodyPr/>
                    <a:lstStyle/>
                    <a:p>
                      <a:pPr algn="l" fontAlgn="ctr"/>
                      <a:r>
                        <a:rPr lang="en-US" sz="1600" u="none" strike="noStrike">
                          <a:effectLst/>
                        </a:rPr>
                        <a:t>•  mean: ≈15.5</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4277311812"/>
                  </a:ext>
                </a:extLst>
              </a:tr>
              <a:tr h="537346">
                <a:tc rowSpan="2">
                  <a:txBody>
                    <a:bodyPr/>
                    <a:lstStyle/>
                    <a:p>
                      <a:pPr algn="ctr" fontAlgn="ctr"/>
                      <a:r>
                        <a:rPr lang="en-US" sz="1600" u="none" strike="noStrike" dirty="0">
                          <a:effectLst/>
                        </a:rPr>
                        <a:t>reproductively-ready period</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distribution generated from data in the  literature</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rowSpan="2">
                  <a:txBody>
                    <a:bodyPr/>
                    <a:lstStyle/>
                    <a:p>
                      <a:pPr algn="l" fontAlgn="b"/>
                      <a:r>
                        <a:rPr lang="en-US" sz="1600" u="none" strike="noStrike" dirty="0" err="1">
                          <a:effectLst/>
                        </a:rPr>
                        <a:t>DeLonay</a:t>
                      </a:r>
                      <a:r>
                        <a:rPr lang="en-US" sz="1600" u="none" strike="noStrike" dirty="0">
                          <a:effectLst/>
                        </a:rPr>
                        <a:t> et al. (2016) and Fuller et al. (2008)</a:t>
                      </a:r>
                      <a:endParaRPr lang="en-US" sz="1600" b="0" i="0" u="none" strike="noStrike" dirty="0">
                        <a:solidFill>
                          <a:srgbClr val="000000"/>
                        </a:solidFill>
                        <a:effectLst/>
                        <a:latin typeface="Calibri" panose="020F0502020204030204" pitchFamily="34" charset="0"/>
                      </a:endParaRPr>
                    </a:p>
                  </a:txBody>
                  <a:tcPr marL="9258" marR="9258" marT="9258" marB="0" anchor="b">
                    <a:solidFill>
                      <a:schemeClr val="bg1">
                        <a:lumMod val="95000"/>
                      </a:schemeClr>
                    </a:solidFill>
                  </a:tcPr>
                </a:tc>
                <a:extLst>
                  <a:ext uri="{0D108BD9-81ED-4DB2-BD59-A6C34878D82A}">
                    <a16:rowId xmlns:a16="http://schemas.microsoft.com/office/drawing/2014/main" val="1293637439"/>
                  </a:ext>
                </a:extLst>
              </a:tr>
              <a:tr h="223894">
                <a:tc vMerge="1">
                  <a:txBody>
                    <a:bodyPr/>
                    <a:lstStyle/>
                    <a:p>
                      <a:endParaRPr lang="en-US"/>
                    </a:p>
                  </a:txBody>
                  <a:tcPr/>
                </a:tc>
                <a:tc>
                  <a:txBody>
                    <a:bodyPr/>
                    <a:lstStyle/>
                    <a:p>
                      <a:pPr algn="l" fontAlgn="ctr"/>
                      <a:r>
                        <a:rPr lang="en-US" sz="1600" u="none" strike="noStrike" dirty="0">
                          <a:effectLst/>
                        </a:rPr>
                        <a:t>•  range: 2-5 years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333075526"/>
                  </a:ext>
                </a:extLst>
              </a:tr>
              <a:tr h="761239">
                <a:tc rowSpan="2">
                  <a:txBody>
                    <a:bodyPr/>
                    <a:lstStyle/>
                    <a:p>
                      <a:pPr algn="ctr" fontAlgn="ctr"/>
                      <a:r>
                        <a:rPr lang="en-US" sz="1600" u="none" strike="noStrike" dirty="0">
                          <a:effectLst/>
                        </a:rPr>
                        <a:t>age-specific fecundity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a:effectLst/>
                        </a:rPr>
                        <a:t>•  used an age-length growth model and a length-fecundity model to simulate fecundity at age</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Rob Holm, unpublished data</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139345321"/>
                  </a:ext>
                </a:extLst>
              </a:tr>
              <a:tr h="822016">
                <a:tc vMerge="1">
                  <a:txBody>
                    <a:bodyPr/>
                    <a:lstStyle/>
                    <a:p>
                      <a:endParaRPr lang="en-US"/>
                    </a:p>
                  </a:txBody>
                  <a:tcPr/>
                </a:tc>
                <a:tc>
                  <a:txBody>
                    <a:bodyPr/>
                    <a:lstStyle/>
                    <a:p>
                      <a:pPr algn="l" fontAlgn="ctr"/>
                      <a:r>
                        <a:rPr lang="en-US" sz="1600" u="none" strike="noStrike" dirty="0">
                          <a:effectLst/>
                        </a:rPr>
                        <a:t>•  models were fit with RPMA 2 pallid sturgeon PSPAP data and data provided by the hatcheries, respectively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3489062492"/>
                  </a:ext>
                </a:extLst>
              </a:tr>
              <a:tr h="416605">
                <a:tc>
                  <a:txBody>
                    <a:bodyPr/>
                    <a:lstStyle/>
                    <a:p>
                      <a:pPr algn="ctr" fontAlgn="ctr"/>
                      <a:r>
                        <a:rPr lang="en-US" sz="1600" u="none" strike="noStrike" dirty="0">
                          <a:effectLst/>
                        </a:rPr>
                        <a:t>sex ratio</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0.32    (1 female to every 2.125 males)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Jaeger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2184155611"/>
                  </a:ext>
                </a:extLst>
              </a:tr>
              <a:tr h="313452">
                <a:tc rowSpan="2">
                  <a:txBody>
                    <a:bodyPr/>
                    <a:lstStyle/>
                    <a:p>
                      <a:pPr algn="ctr" fontAlgn="ctr"/>
                      <a:r>
                        <a:rPr lang="en-US" sz="1600" u="none" strike="noStrike" dirty="0">
                          <a:effectLst/>
                        </a:rPr>
                        <a:t>age-0 survival given retention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de-DE" sz="1600" u="none" strike="noStrike" dirty="0">
                          <a:effectLst/>
                        </a:rPr>
                        <a:t>•  0.000075    (75 in 1 million)</a:t>
                      </a:r>
                      <a:endParaRPr lang="de-DE" sz="1600" b="0" i="0" u="none" strike="noStrike" dirty="0">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Pine et al. (2001)</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493989440"/>
                  </a:ext>
                </a:extLst>
              </a:tr>
              <a:tr h="223894">
                <a:tc vMerge="1">
                  <a:txBody>
                    <a:bodyPr/>
                    <a:lstStyle/>
                    <a:p>
                      <a:endParaRPr lang="en-US"/>
                    </a:p>
                  </a:txBody>
                  <a:tcPr/>
                </a:tc>
                <a:tc>
                  <a:txBody>
                    <a:bodyPr/>
                    <a:lstStyle/>
                    <a:p>
                      <a:pPr algn="l" fontAlgn="ctr"/>
                      <a:r>
                        <a:rPr lang="en-US" sz="1600" u="none" strike="noStrike" dirty="0">
                          <a:effectLst/>
                        </a:rPr>
                        <a:t>•  ≤0.0004 in gulf sturgeon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2578211726"/>
                  </a:ext>
                </a:extLst>
              </a:tr>
            </a:tbl>
          </a:graphicData>
        </a:graphic>
      </p:graphicFrame>
    </p:spTree>
    <p:extLst>
      <p:ext uri="{BB962C8B-B14F-4D97-AF65-F5344CB8AC3E}">
        <p14:creationId xmlns:p14="http://schemas.microsoft.com/office/powerpoint/2010/main" val="376508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grpSp>
        <p:nvGrpSpPr>
          <p:cNvPr id="84" name="Group 83">
            <a:extLst>
              <a:ext uri="{FF2B5EF4-FFF2-40B4-BE49-F238E27FC236}">
                <a16:creationId xmlns:a16="http://schemas.microsoft.com/office/drawing/2014/main" id="{D09CDB4F-C44C-463A-9804-A5D5697192A4}"/>
              </a:ext>
            </a:extLst>
          </p:cNvPr>
          <p:cNvGrpSpPr/>
          <p:nvPr/>
        </p:nvGrpSpPr>
        <p:grpSpPr>
          <a:xfrm>
            <a:off x="1235060" y="1041009"/>
            <a:ext cx="9721881" cy="2220923"/>
            <a:chOff x="1153684" y="4002219"/>
            <a:chExt cx="10372696" cy="2038882"/>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36933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p:txBody>
        </p:sp>
        <p:sp>
          <p:nvSpPr>
            <p:cNvPr id="76" name="TextBox 75">
              <a:extLst>
                <a:ext uri="{FF2B5EF4-FFF2-40B4-BE49-F238E27FC236}">
                  <a16:creationId xmlns:a16="http://schemas.microsoft.com/office/drawing/2014/main" id="{5D854485-93F7-4B8B-8459-9BE04A62406D}"/>
                </a:ext>
              </a:extLst>
            </p:cNvPr>
            <p:cNvSpPr txBox="1"/>
            <p:nvPr/>
          </p:nvSpPr>
          <p:spPr>
            <a:xfrm>
              <a:off x="1153684" y="5447747"/>
              <a:ext cx="3155303" cy="593354"/>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8" y="4186885"/>
              <a:ext cx="872612" cy="8067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308987" y="4993602"/>
              <a:ext cx="872612" cy="7508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9429BA24-20DC-4392-B7E2-F5E1210EDD0F}"/>
              </a:ext>
            </a:extLst>
          </p:cNvPr>
          <p:cNvSpPr txBox="1"/>
          <p:nvPr/>
        </p:nvSpPr>
        <p:spPr>
          <a:xfrm>
            <a:off x="250311" y="1746122"/>
            <a:ext cx="1315691" cy="369332"/>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p:txBody>
      </p:sp>
      <p:cxnSp>
        <p:nvCxnSpPr>
          <p:cNvPr id="18" name="Straight Arrow Connector 17">
            <a:extLst>
              <a:ext uri="{FF2B5EF4-FFF2-40B4-BE49-F238E27FC236}">
                <a16:creationId xmlns:a16="http://schemas.microsoft.com/office/drawing/2014/main" id="{32DC3346-C10F-4EBD-8F65-27A561544EBC}"/>
              </a:ext>
            </a:extLst>
          </p:cNvPr>
          <p:cNvCxnSpPr>
            <a:cxnSpLocks/>
            <a:stCxn id="17" idx="3"/>
            <a:endCxn id="74" idx="1"/>
          </p:cNvCxnSpPr>
          <p:nvPr/>
        </p:nvCxnSpPr>
        <p:spPr>
          <a:xfrm flipV="1">
            <a:off x="1566002" y="1242163"/>
            <a:ext cx="824492" cy="688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2519B8-E61B-435A-9EF6-033E101D79E9}"/>
              </a:ext>
            </a:extLst>
          </p:cNvPr>
          <p:cNvCxnSpPr>
            <a:cxnSpLocks/>
            <a:stCxn id="17" idx="3"/>
          </p:cNvCxnSpPr>
          <p:nvPr/>
        </p:nvCxnSpPr>
        <p:spPr>
          <a:xfrm>
            <a:off x="1566002" y="1930788"/>
            <a:ext cx="929588" cy="667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961F68BF-DFED-4A28-BBA8-BADAD4EA46B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774"/>
          <a:stretch/>
        </p:blipFill>
        <p:spPr bwMode="auto">
          <a:xfrm>
            <a:off x="2114089" y="3430052"/>
            <a:ext cx="7963823" cy="3314643"/>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F1A6D1C0-2A18-4011-B929-E79627C1096A}"/>
              </a:ext>
            </a:extLst>
          </p:cNvPr>
          <p:cNvSpPr txBox="1"/>
          <p:nvPr/>
        </p:nvSpPr>
        <p:spPr>
          <a:xfrm>
            <a:off x="4548314" y="2852170"/>
            <a:ext cx="5033583" cy="830997"/>
          </a:xfrm>
          <a:prstGeom prst="rect">
            <a:avLst/>
          </a:prstGeom>
          <a:noFill/>
        </p:spPr>
        <p:txBody>
          <a:bodyPr wrap="square" rtlCol="0">
            <a:spAutoFit/>
          </a:bodyPr>
          <a:lstStyle/>
          <a:p>
            <a:r>
              <a:rPr lang="en-US" sz="2400" dirty="0">
                <a:solidFill>
                  <a:srgbClr val="FF0000"/>
                </a:solidFill>
              </a:rPr>
              <a:t>Compare the outcomes from 7 alternative flows out of Fort Peck dam.</a:t>
            </a:r>
          </a:p>
        </p:txBody>
      </p:sp>
    </p:spTree>
    <p:extLst>
      <p:ext uri="{BB962C8B-B14F-4D97-AF65-F5344CB8AC3E}">
        <p14:creationId xmlns:p14="http://schemas.microsoft.com/office/powerpoint/2010/main" val="40099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grpSp>
        <p:nvGrpSpPr>
          <p:cNvPr id="84" name="Group 83">
            <a:extLst>
              <a:ext uri="{FF2B5EF4-FFF2-40B4-BE49-F238E27FC236}">
                <a16:creationId xmlns:a16="http://schemas.microsoft.com/office/drawing/2014/main" id="{D09CDB4F-C44C-463A-9804-A5D5697192A4}"/>
              </a:ext>
            </a:extLst>
          </p:cNvPr>
          <p:cNvGrpSpPr/>
          <p:nvPr/>
        </p:nvGrpSpPr>
        <p:grpSpPr>
          <a:xfrm>
            <a:off x="1235060" y="1041009"/>
            <a:ext cx="9721881" cy="2220923"/>
            <a:chOff x="1153684" y="4002219"/>
            <a:chExt cx="10372696" cy="2038882"/>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36933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p:txBody>
        </p:sp>
        <p:sp>
          <p:nvSpPr>
            <p:cNvPr id="76" name="TextBox 75">
              <a:extLst>
                <a:ext uri="{FF2B5EF4-FFF2-40B4-BE49-F238E27FC236}">
                  <a16:creationId xmlns:a16="http://schemas.microsoft.com/office/drawing/2014/main" id="{5D854485-93F7-4B8B-8459-9BE04A62406D}"/>
                </a:ext>
              </a:extLst>
            </p:cNvPr>
            <p:cNvSpPr txBox="1"/>
            <p:nvPr/>
          </p:nvSpPr>
          <p:spPr>
            <a:xfrm>
              <a:off x="1153684" y="5447747"/>
              <a:ext cx="3155303" cy="593354"/>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8" y="4186885"/>
              <a:ext cx="872612" cy="8067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308987" y="4993602"/>
              <a:ext cx="872612" cy="7508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9429BA24-20DC-4392-B7E2-F5E1210EDD0F}"/>
              </a:ext>
            </a:extLst>
          </p:cNvPr>
          <p:cNvSpPr txBox="1"/>
          <p:nvPr/>
        </p:nvSpPr>
        <p:spPr>
          <a:xfrm>
            <a:off x="250311" y="1746122"/>
            <a:ext cx="1315691" cy="369332"/>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p:txBody>
      </p:sp>
      <p:cxnSp>
        <p:nvCxnSpPr>
          <p:cNvPr id="18" name="Straight Arrow Connector 17">
            <a:extLst>
              <a:ext uri="{FF2B5EF4-FFF2-40B4-BE49-F238E27FC236}">
                <a16:creationId xmlns:a16="http://schemas.microsoft.com/office/drawing/2014/main" id="{32DC3346-C10F-4EBD-8F65-27A561544EBC}"/>
              </a:ext>
            </a:extLst>
          </p:cNvPr>
          <p:cNvCxnSpPr>
            <a:cxnSpLocks/>
            <a:stCxn id="17" idx="3"/>
            <a:endCxn id="74" idx="1"/>
          </p:cNvCxnSpPr>
          <p:nvPr/>
        </p:nvCxnSpPr>
        <p:spPr>
          <a:xfrm flipV="1">
            <a:off x="1566002" y="1242163"/>
            <a:ext cx="824492" cy="688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2519B8-E61B-435A-9EF6-033E101D79E9}"/>
              </a:ext>
            </a:extLst>
          </p:cNvPr>
          <p:cNvCxnSpPr>
            <a:cxnSpLocks/>
            <a:stCxn id="17" idx="3"/>
          </p:cNvCxnSpPr>
          <p:nvPr/>
        </p:nvCxnSpPr>
        <p:spPr>
          <a:xfrm>
            <a:off x="1566002" y="1930788"/>
            <a:ext cx="929588" cy="667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13D5ED-BF15-4AC3-986F-C48D6CD07378}"/>
              </a:ext>
            </a:extLst>
          </p:cNvPr>
          <p:cNvSpPr txBox="1"/>
          <p:nvPr/>
        </p:nvSpPr>
        <p:spPr>
          <a:xfrm>
            <a:off x="534339" y="3652377"/>
            <a:ext cx="11365988"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rPr>
              <a:t>Obtained from the </a:t>
            </a:r>
            <a:r>
              <a:rPr lang="en-US" sz="2200" dirty="0" err="1">
                <a:solidFill>
                  <a:srgbClr val="0070C0"/>
                </a:solidFill>
              </a:rPr>
              <a:t>Eigenanalysis</a:t>
            </a:r>
            <a:r>
              <a:rPr lang="en-US" sz="2200" dirty="0">
                <a:solidFill>
                  <a:srgbClr val="0070C0"/>
                </a:solidFill>
              </a:rPr>
              <a:t> of the Leslie Matrix</a:t>
            </a:r>
          </a:p>
          <a:p>
            <a:pPr marL="285750" indent="-285750">
              <a:buFont typeface="Arial" panose="020B0604020202020204" pitchFamily="34" charset="0"/>
              <a:buChar char="•"/>
            </a:pPr>
            <a:r>
              <a:rPr lang="en-US" sz="2200" dirty="0">
                <a:solidFill>
                  <a:srgbClr val="0070C0"/>
                </a:solidFill>
              </a:rPr>
              <a:t>Deterministic Model -&gt; Unique Result, No Uncertainty Intervals</a:t>
            </a:r>
          </a:p>
          <a:p>
            <a:pPr marL="285750" indent="-285750">
              <a:buFont typeface="Arial" panose="020B0604020202020204" pitchFamily="34" charset="0"/>
              <a:buChar char="•"/>
            </a:pPr>
            <a:r>
              <a:rPr lang="en-US" sz="2200" dirty="0">
                <a:solidFill>
                  <a:srgbClr val="0070C0"/>
                </a:solidFill>
              </a:rPr>
              <a:t>Tells us:  How fast a population that consistently experiences the given conditions will grow (&gt;1) or decline (&lt;1).</a:t>
            </a:r>
          </a:p>
          <a:p>
            <a:pPr marL="742950" lvl="1" indent="-285750">
              <a:buFont typeface="Arial" panose="020B0604020202020204" pitchFamily="34" charset="0"/>
              <a:buChar char="•"/>
            </a:pPr>
            <a:r>
              <a:rPr lang="en-US" sz="2200" dirty="0">
                <a:solidFill>
                  <a:srgbClr val="0070C0"/>
                </a:solidFill>
              </a:rPr>
              <a:t>A good metric for a comparison analysis where the relative values of the outcomes are what is important.</a:t>
            </a:r>
          </a:p>
          <a:p>
            <a:pPr marL="285750" indent="-285750">
              <a:buFont typeface="Arial" panose="020B0604020202020204" pitchFamily="34" charset="0"/>
              <a:buChar char="•"/>
            </a:pPr>
            <a:r>
              <a:rPr lang="en-US" sz="2200" dirty="0">
                <a:solidFill>
                  <a:srgbClr val="0070C0"/>
                </a:solidFill>
              </a:rPr>
              <a:t>Accounts for trade-offs in cueing spawning and retaining drifting free-embryos.</a:t>
            </a:r>
          </a:p>
          <a:p>
            <a:pPr marL="285750" indent="-285750">
              <a:buFont typeface="Arial" panose="020B0604020202020204" pitchFamily="34" charset="0"/>
              <a:buChar char="•"/>
            </a:pPr>
            <a:r>
              <a:rPr lang="en-US" sz="2200" dirty="0">
                <a:solidFill>
                  <a:srgbClr val="0070C0"/>
                </a:solidFill>
              </a:rPr>
              <a:t>Highlights the importance (or unimportance) of small changes in retention and spawning probabilities.</a:t>
            </a:r>
          </a:p>
        </p:txBody>
      </p:sp>
    </p:spTree>
    <p:extLst>
      <p:ext uri="{BB962C8B-B14F-4D97-AF65-F5344CB8AC3E}">
        <p14:creationId xmlns:p14="http://schemas.microsoft.com/office/powerpoint/2010/main" val="15954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8AFB6-50C4-467F-BF0A-F0F3840AAF7E}"/>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Outline</a:t>
            </a:r>
          </a:p>
        </p:txBody>
      </p:sp>
      <p:sp>
        <p:nvSpPr>
          <p:cNvPr id="3" name="TextBox 2">
            <a:extLst>
              <a:ext uri="{FF2B5EF4-FFF2-40B4-BE49-F238E27FC236}">
                <a16:creationId xmlns:a16="http://schemas.microsoft.com/office/drawing/2014/main" id="{4F8558B7-8983-4F45-B165-4D3F403EEBD9}"/>
              </a:ext>
            </a:extLst>
          </p:cNvPr>
          <p:cNvSpPr txBox="1"/>
          <p:nvPr/>
        </p:nvSpPr>
        <p:spPr>
          <a:xfrm>
            <a:off x="717452" y="1055077"/>
            <a:ext cx="10691446" cy="5273238"/>
          </a:xfrm>
          <a:prstGeom prst="rect">
            <a:avLst/>
          </a:prstGeom>
          <a:noFill/>
        </p:spPr>
        <p:txBody>
          <a:bodyPr wrap="square" rtlCol="0">
            <a:spAutoFit/>
          </a:bodyPr>
          <a:lstStyle/>
          <a:p>
            <a:pPr marL="342900" indent="-342900">
              <a:spcAft>
                <a:spcPts val="1200"/>
              </a:spcAft>
              <a:buFont typeface="+mj-lt"/>
              <a:buAutoNum type="arabicPeriod"/>
            </a:pPr>
            <a:r>
              <a:rPr lang="en-US" sz="2800" dirty="0"/>
              <a:t>Overarching Modeling Framework</a:t>
            </a:r>
          </a:p>
          <a:p>
            <a:pPr marL="342900" indent="-342900">
              <a:spcAft>
                <a:spcPts val="400"/>
              </a:spcAft>
              <a:buFont typeface="+mj-lt"/>
              <a:buAutoNum type="arabicPeriod"/>
            </a:pPr>
            <a:r>
              <a:rPr lang="en-US" sz="2800" dirty="0"/>
              <a:t>Demographic Population Model Methodology</a:t>
            </a:r>
          </a:p>
          <a:p>
            <a:pPr marL="914400" lvl="1" indent="-457200">
              <a:spcAft>
                <a:spcPts val="400"/>
              </a:spcAft>
              <a:buFont typeface="Arial" panose="020B0604020202020204" pitchFamily="34" charset="0"/>
              <a:buChar char="•"/>
            </a:pPr>
            <a:r>
              <a:rPr lang="en-US" sz="2800" dirty="0"/>
              <a:t>Structure</a:t>
            </a:r>
          </a:p>
          <a:p>
            <a:pPr marL="914400" lvl="1" indent="-457200">
              <a:spcAft>
                <a:spcPts val="1200"/>
              </a:spcAft>
              <a:buFont typeface="Arial" panose="020B0604020202020204" pitchFamily="34" charset="0"/>
              <a:buChar char="•"/>
            </a:pPr>
            <a:r>
              <a:rPr lang="en-US" sz="2800" dirty="0"/>
              <a:t>Parameterization</a:t>
            </a:r>
          </a:p>
          <a:p>
            <a:pPr marL="342900" indent="-342900">
              <a:spcAft>
                <a:spcPts val="400"/>
              </a:spcAft>
              <a:buFont typeface="+mj-lt"/>
              <a:buAutoNum type="arabicPeriod"/>
            </a:pPr>
            <a:r>
              <a:rPr lang="en-US" sz="2800" dirty="0"/>
              <a:t>Analysis &amp; Results</a:t>
            </a:r>
          </a:p>
          <a:p>
            <a:pPr marL="914400" lvl="1" indent="-457200">
              <a:spcAft>
                <a:spcPts val="400"/>
              </a:spcAft>
              <a:buFont typeface="Arial" panose="020B0604020202020204" pitchFamily="34" charset="0"/>
              <a:buChar char="•"/>
            </a:pPr>
            <a:r>
              <a:rPr lang="en-US" sz="2800" dirty="0"/>
              <a:t>Long-Term Population Growth Rate</a:t>
            </a:r>
          </a:p>
          <a:p>
            <a:pPr marL="914400" lvl="1" indent="-457200">
              <a:spcAft>
                <a:spcPts val="400"/>
              </a:spcAft>
              <a:buFont typeface="Arial" panose="020B0604020202020204" pitchFamily="34" charset="0"/>
              <a:buChar char="•"/>
            </a:pPr>
            <a:r>
              <a:rPr lang="en-US" sz="2800" dirty="0"/>
              <a:t>Sensitivity and Elasticity Values</a:t>
            </a:r>
          </a:p>
          <a:p>
            <a:pPr marL="914400" lvl="1" indent="-457200">
              <a:spcAft>
                <a:spcPts val="1200"/>
              </a:spcAft>
              <a:buFont typeface="Arial" panose="020B0604020202020204" pitchFamily="34" charset="0"/>
              <a:buChar char="•"/>
            </a:pPr>
            <a:r>
              <a:rPr lang="en-US" sz="2800" dirty="0"/>
              <a:t>Long-Term Growth-Decline Boundaries</a:t>
            </a:r>
          </a:p>
          <a:p>
            <a:pPr marL="914400" lvl="1" indent="-457200">
              <a:spcAft>
                <a:spcPts val="1200"/>
              </a:spcAft>
              <a:buFont typeface="Arial" panose="020B0604020202020204" pitchFamily="34" charset="0"/>
              <a:buChar char="•"/>
            </a:pPr>
            <a:r>
              <a:rPr lang="en-US" sz="2800" dirty="0"/>
              <a:t>Population Growth Rate Across the POR &amp; More</a:t>
            </a:r>
          </a:p>
          <a:p>
            <a:pPr marL="342900" indent="-342900">
              <a:spcAft>
                <a:spcPts val="1200"/>
              </a:spcAft>
              <a:buFont typeface="+mj-lt"/>
              <a:buAutoNum type="arabicPeriod"/>
            </a:pPr>
            <a:r>
              <a:rPr lang="en-US" sz="2800" dirty="0"/>
              <a:t>Discussion &amp; Questions</a:t>
            </a:r>
          </a:p>
        </p:txBody>
      </p:sp>
    </p:spTree>
    <p:extLst>
      <p:ext uri="{BB962C8B-B14F-4D97-AF65-F5344CB8AC3E}">
        <p14:creationId xmlns:p14="http://schemas.microsoft.com/office/powerpoint/2010/main" val="419888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6EDF5C-57CD-435B-B580-6A1113B8B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737" y="1048552"/>
            <a:ext cx="7304526" cy="5809448"/>
          </a:xfrm>
          <a:prstGeom prst="rect">
            <a:avLst/>
          </a:prstGeom>
        </p:spPr>
      </p:pic>
      <p:sp>
        <p:nvSpPr>
          <p:cNvPr id="2" name="TextBox 1">
            <a:extLst>
              <a:ext uri="{FF2B5EF4-FFF2-40B4-BE49-F238E27FC236}">
                <a16:creationId xmlns:a16="http://schemas.microsoft.com/office/drawing/2014/main" id="{00033FF8-C953-4501-908E-2B43D46FB7A0}"/>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sp>
        <p:nvSpPr>
          <p:cNvPr id="5" name="TextBox 4">
            <a:extLst>
              <a:ext uri="{FF2B5EF4-FFF2-40B4-BE49-F238E27FC236}">
                <a16:creationId xmlns:a16="http://schemas.microsoft.com/office/drawing/2014/main" id="{B27F1432-B94D-4769-9E79-B8122E7BCF53}"/>
              </a:ext>
            </a:extLst>
          </p:cNvPr>
          <p:cNvSpPr txBox="1"/>
          <p:nvPr/>
        </p:nvSpPr>
        <p:spPr>
          <a:xfrm>
            <a:off x="7906044" y="1659988"/>
            <a:ext cx="2700996" cy="369332"/>
          </a:xfrm>
          <a:prstGeom prst="rect">
            <a:avLst/>
          </a:prstGeom>
          <a:noFill/>
        </p:spPr>
        <p:txBody>
          <a:bodyPr wrap="square" rtlCol="0">
            <a:spAutoFit/>
          </a:bodyPr>
          <a:lstStyle/>
          <a:p>
            <a:r>
              <a:rPr lang="en-US" dirty="0"/>
              <a:t>Spawning Probability = 0.5</a:t>
            </a:r>
          </a:p>
        </p:txBody>
      </p:sp>
      <p:sp>
        <p:nvSpPr>
          <p:cNvPr id="6" name="Rectangle 5">
            <a:extLst>
              <a:ext uri="{FF2B5EF4-FFF2-40B4-BE49-F238E27FC236}">
                <a16:creationId xmlns:a16="http://schemas.microsoft.com/office/drawing/2014/main" id="{5A29596D-E4B6-4121-AC6F-DC8FF4315A3B}"/>
              </a:ext>
            </a:extLst>
          </p:cNvPr>
          <p:cNvSpPr/>
          <p:nvPr/>
        </p:nvSpPr>
        <p:spPr>
          <a:xfrm>
            <a:off x="911408" y="858520"/>
            <a:ext cx="11116469" cy="461665"/>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70C0"/>
                </a:solidFill>
              </a:rPr>
              <a:t>Highlights the importance (or unimportance) of small changes in retention probability.</a:t>
            </a:r>
          </a:p>
        </p:txBody>
      </p:sp>
    </p:spTree>
    <p:extLst>
      <p:ext uri="{BB962C8B-B14F-4D97-AF65-F5344CB8AC3E}">
        <p14:creationId xmlns:p14="http://schemas.microsoft.com/office/powerpoint/2010/main" val="57581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6EDF5C-57CD-435B-B580-6A1113B8B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737" y="1048552"/>
            <a:ext cx="7304526" cy="5809448"/>
          </a:xfrm>
          <a:prstGeom prst="rect">
            <a:avLst/>
          </a:prstGeom>
        </p:spPr>
      </p:pic>
      <p:sp>
        <p:nvSpPr>
          <p:cNvPr id="2" name="TextBox 1">
            <a:extLst>
              <a:ext uri="{FF2B5EF4-FFF2-40B4-BE49-F238E27FC236}">
                <a16:creationId xmlns:a16="http://schemas.microsoft.com/office/drawing/2014/main" id="{00033FF8-C953-4501-908E-2B43D46FB7A0}"/>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sp>
        <p:nvSpPr>
          <p:cNvPr id="5" name="TextBox 4">
            <a:extLst>
              <a:ext uri="{FF2B5EF4-FFF2-40B4-BE49-F238E27FC236}">
                <a16:creationId xmlns:a16="http://schemas.microsoft.com/office/drawing/2014/main" id="{B27F1432-B94D-4769-9E79-B8122E7BCF53}"/>
              </a:ext>
            </a:extLst>
          </p:cNvPr>
          <p:cNvSpPr txBox="1"/>
          <p:nvPr/>
        </p:nvSpPr>
        <p:spPr>
          <a:xfrm>
            <a:off x="7906044" y="1659988"/>
            <a:ext cx="2700996" cy="369332"/>
          </a:xfrm>
          <a:prstGeom prst="rect">
            <a:avLst/>
          </a:prstGeom>
          <a:noFill/>
        </p:spPr>
        <p:txBody>
          <a:bodyPr wrap="square" rtlCol="0">
            <a:spAutoFit/>
          </a:bodyPr>
          <a:lstStyle/>
          <a:p>
            <a:r>
              <a:rPr lang="en-US" dirty="0"/>
              <a:t>Spawning Probability = 0.5</a:t>
            </a:r>
          </a:p>
        </p:txBody>
      </p:sp>
      <p:sp>
        <p:nvSpPr>
          <p:cNvPr id="6" name="Rectangle 5">
            <a:extLst>
              <a:ext uri="{FF2B5EF4-FFF2-40B4-BE49-F238E27FC236}">
                <a16:creationId xmlns:a16="http://schemas.microsoft.com/office/drawing/2014/main" id="{5A29596D-E4B6-4121-AC6F-DC8FF4315A3B}"/>
              </a:ext>
            </a:extLst>
          </p:cNvPr>
          <p:cNvSpPr/>
          <p:nvPr/>
        </p:nvSpPr>
        <p:spPr>
          <a:xfrm>
            <a:off x="911408" y="858520"/>
            <a:ext cx="11116469" cy="461665"/>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70C0"/>
                </a:solidFill>
              </a:rPr>
              <a:t>Highlights the importance (or unimportance) of small changes in retention probability.</a:t>
            </a:r>
          </a:p>
        </p:txBody>
      </p:sp>
      <p:pic>
        <p:nvPicPr>
          <p:cNvPr id="7" name="Picture 6">
            <a:extLst>
              <a:ext uri="{FF2B5EF4-FFF2-40B4-BE49-F238E27FC236}">
                <a16:creationId xmlns:a16="http://schemas.microsoft.com/office/drawing/2014/main" id="{8D9CAD6E-CD3F-458B-A62C-B4CC3304CCE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235266" y="3579471"/>
            <a:ext cx="4085304" cy="1854509"/>
          </a:xfrm>
          <a:prstGeom prst="rect">
            <a:avLst/>
          </a:prstGeom>
        </p:spPr>
      </p:pic>
    </p:spTree>
    <p:extLst>
      <p:ext uri="{BB962C8B-B14F-4D97-AF65-F5344CB8AC3E}">
        <p14:creationId xmlns:p14="http://schemas.microsoft.com/office/powerpoint/2010/main" val="346590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a:t>
            </a:r>
          </a:p>
        </p:txBody>
      </p:sp>
      <p:grpSp>
        <p:nvGrpSpPr>
          <p:cNvPr id="84" name="Group 83">
            <a:extLst>
              <a:ext uri="{FF2B5EF4-FFF2-40B4-BE49-F238E27FC236}">
                <a16:creationId xmlns:a16="http://schemas.microsoft.com/office/drawing/2014/main" id="{D09CDB4F-C44C-463A-9804-A5D5697192A4}"/>
              </a:ext>
            </a:extLst>
          </p:cNvPr>
          <p:cNvGrpSpPr/>
          <p:nvPr/>
        </p:nvGrpSpPr>
        <p:grpSpPr>
          <a:xfrm>
            <a:off x="1235060" y="1041009"/>
            <a:ext cx="9721881" cy="2220923"/>
            <a:chOff x="1153684" y="4002219"/>
            <a:chExt cx="10372696" cy="2038882"/>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36933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p:txBody>
        </p:sp>
        <p:sp>
          <p:nvSpPr>
            <p:cNvPr id="76" name="TextBox 75">
              <a:extLst>
                <a:ext uri="{FF2B5EF4-FFF2-40B4-BE49-F238E27FC236}">
                  <a16:creationId xmlns:a16="http://schemas.microsoft.com/office/drawing/2014/main" id="{5D854485-93F7-4B8B-8459-9BE04A62406D}"/>
                </a:ext>
              </a:extLst>
            </p:cNvPr>
            <p:cNvSpPr txBox="1"/>
            <p:nvPr/>
          </p:nvSpPr>
          <p:spPr>
            <a:xfrm>
              <a:off x="1153684" y="5447747"/>
              <a:ext cx="3155303" cy="593354"/>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8" y="4186885"/>
              <a:ext cx="872612" cy="8067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308987" y="4993602"/>
              <a:ext cx="872612" cy="7508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2283E2DB-D07E-473D-954A-09BD5C241487}"/>
              </a:ext>
            </a:extLst>
          </p:cNvPr>
          <p:cNvSpPr txBox="1"/>
          <p:nvPr/>
        </p:nvSpPr>
        <p:spPr>
          <a:xfrm>
            <a:off x="534339" y="3652377"/>
            <a:ext cx="11365988"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rPr>
              <a:t>Obtained from the </a:t>
            </a:r>
            <a:r>
              <a:rPr lang="en-US" sz="2200" dirty="0" err="1">
                <a:solidFill>
                  <a:srgbClr val="0070C0"/>
                </a:solidFill>
              </a:rPr>
              <a:t>Eigenanalysis</a:t>
            </a:r>
            <a:r>
              <a:rPr lang="en-US" sz="2200" dirty="0">
                <a:solidFill>
                  <a:srgbClr val="0070C0"/>
                </a:solidFill>
              </a:rPr>
              <a:t> of the Leslie Matrix</a:t>
            </a:r>
          </a:p>
          <a:p>
            <a:pPr marL="285750" indent="-285750">
              <a:buFont typeface="Arial" panose="020B0604020202020204" pitchFamily="34" charset="0"/>
              <a:buChar char="•"/>
            </a:pPr>
            <a:r>
              <a:rPr lang="en-US" sz="2200" dirty="0">
                <a:solidFill>
                  <a:srgbClr val="0070C0"/>
                </a:solidFill>
              </a:rPr>
              <a:t>Deterministic Model -&gt; Unique Result, No Uncertainty Intervals</a:t>
            </a:r>
          </a:p>
          <a:p>
            <a:pPr marL="285750" indent="-285750">
              <a:buFont typeface="Arial" panose="020B0604020202020204" pitchFamily="34" charset="0"/>
              <a:buChar char="•"/>
            </a:pPr>
            <a:r>
              <a:rPr lang="en-US" sz="2200" dirty="0">
                <a:solidFill>
                  <a:srgbClr val="0070C0"/>
                </a:solidFill>
              </a:rPr>
              <a:t>Tells us:  How fast a population that consistently experiences the given conditions will grow (&gt;1) or decline (&lt;1).</a:t>
            </a:r>
          </a:p>
          <a:p>
            <a:pPr marL="742950" lvl="1" indent="-285750">
              <a:buFont typeface="Arial" panose="020B0604020202020204" pitchFamily="34" charset="0"/>
              <a:buChar char="•"/>
            </a:pPr>
            <a:r>
              <a:rPr lang="en-US" sz="2200" dirty="0">
                <a:solidFill>
                  <a:srgbClr val="0070C0"/>
                </a:solidFill>
              </a:rPr>
              <a:t>A good metric for a comparison analysis where the relative values of the outcomes are what is important.</a:t>
            </a:r>
          </a:p>
          <a:p>
            <a:pPr marL="285750" indent="-285750">
              <a:buFont typeface="Arial" panose="020B0604020202020204" pitchFamily="34" charset="0"/>
              <a:buChar char="•"/>
            </a:pPr>
            <a:r>
              <a:rPr lang="en-US" sz="2200" dirty="0">
                <a:solidFill>
                  <a:srgbClr val="0070C0"/>
                </a:solidFill>
              </a:rPr>
              <a:t>Accounts for trade-offs in cueing spawning and retaining drifting free-embryos.</a:t>
            </a:r>
          </a:p>
          <a:p>
            <a:pPr marL="285750" indent="-285750">
              <a:buFont typeface="Arial" panose="020B0604020202020204" pitchFamily="34" charset="0"/>
              <a:buChar char="•"/>
            </a:pPr>
            <a:r>
              <a:rPr lang="en-US" sz="2200" dirty="0">
                <a:solidFill>
                  <a:srgbClr val="0070C0"/>
                </a:solidFill>
              </a:rPr>
              <a:t>Highlights the importance (or unimportance) of small changes in retention and spawning probabilities.</a:t>
            </a:r>
          </a:p>
        </p:txBody>
      </p:sp>
      <p:sp>
        <p:nvSpPr>
          <p:cNvPr id="16" name="TextBox 15">
            <a:extLst>
              <a:ext uri="{FF2B5EF4-FFF2-40B4-BE49-F238E27FC236}">
                <a16:creationId xmlns:a16="http://schemas.microsoft.com/office/drawing/2014/main" id="{4C4F29B2-4EC6-4B3E-AF76-8EB40975E514}"/>
              </a:ext>
            </a:extLst>
          </p:cNvPr>
          <p:cNvSpPr txBox="1"/>
          <p:nvPr/>
        </p:nvSpPr>
        <p:spPr>
          <a:xfrm>
            <a:off x="250311" y="1746122"/>
            <a:ext cx="1315691" cy="369332"/>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p:txBody>
      </p:sp>
      <p:cxnSp>
        <p:nvCxnSpPr>
          <p:cNvPr id="17" name="Straight Arrow Connector 16">
            <a:extLst>
              <a:ext uri="{FF2B5EF4-FFF2-40B4-BE49-F238E27FC236}">
                <a16:creationId xmlns:a16="http://schemas.microsoft.com/office/drawing/2014/main" id="{0F160559-166C-4C5F-8717-1C2E6F8845B1}"/>
              </a:ext>
            </a:extLst>
          </p:cNvPr>
          <p:cNvCxnSpPr>
            <a:cxnSpLocks/>
            <a:stCxn id="16" idx="3"/>
          </p:cNvCxnSpPr>
          <p:nvPr/>
        </p:nvCxnSpPr>
        <p:spPr>
          <a:xfrm flipV="1">
            <a:off x="1566002" y="1242163"/>
            <a:ext cx="824492" cy="688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EC25D3-7586-44F8-AA72-968EAB8901C9}"/>
              </a:ext>
            </a:extLst>
          </p:cNvPr>
          <p:cNvCxnSpPr>
            <a:cxnSpLocks/>
            <a:stCxn id="16" idx="3"/>
          </p:cNvCxnSpPr>
          <p:nvPr/>
        </p:nvCxnSpPr>
        <p:spPr>
          <a:xfrm>
            <a:off x="1566002" y="1930788"/>
            <a:ext cx="929588" cy="667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17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4" name="Table 3">
            <a:extLst>
              <a:ext uri="{FF2B5EF4-FFF2-40B4-BE49-F238E27FC236}">
                <a16:creationId xmlns:a16="http://schemas.microsoft.com/office/drawing/2014/main" id="{BFC0F5AC-E633-4DC0-AFAF-4C0BB7820C1E}"/>
              </a:ext>
            </a:extLst>
          </p:cNvPr>
          <p:cNvGraphicFramePr>
            <a:graphicFrameLocks noGrp="1" noChangeAspect="1"/>
          </p:cNvGraphicFramePr>
          <p:nvPr>
            <p:extLst>
              <p:ext uri="{D42A27DB-BD31-4B8C-83A1-F6EECF244321}">
                <p14:modId xmlns:p14="http://schemas.microsoft.com/office/powerpoint/2010/main" val="2133338937"/>
              </p:ext>
            </p:extLst>
          </p:nvPr>
        </p:nvGraphicFramePr>
        <p:xfrm>
          <a:off x="1194317" y="799522"/>
          <a:ext cx="7408985" cy="5902960"/>
        </p:xfrm>
        <a:graphic>
          <a:graphicData uri="http://schemas.openxmlformats.org/drawingml/2006/table">
            <a:tbl>
              <a:tblPr firstRow="1" firstCol="1" lastRow="1" lastCol="1" bandRow="1" bandCol="1">
                <a:tableStyleId>{5C22544A-7EE6-4342-B048-85BDC9FD1C3A}</a:tableStyleId>
              </a:tblPr>
              <a:tblGrid>
                <a:gridCol w="666180">
                  <a:extLst>
                    <a:ext uri="{9D8B030D-6E8A-4147-A177-3AD203B41FA5}">
                      <a16:colId xmlns:a16="http://schemas.microsoft.com/office/drawing/2014/main" val="2663985686"/>
                    </a:ext>
                  </a:extLst>
                </a:gridCol>
                <a:gridCol w="837672">
                  <a:extLst>
                    <a:ext uri="{9D8B030D-6E8A-4147-A177-3AD203B41FA5}">
                      <a16:colId xmlns:a16="http://schemas.microsoft.com/office/drawing/2014/main" val="3442824198"/>
                    </a:ext>
                  </a:extLst>
                </a:gridCol>
                <a:gridCol w="918707">
                  <a:extLst>
                    <a:ext uri="{9D8B030D-6E8A-4147-A177-3AD203B41FA5}">
                      <a16:colId xmlns:a16="http://schemas.microsoft.com/office/drawing/2014/main" val="252208320"/>
                    </a:ext>
                  </a:extLst>
                </a:gridCol>
                <a:gridCol w="897417">
                  <a:extLst>
                    <a:ext uri="{9D8B030D-6E8A-4147-A177-3AD203B41FA5}">
                      <a16:colId xmlns:a16="http://schemas.microsoft.com/office/drawing/2014/main" val="2897031173"/>
                    </a:ext>
                  </a:extLst>
                </a:gridCol>
                <a:gridCol w="1111348">
                  <a:extLst>
                    <a:ext uri="{9D8B030D-6E8A-4147-A177-3AD203B41FA5}">
                      <a16:colId xmlns:a16="http://schemas.microsoft.com/office/drawing/2014/main" val="1755712060"/>
                    </a:ext>
                  </a:extLst>
                </a:gridCol>
                <a:gridCol w="923778">
                  <a:extLst>
                    <a:ext uri="{9D8B030D-6E8A-4147-A177-3AD203B41FA5}">
                      <a16:colId xmlns:a16="http://schemas.microsoft.com/office/drawing/2014/main" val="1727039543"/>
                    </a:ext>
                  </a:extLst>
                </a:gridCol>
                <a:gridCol w="956603">
                  <a:extLst>
                    <a:ext uri="{9D8B030D-6E8A-4147-A177-3AD203B41FA5}">
                      <a16:colId xmlns:a16="http://schemas.microsoft.com/office/drawing/2014/main" val="4112742401"/>
                    </a:ext>
                  </a:extLst>
                </a:gridCol>
                <a:gridCol w="1097280">
                  <a:extLst>
                    <a:ext uri="{9D8B030D-6E8A-4147-A177-3AD203B41FA5}">
                      <a16:colId xmlns:a16="http://schemas.microsoft.com/office/drawing/2014/main" val="991706448"/>
                    </a:ext>
                  </a:extLst>
                </a:gridCol>
              </a:tblGrid>
              <a:tr h="348567">
                <a:tc>
                  <a:txBody>
                    <a:bodyPr/>
                    <a:lstStyle/>
                    <a:p>
                      <a:pPr marL="75565" marR="0">
                        <a:lnSpc>
                          <a:spcPct val="150000"/>
                        </a:lnSpc>
                        <a:spcBef>
                          <a:spcPts val="0"/>
                        </a:spcBef>
                        <a:spcAft>
                          <a:spcPts val="0"/>
                        </a:spcAft>
                      </a:pPr>
                      <a:r>
                        <a:rPr lang="en-US" sz="1800" spc="-25">
                          <a:effectLst/>
                        </a:rPr>
                        <a:t>Y</a:t>
                      </a:r>
                      <a:r>
                        <a:rPr lang="en-US" sz="1800" spc="-30">
                          <a:effectLst/>
                        </a:rPr>
                        <a:t>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725" marR="0">
                        <a:lnSpc>
                          <a:spcPct val="150000"/>
                        </a:lnSpc>
                        <a:spcBef>
                          <a:spcPts val="0"/>
                        </a:spcBef>
                        <a:spcAft>
                          <a:spcPts val="0"/>
                        </a:spcAft>
                      </a:pPr>
                      <a:r>
                        <a:rPr lang="en-US" sz="1800" dirty="0">
                          <a:effectLst/>
                        </a:rPr>
                        <a:t>Alt.</a:t>
                      </a:r>
                      <a:r>
                        <a:rPr lang="en-US" sz="1800" spc="240" dirty="0">
                          <a:effectLst/>
                        </a:rPr>
                        <a:t> </a:t>
                      </a: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1a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130" marR="0">
                        <a:lnSpc>
                          <a:spcPct val="150000"/>
                        </a:lnSpc>
                        <a:spcBef>
                          <a:spcPts val="0"/>
                        </a:spcBef>
                        <a:spcAft>
                          <a:spcPts val="0"/>
                        </a:spcAft>
                      </a:pPr>
                      <a:r>
                        <a:rPr lang="en-US" sz="1800" dirty="0">
                          <a:effectLst/>
                        </a:rPr>
                        <a:t>Alt.1b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61950" marR="0">
                        <a:lnSpc>
                          <a:spcPct val="150000"/>
                        </a:lnSpc>
                        <a:spcBef>
                          <a:spcPts val="0"/>
                        </a:spcBef>
                        <a:spcAft>
                          <a:spcPts val="0"/>
                        </a:spcAft>
                      </a:pPr>
                      <a:r>
                        <a:rPr lang="en-US" sz="1800" dirty="0">
                          <a:effectLst/>
                        </a:rPr>
                        <a:t>Alt.</a:t>
                      </a:r>
                      <a:r>
                        <a:rPr lang="en-US" sz="1800" spc="220" dirty="0">
                          <a:effectLst/>
                        </a:rPr>
                        <a:t> </a:t>
                      </a: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90" dirty="0">
                          <a:effectLst/>
                        </a:rPr>
                        <a:t> </a:t>
                      </a:r>
                      <a:r>
                        <a:rPr lang="en-US" sz="1800" dirty="0">
                          <a:effectLst/>
                        </a:rPr>
                        <a:t>2a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2b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No</a:t>
                      </a:r>
                      <a:r>
                        <a:rPr lang="en-US" sz="1800" spc="-80" dirty="0">
                          <a:effectLst/>
                        </a:rPr>
                        <a:t> </a:t>
                      </a:r>
                      <a:r>
                        <a:rPr lang="en-US" sz="1800" dirty="0">
                          <a:effectLst/>
                        </a:rPr>
                        <a:t>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49427791"/>
                  </a:ext>
                </a:extLst>
              </a:tr>
              <a:tr h="348567">
                <a:tc>
                  <a:txBody>
                    <a:bodyPr/>
                    <a:lstStyle/>
                    <a:p>
                      <a:pPr marL="75565" marR="0">
                        <a:lnSpc>
                          <a:spcPct val="150000"/>
                        </a:lnSpc>
                        <a:spcBef>
                          <a:spcPts val="0"/>
                        </a:spcBef>
                        <a:spcAft>
                          <a:spcPts val="0"/>
                        </a:spcAft>
                      </a:pPr>
                      <a:r>
                        <a:rPr lang="en-US" sz="1800">
                          <a:effectLst/>
                        </a:rPr>
                        <a:t>1947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0.8740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47999580"/>
                  </a:ext>
                </a:extLst>
              </a:tr>
              <a:tr h="348567">
                <a:tc>
                  <a:txBody>
                    <a:bodyPr/>
                    <a:lstStyle/>
                    <a:p>
                      <a:pPr marL="75565" marR="0">
                        <a:lnSpc>
                          <a:spcPct val="150000"/>
                        </a:lnSpc>
                        <a:spcBef>
                          <a:spcPts val="0"/>
                        </a:spcBef>
                        <a:spcAft>
                          <a:spcPts val="0"/>
                        </a:spcAft>
                      </a:pPr>
                      <a:r>
                        <a:rPr lang="en-US" sz="1800" dirty="0">
                          <a:effectLst/>
                        </a:rPr>
                        <a:t>1949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0.9456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83791019"/>
                  </a:ext>
                </a:extLst>
              </a:tr>
              <a:tr h="348567">
                <a:tc>
                  <a:txBody>
                    <a:bodyPr/>
                    <a:lstStyle/>
                    <a:p>
                      <a:pPr marL="75565" marR="0">
                        <a:lnSpc>
                          <a:spcPct val="150000"/>
                        </a:lnSpc>
                        <a:spcBef>
                          <a:spcPts val="0"/>
                        </a:spcBef>
                        <a:spcAft>
                          <a:spcPts val="0"/>
                        </a:spcAft>
                      </a:pPr>
                      <a:r>
                        <a:rPr lang="en-US" sz="1800">
                          <a:effectLst/>
                        </a:rPr>
                        <a:t>1966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0.8474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0.8791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746589098"/>
                  </a:ext>
                </a:extLst>
              </a:tr>
              <a:tr h="348567">
                <a:tc>
                  <a:txBody>
                    <a:bodyPr/>
                    <a:lstStyle/>
                    <a:p>
                      <a:pPr marL="75565" marR="0">
                        <a:lnSpc>
                          <a:spcPct val="150000"/>
                        </a:lnSpc>
                        <a:spcBef>
                          <a:spcPts val="0"/>
                        </a:spcBef>
                        <a:spcAft>
                          <a:spcPts val="0"/>
                        </a:spcAft>
                      </a:pPr>
                      <a:r>
                        <a:rPr lang="en-US" sz="1800">
                          <a:effectLst/>
                        </a:rPr>
                        <a:t>1968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0.8171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0.8158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842618536"/>
                  </a:ext>
                </a:extLst>
              </a:tr>
              <a:tr h="348567">
                <a:tc>
                  <a:txBody>
                    <a:bodyPr/>
                    <a:lstStyle/>
                    <a:p>
                      <a:pPr marL="75565" marR="0">
                        <a:lnSpc>
                          <a:spcPct val="150000"/>
                        </a:lnSpc>
                        <a:spcBef>
                          <a:spcPts val="0"/>
                        </a:spcBef>
                        <a:spcAft>
                          <a:spcPts val="0"/>
                        </a:spcAft>
                      </a:pPr>
                      <a:r>
                        <a:rPr lang="en-US" sz="1800">
                          <a:effectLst/>
                        </a:rPr>
                        <a:t>1975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0.9070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0.8929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0.9041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0.9034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0.9126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0.9287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0.8831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892635868"/>
                  </a:ext>
                </a:extLst>
              </a:tr>
              <a:tr h="348567">
                <a:tc>
                  <a:txBody>
                    <a:bodyPr/>
                    <a:lstStyle/>
                    <a:p>
                      <a:pPr marL="75565" marR="0">
                        <a:lnSpc>
                          <a:spcPct val="150000"/>
                        </a:lnSpc>
                        <a:spcBef>
                          <a:spcPts val="0"/>
                        </a:spcBef>
                        <a:spcAft>
                          <a:spcPts val="0"/>
                        </a:spcAft>
                      </a:pPr>
                      <a:r>
                        <a:rPr lang="en-US" sz="1800">
                          <a:effectLst/>
                        </a:rPr>
                        <a:t>1980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0.8126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0.8682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781315257"/>
                  </a:ext>
                </a:extLst>
              </a:tr>
              <a:tr h="348567">
                <a:tc>
                  <a:txBody>
                    <a:bodyPr/>
                    <a:lstStyle/>
                    <a:p>
                      <a:pPr marL="75565" marR="0">
                        <a:lnSpc>
                          <a:spcPct val="150000"/>
                        </a:lnSpc>
                        <a:spcBef>
                          <a:spcPts val="0"/>
                        </a:spcBef>
                        <a:spcAft>
                          <a:spcPts val="0"/>
                        </a:spcAft>
                      </a:pPr>
                      <a:r>
                        <a:rPr lang="en-US" sz="1800">
                          <a:effectLst/>
                        </a:rPr>
                        <a:t>1983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0.8642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0.8945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0.8386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0.8797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0.8891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27725618"/>
                  </a:ext>
                </a:extLst>
              </a:tr>
              <a:tr h="348567">
                <a:tc>
                  <a:txBody>
                    <a:bodyPr/>
                    <a:lstStyle/>
                    <a:p>
                      <a:pPr marL="75565" marR="0">
                        <a:lnSpc>
                          <a:spcPct val="150000"/>
                        </a:lnSpc>
                        <a:spcBef>
                          <a:spcPts val="0"/>
                        </a:spcBef>
                        <a:spcAft>
                          <a:spcPts val="0"/>
                        </a:spcAft>
                      </a:pPr>
                      <a:r>
                        <a:rPr lang="en-US" sz="1800">
                          <a:effectLst/>
                        </a:rPr>
                        <a:t>1984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0.8501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0.8523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0.8851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010578939"/>
                  </a:ext>
                </a:extLst>
              </a:tr>
              <a:tr h="348567">
                <a:tc>
                  <a:txBody>
                    <a:bodyPr/>
                    <a:lstStyle/>
                    <a:p>
                      <a:pPr marL="75565" marR="0">
                        <a:lnSpc>
                          <a:spcPct val="150000"/>
                        </a:lnSpc>
                        <a:spcBef>
                          <a:spcPts val="0"/>
                        </a:spcBef>
                        <a:spcAft>
                          <a:spcPts val="0"/>
                        </a:spcAft>
                      </a:pPr>
                      <a:r>
                        <a:rPr lang="en-US" sz="1800">
                          <a:effectLst/>
                        </a:rPr>
                        <a:t>1985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0.8030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0.8961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0.8224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0.8359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0.8548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918617816"/>
                  </a:ext>
                </a:extLst>
              </a:tr>
              <a:tr h="348567">
                <a:tc>
                  <a:txBody>
                    <a:bodyPr/>
                    <a:lstStyle/>
                    <a:p>
                      <a:pPr marL="75565" marR="0">
                        <a:lnSpc>
                          <a:spcPct val="150000"/>
                        </a:lnSpc>
                        <a:spcBef>
                          <a:spcPts val="0"/>
                        </a:spcBef>
                        <a:spcAft>
                          <a:spcPts val="0"/>
                        </a:spcAft>
                      </a:pPr>
                      <a:r>
                        <a:rPr lang="en-US" sz="1800">
                          <a:effectLst/>
                        </a:rPr>
                        <a:t>1986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0.8986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543923864"/>
                  </a:ext>
                </a:extLst>
              </a:tr>
              <a:tr h="348567">
                <a:tc>
                  <a:txBody>
                    <a:bodyPr/>
                    <a:lstStyle/>
                    <a:p>
                      <a:pPr marL="75565" marR="0">
                        <a:lnSpc>
                          <a:spcPct val="150000"/>
                        </a:lnSpc>
                        <a:spcBef>
                          <a:spcPts val="0"/>
                        </a:spcBef>
                        <a:spcAft>
                          <a:spcPts val="0"/>
                        </a:spcAft>
                      </a:pPr>
                      <a:r>
                        <a:rPr lang="en-US" sz="1800">
                          <a:effectLst/>
                        </a:rPr>
                        <a:t>1987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0.9035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0.9264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0.9402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191082402"/>
                  </a:ext>
                </a:extLst>
              </a:tr>
              <a:tr h="348567">
                <a:tc>
                  <a:txBody>
                    <a:bodyPr/>
                    <a:lstStyle/>
                    <a:p>
                      <a:pPr marL="75565" marR="0">
                        <a:lnSpc>
                          <a:spcPct val="150000"/>
                        </a:lnSpc>
                        <a:spcBef>
                          <a:spcPts val="0"/>
                        </a:spcBef>
                        <a:spcAft>
                          <a:spcPts val="0"/>
                        </a:spcAft>
                      </a:pPr>
                      <a:r>
                        <a:rPr lang="en-US" sz="1800">
                          <a:effectLst/>
                        </a:rPr>
                        <a:t>1998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0.8373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a:effectLst/>
                        </a:rPr>
                        <a:t>0.8618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0.9142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873824351"/>
                  </a:ext>
                </a:extLst>
              </a:tr>
              <a:tr h="348567">
                <a:tc>
                  <a:txBody>
                    <a:bodyPr/>
                    <a:lstStyle/>
                    <a:p>
                      <a:pPr marL="75565" marR="0">
                        <a:lnSpc>
                          <a:spcPct val="150000"/>
                        </a:lnSpc>
                        <a:spcBef>
                          <a:spcPts val="0"/>
                        </a:spcBef>
                        <a:spcAft>
                          <a:spcPts val="0"/>
                        </a:spcAft>
                      </a:pPr>
                      <a:r>
                        <a:rPr lang="en-US" sz="1800">
                          <a:effectLst/>
                        </a:rPr>
                        <a:t>2000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0815" marR="0">
                        <a:lnSpc>
                          <a:spcPct val="150000"/>
                        </a:lnSpc>
                        <a:spcBef>
                          <a:spcPts val="0"/>
                        </a:spcBef>
                        <a:spcAft>
                          <a:spcPts val="0"/>
                        </a:spcAft>
                      </a:pPr>
                      <a:r>
                        <a:rPr lang="en-US" sz="1800" dirty="0">
                          <a:effectLst/>
                        </a:rPr>
                        <a:t>NA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127343087"/>
                  </a:ext>
                </a:extLst>
              </a:tr>
              <a:tr h="348567">
                <a:tc>
                  <a:txBody>
                    <a:bodyPr/>
                    <a:lstStyle/>
                    <a:p>
                      <a:pPr marL="75565" marR="0">
                        <a:lnSpc>
                          <a:spcPct val="150000"/>
                        </a:lnSpc>
                        <a:spcBef>
                          <a:spcPts val="0"/>
                        </a:spcBef>
                        <a:spcAft>
                          <a:spcPts val="0"/>
                        </a:spcAft>
                      </a:pPr>
                      <a:r>
                        <a:rPr lang="en-US" sz="1800">
                          <a:effectLst/>
                        </a:rPr>
                        <a:t>2011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0.8317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0.8135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0.8416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0.8425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0.8071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753655542"/>
                  </a:ext>
                </a:extLst>
              </a:tr>
              <a:tr h="348567">
                <a:tc>
                  <a:txBody>
                    <a:bodyPr/>
                    <a:lstStyle/>
                    <a:p>
                      <a:pPr marL="75565" marR="0">
                        <a:lnSpc>
                          <a:spcPct val="150000"/>
                        </a:lnSpc>
                        <a:spcBef>
                          <a:spcPts val="0"/>
                        </a:spcBef>
                        <a:spcAft>
                          <a:spcPts val="0"/>
                        </a:spcAft>
                      </a:pPr>
                      <a:r>
                        <a:rPr lang="en-US" sz="1800" dirty="0">
                          <a:effectLst/>
                        </a:rPr>
                        <a:t>2012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b="0" dirty="0">
                          <a:solidFill>
                            <a:schemeClr val="tx1"/>
                          </a:solidFill>
                          <a:effectLst/>
                        </a:rPr>
                        <a:t>0.8648</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b="0" dirty="0">
                          <a:solidFill>
                            <a:schemeClr val="tx1"/>
                          </a:solidFill>
                          <a:effectLst/>
                        </a:rPr>
                        <a:t>0.8542</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b="0" dirty="0">
                          <a:solidFill>
                            <a:schemeClr val="tx1"/>
                          </a:solidFill>
                          <a:effectLst/>
                        </a:rPr>
                        <a:t>0.8469</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857505348"/>
                  </a:ext>
                </a:extLst>
              </a:tr>
            </a:tbl>
          </a:graphicData>
        </a:graphic>
      </p:graphicFrame>
      <p:sp>
        <p:nvSpPr>
          <p:cNvPr id="5" name="TextBox 4">
            <a:extLst>
              <a:ext uri="{FF2B5EF4-FFF2-40B4-BE49-F238E27FC236}">
                <a16:creationId xmlns:a16="http://schemas.microsoft.com/office/drawing/2014/main" id="{9CBC19F7-3F39-4B04-B5F0-93D8A71E6561}"/>
              </a:ext>
            </a:extLst>
          </p:cNvPr>
          <p:cNvSpPr txBox="1"/>
          <p:nvPr/>
        </p:nvSpPr>
        <p:spPr>
          <a:xfrm>
            <a:off x="8716298" y="1371604"/>
            <a:ext cx="3347883" cy="498598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All values in gray boxes are long-term population growth rates under median temperature conditions.</a:t>
            </a:r>
          </a:p>
          <a:p>
            <a:pPr marL="285750" indent="-285750">
              <a:spcAft>
                <a:spcPts val="1200"/>
              </a:spcAft>
              <a:buFont typeface="Arial" panose="020B0604020202020204" pitchFamily="34" charset="0"/>
              <a:buChar char="•"/>
            </a:pPr>
            <a:r>
              <a:rPr lang="en-US" dirty="0"/>
              <a:t>White boxes indicate year and alternative combinations in which the 20kcfs flow criteria could not be met.</a:t>
            </a:r>
          </a:p>
          <a:p>
            <a:pPr marL="285750" indent="-285750">
              <a:spcAft>
                <a:spcPts val="1200"/>
              </a:spcAft>
              <a:buFont typeface="Arial" panose="020B0604020202020204" pitchFamily="34" charset="0"/>
              <a:buChar char="•"/>
            </a:pPr>
            <a:r>
              <a:rPr lang="en-US" dirty="0"/>
              <a:t>Missing years between 1930 and 2012, indicate years in which the 20kcfs flow threshold was not met for any alternative. </a:t>
            </a:r>
          </a:p>
          <a:p>
            <a:pPr marL="285750" indent="-285750">
              <a:spcAft>
                <a:spcPts val="1200"/>
              </a:spcAft>
              <a:buFont typeface="Arial" panose="020B0604020202020204" pitchFamily="34" charset="0"/>
              <a:buChar char="•"/>
            </a:pPr>
            <a:r>
              <a:rPr lang="en-US" dirty="0"/>
              <a:t>NA indicates that we are waiting on retention probability results.</a:t>
            </a:r>
          </a:p>
        </p:txBody>
      </p:sp>
    </p:spTree>
    <p:extLst>
      <p:ext uri="{BB962C8B-B14F-4D97-AF65-F5344CB8AC3E}">
        <p14:creationId xmlns:p14="http://schemas.microsoft.com/office/powerpoint/2010/main" val="120427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4" name="Table 3">
            <a:extLst>
              <a:ext uri="{FF2B5EF4-FFF2-40B4-BE49-F238E27FC236}">
                <a16:creationId xmlns:a16="http://schemas.microsoft.com/office/drawing/2014/main" id="{BFC0F5AC-E633-4DC0-AFAF-4C0BB7820C1E}"/>
              </a:ext>
            </a:extLst>
          </p:cNvPr>
          <p:cNvGraphicFramePr>
            <a:graphicFrameLocks noGrp="1" noChangeAspect="1"/>
          </p:cNvGraphicFramePr>
          <p:nvPr>
            <p:extLst/>
          </p:nvPr>
        </p:nvGraphicFramePr>
        <p:xfrm>
          <a:off x="1194317" y="799522"/>
          <a:ext cx="7408985" cy="5902960"/>
        </p:xfrm>
        <a:graphic>
          <a:graphicData uri="http://schemas.openxmlformats.org/drawingml/2006/table">
            <a:tbl>
              <a:tblPr firstRow="1" firstCol="1" lastRow="1" lastCol="1" bandRow="1" bandCol="1">
                <a:tableStyleId>{5C22544A-7EE6-4342-B048-85BDC9FD1C3A}</a:tableStyleId>
              </a:tblPr>
              <a:tblGrid>
                <a:gridCol w="666180">
                  <a:extLst>
                    <a:ext uri="{9D8B030D-6E8A-4147-A177-3AD203B41FA5}">
                      <a16:colId xmlns:a16="http://schemas.microsoft.com/office/drawing/2014/main" val="2663985686"/>
                    </a:ext>
                  </a:extLst>
                </a:gridCol>
                <a:gridCol w="837672">
                  <a:extLst>
                    <a:ext uri="{9D8B030D-6E8A-4147-A177-3AD203B41FA5}">
                      <a16:colId xmlns:a16="http://schemas.microsoft.com/office/drawing/2014/main" val="3442824198"/>
                    </a:ext>
                  </a:extLst>
                </a:gridCol>
                <a:gridCol w="918707">
                  <a:extLst>
                    <a:ext uri="{9D8B030D-6E8A-4147-A177-3AD203B41FA5}">
                      <a16:colId xmlns:a16="http://schemas.microsoft.com/office/drawing/2014/main" val="252208320"/>
                    </a:ext>
                  </a:extLst>
                </a:gridCol>
                <a:gridCol w="897417">
                  <a:extLst>
                    <a:ext uri="{9D8B030D-6E8A-4147-A177-3AD203B41FA5}">
                      <a16:colId xmlns:a16="http://schemas.microsoft.com/office/drawing/2014/main" val="2897031173"/>
                    </a:ext>
                  </a:extLst>
                </a:gridCol>
                <a:gridCol w="1111348">
                  <a:extLst>
                    <a:ext uri="{9D8B030D-6E8A-4147-A177-3AD203B41FA5}">
                      <a16:colId xmlns:a16="http://schemas.microsoft.com/office/drawing/2014/main" val="1755712060"/>
                    </a:ext>
                  </a:extLst>
                </a:gridCol>
                <a:gridCol w="923778">
                  <a:extLst>
                    <a:ext uri="{9D8B030D-6E8A-4147-A177-3AD203B41FA5}">
                      <a16:colId xmlns:a16="http://schemas.microsoft.com/office/drawing/2014/main" val="1727039543"/>
                    </a:ext>
                  </a:extLst>
                </a:gridCol>
                <a:gridCol w="956603">
                  <a:extLst>
                    <a:ext uri="{9D8B030D-6E8A-4147-A177-3AD203B41FA5}">
                      <a16:colId xmlns:a16="http://schemas.microsoft.com/office/drawing/2014/main" val="4112742401"/>
                    </a:ext>
                  </a:extLst>
                </a:gridCol>
                <a:gridCol w="1097280">
                  <a:extLst>
                    <a:ext uri="{9D8B030D-6E8A-4147-A177-3AD203B41FA5}">
                      <a16:colId xmlns:a16="http://schemas.microsoft.com/office/drawing/2014/main" val="991706448"/>
                    </a:ext>
                  </a:extLst>
                </a:gridCol>
              </a:tblGrid>
              <a:tr h="348567">
                <a:tc>
                  <a:txBody>
                    <a:bodyPr/>
                    <a:lstStyle/>
                    <a:p>
                      <a:pPr marL="75565" marR="0">
                        <a:lnSpc>
                          <a:spcPct val="150000"/>
                        </a:lnSpc>
                        <a:spcBef>
                          <a:spcPts val="0"/>
                        </a:spcBef>
                        <a:spcAft>
                          <a:spcPts val="0"/>
                        </a:spcAft>
                      </a:pPr>
                      <a:r>
                        <a:rPr lang="en-US" sz="1800" spc="-25">
                          <a:effectLst/>
                        </a:rPr>
                        <a:t>Y</a:t>
                      </a:r>
                      <a:r>
                        <a:rPr lang="en-US" sz="1800" spc="-30">
                          <a:effectLst/>
                        </a:rPr>
                        <a:t>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725" marR="0">
                        <a:lnSpc>
                          <a:spcPct val="150000"/>
                        </a:lnSpc>
                        <a:spcBef>
                          <a:spcPts val="0"/>
                        </a:spcBef>
                        <a:spcAft>
                          <a:spcPts val="0"/>
                        </a:spcAft>
                      </a:pPr>
                      <a:r>
                        <a:rPr lang="en-US" sz="1800" dirty="0">
                          <a:effectLst/>
                        </a:rPr>
                        <a:t>Alt.</a:t>
                      </a:r>
                      <a:r>
                        <a:rPr lang="en-US" sz="1800" spc="240" dirty="0">
                          <a:effectLst/>
                        </a:rPr>
                        <a:t> </a:t>
                      </a: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1a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130" marR="0">
                        <a:lnSpc>
                          <a:spcPct val="150000"/>
                        </a:lnSpc>
                        <a:spcBef>
                          <a:spcPts val="0"/>
                        </a:spcBef>
                        <a:spcAft>
                          <a:spcPts val="0"/>
                        </a:spcAft>
                      </a:pPr>
                      <a:r>
                        <a:rPr lang="en-US" sz="1800" dirty="0">
                          <a:effectLst/>
                        </a:rPr>
                        <a:t>Alt.1b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61950" marR="0">
                        <a:lnSpc>
                          <a:spcPct val="150000"/>
                        </a:lnSpc>
                        <a:spcBef>
                          <a:spcPts val="0"/>
                        </a:spcBef>
                        <a:spcAft>
                          <a:spcPts val="0"/>
                        </a:spcAft>
                      </a:pPr>
                      <a:r>
                        <a:rPr lang="en-US" sz="1800" dirty="0">
                          <a:effectLst/>
                        </a:rPr>
                        <a:t>Alt.</a:t>
                      </a:r>
                      <a:r>
                        <a:rPr lang="en-US" sz="1800" spc="220" dirty="0">
                          <a:effectLst/>
                        </a:rPr>
                        <a:t> </a:t>
                      </a: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90" dirty="0">
                          <a:effectLst/>
                        </a:rPr>
                        <a:t> </a:t>
                      </a:r>
                      <a:r>
                        <a:rPr lang="en-US" sz="1800" dirty="0">
                          <a:effectLst/>
                        </a:rPr>
                        <a:t>2a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Alt.</a:t>
                      </a:r>
                      <a:r>
                        <a:rPr lang="en-US" sz="1800" spc="185" dirty="0">
                          <a:effectLst/>
                        </a:rPr>
                        <a:t> </a:t>
                      </a:r>
                      <a:r>
                        <a:rPr lang="en-US" sz="1800" dirty="0">
                          <a:effectLst/>
                        </a:rPr>
                        <a:t>2b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No</a:t>
                      </a:r>
                      <a:r>
                        <a:rPr lang="en-US" sz="1800" spc="-80" dirty="0">
                          <a:effectLst/>
                        </a:rPr>
                        <a:t> </a:t>
                      </a:r>
                      <a:r>
                        <a:rPr lang="en-US" sz="1800" dirty="0">
                          <a:effectLst/>
                        </a:rPr>
                        <a:t>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49427791"/>
                  </a:ext>
                </a:extLst>
              </a:tr>
              <a:tr h="348567">
                <a:tc>
                  <a:txBody>
                    <a:bodyPr/>
                    <a:lstStyle/>
                    <a:p>
                      <a:pPr marL="75565" marR="0">
                        <a:lnSpc>
                          <a:spcPct val="150000"/>
                        </a:lnSpc>
                        <a:spcBef>
                          <a:spcPts val="0"/>
                        </a:spcBef>
                        <a:spcAft>
                          <a:spcPts val="0"/>
                        </a:spcAft>
                      </a:pPr>
                      <a:r>
                        <a:rPr lang="en-US" sz="1800">
                          <a:effectLst/>
                        </a:rPr>
                        <a:t>1947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0.8740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447999580"/>
                  </a:ext>
                </a:extLst>
              </a:tr>
              <a:tr h="348567">
                <a:tc>
                  <a:txBody>
                    <a:bodyPr/>
                    <a:lstStyle/>
                    <a:p>
                      <a:pPr marL="75565" marR="0">
                        <a:lnSpc>
                          <a:spcPct val="150000"/>
                        </a:lnSpc>
                        <a:spcBef>
                          <a:spcPts val="0"/>
                        </a:spcBef>
                        <a:spcAft>
                          <a:spcPts val="0"/>
                        </a:spcAft>
                      </a:pPr>
                      <a:r>
                        <a:rPr lang="en-US" sz="1800" dirty="0">
                          <a:effectLst/>
                        </a:rPr>
                        <a:t>1949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800" dirty="0">
                          <a:effectLst/>
                        </a:rPr>
                        <a:t>0.9456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83791019"/>
                  </a:ext>
                </a:extLst>
              </a:tr>
              <a:tr h="348567">
                <a:tc>
                  <a:txBody>
                    <a:bodyPr/>
                    <a:lstStyle/>
                    <a:p>
                      <a:pPr marL="75565" marR="0">
                        <a:lnSpc>
                          <a:spcPct val="150000"/>
                        </a:lnSpc>
                        <a:spcBef>
                          <a:spcPts val="0"/>
                        </a:spcBef>
                        <a:spcAft>
                          <a:spcPts val="0"/>
                        </a:spcAft>
                      </a:pPr>
                      <a:r>
                        <a:rPr lang="en-US" sz="1800">
                          <a:effectLst/>
                        </a:rPr>
                        <a:t>1966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0.8474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0.8439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0.8791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746589098"/>
                  </a:ext>
                </a:extLst>
              </a:tr>
              <a:tr h="348567">
                <a:tc>
                  <a:txBody>
                    <a:bodyPr/>
                    <a:lstStyle/>
                    <a:p>
                      <a:pPr marL="75565" marR="0">
                        <a:lnSpc>
                          <a:spcPct val="150000"/>
                        </a:lnSpc>
                        <a:spcBef>
                          <a:spcPts val="0"/>
                        </a:spcBef>
                        <a:spcAft>
                          <a:spcPts val="0"/>
                        </a:spcAft>
                      </a:pPr>
                      <a:r>
                        <a:rPr lang="en-US" sz="1800">
                          <a:effectLst/>
                        </a:rPr>
                        <a:t>1968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0.8171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0.8641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0.8158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842618536"/>
                  </a:ext>
                </a:extLst>
              </a:tr>
              <a:tr h="348567">
                <a:tc>
                  <a:txBody>
                    <a:bodyPr/>
                    <a:lstStyle/>
                    <a:p>
                      <a:pPr marL="75565" marR="0">
                        <a:lnSpc>
                          <a:spcPct val="150000"/>
                        </a:lnSpc>
                        <a:spcBef>
                          <a:spcPts val="0"/>
                        </a:spcBef>
                        <a:spcAft>
                          <a:spcPts val="0"/>
                        </a:spcAft>
                      </a:pPr>
                      <a:r>
                        <a:rPr lang="en-US" sz="1800">
                          <a:effectLst/>
                        </a:rPr>
                        <a:t>1975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0.9070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0.8929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0.9041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0.9034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0.9126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0.9287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0.8831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892635868"/>
                  </a:ext>
                </a:extLst>
              </a:tr>
              <a:tr h="348567">
                <a:tc>
                  <a:txBody>
                    <a:bodyPr/>
                    <a:lstStyle/>
                    <a:p>
                      <a:pPr marL="75565" marR="0">
                        <a:lnSpc>
                          <a:spcPct val="150000"/>
                        </a:lnSpc>
                        <a:spcBef>
                          <a:spcPts val="0"/>
                        </a:spcBef>
                        <a:spcAft>
                          <a:spcPts val="0"/>
                        </a:spcAft>
                      </a:pPr>
                      <a:r>
                        <a:rPr lang="en-US" sz="1800">
                          <a:effectLst/>
                        </a:rPr>
                        <a:t>1980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0.8126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0.8682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781315257"/>
                  </a:ext>
                </a:extLst>
              </a:tr>
              <a:tr h="348567">
                <a:tc>
                  <a:txBody>
                    <a:bodyPr/>
                    <a:lstStyle/>
                    <a:p>
                      <a:pPr marL="75565" marR="0">
                        <a:lnSpc>
                          <a:spcPct val="150000"/>
                        </a:lnSpc>
                        <a:spcBef>
                          <a:spcPts val="0"/>
                        </a:spcBef>
                        <a:spcAft>
                          <a:spcPts val="0"/>
                        </a:spcAft>
                      </a:pPr>
                      <a:r>
                        <a:rPr lang="en-US" sz="1800">
                          <a:effectLst/>
                        </a:rPr>
                        <a:t>1983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0.8642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a:effectLst/>
                        </a:rPr>
                        <a:t>0.8945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0.8386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0.8797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0.8891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027725618"/>
                  </a:ext>
                </a:extLst>
              </a:tr>
              <a:tr h="348567">
                <a:tc>
                  <a:txBody>
                    <a:bodyPr/>
                    <a:lstStyle/>
                    <a:p>
                      <a:pPr marL="75565" marR="0">
                        <a:lnSpc>
                          <a:spcPct val="150000"/>
                        </a:lnSpc>
                        <a:spcBef>
                          <a:spcPts val="0"/>
                        </a:spcBef>
                        <a:spcAft>
                          <a:spcPts val="0"/>
                        </a:spcAft>
                      </a:pPr>
                      <a:r>
                        <a:rPr lang="en-US" sz="1800">
                          <a:effectLst/>
                        </a:rPr>
                        <a:t>1984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0.8501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0.8523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0.8851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010578939"/>
                  </a:ext>
                </a:extLst>
              </a:tr>
              <a:tr h="348567">
                <a:tc>
                  <a:txBody>
                    <a:bodyPr/>
                    <a:lstStyle/>
                    <a:p>
                      <a:pPr marL="75565" marR="0">
                        <a:lnSpc>
                          <a:spcPct val="150000"/>
                        </a:lnSpc>
                        <a:spcBef>
                          <a:spcPts val="0"/>
                        </a:spcBef>
                        <a:spcAft>
                          <a:spcPts val="0"/>
                        </a:spcAft>
                      </a:pPr>
                      <a:r>
                        <a:rPr lang="en-US" sz="1800">
                          <a:effectLst/>
                        </a:rPr>
                        <a:t>1985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0.8278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0.8030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0.8961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0.8224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0.8359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0.8548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918617816"/>
                  </a:ext>
                </a:extLst>
              </a:tr>
              <a:tr h="348567">
                <a:tc>
                  <a:txBody>
                    <a:bodyPr/>
                    <a:lstStyle/>
                    <a:p>
                      <a:pPr marL="75565" marR="0">
                        <a:lnSpc>
                          <a:spcPct val="150000"/>
                        </a:lnSpc>
                        <a:spcBef>
                          <a:spcPts val="0"/>
                        </a:spcBef>
                        <a:spcAft>
                          <a:spcPts val="0"/>
                        </a:spcAft>
                      </a:pPr>
                      <a:r>
                        <a:rPr lang="en-US" sz="1800">
                          <a:effectLst/>
                        </a:rPr>
                        <a:t>1986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0.8986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543923864"/>
                  </a:ext>
                </a:extLst>
              </a:tr>
              <a:tr h="348567">
                <a:tc>
                  <a:txBody>
                    <a:bodyPr/>
                    <a:lstStyle/>
                    <a:p>
                      <a:pPr marL="75565" marR="0">
                        <a:lnSpc>
                          <a:spcPct val="150000"/>
                        </a:lnSpc>
                        <a:spcBef>
                          <a:spcPts val="0"/>
                        </a:spcBef>
                        <a:spcAft>
                          <a:spcPts val="0"/>
                        </a:spcAft>
                      </a:pPr>
                      <a:r>
                        <a:rPr lang="en-US" sz="1800">
                          <a:effectLst/>
                        </a:rPr>
                        <a:t>1987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dirty="0">
                          <a:effectLst/>
                        </a:rPr>
                        <a:t>0.9035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0.9264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0.9402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191082402"/>
                  </a:ext>
                </a:extLst>
              </a:tr>
              <a:tr h="348567">
                <a:tc>
                  <a:txBody>
                    <a:bodyPr/>
                    <a:lstStyle/>
                    <a:p>
                      <a:pPr marL="75565" marR="0">
                        <a:lnSpc>
                          <a:spcPct val="150000"/>
                        </a:lnSpc>
                        <a:spcBef>
                          <a:spcPts val="0"/>
                        </a:spcBef>
                        <a:spcAft>
                          <a:spcPts val="0"/>
                        </a:spcAft>
                      </a:pPr>
                      <a:r>
                        <a:rPr lang="en-US" sz="1800">
                          <a:effectLst/>
                        </a:rPr>
                        <a:t>1998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0.8218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800" dirty="0">
                          <a:effectLst/>
                        </a:rPr>
                        <a:t>0.8373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0.8197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a:effectLst/>
                        </a:rPr>
                        <a:t>0.8618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0.9142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873824351"/>
                  </a:ext>
                </a:extLst>
              </a:tr>
              <a:tr h="348567">
                <a:tc>
                  <a:txBody>
                    <a:bodyPr/>
                    <a:lstStyle/>
                    <a:p>
                      <a:pPr marL="75565" marR="0">
                        <a:lnSpc>
                          <a:spcPct val="150000"/>
                        </a:lnSpc>
                        <a:spcBef>
                          <a:spcPts val="0"/>
                        </a:spcBef>
                        <a:spcAft>
                          <a:spcPts val="0"/>
                        </a:spcAft>
                      </a:pPr>
                      <a:r>
                        <a:rPr lang="en-US" sz="1800">
                          <a:effectLst/>
                        </a:rPr>
                        <a:t>2000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0815" marR="0">
                        <a:lnSpc>
                          <a:spcPct val="150000"/>
                        </a:lnSpc>
                        <a:spcBef>
                          <a:spcPts val="0"/>
                        </a:spcBef>
                        <a:spcAft>
                          <a:spcPts val="0"/>
                        </a:spcAft>
                      </a:pPr>
                      <a:r>
                        <a:rPr lang="en-US" sz="1800" dirty="0">
                          <a:effectLst/>
                        </a:rPr>
                        <a:t>NA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2127343087"/>
                  </a:ext>
                </a:extLst>
              </a:tr>
              <a:tr h="348567">
                <a:tc>
                  <a:txBody>
                    <a:bodyPr/>
                    <a:lstStyle/>
                    <a:p>
                      <a:pPr marL="75565" marR="0">
                        <a:lnSpc>
                          <a:spcPct val="150000"/>
                        </a:lnSpc>
                        <a:spcBef>
                          <a:spcPts val="0"/>
                        </a:spcBef>
                        <a:spcAft>
                          <a:spcPts val="0"/>
                        </a:spcAft>
                      </a:pPr>
                      <a:r>
                        <a:rPr lang="en-US" sz="1800">
                          <a:effectLst/>
                        </a:rPr>
                        <a:t>2011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dirty="0">
                          <a:effectLst/>
                        </a:rPr>
                        <a:t>0.8317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0.8135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800" dirty="0">
                          <a:effectLst/>
                        </a:rPr>
                        <a:t>0.8416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800" dirty="0">
                          <a:effectLst/>
                        </a:rPr>
                        <a:t>0.8410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dirty="0">
                          <a:effectLst/>
                        </a:rPr>
                        <a:t>0.8446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800" dirty="0">
                          <a:effectLst/>
                        </a:rPr>
                        <a:t>0.8425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800" b="0" dirty="0">
                          <a:solidFill>
                            <a:schemeClr val="tx1"/>
                          </a:solidFill>
                          <a:effectLst/>
                        </a:rPr>
                        <a:t>0.8071</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extLst>
                  <a:ext uri="{0D108BD9-81ED-4DB2-BD59-A6C34878D82A}">
                    <a16:rowId xmlns:a16="http://schemas.microsoft.com/office/drawing/2014/main" val="2753655542"/>
                  </a:ext>
                </a:extLst>
              </a:tr>
              <a:tr h="348567">
                <a:tc>
                  <a:txBody>
                    <a:bodyPr/>
                    <a:lstStyle/>
                    <a:p>
                      <a:pPr marL="75565" marR="0">
                        <a:lnSpc>
                          <a:spcPct val="150000"/>
                        </a:lnSpc>
                        <a:spcBef>
                          <a:spcPts val="0"/>
                        </a:spcBef>
                        <a:spcAft>
                          <a:spcPts val="0"/>
                        </a:spcAft>
                      </a:pPr>
                      <a:r>
                        <a:rPr lang="en-US" sz="1800" dirty="0">
                          <a:effectLst/>
                        </a:rPr>
                        <a:t>2012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800" b="0" dirty="0">
                          <a:solidFill>
                            <a:schemeClr val="tx1"/>
                          </a:solidFill>
                          <a:effectLst/>
                        </a:rPr>
                        <a:t>0.8648</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800" b="0" dirty="0">
                          <a:solidFill>
                            <a:schemeClr val="tx1"/>
                          </a:solidFill>
                          <a:effectLst/>
                        </a:rPr>
                        <a:t>0.8542</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800" b="0" dirty="0">
                          <a:solidFill>
                            <a:schemeClr val="tx1"/>
                          </a:solidFill>
                          <a:effectLst/>
                        </a:rPr>
                        <a:t>0.8469</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800" b="0" dirty="0">
                          <a:solidFill>
                            <a:schemeClr val="tx1"/>
                          </a:solidFill>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857505348"/>
                  </a:ext>
                </a:extLst>
              </a:tr>
            </a:tbl>
          </a:graphicData>
        </a:graphic>
      </p:graphicFrame>
      <p:sp>
        <p:nvSpPr>
          <p:cNvPr id="5" name="TextBox 4">
            <a:extLst>
              <a:ext uri="{FF2B5EF4-FFF2-40B4-BE49-F238E27FC236}">
                <a16:creationId xmlns:a16="http://schemas.microsoft.com/office/drawing/2014/main" id="{9CBC19F7-3F39-4B04-B5F0-93D8A71E6561}"/>
              </a:ext>
            </a:extLst>
          </p:cNvPr>
          <p:cNvSpPr txBox="1"/>
          <p:nvPr/>
        </p:nvSpPr>
        <p:spPr>
          <a:xfrm>
            <a:off x="8716298" y="1371604"/>
            <a:ext cx="3347883" cy="372409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All long-term population growth rates indicate a declining population (&lt;1).</a:t>
            </a:r>
          </a:p>
          <a:p>
            <a:pPr marL="285750" indent="-285750">
              <a:spcAft>
                <a:spcPts val="1200"/>
              </a:spcAft>
              <a:buFont typeface="Arial" panose="020B0604020202020204" pitchFamily="34" charset="0"/>
              <a:buChar char="•"/>
            </a:pPr>
            <a:r>
              <a:rPr lang="en-US" dirty="0"/>
              <a:t>Example:  If the long-term population growth rate is 0.9034 and the population currently has 10,000 individuals, next year’s population is expected to be 9,034.</a:t>
            </a:r>
          </a:p>
          <a:p>
            <a:pPr marL="285750" indent="-285750">
              <a:spcAft>
                <a:spcPts val="1200"/>
              </a:spcAft>
              <a:buFont typeface="Arial" panose="020B0604020202020204" pitchFamily="34" charset="0"/>
              <a:buChar char="•"/>
            </a:pPr>
            <a:r>
              <a:rPr lang="en-US" dirty="0"/>
              <a:t>Declining growth rates are not equivalent to no recruitment. </a:t>
            </a:r>
          </a:p>
        </p:txBody>
      </p:sp>
    </p:spTree>
    <p:extLst>
      <p:ext uri="{BB962C8B-B14F-4D97-AF65-F5344CB8AC3E}">
        <p14:creationId xmlns:p14="http://schemas.microsoft.com/office/powerpoint/2010/main" val="1934798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4" name="Table 3">
            <a:extLst>
              <a:ext uri="{FF2B5EF4-FFF2-40B4-BE49-F238E27FC236}">
                <a16:creationId xmlns:a16="http://schemas.microsoft.com/office/drawing/2014/main" id="{BFC0F5AC-E633-4DC0-AFAF-4C0BB7820C1E}"/>
              </a:ext>
            </a:extLst>
          </p:cNvPr>
          <p:cNvGraphicFramePr>
            <a:graphicFrameLocks noGrp="1" noChangeAspect="1"/>
          </p:cNvGraphicFramePr>
          <p:nvPr>
            <p:extLst>
              <p:ext uri="{D42A27DB-BD31-4B8C-83A1-F6EECF244321}">
                <p14:modId xmlns:p14="http://schemas.microsoft.com/office/powerpoint/2010/main" val="723450946"/>
              </p:ext>
            </p:extLst>
          </p:nvPr>
        </p:nvGraphicFramePr>
        <p:xfrm>
          <a:off x="950019" y="810633"/>
          <a:ext cx="7484012" cy="5902452"/>
        </p:xfrm>
        <a:graphic>
          <a:graphicData uri="http://schemas.openxmlformats.org/drawingml/2006/table">
            <a:tbl>
              <a:tblPr firstRow="1" firstCol="1" lastRow="1" lastCol="1" bandRow="1" bandCol="1">
                <a:tableStyleId>{5C22544A-7EE6-4342-B048-85BDC9FD1C3A}</a:tableStyleId>
              </a:tblPr>
              <a:tblGrid>
                <a:gridCol w="992387">
                  <a:extLst>
                    <a:ext uri="{9D8B030D-6E8A-4147-A177-3AD203B41FA5}">
                      <a16:colId xmlns:a16="http://schemas.microsoft.com/office/drawing/2014/main" val="2663985686"/>
                    </a:ext>
                  </a:extLst>
                </a:gridCol>
                <a:gridCol w="693596">
                  <a:extLst>
                    <a:ext uri="{9D8B030D-6E8A-4147-A177-3AD203B41FA5}">
                      <a16:colId xmlns:a16="http://schemas.microsoft.com/office/drawing/2014/main" val="3442824198"/>
                    </a:ext>
                  </a:extLst>
                </a:gridCol>
                <a:gridCol w="760693">
                  <a:extLst>
                    <a:ext uri="{9D8B030D-6E8A-4147-A177-3AD203B41FA5}">
                      <a16:colId xmlns:a16="http://schemas.microsoft.com/office/drawing/2014/main" val="252208320"/>
                    </a:ext>
                  </a:extLst>
                </a:gridCol>
                <a:gridCol w="743067">
                  <a:extLst>
                    <a:ext uri="{9D8B030D-6E8A-4147-A177-3AD203B41FA5}">
                      <a16:colId xmlns:a16="http://schemas.microsoft.com/office/drawing/2014/main" val="2897031173"/>
                    </a:ext>
                  </a:extLst>
                </a:gridCol>
                <a:gridCol w="920200">
                  <a:extLst>
                    <a:ext uri="{9D8B030D-6E8A-4147-A177-3AD203B41FA5}">
                      <a16:colId xmlns:a16="http://schemas.microsoft.com/office/drawing/2014/main" val="1755712060"/>
                    </a:ext>
                  </a:extLst>
                </a:gridCol>
                <a:gridCol w="764892">
                  <a:extLst>
                    <a:ext uri="{9D8B030D-6E8A-4147-A177-3AD203B41FA5}">
                      <a16:colId xmlns:a16="http://schemas.microsoft.com/office/drawing/2014/main" val="1727039543"/>
                    </a:ext>
                  </a:extLst>
                </a:gridCol>
                <a:gridCol w="792073">
                  <a:extLst>
                    <a:ext uri="{9D8B030D-6E8A-4147-A177-3AD203B41FA5}">
                      <a16:colId xmlns:a16="http://schemas.microsoft.com/office/drawing/2014/main" val="4112742401"/>
                    </a:ext>
                  </a:extLst>
                </a:gridCol>
                <a:gridCol w="908552">
                  <a:extLst>
                    <a:ext uri="{9D8B030D-6E8A-4147-A177-3AD203B41FA5}">
                      <a16:colId xmlns:a16="http://schemas.microsoft.com/office/drawing/2014/main" val="991706448"/>
                    </a:ext>
                  </a:extLst>
                </a:gridCol>
                <a:gridCol w="908552">
                  <a:extLst>
                    <a:ext uri="{9D8B030D-6E8A-4147-A177-3AD203B41FA5}">
                      <a16:colId xmlns:a16="http://schemas.microsoft.com/office/drawing/2014/main" val="1580781129"/>
                    </a:ext>
                  </a:extLst>
                </a:gridCol>
              </a:tblGrid>
              <a:tr h="313938">
                <a:tc>
                  <a:txBody>
                    <a:bodyPr/>
                    <a:lstStyle/>
                    <a:p>
                      <a:pPr marL="75565" marR="0" algn="ctr">
                        <a:lnSpc>
                          <a:spcPct val="150000"/>
                        </a:lnSpc>
                        <a:spcBef>
                          <a:spcPts val="0"/>
                        </a:spcBef>
                        <a:spcAft>
                          <a:spcPts val="0"/>
                        </a:spcAft>
                      </a:pPr>
                      <a:r>
                        <a:rPr lang="en-US" sz="1600" spc="-25" dirty="0">
                          <a:effectLst/>
                        </a:rPr>
                        <a:t>Y</a:t>
                      </a:r>
                      <a:r>
                        <a:rPr lang="en-US" sz="1600" spc="-30" dirty="0">
                          <a:effectLst/>
                        </a:rPr>
                        <a:t>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5725" marR="0" algn="ctr">
                        <a:lnSpc>
                          <a:spcPct val="150000"/>
                        </a:lnSpc>
                        <a:spcBef>
                          <a:spcPts val="0"/>
                        </a:spcBef>
                        <a:spcAft>
                          <a:spcPts val="0"/>
                        </a:spcAft>
                      </a:pPr>
                      <a:r>
                        <a:rPr lang="en-US" sz="1600" dirty="0">
                          <a:effectLst/>
                        </a:rPr>
                        <a:t>Alt.</a:t>
                      </a:r>
                      <a:r>
                        <a:rPr lang="en-US" sz="1600" spc="240" dirty="0">
                          <a:effectLst/>
                        </a:rPr>
                        <a:t> </a:t>
                      </a: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Alt.</a:t>
                      </a:r>
                      <a:r>
                        <a:rPr lang="en-US" sz="1600" spc="185" dirty="0">
                          <a:effectLst/>
                        </a:rPr>
                        <a:t> </a:t>
                      </a:r>
                      <a:r>
                        <a:rPr lang="en-US" sz="1600" dirty="0">
                          <a:effectLst/>
                        </a:rPr>
                        <a:t>1a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1130" marR="0" algn="ctr">
                        <a:lnSpc>
                          <a:spcPct val="150000"/>
                        </a:lnSpc>
                        <a:spcBef>
                          <a:spcPts val="0"/>
                        </a:spcBef>
                        <a:spcAft>
                          <a:spcPts val="0"/>
                        </a:spcAft>
                      </a:pPr>
                      <a:r>
                        <a:rPr lang="en-US" sz="1600" dirty="0">
                          <a:effectLst/>
                        </a:rPr>
                        <a:t>Alt.1b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61950" marR="0" algn="ctr">
                        <a:lnSpc>
                          <a:spcPct val="150000"/>
                        </a:lnSpc>
                        <a:spcBef>
                          <a:spcPts val="0"/>
                        </a:spcBef>
                        <a:spcAft>
                          <a:spcPts val="0"/>
                        </a:spcAft>
                      </a:pPr>
                      <a:r>
                        <a:rPr lang="en-US" sz="1600" dirty="0">
                          <a:effectLst/>
                        </a:rPr>
                        <a:t>Alt.</a:t>
                      </a:r>
                      <a:r>
                        <a:rPr lang="en-US" sz="1600" spc="220" dirty="0">
                          <a:effectLst/>
                        </a:rPr>
                        <a:t> </a:t>
                      </a: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Alt.</a:t>
                      </a:r>
                      <a:r>
                        <a:rPr lang="en-US" sz="1600" spc="190" dirty="0">
                          <a:effectLst/>
                        </a:rPr>
                        <a:t> </a:t>
                      </a: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Alt.</a:t>
                      </a:r>
                      <a:r>
                        <a:rPr lang="en-US" sz="1600" spc="185" dirty="0">
                          <a:effectLst/>
                        </a:rPr>
                        <a:t> </a:t>
                      </a: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effectLst/>
                        </a:rPr>
                        <a:t>No</a:t>
                      </a:r>
                      <a:r>
                        <a:rPr lang="en-US" sz="1600" spc="-80" dirty="0">
                          <a:effectLst/>
                        </a:rPr>
                        <a:t> </a:t>
                      </a:r>
                      <a:r>
                        <a:rPr lang="en-US" sz="1600" dirty="0">
                          <a:effectLst/>
                        </a:rPr>
                        <a:t>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Top Alt.</a:t>
                      </a:r>
                    </a:p>
                  </a:txBody>
                  <a:tcPr marL="0" marR="0" marT="0" marB="0">
                    <a:noFill/>
                  </a:tcPr>
                </a:tc>
                <a:extLst>
                  <a:ext uri="{0D108BD9-81ED-4DB2-BD59-A6C34878D82A}">
                    <a16:rowId xmlns:a16="http://schemas.microsoft.com/office/drawing/2014/main" val="649427791"/>
                  </a:ext>
                </a:extLst>
              </a:tr>
              <a:tr h="313938">
                <a:tc>
                  <a:txBody>
                    <a:bodyPr/>
                    <a:lstStyle/>
                    <a:p>
                      <a:pPr marL="75565" marR="0" algn="ctr">
                        <a:lnSpc>
                          <a:spcPct val="150000"/>
                        </a:lnSpc>
                        <a:spcBef>
                          <a:spcPts val="0"/>
                        </a:spcBef>
                        <a:spcAft>
                          <a:spcPts val="0"/>
                        </a:spcAft>
                      </a:pPr>
                      <a:r>
                        <a:rPr lang="en-US" sz="1600" dirty="0">
                          <a:effectLst/>
                        </a:rPr>
                        <a:t>1947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600" dirty="0">
                          <a:effectLst/>
                        </a:rPr>
                        <a:t>0.8740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447999580"/>
                  </a:ext>
                </a:extLst>
              </a:tr>
              <a:tr h="313938">
                <a:tc>
                  <a:txBody>
                    <a:bodyPr/>
                    <a:lstStyle/>
                    <a:p>
                      <a:pPr marL="75565" marR="0" algn="ctr">
                        <a:lnSpc>
                          <a:spcPct val="150000"/>
                        </a:lnSpc>
                        <a:spcBef>
                          <a:spcPts val="0"/>
                        </a:spcBef>
                        <a:spcAft>
                          <a:spcPts val="0"/>
                        </a:spcAft>
                      </a:pPr>
                      <a:r>
                        <a:rPr lang="en-US" sz="1600" dirty="0">
                          <a:effectLst/>
                        </a:rPr>
                        <a:t>1949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06680" marR="0">
                        <a:lnSpc>
                          <a:spcPct val="150000"/>
                        </a:lnSpc>
                        <a:spcBef>
                          <a:spcPts val="0"/>
                        </a:spcBef>
                        <a:spcAft>
                          <a:spcPts val="0"/>
                        </a:spcAft>
                      </a:pPr>
                      <a:r>
                        <a:rPr lang="en-US" sz="1600" dirty="0">
                          <a:effectLst/>
                        </a:rPr>
                        <a:t>0.9456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083791019"/>
                  </a:ext>
                </a:extLst>
              </a:tr>
              <a:tr h="313938">
                <a:tc>
                  <a:txBody>
                    <a:bodyPr/>
                    <a:lstStyle/>
                    <a:p>
                      <a:pPr marL="75565" marR="0" algn="ctr">
                        <a:lnSpc>
                          <a:spcPct val="150000"/>
                        </a:lnSpc>
                        <a:spcBef>
                          <a:spcPts val="0"/>
                        </a:spcBef>
                        <a:spcAft>
                          <a:spcPts val="0"/>
                        </a:spcAft>
                      </a:pPr>
                      <a:r>
                        <a:rPr lang="en-US" sz="1600" dirty="0">
                          <a:effectLst/>
                        </a:rPr>
                        <a:t>1966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dirty="0">
                          <a:effectLst/>
                        </a:rPr>
                        <a:t>0.8474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0.8439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0.8653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0.8791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746589098"/>
                  </a:ext>
                </a:extLst>
              </a:tr>
              <a:tr h="313938">
                <a:tc>
                  <a:txBody>
                    <a:bodyPr/>
                    <a:lstStyle/>
                    <a:p>
                      <a:pPr marL="75565" marR="0" algn="ctr">
                        <a:lnSpc>
                          <a:spcPct val="150000"/>
                        </a:lnSpc>
                        <a:spcBef>
                          <a:spcPts val="0"/>
                        </a:spcBef>
                        <a:spcAft>
                          <a:spcPts val="0"/>
                        </a:spcAft>
                      </a:pPr>
                      <a:r>
                        <a:rPr lang="en-US" sz="1600" dirty="0">
                          <a:effectLst/>
                        </a:rPr>
                        <a:t>1968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0.8171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0.8641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0.8158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0.8433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1a</a:t>
                      </a:r>
                    </a:p>
                  </a:txBody>
                  <a:tcPr marL="0" marR="0" marT="0" marB="0">
                    <a:noFill/>
                  </a:tcPr>
                </a:tc>
                <a:extLst>
                  <a:ext uri="{0D108BD9-81ED-4DB2-BD59-A6C34878D82A}">
                    <a16:rowId xmlns:a16="http://schemas.microsoft.com/office/drawing/2014/main" val="2842618536"/>
                  </a:ext>
                </a:extLst>
              </a:tr>
              <a:tr h="313938">
                <a:tc>
                  <a:txBody>
                    <a:bodyPr/>
                    <a:lstStyle/>
                    <a:p>
                      <a:pPr marL="75565" marR="0" algn="ctr">
                        <a:lnSpc>
                          <a:spcPct val="150000"/>
                        </a:lnSpc>
                        <a:spcBef>
                          <a:spcPts val="0"/>
                        </a:spcBef>
                        <a:spcAft>
                          <a:spcPts val="0"/>
                        </a:spcAft>
                      </a:pPr>
                      <a:r>
                        <a:rPr lang="en-US" sz="1600" dirty="0">
                          <a:effectLst/>
                        </a:rPr>
                        <a:t>1975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0.9070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0.8929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600" dirty="0">
                          <a:effectLst/>
                        </a:rPr>
                        <a:t>0.9041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0.9034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0.9126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0.9287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600" b="0" dirty="0">
                          <a:solidFill>
                            <a:schemeClr val="tx1"/>
                          </a:solidFill>
                          <a:effectLst/>
                        </a:rPr>
                        <a:t>0.8831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lvl="0" indent="0" algn="l" defTabSz="914400" rtl="0" eaLnBrk="1" fontAlgn="auto" latinLnBrk="0" hangingPunct="1">
                        <a:lnSpc>
                          <a:spcPct val="150000"/>
                        </a:lnSpc>
                        <a:spcBef>
                          <a:spcPts val="0"/>
                        </a:spcBef>
                        <a:spcAft>
                          <a:spcPts val="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892635868"/>
                  </a:ext>
                </a:extLst>
              </a:tr>
              <a:tr h="313938">
                <a:tc>
                  <a:txBody>
                    <a:bodyPr/>
                    <a:lstStyle/>
                    <a:p>
                      <a:pPr marL="75565" marR="0" algn="ctr">
                        <a:lnSpc>
                          <a:spcPct val="150000"/>
                        </a:lnSpc>
                        <a:spcBef>
                          <a:spcPts val="0"/>
                        </a:spcBef>
                        <a:spcAft>
                          <a:spcPts val="0"/>
                        </a:spcAft>
                      </a:pPr>
                      <a:r>
                        <a:rPr lang="en-US" sz="1600" dirty="0">
                          <a:effectLst/>
                        </a:rPr>
                        <a:t>1980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0.8273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a:effectLst/>
                        </a:rPr>
                        <a:t>0.8126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0.8189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0.8442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0.8682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781315257"/>
                  </a:ext>
                </a:extLst>
              </a:tr>
              <a:tr h="313938">
                <a:tc>
                  <a:txBody>
                    <a:bodyPr/>
                    <a:lstStyle/>
                    <a:p>
                      <a:pPr marL="75565" marR="0" algn="ctr">
                        <a:lnSpc>
                          <a:spcPct val="150000"/>
                        </a:lnSpc>
                        <a:spcBef>
                          <a:spcPts val="0"/>
                        </a:spcBef>
                        <a:spcAft>
                          <a:spcPts val="0"/>
                        </a:spcAft>
                      </a:pPr>
                      <a:r>
                        <a:rPr lang="en-US" sz="1600" dirty="0">
                          <a:effectLst/>
                        </a:rPr>
                        <a:t>1983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0.8642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a:effectLst/>
                        </a:rPr>
                        <a:t>0.8945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0.8386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0.8797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0.8891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1b</a:t>
                      </a:r>
                    </a:p>
                  </a:txBody>
                  <a:tcPr marL="0" marR="0" marT="0" marB="0">
                    <a:noFill/>
                  </a:tcPr>
                </a:tc>
                <a:extLst>
                  <a:ext uri="{0D108BD9-81ED-4DB2-BD59-A6C34878D82A}">
                    <a16:rowId xmlns:a16="http://schemas.microsoft.com/office/drawing/2014/main" val="3027725618"/>
                  </a:ext>
                </a:extLst>
              </a:tr>
              <a:tr h="313938">
                <a:tc>
                  <a:txBody>
                    <a:bodyPr/>
                    <a:lstStyle/>
                    <a:p>
                      <a:pPr marL="75565" marR="0" algn="ctr">
                        <a:lnSpc>
                          <a:spcPct val="150000"/>
                        </a:lnSpc>
                        <a:spcBef>
                          <a:spcPts val="0"/>
                        </a:spcBef>
                        <a:spcAft>
                          <a:spcPts val="0"/>
                        </a:spcAft>
                      </a:pPr>
                      <a:r>
                        <a:rPr lang="en-US" sz="1600" dirty="0">
                          <a:effectLst/>
                        </a:rPr>
                        <a:t>1984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0.8501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0.8523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0.8851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2a</a:t>
                      </a:r>
                    </a:p>
                  </a:txBody>
                  <a:tcPr marL="0" marR="0" marT="0" marB="0">
                    <a:noFill/>
                  </a:tcPr>
                </a:tc>
                <a:extLst>
                  <a:ext uri="{0D108BD9-81ED-4DB2-BD59-A6C34878D82A}">
                    <a16:rowId xmlns:a16="http://schemas.microsoft.com/office/drawing/2014/main" val="2010578939"/>
                  </a:ext>
                </a:extLst>
              </a:tr>
              <a:tr h="313938">
                <a:tc>
                  <a:txBody>
                    <a:bodyPr/>
                    <a:lstStyle/>
                    <a:p>
                      <a:pPr marL="75565" marR="0" algn="ctr">
                        <a:lnSpc>
                          <a:spcPct val="150000"/>
                        </a:lnSpc>
                        <a:spcBef>
                          <a:spcPts val="0"/>
                        </a:spcBef>
                        <a:spcAft>
                          <a:spcPts val="0"/>
                        </a:spcAft>
                      </a:pPr>
                      <a:r>
                        <a:rPr lang="en-US" sz="1600" dirty="0">
                          <a:effectLst/>
                        </a:rPr>
                        <a:t>1985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0.8278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0.8030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600" dirty="0">
                          <a:effectLst/>
                        </a:rPr>
                        <a:t>0.8961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0.8224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0.8359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0.8548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1b</a:t>
                      </a:r>
                    </a:p>
                  </a:txBody>
                  <a:tcPr marL="0" marR="0" marT="0" marB="0">
                    <a:noFill/>
                  </a:tcPr>
                </a:tc>
                <a:extLst>
                  <a:ext uri="{0D108BD9-81ED-4DB2-BD59-A6C34878D82A}">
                    <a16:rowId xmlns:a16="http://schemas.microsoft.com/office/drawing/2014/main" val="918617816"/>
                  </a:ext>
                </a:extLst>
              </a:tr>
              <a:tr h="313938">
                <a:tc>
                  <a:txBody>
                    <a:bodyPr/>
                    <a:lstStyle/>
                    <a:p>
                      <a:pPr marL="75565" marR="0" algn="ctr">
                        <a:lnSpc>
                          <a:spcPct val="150000"/>
                        </a:lnSpc>
                        <a:spcBef>
                          <a:spcPts val="0"/>
                        </a:spcBef>
                        <a:spcAft>
                          <a:spcPts val="0"/>
                        </a:spcAft>
                      </a:pPr>
                      <a:r>
                        <a:rPr lang="en-US" sz="1600" dirty="0">
                          <a:effectLst/>
                        </a:rPr>
                        <a:t>1986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0.8986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a:t>
                      </a:r>
                    </a:p>
                  </a:txBody>
                  <a:tcPr marL="0" marR="0" marT="0" marB="0">
                    <a:noFill/>
                  </a:tcPr>
                </a:tc>
                <a:extLst>
                  <a:ext uri="{0D108BD9-81ED-4DB2-BD59-A6C34878D82A}">
                    <a16:rowId xmlns:a16="http://schemas.microsoft.com/office/drawing/2014/main" val="1543923864"/>
                  </a:ext>
                </a:extLst>
              </a:tr>
              <a:tr h="313938">
                <a:tc>
                  <a:txBody>
                    <a:bodyPr/>
                    <a:lstStyle/>
                    <a:p>
                      <a:pPr marL="75565" marR="0" algn="ctr">
                        <a:lnSpc>
                          <a:spcPct val="150000"/>
                        </a:lnSpc>
                        <a:spcBef>
                          <a:spcPts val="0"/>
                        </a:spcBef>
                        <a:spcAft>
                          <a:spcPts val="0"/>
                        </a:spcAft>
                      </a:pPr>
                      <a:r>
                        <a:rPr lang="en-US" sz="1600" dirty="0">
                          <a:effectLst/>
                        </a:rPr>
                        <a:t>1987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dirty="0">
                          <a:effectLst/>
                        </a:rPr>
                        <a:t>0.9035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0.9264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0.9402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3191082402"/>
                  </a:ext>
                </a:extLst>
              </a:tr>
              <a:tr h="313938">
                <a:tc>
                  <a:txBody>
                    <a:bodyPr/>
                    <a:lstStyle/>
                    <a:p>
                      <a:pPr marL="75565" marR="0" algn="ctr">
                        <a:lnSpc>
                          <a:spcPct val="150000"/>
                        </a:lnSpc>
                        <a:spcBef>
                          <a:spcPts val="0"/>
                        </a:spcBef>
                        <a:spcAft>
                          <a:spcPts val="0"/>
                        </a:spcAft>
                      </a:pPr>
                      <a:r>
                        <a:rPr lang="en-US" sz="1600" dirty="0">
                          <a:effectLst/>
                        </a:rPr>
                        <a:t>1998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0.8218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149225" marR="0">
                        <a:lnSpc>
                          <a:spcPct val="150000"/>
                        </a:lnSpc>
                        <a:spcBef>
                          <a:spcPts val="0"/>
                        </a:spcBef>
                        <a:spcAft>
                          <a:spcPts val="0"/>
                        </a:spcAft>
                      </a:pPr>
                      <a:r>
                        <a:rPr lang="en-US" sz="1600" dirty="0">
                          <a:effectLst/>
                        </a:rPr>
                        <a:t>0.8373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0.8197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a:effectLst/>
                        </a:rPr>
                        <a:t>0.8618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0.9142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2b</a:t>
                      </a:r>
                    </a:p>
                  </a:txBody>
                  <a:tcPr marL="0" marR="0" marT="0" marB="0">
                    <a:noFill/>
                  </a:tcPr>
                </a:tc>
                <a:extLst>
                  <a:ext uri="{0D108BD9-81ED-4DB2-BD59-A6C34878D82A}">
                    <a16:rowId xmlns:a16="http://schemas.microsoft.com/office/drawing/2014/main" val="1873824351"/>
                  </a:ext>
                </a:extLst>
              </a:tr>
              <a:tr h="313938">
                <a:tc>
                  <a:txBody>
                    <a:bodyPr/>
                    <a:lstStyle/>
                    <a:p>
                      <a:pPr marL="75565" marR="0" algn="ctr">
                        <a:lnSpc>
                          <a:spcPct val="150000"/>
                        </a:lnSpc>
                        <a:spcBef>
                          <a:spcPts val="0"/>
                        </a:spcBef>
                        <a:spcAft>
                          <a:spcPts val="0"/>
                        </a:spcAft>
                      </a:pPr>
                      <a:r>
                        <a:rPr lang="en-US" sz="1600" dirty="0">
                          <a:effectLst/>
                        </a:rPr>
                        <a:t>2000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70815" marR="0">
                        <a:lnSpc>
                          <a:spcPct val="150000"/>
                        </a:lnSpc>
                        <a:spcBef>
                          <a:spcPts val="0"/>
                        </a:spcBef>
                        <a:spcAft>
                          <a:spcPts val="0"/>
                        </a:spcAft>
                      </a:pPr>
                      <a:r>
                        <a:rPr lang="en-US" sz="1600" dirty="0">
                          <a:effectLst/>
                        </a:rPr>
                        <a:t>NA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a:t>
                      </a:r>
                    </a:p>
                  </a:txBody>
                  <a:tcPr marL="0" marR="0" marT="0" marB="0">
                    <a:noFill/>
                  </a:tcPr>
                </a:tc>
                <a:extLst>
                  <a:ext uri="{0D108BD9-81ED-4DB2-BD59-A6C34878D82A}">
                    <a16:rowId xmlns:a16="http://schemas.microsoft.com/office/drawing/2014/main" val="2127343087"/>
                  </a:ext>
                </a:extLst>
              </a:tr>
              <a:tr h="313938">
                <a:tc>
                  <a:txBody>
                    <a:bodyPr/>
                    <a:lstStyle/>
                    <a:p>
                      <a:pPr marL="75565" marR="0" algn="ctr">
                        <a:lnSpc>
                          <a:spcPct val="150000"/>
                        </a:lnSpc>
                        <a:spcBef>
                          <a:spcPts val="0"/>
                        </a:spcBef>
                        <a:spcAft>
                          <a:spcPts val="0"/>
                        </a:spcAft>
                      </a:pPr>
                      <a:r>
                        <a:rPr lang="en-US" sz="1600" dirty="0">
                          <a:effectLst/>
                        </a:rPr>
                        <a:t>2011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dirty="0">
                          <a:effectLst/>
                        </a:rPr>
                        <a:t>0.8317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0.8135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49225" marR="0">
                        <a:lnSpc>
                          <a:spcPct val="150000"/>
                        </a:lnSpc>
                        <a:spcBef>
                          <a:spcPts val="0"/>
                        </a:spcBef>
                        <a:spcAft>
                          <a:spcPts val="0"/>
                        </a:spcAft>
                      </a:pPr>
                      <a:r>
                        <a:rPr lang="en-US" sz="1600" dirty="0">
                          <a:effectLst/>
                        </a:rPr>
                        <a:t>0.8416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351155" marR="0">
                        <a:lnSpc>
                          <a:spcPct val="150000"/>
                        </a:lnSpc>
                        <a:spcBef>
                          <a:spcPts val="0"/>
                        </a:spcBef>
                        <a:spcAft>
                          <a:spcPts val="0"/>
                        </a:spcAft>
                      </a:pPr>
                      <a:r>
                        <a:rPr lang="en-US" sz="1600" dirty="0">
                          <a:effectLst/>
                        </a:rPr>
                        <a:t>0.8410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dirty="0">
                          <a:effectLst/>
                        </a:rPr>
                        <a:t>0.8446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6680" marR="0">
                        <a:lnSpc>
                          <a:spcPct val="150000"/>
                        </a:lnSpc>
                        <a:spcBef>
                          <a:spcPts val="0"/>
                        </a:spcBef>
                        <a:spcAft>
                          <a:spcPts val="0"/>
                        </a:spcAft>
                      </a:pPr>
                      <a:r>
                        <a:rPr lang="en-US" sz="1600" dirty="0">
                          <a:effectLst/>
                        </a:rPr>
                        <a:t>0.8425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nSpc>
                          <a:spcPct val="150000"/>
                        </a:lnSpc>
                        <a:spcBef>
                          <a:spcPts val="0"/>
                        </a:spcBef>
                        <a:spcAft>
                          <a:spcPts val="0"/>
                        </a:spcAft>
                      </a:pPr>
                      <a:r>
                        <a:rPr lang="en-US" sz="1600" b="0" dirty="0">
                          <a:solidFill>
                            <a:schemeClr val="tx1"/>
                          </a:solidFill>
                          <a:effectLst/>
                        </a:rPr>
                        <a:t>0.8071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203835" marR="0" algn="l">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2a</a:t>
                      </a:r>
                    </a:p>
                  </a:txBody>
                  <a:tcPr marL="0" marR="0" marT="0" marB="0">
                    <a:noFill/>
                  </a:tcPr>
                </a:tc>
                <a:extLst>
                  <a:ext uri="{0D108BD9-81ED-4DB2-BD59-A6C34878D82A}">
                    <a16:rowId xmlns:a16="http://schemas.microsoft.com/office/drawing/2014/main" val="2753655542"/>
                  </a:ext>
                </a:extLst>
              </a:tr>
              <a:tr h="313938">
                <a:tc>
                  <a:txBody>
                    <a:bodyPr/>
                    <a:lstStyle/>
                    <a:p>
                      <a:pPr marL="75565" marR="0" algn="ctr">
                        <a:lnSpc>
                          <a:spcPct val="150000"/>
                        </a:lnSpc>
                        <a:spcBef>
                          <a:spcPts val="0"/>
                        </a:spcBef>
                        <a:spcAft>
                          <a:spcPts val="0"/>
                        </a:spcAft>
                      </a:pPr>
                      <a:r>
                        <a:rPr lang="en-US" sz="1600" dirty="0">
                          <a:effectLst/>
                        </a:rPr>
                        <a:t>2012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nSpc>
                          <a:spcPct val="150000"/>
                        </a:lnSpc>
                        <a:spcBef>
                          <a:spcPts val="0"/>
                        </a:spcBef>
                        <a:spcAft>
                          <a:spcPts val="0"/>
                        </a:spcAft>
                      </a:pPr>
                      <a:r>
                        <a:rPr lang="en-US" sz="1600" b="0" dirty="0">
                          <a:solidFill>
                            <a:schemeClr val="tx1"/>
                          </a:solidFill>
                          <a:effectLst/>
                        </a:rPr>
                        <a:t>0.8648</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351155" marR="0">
                        <a:lnSpc>
                          <a:spcPct val="150000"/>
                        </a:lnSpc>
                        <a:spcBef>
                          <a:spcPts val="0"/>
                        </a:spcBef>
                        <a:spcAft>
                          <a:spcPts val="0"/>
                        </a:spcAft>
                      </a:pPr>
                      <a:r>
                        <a:rPr lang="en-US" sz="1600" b="0" dirty="0">
                          <a:solidFill>
                            <a:schemeClr val="tx1"/>
                          </a:solidFill>
                          <a:effectLst/>
                        </a:rPr>
                        <a:t>0.8542</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102235" marR="0">
                        <a:lnSpc>
                          <a:spcPct val="150000"/>
                        </a:lnSpc>
                        <a:spcBef>
                          <a:spcPts val="0"/>
                        </a:spcBef>
                        <a:spcAft>
                          <a:spcPts val="0"/>
                        </a:spcAft>
                      </a:pPr>
                      <a:r>
                        <a:rPr lang="en-US" sz="1600" b="0" dirty="0">
                          <a:solidFill>
                            <a:schemeClr val="tx1"/>
                          </a:solidFill>
                          <a:effectLst/>
                        </a:rPr>
                        <a:t>0.8469</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1">
                        <a:lumMod val="95000"/>
                      </a:schemeClr>
                    </a:solid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nSpc>
                          <a:spcPct val="150000"/>
                        </a:lnSpc>
                        <a:spcBef>
                          <a:spcPts val="0"/>
                        </a:spcBef>
                        <a:spcAft>
                          <a:spcPts val="800"/>
                        </a:spcAft>
                      </a:pPr>
                      <a:r>
                        <a:rPr lang="en-US" sz="1600" b="0" dirty="0">
                          <a:solidFill>
                            <a:schemeClr val="tx1"/>
                          </a:solidFill>
                          <a:effectLst/>
                        </a:rPr>
                        <a:t>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 1</a:t>
                      </a:r>
                    </a:p>
                  </a:txBody>
                  <a:tcPr marL="0" marR="0" marT="0" marB="0">
                    <a:noFill/>
                  </a:tcPr>
                </a:tc>
                <a:extLst>
                  <a:ext uri="{0D108BD9-81ED-4DB2-BD59-A6C34878D82A}">
                    <a16:rowId xmlns:a16="http://schemas.microsoft.com/office/drawing/2014/main" val="3857505348"/>
                  </a:ext>
                </a:extLst>
              </a:tr>
              <a:tr h="0">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Years</a:t>
                      </a:r>
                    </a:p>
                  </a:txBody>
                  <a:tcPr marL="0" marR="0" marT="0" marB="0">
                    <a:noFill/>
                  </a:tcPr>
                </a:tc>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0" marR="0" marT="0" marB="0">
                    <a:noFill/>
                  </a:tcPr>
                </a:tc>
                <a:tc>
                  <a:txBody>
                    <a:bodyPr/>
                    <a:lstStyle/>
                    <a:p>
                      <a:pPr marL="35115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a:t>
                      </a:r>
                    </a:p>
                  </a:txBody>
                  <a:tcPr marL="0" marR="0" marT="0" marB="0">
                    <a:noFill/>
                  </a:tcPr>
                </a:tc>
                <a:tc>
                  <a:txBody>
                    <a:bodyPr/>
                    <a:lstStyle/>
                    <a:p>
                      <a:pPr marL="10223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10</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0" marR="0" algn="ctr">
                        <a:lnSpc>
                          <a:spcPct val="150000"/>
                        </a:lnSpc>
                        <a:spcBef>
                          <a:spcPts val="0"/>
                        </a:spcBef>
                        <a:spcAft>
                          <a:spcPts val="800"/>
                        </a:spcAft>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381611163"/>
                  </a:ext>
                </a:extLst>
              </a:tr>
              <a:tr h="0">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Top </a:t>
                      </a:r>
                    </a:p>
                  </a:txBody>
                  <a:tcPr marL="0" marR="0" marT="0" marB="0">
                    <a:noFill/>
                  </a:tcPr>
                </a:tc>
                <a:tc>
                  <a:txBody>
                    <a:bodyPr/>
                    <a:lstStyle/>
                    <a:p>
                      <a:pPr marL="7556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35115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0" marR="0" marT="0" marB="0">
                    <a:noFill/>
                  </a:tcPr>
                </a:tc>
                <a:tc>
                  <a:txBody>
                    <a:bodyPr/>
                    <a:lstStyle/>
                    <a:p>
                      <a:pPr marL="102235" marR="0" algn="ctr">
                        <a:lnSpc>
                          <a:spcPct val="150000"/>
                        </a:lnSpc>
                        <a:spcBef>
                          <a:spcPts val="0"/>
                        </a:spcBef>
                        <a:spcAft>
                          <a:spcPts val="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0" marR="0" marT="0" marB="0">
                    <a:noFill/>
                  </a:tcPr>
                </a:tc>
                <a:tc>
                  <a:txBody>
                    <a:bodyPr/>
                    <a:lstStyle/>
                    <a:p>
                      <a:pPr marL="0" marR="0" algn="ctr">
                        <a:lnSpc>
                          <a:spcPct val="150000"/>
                        </a:lnSpc>
                        <a:spcBef>
                          <a:spcPts val="0"/>
                        </a:spcBef>
                        <a:spcAft>
                          <a:spcPts val="800"/>
                        </a:spcAft>
                      </a:pPr>
                      <a:r>
                        <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a:t>
                      </a:r>
                    </a:p>
                  </a:txBody>
                  <a:tcPr marL="0" marR="0" marT="0" marB="0">
                    <a:noFill/>
                  </a:tcPr>
                </a:tc>
                <a:tc>
                  <a:txBody>
                    <a:bodyPr/>
                    <a:lstStyle/>
                    <a:p>
                      <a:pPr marL="0" marR="0" algn="ctr">
                        <a:lnSpc>
                          <a:spcPct val="150000"/>
                        </a:lnSpc>
                        <a:spcBef>
                          <a:spcPts val="0"/>
                        </a:spcBef>
                        <a:spcAft>
                          <a:spcPts val="800"/>
                        </a:spcAft>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688515820"/>
                  </a:ext>
                </a:extLst>
              </a:tr>
            </a:tbl>
          </a:graphicData>
        </a:graphic>
      </p:graphicFrame>
      <p:sp>
        <p:nvSpPr>
          <p:cNvPr id="3" name="TextBox 2">
            <a:extLst>
              <a:ext uri="{FF2B5EF4-FFF2-40B4-BE49-F238E27FC236}">
                <a16:creationId xmlns:a16="http://schemas.microsoft.com/office/drawing/2014/main" id="{CE665325-04A1-4F30-97D4-7BF944150BAE}"/>
              </a:ext>
            </a:extLst>
          </p:cNvPr>
          <p:cNvSpPr txBox="1"/>
          <p:nvPr/>
        </p:nvSpPr>
        <p:spPr>
          <a:xfrm>
            <a:off x="8566764" y="751641"/>
            <a:ext cx="3453171" cy="3885679"/>
          </a:xfrm>
          <a:prstGeom prst="rect">
            <a:avLst/>
          </a:prstGeom>
          <a:noFill/>
        </p:spPr>
        <p:txBody>
          <a:bodyPr wrap="square" rtlCol="0">
            <a:spAutoFit/>
          </a:bodyPr>
          <a:lstStyle/>
          <a:p>
            <a:pPr marL="285750" indent="-285750">
              <a:spcAft>
                <a:spcPts val="900"/>
              </a:spcAft>
              <a:buFont typeface="Arial" panose="020B0604020202020204" pitchFamily="34" charset="0"/>
              <a:buChar char="•"/>
            </a:pPr>
            <a:r>
              <a:rPr lang="en-US" sz="1600" dirty="0"/>
              <a:t>Alternative 2b flows led to the highest long-term population growth rate in 7 out of 15 years.</a:t>
            </a:r>
          </a:p>
          <a:p>
            <a:pPr marL="285750" indent="-285750">
              <a:spcAft>
                <a:spcPts val="900"/>
              </a:spcAft>
              <a:buFont typeface="Arial" panose="020B0604020202020204" pitchFamily="34" charset="0"/>
              <a:buChar char="•"/>
            </a:pPr>
            <a:r>
              <a:rPr lang="en-US" sz="1600" dirty="0"/>
              <a:t>Alternative 2 met the flow criteria the most often at 12 out of 15 years.</a:t>
            </a:r>
          </a:p>
          <a:p>
            <a:pPr marL="285750" indent="-285750">
              <a:spcAft>
                <a:spcPts val="900"/>
              </a:spcAft>
              <a:buFont typeface="Arial" panose="020B0604020202020204" pitchFamily="34" charset="0"/>
              <a:buChar char="•"/>
            </a:pPr>
            <a:r>
              <a:rPr lang="en-US" sz="1600" dirty="0"/>
              <a:t>The No Action alternative only met the flow criteria 2 out of 15 years and had the smallest long-term lambda value both times.</a:t>
            </a:r>
          </a:p>
          <a:p>
            <a:pPr marL="285750" indent="-285750">
              <a:spcAft>
                <a:spcPts val="900"/>
              </a:spcAft>
              <a:buFont typeface="Arial" panose="020B0604020202020204" pitchFamily="34" charset="0"/>
              <a:buChar char="•"/>
            </a:pPr>
            <a:r>
              <a:rPr lang="en-US" sz="1600" dirty="0"/>
              <a:t>Yearly fluctuations effect the long-term growth rate associated with a particular alternative and the top alternative.</a:t>
            </a:r>
          </a:p>
        </p:txBody>
      </p:sp>
      <p:sp>
        <p:nvSpPr>
          <p:cNvPr id="5" name="TextBox 4">
            <a:extLst>
              <a:ext uri="{FF2B5EF4-FFF2-40B4-BE49-F238E27FC236}">
                <a16:creationId xmlns:a16="http://schemas.microsoft.com/office/drawing/2014/main" id="{8311EBC8-E733-43B2-92EC-9CA933466070}"/>
              </a:ext>
            </a:extLst>
          </p:cNvPr>
          <p:cNvSpPr txBox="1"/>
          <p:nvPr/>
        </p:nvSpPr>
        <p:spPr>
          <a:xfrm>
            <a:off x="8566764" y="4879251"/>
            <a:ext cx="3453171" cy="1892826"/>
          </a:xfrm>
          <a:prstGeom prst="rect">
            <a:avLst/>
          </a:prstGeom>
          <a:noFill/>
        </p:spPr>
        <p:txBody>
          <a:bodyPr wrap="square" rtlCol="0">
            <a:spAutoFit/>
          </a:bodyPr>
          <a:lstStyle/>
          <a:p>
            <a:r>
              <a:rPr lang="en-US" sz="1600" i="1" dirty="0">
                <a:solidFill>
                  <a:srgbClr val="0070C0"/>
                </a:solidFill>
              </a:rPr>
              <a:t>Implications:  </a:t>
            </a:r>
          </a:p>
          <a:p>
            <a:pPr marL="285750" indent="-285750">
              <a:spcAft>
                <a:spcPts val="600"/>
              </a:spcAft>
              <a:buFont typeface="Arial" panose="020B0604020202020204" pitchFamily="34" charset="0"/>
              <a:buChar char="•"/>
            </a:pPr>
            <a:r>
              <a:rPr lang="en-US" sz="1600" i="1" dirty="0">
                <a:solidFill>
                  <a:srgbClr val="0070C0"/>
                </a:solidFill>
              </a:rPr>
              <a:t>All alternatives are better than the No Action alternative.</a:t>
            </a:r>
          </a:p>
          <a:p>
            <a:pPr marL="285750" indent="-285750">
              <a:spcAft>
                <a:spcPts val="600"/>
              </a:spcAft>
              <a:buFont typeface="Arial" panose="020B0604020202020204" pitchFamily="34" charset="0"/>
              <a:buChar char="•"/>
            </a:pPr>
            <a:r>
              <a:rPr lang="en-US" sz="1600" i="1" dirty="0">
                <a:solidFill>
                  <a:srgbClr val="0070C0"/>
                </a:solidFill>
              </a:rPr>
              <a:t>Adaptive decision making may improve outcomes given reliable information is available—future consideration. </a:t>
            </a:r>
          </a:p>
        </p:txBody>
      </p:sp>
    </p:spTree>
    <p:extLst>
      <p:ext uri="{BB962C8B-B14F-4D97-AF65-F5344CB8AC3E}">
        <p14:creationId xmlns:p14="http://schemas.microsoft.com/office/powerpoint/2010/main" val="412454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pSp>
        <p:nvGrpSpPr>
          <p:cNvPr id="12" name="Group 11">
            <a:extLst>
              <a:ext uri="{FF2B5EF4-FFF2-40B4-BE49-F238E27FC236}">
                <a16:creationId xmlns:a16="http://schemas.microsoft.com/office/drawing/2014/main" id="{6EE846B4-D1C9-4C5E-B3E5-60B1891370B1}"/>
              </a:ext>
            </a:extLst>
          </p:cNvPr>
          <p:cNvGrpSpPr/>
          <p:nvPr/>
        </p:nvGrpSpPr>
        <p:grpSpPr>
          <a:xfrm>
            <a:off x="941745" y="1420477"/>
            <a:ext cx="10560373" cy="4754461"/>
            <a:chOff x="941745" y="1420477"/>
            <a:chExt cx="10560373" cy="4754461"/>
          </a:xfrm>
        </p:grpSpPr>
        <p:sp>
          <p:nvSpPr>
            <p:cNvPr id="9" name="TextBox 8">
              <a:extLst>
                <a:ext uri="{FF2B5EF4-FFF2-40B4-BE49-F238E27FC236}">
                  <a16:creationId xmlns:a16="http://schemas.microsoft.com/office/drawing/2014/main" id="{43C21DC6-DBC2-46FF-BE45-1D170C41C641}"/>
                </a:ext>
              </a:extLst>
            </p:cNvPr>
            <p:cNvSpPr txBox="1"/>
            <p:nvPr/>
          </p:nvSpPr>
          <p:spPr>
            <a:xfrm>
              <a:off x="2548793" y="1420477"/>
              <a:ext cx="3967753" cy="461665"/>
            </a:xfrm>
            <a:prstGeom prst="rect">
              <a:avLst/>
            </a:prstGeom>
            <a:noFill/>
          </p:spPr>
          <p:txBody>
            <a:bodyPr wrap="square" rtlCol="0">
              <a:spAutoFit/>
            </a:bodyPr>
            <a:lstStyle/>
            <a:p>
              <a:pPr algn="ctr"/>
              <a:r>
                <a:rPr lang="en-US" sz="2400" dirty="0"/>
                <a:t>Median Water Temperatures</a:t>
              </a:r>
            </a:p>
          </p:txBody>
        </p:sp>
        <p:grpSp>
          <p:nvGrpSpPr>
            <p:cNvPr id="11" name="Group 10">
              <a:extLst>
                <a:ext uri="{FF2B5EF4-FFF2-40B4-BE49-F238E27FC236}">
                  <a16:creationId xmlns:a16="http://schemas.microsoft.com/office/drawing/2014/main" id="{F55C12D0-3BBA-4F25-9740-68DB619333A6}"/>
                </a:ext>
              </a:extLst>
            </p:cNvPr>
            <p:cNvGrpSpPr/>
            <p:nvPr/>
          </p:nvGrpSpPr>
          <p:grpSpPr>
            <a:xfrm>
              <a:off x="941745" y="2012946"/>
              <a:ext cx="10560373" cy="4161992"/>
              <a:chOff x="941745" y="2012946"/>
              <a:chExt cx="10560373" cy="4161992"/>
            </a:xfrm>
          </p:grpSpPr>
          <p:graphicFrame>
            <p:nvGraphicFramePr>
              <p:cNvPr id="8" name="Object 7">
                <a:extLst>
                  <a:ext uri="{FF2B5EF4-FFF2-40B4-BE49-F238E27FC236}">
                    <a16:creationId xmlns:a16="http://schemas.microsoft.com/office/drawing/2014/main" id="{3DC02FA5-3293-47C1-A9C4-8AF5596C2B4C}"/>
                  </a:ext>
                </a:extLst>
              </p:cNvPr>
              <p:cNvGraphicFramePr>
                <a:graphicFrameLocks noChangeAspect="1"/>
              </p:cNvGraphicFramePr>
              <p:nvPr>
                <p:extLst>
                  <p:ext uri="{D42A27DB-BD31-4B8C-83A1-F6EECF244321}">
                    <p14:modId xmlns:p14="http://schemas.microsoft.com/office/powerpoint/2010/main" val="1994483980"/>
                  </p:ext>
                </p:extLst>
              </p:nvPr>
            </p:nvGraphicFramePr>
            <p:xfrm>
              <a:off x="941745" y="2012946"/>
              <a:ext cx="7093362" cy="4161992"/>
            </p:xfrm>
            <a:graphic>
              <a:graphicData uri="http://schemas.openxmlformats.org/presentationml/2006/ole">
                <mc:AlternateContent xmlns:mc="http://schemas.openxmlformats.org/markup-compatibility/2006">
                  <mc:Choice xmlns:v="urn:schemas-microsoft-com:vml" Requires="v">
                    <p:oleObj spid="_x0000_s3116" name="Worksheet" r:id="rId3" imgW="4886410" imgH="2866901" progId="Excel.Sheet.12">
                      <p:embed/>
                    </p:oleObj>
                  </mc:Choice>
                  <mc:Fallback>
                    <p:oleObj name="Worksheet" r:id="rId3" imgW="4886410" imgH="2866901" progId="Excel.Sheet.12">
                      <p:embed/>
                      <p:pic>
                        <p:nvPicPr>
                          <p:cNvPr id="0" name=""/>
                          <p:cNvPicPr/>
                          <p:nvPr/>
                        </p:nvPicPr>
                        <p:blipFill>
                          <a:blip r:embed="rId4"/>
                          <a:stretch>
                            <a:fillRect/>
                          </a:stretch>
                        </p:blipFill>
                        <p:spPr>
                          <a:xfrm>
                            <a:off x="941745" y="2012946"/>
                            <a:ext cx="7093362" cy="4161992"/>
                          </a:xfrm>
                          <a:prstGeom prst="rect">
                            <a:avLst/>
                          </a:prstGeom>
                        </p:spPr>
                      </p:pic>
                    </p:oleObj>
                  </mc:Fallback>
                </mc:AlternateContent>
              </a:graphicData>
            </a:graphic>
          </p:graphicFrame>
          <p:grpSp>
            <p:nvGrpSpPr>
              <p:cNvPr id="7" name="Group 6">
                <a:extLst>
                  <a:ext uri="{FF2B5EF4-FFF2-40B4-BE49-F238E27FC236}">
                    <a16:creationId xmlns:a16="http://schemas.microsoft.com/office/drawing/2014/main" id="{B79F65A6-2D2A-46C8-9075-4B4F5F27ED76}"/>
                  </a:ext>
                </a:extLst>
              </p:cNvPr>
              <p:cNvGrpSpPr/>
              <p:nvPr/>
            </p:nvGrpSpPr>
            <p:grpSpPr>
              <a:xfrm>
                <a:off x="8790039" y="2425900"/>
                <a:ext cx="2712079" cy="1194619"/>
                <a:chOff x="9188245" y="2012945"/>
                <a:chExt cx="2712079" cy="1194619"/>
              </a:xfrm>
            </p:grpSpPr>
            <p:sp>
              <p:nvSpPr>
                <p:cNvPr id="3" name="Rectangle 2">
                  <a:extLst>
                    <a:ext uri="{FF2B5EF4-FFF2-40B4-BE49-F238E27FC236}">
                      <a16:creationId xmlns:a16="http://schemas.microsoft.com/office/drawing/2014/main" id="{DB4623FE-EED6-4A5E-9E18-A7D18516DBC7}"/>
                    </a:ext>
                  </a:extLst>
                </p:cNvPr>
                <p:cNvSpPr/>
                <p:nvPr/>
              </p:nvSpPr>
              <p:spPr>
                <a:xfrm>
                  <a:off x="9188245" y="2012945"/>
                  <a:ext cx="468658" cy="1194619"/>
                </a:xfrm>
                <a:prstGeom prst="rect">
                  <a:avLst/>
                </a:prstGeom>
                <a:gradFill flip="none" rotWithShape="1">
                  <a:gsLst>
                    <a:gs pos="100000">
                      <a:srgbClr val="FFFF66"/>
                    </a:gs>
                    <a:gs pos="50000">
                      <a:srgbClr val="FF9900"/>
                    </a:gs>
                    <a:gs pos="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0E317A-5FBF-4D0E-A968-91ADCE7842BE}"/>
                    </a:ext>
                  </a:extLst>
                </p:cNvPr>
                <p:cNvSpPr txBox="1"/>
                <p:nvPr/>
              </p:nvSpPr>
              <p:spPr>
                <a:xfrm>
                  <a:off x="9933341" y="2298255"/>
                  <a:ext cx="1966983" cy="584775"/>
                </a:xfrm>
                <a:prstGeom prst="rect">
                  <a:avLst/>
                </a:prstGeom>
                <a:noFill/>
              </p:spPr>
              <p:txBody>
                <a:bodyPr wrap="square" rtlCol="0">
                  <a:spAutoFit/>
                </a:bodyPr>
                <a:lstStyle/>
                <a:p>
                  <a:r>
                    <a:rPr lang="en-US" sz="1600" dirty="0"/>
                    <a:t>Increasing Long-Term Growth Rate</a:t>
                  </a:r>
                </a:p>
              </p:txBody>
            </p:sp>
            <p:cxnSp>
              <p:nvCxnSpPr>
                <p:cNvPr id="6" name="Straight Arrow Connector 5">
                  <a:extLst>
                    <a:ext uri="{FF2B5EF4-FFF2-40B4-BE49-F238E27FC236}">
                      <a16:creationId xmlns:a16="http://schemas.microsoft.com/office/drawing/2014/main" id="{67C62D3E-0031-4F9D-A587-B8242B5C84A6}"/>
                    </a:ext>
                  </a:extLst>
                </p:cNvPr>
                <p:cNvCxnSpPr>
                  <a:cxnSpLocks/>
                </p:cNvCxnSpPr>
                <p:nvPr/>
              </p:nvCxnSpPr>
              <p:spPr>
                <a:xfrm flipV="1">
                  <a:off x="9881419" y="2012947"/>
                  <a:ext cx="0" cy="119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839545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7" name="Object 6">
            <a:extLst>
              <a:ext uri="{FF2B5EF4-FFF2-40B4-BE49-F238E27FC236}">
                <a16:creationId xmlns:a16="http://schemas.microsoft.com/office/drawing/2014/main" id="{314D6F8A-6AF8-4082-BEC9-65EE5A2D7BB5}"/>
              </a:ext>
            </a:extLst>
          </p:cNvPr>
          <p:cNvGraphicFramePr>
            <a:graphicFrameLocks noChangeAspect="1"/>
          </p:cNvGraphicFramePr>
          <p:nvPr>
            <p:extLst>
              <p:ext uri="{D42A27DB-BD31-4B8C-83A1-F6EECF244321}">
                <p14:modId xmlns:p14="http://schemas.microsoft.com/office/powerpoint/2010/main" val="132223065"/>
              </p:ext>
            </p:extLst>
          </p:nvPr>
        </p:nvGraphicFramePr>
        <p:xfrm>
          <a:off x="4415755" y="1874430"/>
          <a:ext cx="3794125" cy="2541587"/>
        </p:xfrm>
        <a:graphic>
          <a:graphicData uri="http://schemas.openxmlformats.org/presentationml/2006/ole">
            <mc:AlternateContent xmlns:mc="http://schemas.openxmlformats.org/markup-compatibility/2006">
              <mc:Choice xmlns:v="urn:schemas-microsoft-com:vml" Requires="v">
                <p:oleObj spid="_x0000_s4233" name="Worksheet" r:id="rId3" imgW="4276768" imgH="2866901" progId="Excel.Sheet.12">
                  <p:embed/>
                </p:oleObj>
              </mc:Choice>
              <mc:Fallback>
                <p:oleObj name="Worksheet" r:id="rId3" imgW="4276768" imgH="2866901" progId="Excel.Sheet.12">
                  <p:embed/>
                  <p:pic>
                    <p:nvPicPr>
                      <p:cNvPr id="8" name="Object 7">
                        <a:extLst>
                          <a:ext uri="{FF2B5EF4-FFF2-40B4-BE49-F238E27FC236}">
                            <a16:creationId xmlns:a16="http://schemas.microsoft.com/office/drawing/2014/main" id="{3DC02FA5-3293-47C1-A9C4-8AF5596C2B4C}"/>
                          </a:ext>
                        </a:extLst>
                      </p:cNvPr>
                      <p:cNvPicPr/>
                      <p:nvPr/>
                    </p:nvPicPr>
                    <p:blipFill>
                      <a:blip r:embed="rId4"/>
                      <a:stretch>
                        <a:fillRect/>
                      </a:stretch>
                    </p:blipFill>
                    <p:spPr>
                      <a:xfrm>
                        <a:off x="4415755" y="1874430"/>
                        <a:ext cx="3794125" cy="254158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1E4CDCD-456C-47FA-A702-27E5BD557CE5}"/>
              </a:ext>
            </a:extLst>
          </p:cNvPr>
          <p:cNvGraphicFramePr>
            <a:graphicFrameLocks noChangeAspect="1"/>
          </p:cNvGraphicFramePr>
          <p:nvPr>
            <p:extLst>
              <p:ext uri="{D42A27DB-BD31-4B8C-83A1-F6EECF244321}">
                <p14:modId xmlns:p14="http://schemas.microsoft.com/office/powerpoint/2010/main" val="4221508869"/>
              </p:ext>
            </p:extLst>
          </p:nvPr>
        </p:nvGraphicFramePr>
        <p:xfrm>
          <a:off x="-117984" y="1874011"/>
          <a:ext cx="4333262" cy="2542518"/>
        </p:xfrm>
        <a:graphic>
          <a:graphicData uri="http://schemas.openxmlformats.org/presentationml/2006/ole">
            <mc:AlternateContent xmlns:mc="http://schemas.openxmlformats.org/markup-compatibility/2006">
              <mc:Choice xmlns:v="urn:schemas-microsoft-com:vml" Requires="v">
                <p:oleObj spid="_x0000_s4234" name="Worksheet" r:id="rId5" imgW="4886410" imgH="2866901" progId="Excel.Sheet.12">
                  <p:embed/>
                </p:oleObj>
              </mc:Choice>
              <mc:Fallback>
                <p:oleObj name="Worksheet" r:id="rId5" imgW="4886410" imgH="2866901" progId="Excel.Sheet.12">
                  <p:embed/>
                  <p:pic>
                    <p:nvPicPr>
                      <p:cNvPr id="0" name=""/>
                      <p:cNvPicPr/>
                      <p:nvPr/>
                    </p:nvPicPr>
                    <p:blipFill>
                      <a:blip r:embed="rId6"/>
                      <a:stretch>
                        <a:fillRect/>
                      </a:stretch>
                    </p:blipFill>
                    <p:spPr>
                      <a:xfrm>
                        <a:off x="-117984" y="1874011"/>
                        <a:ext cx="4333262" cy="254251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F8CE81C-1C7B-40F4-98A8-CFF671366B6D}"/>
              </a:ext>
            </a:extLst>
          </p:cNvPr>
          <p:cNvGraphicFramePr>
            <a:graphicFrameLocks noChangeAspect="1"/>
          </p:cNvGraphicFramePr>
          <p:nvPr>
            <p:extLst>
              <p:ext uri="{D42A27DB-BD31-4B8C-83A1-F6EECF244321}">
                <p14:modId xmlns:p14="http://schemas.microsoft.com/office/powerpoint/2010/main" val="26076402"/>
              </p:ext>
            </p:extLst>
          </p:nvPr>
        </p:nvGraphicFramePr>
        <p:xfrm>
          <a:off x="8384715" y="1872842"/>
          <a:ext cx="3792537" cy="2543175"/>
        </p:xfrm>
        <a:graphic>
          <a:graphicData uri="http://schemas.openxmlformats.org/presentationml/2006/ole">
            <mc:AlternateContent xmlns:mc="http://schemas.openxmlformats.org/markup-compatibility/2006">
              <mc:Choice xmlns:v="urn:schemas-microsoft-com:vml" Requires="v">
                <p:oleObj spid="_x0000_s4235" name="Worksheet" r:id="rId7" imgW="4276768" imgH="2866901" progId="Excel.Sheet.12">
                  <p:embed/>
                </p:oleObj>
              </mc:Choice>
              <mc:Fallback>
                <p:oleObj name="Worksheet" r:id="rId7" imgW="4276768" imgH="2866901" progId="Excel.Sheet.12">
                  <p:embed/>
                  <p:pic>
                    <p:nvPicPr>
                      <p:cNvPr id="0" name=""/>
                      <p:cNvPicPr/>
                      <p:nvPr/>
                    </p:nvPicPr>
                    <p:blipFill>
                      <a:blip r:embed="rId8"/>
                      <a:stretch>
                        <a:fillRect/>
                      </a:stretch>
                    </p:blipFill>
                    <p:spPr>
                      <a:xfrm>
                        <a:off x="8384715" y="1872842"/>
                        <a:ext cx="3792537" cy="2543175"/>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193C7C5F-2044-490E-9557-518C9C95FADC}"/>
              </a:ext>
            </a:extLst>
          </p:cNvPr>
          <p:cNvSpPr txBox="1"/>
          <p:nvPr/>
        </p:nvSpPr>
        <p:spPr>
          <a:xfrm>
            <a:off x="253219" y="1320465"/>
            <a:ext cx="3392129" cy="369332"/>
          </a:xfrm>
          <a:prstGeom prst="rect">
            <a:avLst/>
          </a:prstGeom>
          <a:noFill/>
        </p:spPr>
        <p:txBody>
          <a:bodyPr wrap="square" rtlCol="0">
            <a:spAutoFit/>
          </a:bodyPr>
          <a:lstStyle/>
          <a:p>
            <a:pPr algn="ctr"/>
            <a:r>
              <a:rPr lang="en-US" dirty="0"/>
              <a:t>Low Water Temperatures</a:t>
            </a:r>
          </a:p>
        </p:txBody>
      </p:sp>
      <p:sp>
        <p:nvSpPr>
          <p:cNvPr id="11" name="TextBox 10">
            <a:extLst>
              <a:ext uri="{FF2B5EF4-FFF2-40B4-BE49-F238E27FC236}">
                <a16:creationId xmlns:a16="http://schemas.microsoft.com/office/drawing/2014/main" id="{05C9ECA9-E794-415C-A3FD-D2393560B4C8}"/>
              </a:ext>
            </a:extLst>
          </p:cNvPr>
          <p:cNvSpPr txBox="1"/>
          <p:nvPr/>
        </p:nvSpPr>
        <p:spPr>
          <a:xfrm>
            <a:off x="8384715" y="1320465"/>
            <a:ext cx="3392129" cy="369332"/>
          </a:xfrm>
          <a:prstGeom prst="rect">
            <a:avLst/>
          </a:prstGeom>
          <a:noFill/>
        </p:spPr>
        <p:txBody>
          <a:bodyPr wrap="square" rtlCol="0">
            <a:spAutoFit/>
          </a:bodyPr>
          <a:lstStyle/>
          <a:p>
            <a:pPr algn="ctr"/>
            <a:r>
              <a:rPr lang="en-US" dirty="0"/>
              <a:t>High Water Temperatures</a:t>
            </a:r>
          </a:p>
        </p:txBody>
      </p:sp>
      <p:sp>
        <p:nvSpPr>
          <p:cNvPr id="12" name="TextBox 11">
            <a:extLst>
              <a:ext uri="{FF2B5EF4-FFF2-40B4-BE49-F238E27FC236}">
                <a16:creationId xmlns:a16="http://schemas.microsoft.com/office/drawing/2014/main" id="{49BA5607-32D5-4B72-A5B6-79FBE4AD7DE0}"/>
              </a:ext>
            </a:extLst>
          </p:cNvPr>
          <p:cNvSpPr txBox="1"/>
          <p:nvPr/>
        </p:nvSpPr>
        <p:spPr>
          <a:xfrm>
            <a:off x="4616752" y="1320465"/>
            <a:ext cx="3392129" cy="369332"/>
          </a:xfrm>
          <a:prstGeom prst="rect">
            <a:avLst/>
          </a:prstGeom>
          <a:noFill/>
        </p:spPr>
        <p:txBody>
          <a:bodyPr wrap="square" rtlCol="0">
            <a:spAutoFit/>
          </a:bodyPr>
          <a:lstStyle/>
          <a:p>
            <a:pPr algn="ctr"/>
            <a:r>
              <a:rPr lang="en-US" dirty="0"/>
              <a:t>Median Water Temperatures</a:t>
            </a:r>
          </a:p>
        </p:txBody>
      </p:sp>
      <p:sp>
        <p:nvSpPr>
          <p:cNvPr id="13" name="TextBox 12">
            <a:extLst>
              <a:ext uri="{FF2B5EF4-FFF2-40B4-BE49-F238E27FC236}">
                <a16:creationId xmlns:a16="http://schemas.microsoft.com/office/drawing/2014/main" id="{E442D45F-575E-45E7-9917-DBA9C59E0D94}"/>
              </a:ext>
            </a:extLst>
          </p:cNvPr>
          <p:cNvSpPr txBox="1"/>
          <p:nvPr/>
        </p:nvSpPr>
        <p:spPr>
          <a:xfrm>
            <a:off x="503239" y="4630836"/>
            <a:ext cx="8866903" cy="218521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Generally increasing water temperature, increases the long-term population growth rates.</a:t>
            </a:r>
          </a:p>
          <a:p>
            <a:pPr marL="285750" indent="-285750">
              <a:spcAft>
                <a:spcPts val="600"/>
              </a:spcAft>
              <a:buFont typeface="Arial" panose="020B0604020202020204" pitchFamily="34" charset="0"/>
              <a:buChar char="•"/>
            </a:pPr>
            <a:r>
              <a:rPr lang="en-US" dirty="0"/>
              <a:t>Increases are typically small (a few thousandths); however, this trend varies by year and alternative.</a:t>
            </a:r>
          </a:p>
          <a:p>
            <a:pPr marL="285750" indent="-285750">
              <a:spcAft>
                <a:spcPts val="600"/>
              </a:spcAft>
              <a:buFont typeface="Arial" panose="020B0604020202020204" pitchFamily="34" charset="0"/>
              <a:buChar char="•"/>
            </a:pPr>
            <a:r>
              <a:rPr lang="en-US" dirty="0"/>
              <a:t>In the year 2011, temperature changes had a larger impact (a few hundredths) and occasionally particular alternatives experience larger magnitude changes (a few hundredths) in other years (e.g., Alternative 2b in 1947 increasing from low to median temps). </a:t>
            </a:r>
          </a:p>
        </p:txBody>
      </p:sp>
      <p:sp>
        <p:nvSpPr>
          <p:cNvPr id="14" name="Rectangle 13">
            <a:extLst>
              <a:ext uri="{FF2B5EF4-FFF2-40B4-BE49-F238E27FC236}">
                <a16:creationId xmlns:a16="http://schemas.microsoft.com/office/drawing/2014/main" id="{DD33850F-66A5-45A0-B6CA-B96E476C3776}"/>
              </a:ext>
            </a:extLst>
          </p:cNvPr>
          <p:cNvSpPr/>
          <p:nvPr/>
        </p:nvSpPr>
        <p:spPr>
          <a:xfrm>
            <a:off x="9466262" y="4630836"/>
            <a:ext cx="2725738" cy="2031325"/>
          </a:xfrm>
          <a:prstGeom prst="rect">
            <a:avLst/>
          </a:prstGeom>
        </p:spPr>
        <p:txBody>
          <a:bodyPr wrap="square">
            <a:spAutoFit/>
          </a:bodyPr>
          <a:lstStyle/>
          <a:p>
            <a:r>
              <a:rPr lang="en-US" b="1" dirty="0">
                <a:solidFill>
                  <a:srgbClr val="FF0000"/>
                </a:solidFill>
              </a:rPr>
              <a:t>Big Caveat</a:t>
            </a:r>
            <a:r>
              <a:rPr lang="en-US" dirty="0">
                <a:solidFill>
                  <a:srgbClr val="FF0000"/>
                </a:solidFill>
              </a:rPr>
              <a:t>:  Inclusion of temperature threshold in the spawning model will likely change results.  In particular, it may eliminate spawning opportunities at low temperatures</a:t>
            </a:r>
            <a:endParaRPr lang="en-US" dirty="0"/>
          </a:p>
        </p:txBody>
      </p:sp>
      <p:grpSp>
        <p:nvGrpSpPr>
          <p:cNvPr id="3" name="Group 2">
            <a:extLst>
              <a:ext uri="{FF2B5EF4-FFF2-40B4-BE49-F238E27FC236}">
                <a16:creationId xmlns:a16="http://schemas.microsoft.com/office/drawing/2014/main" id="{441D34D8-F4F8-44AE-AC80-BC93B4B275A0}"/>
              </a:ext>
            </a:extLst>
          </p:cNvPr>
          <p:cNvGrpSpPr/>
          <p:nvPr/>
        </p:nvGrpSpPr>
        <p:grpSpPr>
          <a:xfrm>
            <a:off x="10084551" y="394394"/>
            <a:ext cx="1885353" cy="832477"/>
            <a:chOff x="8790039" y="2425900"/>
            <a:chExt cx="2712079" cy="1906349"/>
          </a:xfrm>
        </p:grpSpPr>
        <p:sp>
          <p:nvSpPr>
            <p:cNvPr id="15" name="Rectangle 14">
              <a:extLst>
                <a:ext uri="{FF2B5EF4-FFF2-40B4-BE49-F238E27FC236}">
                  <a16:creationId xmlns:a16="http://schemas.microsoft.com/office/drawing/2014/main" id="{CB5759A0-213A-4278-B560-CC76BD83AEA5}"/>
                </a:ext>
              </a:extLst>
            </p:cNvPr>
            <p:cNvSpPr/>
            <p:nvPr/>
          </p:nvSpPr>
          <p:spPr>
            <a:xfrm>
              <a:off x="8790039" y="2425900"/>
              <a:ext cx="468658" cy="1194619"/>
            </a:xfrm>
            <a:prstGeom prst="rect">
              <a:avLst/>
            </a:prstGeom>
            <a:gradFill flip="none" rotWithShape="1">
              <a:gsLst>
                <a:gs pos="100000">
                  <a:srgbClr val="FFFF66"/>
                </a:gs>
                <a:gs pos="50000">
                  <a:srgbClr val="FF9900"/>
                </a:gs>
                <a:gs pos="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64E30C9-A0D9-45DD-8B6C-64D0DE7ACBC6}"/>
                </a:ext>
              </a:extLst>
            </p:cNvPr>
            <p:cNvSpPr txBox="1"/>
            <p:nvPr/>
          </p:nvSpPr>
          <p:spPr>
            <a:xfrm>
              <a:off x="9535136" y="2711210"/>
              <a:ext cx="1966982" cy="1621039"/>
            </a:xfrm>
            <a:prstGeom prst="rect">
              <a:avLst/>
            </a:prstGeom>
            <a:noFill/>
          </p:spPr>
          <p:txBody>
            <a:bodyPr wrap="square" rtlCol="0">
              <a:spAutoFit/>
            </a:bodyPr>
            <a:lstStyle/>
            <a:p>
              <a:r>
                <a:rPr lang="en-US" sz="1000" dirty="0"/>
                <a:t>Increasing Long-Term Growth Rate</a:t>
              </a:r>
            </a:p>
          </p:txBody>
        </p:sp>
        <p:cxnSp>
          <p:nvCxnSpPr>
            <p:cNvPr id="17" name="Straight Arrow Connector 16">
              <a:extLst>
                <a:ext uri="{FF2B5EF4-FFF2-40B4-BE49-F238E27FC236}">
                  <a16:creationId xmlns:a16="http://schemas.microsoft.com/office/drawing/2014/main" id="{0D28AA3C-A6EF-49D0-B8B3-9F606060058B}"/>
                </a:ext>
              </a:extLst>
            </p:cNvPr>
            <p:cNvCxnSpPr>
              <a:cxnSpLocks/>
            </p:cNvCxnSpPr>
            <p:nvPr/>
          </p:nvCxnSpPr>
          <p:spPr>
            <a:xfrm flipV="1">
              <a:off x="9483213" y="2425902"/>
              <a:ext cx="0" cy="119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E0431CDE-2132-4B56-86E1-D608E97C270D}"/>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Water Temperature Variability</a:t>
            </a:r>
          </a:p>
        </p:txBody>
      </p:sp>
    </p:spTree>
    <p:extLst>
      <p:ext uri="{BB962C8B-B14F-4D97-AF65-F5344CB8AC3E}">
        <p14:creationId xmlns:p14="http://schemas.microsoft.com/office/powerpoint/2010/main" val="289390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graphicFrame>
        <p:nvGraphicFramePr>
          <p:cNvPr id="5" name="Table 4">
            <a:extLst>
              <a:ext uri="{FF2B5EF4-FFF2-40B4-BE49-F238E27FC236}">
                <a16:creationId xmlns:a16="http://schemas.microsoft.com/office/drawing/2014/main" id="{0C4362F2-3E93-4BA9-A488-60C141961585}"/>
              </a:ext>
            </a:extLst>
          </p:cNvPr>
          <p:cNvGraphicFramePr>
            <a:graphicFrameLocks noGrp="1"/>
          </p:cNvGraphicFramePr>
          <p:nvPr>
            <p:extLst>
              <p:ext uri="{D42A27DB-BD31-4B8C-83A1-F6EECF244321}">
                <p14:modId xmlns:p14="http://schemas.microsoft.com/office/powerpoint/2010/main" val="1489426254"/>
              </p:ext>
            </p:extLst>
          </p:nvPr>
        </p:nvGraphicFramePr>
        <p:xfrm>
          <a:off x="1018448" y="1260934"/>
          <a:ext cx="6418845" cy="5246624"/>
        </p:xfrm>
        <a:graphic>
          <a:graphicData uri="http://schemas.openxmlformats.org/drawingml/2006/table">
            <a:tbl>
              <a:tblPr firstRow="1" firstCol="1" lastRow="1" lastCol="1" bandRow="1" bandCol="1">
                <a:tableStyleId>{5C22544A-7EE6-4342-B048-85BDC9FD1C3A}</a:tableStyleId>
              </a:tblPr>
              <a:tblGrid>
                <a:gridCol w="606249">
                  <a:extLst>
                    <a:ext uri="{9D8B030D-6E8A-4147-A177-3AD203B41FA5}">
                      <a16:colId xmlns:a16="http://schemas.microsoft.com/office/drawing/2014/main" val="3521923590"/>
                    </a:ext>
                  </a:extLst>
                </a:gridCol>
                <a:gridCol w="1751013">
                  <a:extLst>
                    <a:ext uri="{9D8B030D-6E8A-4147-A177-3AD203B41FA5}">
                      <a16:colId xmlns:a16="http://schemas.microsoft.com/office/drawing/2014/main" val="2727336540"/>
                    </a:ext>
                  </a:extLst>
                </a:gridCol>
                <a:gridCol w="2140486">
                  <a:extLst>
                    <a:ext uri="{9D8B030D-6E8A-4147-A177-3AD203B41FA5}">
                      <a16:colId xmlns:a16="http://schemas.microsoft.com/office/drawing/2014/main" val="2629100683"/>
                    </a:ext>
                  </a:extLst>
                </a:gridCol>
                <a:gridCol w="1921097">
                  <a:extLst>
                    <a:ext uri="{9D8B030D-6E8A-4147-A177-3AD203B41FA5}">
                      <a16:colId xmlns:a16="http://schemas.microsoft.com/office/drawing/2014/main" val="184003655"/>
                    </a:ext>
                  </a:extLst>
                </a:gridCol>
              </a:tblGrid>
              <a:tr h="301068">
                <a:tc>
                  <a:txBody>
                    <a:bodyPr/>
                    <a:lstStyle/>
                    <a:p>
                      <a:pPr marL="75565" marR="0">
                        <a:lnSpc>
                          <a:spcPct val="150000"/>
                        </a:lnSpc>
                        <a:spcBef>
                          <a:spcPts val="0"/>
                        </a:spcBef>
                        <a:spcAft>
                          <a:spcPts val="0"/>
                        </a:spcAft>
                      </a:pPr>
                      <a:r>
                        <a:rPr lang="en-US" sz="1600" spc="-25" dirty="0">
                          <a:effectLst/>
                        </a:rPr>
                        <a:t>Y</a:t>
                      </a:r>
                      <a:r>
                        <a:rPr lang="en-US" sz="1600" spc="-30" dirty="0">
                          <a:effectLst/>
                        </a:rPr>
                        <a:t>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5565" marR="0" algn="ctr">
                        <a:lnSpc>
                          <a:spcPct val="150000"/>
                        </a:lnSpc>
                        <a:spcBef>
                          <a:spcPts val="0"/>
                        </a:spcBef>
                        <a:spcAft>
                          <a:spcPts val="0"/>
                        </a:spcAft>
                      </a:pPr>
                      <a:r>
                        <a:rPr lang="en-US" sz="1600" spc="-20" dirty="0">
                          <a:effectLst/>
                        </a:rPr>
                        <a:t>Low Temp. (-1 </a:t>
                      </a:r>
                      <a:r>
                        <a:rPr lang="en-US" sz="1600" spc="-20" dirty="0" err="1">
                          <a:effectLst/>
                        </a:rPr>
                        <a:t>s.d.</a:t>
                      </a:r>
                      <a:r>
                        <a:rPr lang="en-US" sz="1600" spc="-2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66370" marR="0" algn="ctr">
                        <a:lnSpc>
                          <a:spcPct val="150000"/>
                        </a:lnSpc>
                        <a:spcBef>
                          <a:spcPts val="0"/>
                        </a:spcBef>
                        <a:spcAft>
                          <a:spcPts val="0"/>
                        </a:spcAft>
                      </a:pPr>
                      <a:r>
                        <a:rPr lang="en-US" sz="1600" dirty="0">
                          <a:effectLst/>
                        </a:rPr>
                        <a:t>Median Temperatures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66370" marR="0" algn="ctr">
                        <a:lnSpc>
                          <a:spcPct val="150000"/>
                        </a:lnSpc>
                        <a:spcBef>
                          <a:spcPts val="0"/>
                        </a:spcBef>
                        <a:spcAft>
                          <a:spcPts val="0"/>
                        </a:spcAft>
                      </a:pPr>
                      <a:r>
                        <a:rPr lang="en-US" sz="1600" dirty="0">
                          <a:effectLst/>
                        </a:rPr>
                        <a:t>High Temp. (+1 </a:t>
                      </a:r>
                      <a:r>
                        <a:rPr lang="en-US" sz="1600" dirty="0" err="1">
                          <a:effectLst/>
                        </a:rPr>
                        <a:t>s.d.</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08413580"/>
                  </a:ext>
                </a:extLst>
              </a:tr>
              <a:tr h="301068">
                <a:tc>
                  <a:txBody>
                    <a:bodyPr/>
                    <a:lstStyle/>
                    <a:p>
                      <a:pPr marL="75565" marR="0">
                        <a:lnSpc>
                          <a:spcPct val="150000"/>
                        </a:lnSpc>
                        <a:spcBef>
                          <a:spcPts val="0"/>
                        </a:spcBef>
                        <a:spcAft>
                          <a:spcPts val="0"/>
                        </a:spcAft>
                      </a:pPr>
                      <a:r>
                        <a:rPr lang="en-US" sz="1600" dirty="0">
                          <a:effectLst/>
                        </a:rPr>
                        <a:t>1947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338240359"/>
                  </a:ext>
                </a:extLst>
              </a:tr>
              <a:tr h="301068">
                <a:tc>
                  <a:txBody>
                    <a:bodyPr/>
                    <a:lstStyle/>
                    <a:p>
                      <a:pPr marL="75565" marR="0">
                        <a:lnSpc>
                          <a:spcPct val="150000"/>
                        </a:lnSpc>
                        <a:spcBef>
                          <a:spcPts val="0"/>
                        </a:spcBef>
                        <a:spcAft>
                          <a:spcPts val="0"/>
                        </a:spcAft>
                      </a:pPr>
                      <a:r>
                        <a:rPr lang="en-US" sz="1600" dirty="0">
                          <a:effectLst/>
                        </a:rPr>
                        <a:t>1949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642925835"/>
                  </a:ext>
                </a:extLst>
              </a:tr>
              <a:tr h="301068">
                <a:tc>
                  <a:txBody>
                    <a:bodyPr/>
                    <a:lstStyle/>
                    <a:p>
                      <a:pPr marL="75565" marR="0">
                        <a:lnSpc>
                          <a:spcPct val="150000"/>
                        </a:lnSpc>
                        <a:spcBef>
                          <a:spcPts val="0"/>
                        </a:spcBef>
                        <a:spcAft>
                          <a:spcPts val="0"/>
                        </a:spcAft>
                      </a:pPr>
                      <a:r>
                        <a:rPr lang="en-US" sz="1600">
                          <a:effectLst/>
                        </a:rPr>
                        <a:t>1966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143849644"/>
                  </a:ext>
                </a:extLst>
              </a:tr>
              <a:tr h="301068">
                <a:tc>
                  <a:txBody>
                    <a:bodyPr/>
                    <a:lstStyle/>
                    <a:p>
                      <a:pPr marL="75565" marR="0">
                        <a:lnSpc>
                          <a:spcPct val="150000"/>
                        </a:lnSpc>
                        <a:spcBef>
                          <a:spcPts val="0"/>
                        </a:spcBef>
                        <a:spcAft>
                          <a:spcPts val="0"/>
                        </a:spcAft>
                      </a:pPr>
                      <a:r>
                        <a:rPr lang="en-US" sz="1600">
                          <a:effectLst/>
                        </a:rPr>
                        <a:t>1968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6525" marR="0" algn="ctr">
                        <a:lnSpc>
                          <a:spcPct val="150000"/>
                        </a:lnSpc>
                        <a:spcBef>
                          <a:spcPts val="0"/>
                        </a:spcBef>
                        <a:spcAft>
                          <a:spcPts val="0"/>
                        </a:spcAft>
                      </a:pPr>
                      <a:r>
                        <a:rPr lang="en-US" sz="1600" dirty="0">
                          <a:effectLst/>
                        </a:rPr>
                        <a:t>1a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1a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1a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245418795"/>
                  </a:ext>
                </a:extLst>
              </a:tr>
              <a:tr h="301068">
                <a:tc>
                  <a:txBody>
                    <a:bodyPr/>
                    <a:lstStyle/>
                    <a:p>
                      <a:pPr marL="75565" marR="0">
                        <a:lnSpc>
                          <a:spcPct val="150000"/>
                        </a:lnSpc>
                        <a:spcBef>
                          <a:spcPts val="0"/>
                        </a:spcBef>
                        <a:spcAft>
                          <a:spcPts val="0"/>
                        </a:spcAft>
                      </a:pPr>
                      <a:r>
                        <a:rPr lang="en-US" sz="1600">
                          <a:effectLst/>
                        </a:rPr>
                        <a:t>1975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29131885"/>
                  </a:ext>
                </a:extLst>
              </a:tr>
              <a:tr h="301068">
                <a:tc>
                  <a:txBody>
                    <a:bodyPr/>
                    <a:lstStyle/>
                    <a:p>
                      <a:pPr marL="75565" marR="0">
                        <a:lnSpc>
                          <a:spcPct val="150000"/>
                        </a:lnSpc>
                        <a:spcBef>
                          <a:spcPts val="0"/>
                        </a:spcBef>
                        <a:spcAft>
                          <a:spcPts val="0"/>
                        </a:spcAft>
                      </a:pPr>
                      <a:r>
                        <a:rPr lang="en-US" sz="1600">
                          <a:effectLst/>
                        </a:rPr>
                        <a:t>1980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858191701"/>
                  </a:ext>
                </a:extLst>
              </a:tr>
              <a:tr h="301068">
                <a:tc>
                  <a:txBody>
                    <a:bodyPr/>
                    <a:lstStyle/>
                    <a:p>
                      <a:pPr marL="75565" marR="0">
                        <a:lnSpc>
                          <a:spcPct val="150000"/>
                        </a:lnSpc>
                        <a:spcBef>
                          <a:spcPts val="0"/>
                        </a:spcBef>
                        <a:spcAft>
                          <a:spcPts val="0"/>
                        </a:spcAft>
                      </a:pPr>
                      <a:r>
                        <a:rPr lang="en-US" sz="1600">
                          <a:effectLst/>
                        </a:rPr>
                        <a:t>1983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6">
                        <a:lumMod val="40000"/>
                        <a:lumOff val="60000"/>
                      </a:schemeClr>
                    </a:solidFill>
                  </a:tcPr>
                </a:tc>
                <a:tc>
                  <a:txBody>
                    <a:bodyPr/>
                    <a:lstStyle/>
                    <a:p>
                      <a:pPr marL="0" marR="0" algn="ctr">
                        <a:lnSpc>
                          <a:spcPct val="150000"/>
                        </a:lnSpc>
                        <a:spcBef>
                          <a:spcPts val="0"/>
                        </a:spcBef>
                        <a:spcAft>
                          <a:spcPts val="0"/>
                        </a:spcAft>
                      </a:pPr>
                      <a:r>
                        <a:rPr lang="en-US" sz="1600" dirty="0">
                          <a:effectLst/>
                        </a:rPr>
                        <a: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1b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257010836"/>
                  </a:ext>
                </a:extLst>
              </a:tr>
              <a:tr h="301068">
                <a:tc>
                  <a:txBody>
                    <a:bodyPr/>
                    <a:lstStyle/>
                    <a:p>
                      <a:pPr marL="75565" marR="0">
                        <a:lnSpc>
                          <a:spcPct val="150000"/>
                        </a:lnSpc>
                        <a:spcBef>
                          <a:spcPts val="0"/>
                        </a:spcBef>
                        <a:spcAft>
                          <a:spcPts val="0"/>
                        </a:spcAft>
                      </a:pPr>
                      <a:r>
                        <a:rPr lang="en-US" sz="1600">
                          <a:effectLst/>
                        </a:rPr>
                        <a:t>1984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6525" marR="0" algn="ctr">
                        <a:lnSpc>
                          <a:spcPct val="150000"/>
                        </a:lnSpc>
                        <a:spcBef>
                          <a:spcPts val="0"/>
                        </a:spcBef>
                        <a:spcAft>
                          <a:spcPts val="0"/>
                        </a:spcAft>
                      </a:pP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2a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506043720"/>
                  </a:ext>
                </a:extLst>
              </a:tr>
              <a:tr h="301068">
                <a:tc>
                  <a:txBody>
                    <a:bodyPr/>
                    <a:lstStyle/>
                    <a:p>
                      <a:pPr marL="75565" marR="0">
                        <a:lnSpc>
                          <a:spcPct val="150000"/>
                        </a:lnSpc>
                        <a:spcBef>
                          <a:spcPts val="0"/>
                        </a:spcBef>
                        <a:spcAft>
                          <a:spcPts val="0"/>
                        </a:spcAft>
                      </a:pPr>
                      <a:r>
                        <a:rPr lang="en-US" sz="1600">
                          <a:effectLst/>
                        </a:rPr>
                        <a:t>1985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1b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1b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745175178"/>
                  </a:ext>
                </a:extLst>
              </a:tr>
              <a:tr h="301068">
                <a:tc>
                  <a:txBody>
                    <a:bodyPr/>
                    <a:lstStyle/>
                    <a:p>
                      <a:pPr marL="75565" marR="0">
                        <a:lnSpc>
                          <a:spcPct val="150000"/>
                        </a:lnSpc>
                        <a:spcBef>
                          <a:spcPts val="0"/>
                        </a:spcBef>
                        <a:spcAft>
                          <a:spcPts val="0"/>
                        </a:spcAft>
                      </a:pPr>
                      <a:r>
                        <a:rPr lang="en-US" sz="1600" dirty="0">
                          <a:effectLst/>
                        </a:rPr>
                        <a:t>1986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89535" algn="ctr">
                        <a:lnSpc>
                          <a:spcPct val="150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90805" marR="0" algn="ctr">
                        <a:lnSpc>
                          <a:spcPct val="150000"/>
                        </a:lnSpc>
                        <a:spcBef>
                          <a:spcPts val="0"/>
                        </a:spcBef>
                        <a:spcAft>
                          <a:spcPts val="0"/>
                        </a:spcAft>
                      </a:pPr>
                      <a:r>
                        <a:rPr lang="en-US" sz="1600" b="0" dirty="0">
                          <a:solidFill>
                            <a:schemeClr val="tx1"/>
                          </a:solidFill>
                          <a:effectLst/>
                        </a:rPr>
                        <a:t>   2</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361712855"/>
                  </a:ext>
                </a:extLst>
              </a:tr>
              <a:tr h="301068">
                <a:tc>
                  <a:txBody>
                    <a:bodyPr/>
                    <a:lstStyle/>
                    <a:p>
                      <a:pPr marL="75565" marR="0">
                        <a:lnSpc>
                          <a:spcPct val="150000"/>
                        </a:lnSpc>
                        <a:spcBef>
                          <a:spcPts val="0"/>
                        </a:spcBef>
                        <a:spcAft>
                          <a:spcPts val="0"/>
                        </a:spcAft>
                      </a:pPr>
                      <a:r>
                        <a:rPr lang="en-US" sz="1600">
                          <a:effectLst/>
                        </a:rPr>
                        <a:t>1987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80678082"/>
                  </a:ext>
                </a:extLst>
              </a:tr>
              <a:tr h="301068">
                <a:tc>
                  <a:txBody>
                    <a:bodyPr/>
                    <a:lstStyle/>
                    <a:p>
                      <a:pPr marL="75565" marR="0">
                        <a:lnSpc>
                          <a:spcPct val="150000"/>
                        </a:lnSpc>
                        <a:spcBef>
                          <a:spcPts val="0"/>
                        </a:spcBef>
                        <a:spcAft>
                          <a:spcPts val="0"/>
                        </a:spcAft>
                      </a:pPr>
                      <a:r>
                        <a:rPr lang="en-US" sz="1600">
                          <a:effectLst/>
                        </a:rPr>
                        <a:t>1998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3205" marR="0" algn="ctr">
                        <a:lnSpc>
                          <a:spcPct val="150000"/>
                        </a:lnSpc>
                        <a:spcBef>
                          <a:spcPts val="0"/>
                        </a:spcBef>
                        <a:spcAft>
                          <a:spcPts val="0"/>
                        </a:spcAft>
                      </a:pPr>
                      <a:r>
                        <a:rPr lang="en-US" sz="1600" b="0" dirty="0">
                          <a:solidFill>
                            <a:schemeClr val="tx1"/>
                          </a:solidFill>
                          <a:effectLst/>
                        </a:rPr>
                        <a:t>2b</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3201366366"/>
                  </a:ext>
                </a:extLst>
              </a:tr>
              <a:tr h="301068">
                <a:tc>
                  <a:txBody>
                    <a:bodyPr/>
                    <a:lstStyle/>
                    <a:p>
                      <a:pPr marL="75565" marR="0">
                        <a:lnSpc>
                          <a:spcPct val="150000"/>
                        </a:lnSpc>
                        <a:spcBef>
                          <a:spcPts val="0"/>
                        </a:spcBef>
                        <a:spcAft>
                          <a:spcPts val="0"/>
                        </a:spcAft>
                      </a:pPr>
                      <a:r>
                        <a:rPr lang="en-US" sz="1600">
                          <a:effectLst/>
                        </a:rPr>
                        <a:t>2000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6525"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14067606"/>
                  </a:ext>
                </a:extLst>
              </a:tr>
              <a:tr h="301068">
                <a:tc>
                  <a:txBody>
                    <a:bodyPr/>
                    <a:lstStyle/>
                    <a:p>
                      <a:pPr marL="75565" marR="0">
                        <a:lnSpc>
                          <a:spcPct val="150000"/>
                        </a:lnSpc>
                        <a:spcBef>
                          <a:spcPts val="0"/>
                        </a:spcBef>
                        <a:spcAft>
                          <a:spcPts val="0"/>
                        </a:spcAft>
                      </a:pPr>
                      <a:r>
                        <a:rPr lang="en-US" sz="1600">
                          <a:effectLst/>
                        </a:rPr>
                        <a:t>2011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2080" marR="0" algn="ctr">
                        <a:lnSpc>
                          <a:spcPct val="150000"/>
                        </a:lnSpc>
                        <a:spcBef>
                          <a:spcPts val="0"/>
                        </a:spcBef>
                        <a:spcAft>
                          <a:spcPts val="0"/>
                        </a:spcAft>
                      </a:pPr>
                      <a:r>
                        <a:rPr lang="en-US" sz="1600" dirty="0">
                          <a:effectLst/>
                        </a:rPr>
                        <a:t>2b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6">
                        <a:lumMod val="40000"/>
                        <a:lumOff val="60000"/>
                      </a:schemeClr>
                    </a:solidFill>
                  </a:tcPr>
                </a:tc>
                <a:tc>
                  <a:txBody>
                    <a:bodyPr/>
                    <a:lstStyle/>
                    <a:p>
                      <a:pPr marL="0" marR="0" algn="ctr">
                        <a:lnSpc>
                          <a:spcPct val="150000"/>
                        </a:lnSpc>
                        <a:spcBef>
                          <a:spcPts val="0"/>
                        </a:spcBef>
                        <a:spcAft>
                          <a:spcPts val="0"/>
                        </a:spcAft>
                      </a:pPr>
                      <a:r>
                        <a:rPr lang="en-US" sz="1600" dirty="0">
                          <a:effectLst/>
                        </a:rPr>
                        <a:t>2a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247015" marR="0" algn="ctr">
                        <a:lnSpc>
                          <a:spcPct val="150000"/>
                        </a:lnSpc>
                        <a:spcBef>
                          <a:spcPts val="0"/>
                        </a:spcBef>
                        <a:spcAft>
                          <a:spcPts val="0"/>
                        </a:spcAft>
                      </a:pPr>
                      <a:r>
                        <a:rPr lang="en-US" sz="1600" b="0" dirty="0">
                          <a:solidFill>
                            <a:schemeClr val="tx1"/>
                          </a:solidFill>
                          <a:effectLst/>
                        </a:rPr>
                        <a:t>2a</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928305250"/>
                  </a:ext>
                </a:extLst>
              </a:tr>
              <a:tr h="301068">
                <a:tc>
                  <a:txBody>
                    <a:bodyPr/>
                    <a:lstStyle/>
                    <a:p>
                      <a:pPr marL="75565" marR="0">
                        <a:lnSpc>
                          <a:spcPct val="150000"/>
                        </a:lnSpc>
                        <a:spcBef>
                          <a:spcPts val="0"/>
                        </a:spcBef>
                        <a:spcAft>
                          <a:spcPts val="0"/>
                        </a:spcAft>
                      </a:pPr>
                      <a:r>
                        <a:rPr lang="en-US" sz="1600">
                          <a:effectLst/>
                        </a:rPr>
                        <a:t>2012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89535" algn="ctr">
                        <a:lnSpc>
                          <a:spcPct val="150000"/>
                        </a:lnSpc>
                        <a:spcBef>
                          <a:spcPts val="0"/>
                        </a:spcBef>
                        <a:spcAft>
                          <a:spcPts val="0"/>
                        </a:spcAft>
                      </a:pPr>
                      <a:r>
                        <a:rPr lang="en-US" sz="1600" b="0" dirty="0">
                          <a:solidFill>
                            <a:schemeClr val="tx1"/>
                          </a:solidFill>
                          <a:effectLst/>
                        </a:rPr>
                        <a:t>   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0" marR="0" algn="ctr">
                        <a:lnSpc>
                          <a:spcPct val="150000"/>
                        </a:lnSpc>
                        <a:spcBef>
                          <a:spcPts val="0"/>
                        </a:spcBef>
                        <a:spcAft>
                          <a:spcPts val="0"/>
                        </a:spcAft>
                      </a:pPr>
                      <a:r>
                        <a:rPr lang="en-US" sz="1600" b="0" dirty="0">
                          <a:solidFill>
                            <a:schemeClr val="tx1"/>
                          </a:solidFill>
                          <a:effectLst/>
                        </a:rPr>
                        <a:t>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tc>
                  <a:txBody>
                    <a:bodyPr/>
                    <a:lstStyle/>
                    <a:p>
                      <a:pPr marL="90805" marR="0" algn="ctr">
                        <a:lnSpc>
                          <a:spcPct val="150000"/>
                        </a:lnSpc>
                        <a:spcBef>
                          <a:spcPts val="0"/>
                        </a:spcBef>
                        <a:spcAft>
                          <a:spcPts val="0"/>
                        </a:spcAft>
                      </a:pPr>
                      <a:r>
                        <a:rPr lang="en-US" sz="1600" b="0" dirty="0">
                          <a:solidFill>
                            <a:schemeClr val="tx1"/>
                          </a:solidFill>
                          <a:effectLst/>
                        </a:rPr>
                        <a:t>  1</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oFill/>
                  </a:tcPr>
                </a:tc>
                <a:extLst>
                  <a:ext uri="{0D108BD9-81ED-4DB2-BD59-A6C34878D82A}">
                    <a16:rowId xmlns:a16="http://schemas.microsoft.com/office/drawing/2014/main" val="1938152942"/>
                  </a:ext>
                </a:extLst>
              </a:tr>
            </a:tbl>
          </a:graphicData>
        </a:graphic>
      </p:graphicFrame>
      <p:sp>
        <p:nvSpPr>
          <p:cNvPr id="4" name="TextBox 3">
            <a:extLst>
              <a:ext uri="{FF2B5EF4-FFF2-40B4-BE49-F238E27FC236}">
                <a16:creationId xmlns:a16="http://schemas.microsoft.com/office/drawing/2014/main" id="{2ACBAAB4-FB23-47F5-B372-5C34ECC98B22}"/>
              </a:ext>
            </a:extLst>
          </p:cNvPr>
          <p:cNvSpPr txBox="1"/>
          <p:nvPr/>
        </p:nvSpPr>
        <p:spPr>
          <a:xfrm>
            <a:off x="7964129" y="1022248"/>
            <a:ext cx="4055805" cy="2423740"/>
          </a:xfrm>
          <a:prstGeom prst="rect">
            <a:avLst/>
          </a:prstGeom>
          <a:noFill/>
        </p:spPr>
        <p:txBody>
          <a:bodyPr wrap="square" rtlCol="0">
            <a:spAutoFit/>
          </a:bodyPr>
          <a:lstStyle/>
          <a:p>
            <a:pPr marL="285750" indent="-285750">
              <a:spcAft>
                <a:spcPts val="900"/>
              </a:spcAft>
              <a:buFont typeface="Arial" panose="020B0604020202020204" pitchFamily="34" charset="0"/>
              <a:buChar char="•"/>
            </a:pPr>
            <a:r>
              <a:rPr lang="en-US" sz="1600" dirty="0"/>
              <a:t>Each entry indicates the top alternative, i.e., the alternative associated with the largest long-term growth rate, during the given year. </a:t>
            </a:r>
          </a:p>
          <a:p>
            <a:pPr marL="285750" indent="-285750">
              <a:spcAft>
                <a:spcPts val="900"/>
              </a:spcAft>
              <a:buFont typeface="Arial" panose="020B0604020202020204" pitchFamily="34" charset="0"/>
              <a:buChar char="•"/>
            </a:pPr>
            <a:r>
              <a:rPr lang="en-US" sz="1600" dirty="0"/>
              <a:t>Green cells highlight the 2 cases where the top alternative for a given year differs under low temperature conditions from that of median and high temperature conditions.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6E8279-9C2B-41AA-8A21-EB023F17D475}"/>
                  </a:ext>
                </a:extLst>
              </p:cNvPr>
              <p:cNvSpPr txBox="1"/>
              <p:nvPr/>
            </p:nvSpPr>
            <p:spPr>
              <a:xfrm>
                <a:off x="7964130" y="3421635"/>
                <a:ext cx="4055806" cy="2177519"/>
              </a:xfrm>
              <a:prstGeom prst="rect">
                <a:avLst/>
              </a:prstGeom>
              <a:noFill/>
            </p:spPr>
            <p:txBody>
              <a:bodyPr wrap="square" rtlCol="0">
                <a:spAutoFit/>
              </a:bodyPr>
              <a:lstStyle/>
              <a:p>
                <a:r>
                  <a:rPr lang="en-US" sz="1600" i="1" dirty="0">
                    <a:solidFill>
                      <a:srgbClr val="0070C0"/>
                    </a:solidFill>
                  </a:rPr>
                  <a:t>Implications:</a:t>
                </a:r>
              </a:p>
              <a:p>
                <a:pPr marL="285750" indent="-285750">
                  <a:spcAft>
                    <a:spcPts val="900"/>
                  </a:spcAft>
                  <a:buFont typeface="Arial" panose="020B0604020202020204" pitchFamily="34" charset="0"/>
                  <a:buChar char="•"/>
                </a:pPr>
                <a:r>
                  <a:rPr lang="en-US" sz="1600" i="1" dirty="0">
                    <a:solidFill>
                      <a:srgbClr val="0070C0"/>
                    </a:solidFill>
                  </a:rPr>
                  <a:t>For a given year, temperature may impact the population response (long-term </a:t>
                </a:r>
                <a14:m>
                  <m:oMath xmlns:m="http://schemas.openxmlformats.org/officeDocument/2006/math">
                    <m:r>
                      <a:rPr lang="en-US" sz="1600" i="1" smtClean="0">
                        <a:solidFill>
                          <a:srgbClr val="0070C0"/>
                        </a:solidFill>
                        <a:latin typeface="Cambria Math" panose="02040503050406030204" pitchFamily="18" charset="0"/>
                        <a:ea typeface="Cambria Math" panose="02040503050406030204" pitchFamily="18" charset="0"/>
                      </a:rPr>
                      <m:t>𝜆</m:t>
                    </m:r>
                  </m:oMath>
                </a14:m>
                <a:r>
                  <a:rPr lang="en-US" sz="1600" i="1" dirty="0">
                    <a:solidFill>
                      <a:srgbClr val="0070C0"/>
                    </a:solidFill>
                  </a:rPr>
                  <a:t>) but generally does not have an effect on the top alternative.</a:t>
                </a:r>
              </a:p>
              <a:p>
                <a:pPr marL="285750" indent="-285750">
                  <a:buFont typeface="Arial" panose="020B0604020202020204" pitchFamily="34" charset="0"/>
                  <a:buChar char="•"/>
                </a:pPr>
                <a:r>
                  <a:rPr lang="en-US" sz="1600" i="1" dirty="0">
                    <a:solidFill>
                      <a:srgbClr val="0070C0"/>
                    </a:solidFill>
                  </a:rPr>
                  <a:t>The decision of which alternative to implement is generally robust to the typical POR uncertainty in temperature.</a:t>
                </a:r>
              </a:p>
            </p:txBody>
          </p:sp>
        </mc:Choice>
        <mc:Fallback xmlns="">
          <p:sp>
            <p:nvSpPr>
              <p:cNvPr id="3" name="TextBox 2">
                <a:extLst>
                  <a:ext uri="{FF2B5EF4-FFF2-40B4-BE49-F238E27FC236}">
                    <a16:creationId xmlns:a16="http://schemas.microsoft.com/office/drawing/2014/main" id="{3A6E8279-9C2B-41AA-8A21-EB023F17D475}"/>
                  </a:ext>
                </a:extLst>
              </p:cNvPr>
              <p:cNvSpPr txBox="1">
                <a:spLocks noRot="1" noChangeAspect="1" noMove="1" noResize="1" noEditPoints="1" noAdjustHandles="1" noChangeArrowheads="1" noChangeShapeType="1" noTextEdit="1"/>
              </p:cNvSpPr>
              <p:nvPr/>
            </p:nvSpPr>
            <p:spPr>
              <a:xfrm>
                <a:off x="7964130" y="3421635"/>
                <a:ext cx="4055806" cy="2177519"/>
              </a:xfrm>
              <a:prstGeom prst="rect">
                <a:avLst/>
              </a:prstGeom>
              <a:blipFill>
                <a:blip r:embed="rId2"/>
                <a:stretch>
                  <a:fillRect l="-751" t="-840" r="-1201" b="-280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609BC8B-8C8C-4FF4-B0C8-1BE4268BCEAC}"/>
              </a:ext>
            </a:extLst>
          </p:cNvPr>
          <p:cNvSpPr txBox="1"/>
          <p:nvPr/>
        </p:nvSpPr>
        <p:spPr>
          <a:xfrm>
            <a:off x="7964130" y="5658140"/>
            <a:ext cx="4055806" cy="1077218"/>
          </a:xfrm>
          <a:prstGeom prst="rect">
            <a:avLst/>
          </a:prstGeom>
          <a:noFill/>
        </p:spPr>
        <p:txBody>
          <a:bodyPr wrap="square" rtlCol="0">
            <a:spAutoFit/>
          </a:bodyPr>
          <a:lstStyle/>
          <a:p>
            <a:r>
              <a:rPr lang="en-US" sz="1600" b="1" dirty="0">
                <a:solidFill>
                  <a:srgbClr val="FF0000"/>
                </a:solidFill>
              </a:rPr>
              <a:t>Big Caveat</a:t>
            </a:r>
            <a:r>
              <a:rPr lang="en-US" sz="1600" dirty="0">
                <a:solidFill>
                  <a:srgbClr val="FF0000"/>
                </a:solidFill>
              </a:rPr>
              <a:t>:  Inclusion of temperature threshold in the spawning model will likely change results.  In particular, it may eliminate spawning opportunities at low temperatures.</a:t>
            </a:r>
          </a:p>
        </p:txBody>
      </p:sp>
      <p:sp>
        <p:nvSpPr>
          <p:cNvPr id="7" name="TextBox 6">
            <a:extLst>
              <a:ext uri="{FF2B5EF4-FFF2-40B4-BE49-F238E27FC236}">
                <a16:creationId xmlns:a16="http://schemas.microsoft.com/office/drawing/2014/main" id="{A31B0C54-409F-446E-B0A5-D7CEA5082535}"/>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Water Temperature Variability</a:t>
            </a:r>
          </a:p>
        </p:txBody>
      </p:sp>
    </p:spTree>
    <p:extLst>
      <p:ext uri="{BB962C8B-B14F-4D97-AF65-F5344CB8AC3E}">
        <p14:creationId xmlns:p14="http://schemas.microsoft.com/office/powerpoint/2010/main" val="30791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8.jpeg">
            <a:extLst>
              <a:ext uri="{FF2B5EF4-FFF2-40B4-BE49-F238E27FC236}">
                <a16:creationId xmlns:a16="http://schemas.microsoft.com/office/drawing/2014/main" id="{D985DF04-0F41-4D79-ABBB-C2C5933EB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714" y="1012520"/>
            <a:ext cx="9265147" cy="5172050"/>
          </a:xfrm>
          <a:prstGeom prst="rect">
            <a:avLst/>
          </a:prstGeom>
        </p:spPr>
      </p:pic>
      <p:sp>
        <p:nvSpPr>
          <p:cNvPr id="4" name="TextBox 3">
            <a:extLst>
              <a:ext uri="{FF2B5EF4-FFF2-40B4-BE49-F238E27FC236}">
                <a16:creationId xmlns:a16="http://schemas.microsoft.com/office/drawing/2014/main" id="{84C57DAE-98DF-4633-9C79-2711138A97F9}"/>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sp>
        <p:nvSpPr>
          <p:cNvPr id="5" name="TextBox 4">
            <a:extLst>
              <a:ext uri="{FF2B5EF4-FFF2-40B4-BE49-F238E27FC236}">
                <a16:creationId xmlns:a16="http://schemas.microsoft.com/office/drawing/2014/main" id="{409CB7C2-58D0-46B6-B2D5-A375CB83F31A}"/>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Variability in Powerhouse Operations</a:t>
            </a:r>
          </a:p>
        </p:txBody>
      </p:sp>
      <p:sp>
        <p:nvSpPr>
          <p:cNvPr id="6" name="TextBox 5">
            <a:extLst>
              <a:ext uri="{FF2B5EF4-FFF2-40B4-BE49-F238E27FC236}">
                <a16:creationId xmlns:a16="http://schemas.microsoft.com/office/drawing/2014/main" id="{5422B5AE-A6CC-489B-AE2C-A2DF02376818}"/>
              </a:ext>
            </a:extLst>
          </p:cNvPr>
          <p:cNvSpPr txBox="1"/>
          <p:nvPr/>
        </p:nvSpPr>
        <p:spPr>
          <a:xfrm>
            <a:off x="9539759" y="1532151"/>
            <a:ext cx="2521974" cy="357020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Standard operations are just as good or better than full powerhouse operations.</a:t>
            </a:r>
          </a:p>
          <a:p>
            <a:pPr marL="285750" indent="-285750">
              <a:spcAft>
                <a:spcPts val="1200"/>
              </a:spcAft>
              <a:buFont typeface="Arial" panose="020B0604020202020204" pitchFamily="34" charset="0"/>
              <a:buChar char="•"/>
            </a:pPr>
            <a:r>
              <a:rPr lang="en-US" dirty="0"/>
              <a:t>Standard operations are typically just as good as peak time operations (however, in some cases they may be better or worse).</a:t>
            </a:r>
          </a:p>
        </p:txBody>
      </p:sp>
      <p:sp>
        <p:nvSpPr>
          <p:cNvPr id="7" name="Oval 6">
            <a:extLst>
              <a:ext uri="{FF2B5EF4-FFF2-40B4-BE49-F238E27FC236}">
                <a16:creationId xmlns:a16="http://schemas.microsoft.com/office/drawing/2014/main" id="{F1DD0C2F-8C79-4FB7-B3F6-9D71AA1E7363}"/>
              </a:ext>
            </a:extLst>
          </p:cNvPr>
          <p:cNvSpPr/>
          <p:nvPr/>
        </p:nvSpPr>
        <p:spPr>
          <a:xfrm rot="20504871">
            <a:off x="1505344" y="3607674"/>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8ADD5BB-7953-48CD-8BDC-835FDB9DFF05}"/>
              </a:ext>
            </a:extLst>
          </p:cNvPr>
          <p:cNvSpPr/>
          <p:nvPr/>
        </p:nvSpPr>
        <p:spPr>
          <a:xfrm rot="20504871">
            <a:off x="3099678" y="4210025"/>
            <a:ext cx="311763" cy="16287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366716F-FFA2-411A-83E7-DF5F52E95E84}"/>
              </a:ext>
            </a:extLst>
          </p:cNvPr>
          <p:cNvSpPr/>
          <p:nvPr/>
        </p:nvSpPr>
        <p:spPr>
          <a:xfrm rot="19516575">
            <a:off x="7190422" y="4750050"/>
            <a:ext cx="1076702" cy="349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EA072F-274F-4485-8365-C26489A3E068}"/>
              </a:ext>
            </a:extLst>
          </p:cNvPr>
          <p:cNvSpPr/>
          <p:nvPr/>
        </p:nvSpPr>
        <p:spPr>
          <a:xfrm rot="1861382">
            <a:off x="7331993" y="3098447"/>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EB329BF-6D92-47F6-B141-26D644B890C6}"/>
              </a:ext>
            </a:extLst>
          </p:cNvPr>
          <p:cNvSpPr/>
          <p:nvPr/>
        </p:nvSpPr>
        <p:spPr>
          <a:xfrm rot="20504871">
            <a:off x="7373111" y="1641315"/>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AB6FD00-CE44-4AE5-83DF-71F629A1A412}"/>
              </a:ext>
            </a:extLst>
          </p:cNvPr>
          <p:cNvSpPr/>
          <p:nvPr/>
        </p:nvSpPr>
        <p:spPr>
          <a:xfrm rot="20504871">
            <a:off x="8702557" y="1335403"/>
            <a:ext cx="748943" cy="3228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27FF73-9570-4676-AD82-08CF27718779}"/>
              </a:ext>
            </a:extLst>
          </p:cNvPr>
          <p:cNvSpPr txBox="1"/>
          <p:nvPr/>
        </p:nvSpPr>
        <p:spPr>
          <a:xfrm>
            <a:off x="87720" y="6266169"/>
            <a:ext cx="2021299" cy="523220"/>
          </a:xfrm>
          <a:prstGeom prst="rect">
            <a:avLst/>
          </a:prstGeom>
          <a:noFill/>
        </p:spPr>
        <p:txBody>
          <a:bodyPr wrap="square" rtlCol="0">
            <a:spAutoFit/>
          </a:bodyPr>
          <a:lstStyle/>
          <a:p>
            <a:r>
              <a:rPr lang="en-US" sz="1400" dirty="0"/>
              <a:t>*F—maximum powerhouse flow 24/7;</a:t>
            </a:r>
          </a:p>
        </p:txBody>
      </p:sp>
      <p:sp>
        <p:nvSpPr>
          <p:cNvPr id="14" name="TextBox 13">
            <a:extLst>
              <a:ext uri="{FF2B5EF4-FFF2-40B4-BE49-F238E27FC236}">
                <a16:creationId xmlns:a16="http://schemas.microsoft.com/office/drawing/2014/main" id="{ACD3D8F0-7AB1-42AE-89A5-41939E92667D}"/>
              </a:ext>
            </a:extLst>
          </p:cNvPr>
          <p:cNvSpPr txBox="1"/>
          <p:nvPr/>
        </p:nvSpPr>
        <p:spPr>
          <a:xfrm>
            <a:off x="2109019" y="6266169"/>
            <a:ext cx="2980944" cy="523220"/>
          </a:xfrm>
          <a:prstGeom prst="rect">
            <a:avLst/>
          </a:prstGeom>
          <a:noFill/>
        </p:spPr>
        <p:txBody>
          <a:bodyPr wrap="square" rtlCol="0">
            <a:spAutoFit/>
          </a:bodyPr>
          <a:lstStyle/>
          <a:p>
            <a:r>
              <a:rPr lang="en-US" sz="1400" dirty="0"/>
              <a:t>* —max powerhouse flow 12hr &amp; half max flow 12hr at temperature *;</a:t>
            </a:r>
          </a:p>
        </p:txBody>
      </p:sp>
      <p:sp>
        <p:nvSpPr>
          <p:cNvPr id="15" name="TextBox 14">
            <a:extLst>
              <a:ext uri="{FF2B5EF4-FFF2-40B4-BE49-F238E27FC236}">
                <a16:creationId xmlns:a16="http://schemas.microsoft.com/office/drawing/2014/main" id="{3664B631-F15A-4C8E-9938-EBF1D96D4B14}"/>
              </a:ext>
            </a:extLst>
          </p:cNvPr>
          <p:cNvSpPr txBox="1"/>
          <p:nvPr/>
        </p:nvSpPr>
        <p:spPr>
          <a:xfrm>
            <a:off x="5280360" y="6266169"/>
            <a:ext cx="3239645" cy="523220"/>
          </a:xfrm>
          <a:prstGeom prst="rect">
            <a:avLst/>
          </a:prstGeom>
          <a:noFill/>
        </p:spPr>
        <p:txBody>
          <a:bodyPr wrap="square" rtlCol="0">
            <a:spAutoFit/>
          </a:bodyPr>
          <a:lstStyle/>
          <a:p>
            <a:r>
              <a:rPr lang="en-US" sz="1400" dirty="0"/>
              <a:t>*P—maximum powerhouse flow 6am-10am &amp; 4pm-10pm; half max otherwise</a:t>
            </a:r>
          </a:p>
        </p:txBody>
      </p:sp>
      <p:sp>
        <p:nvSpPr>
          <p:cNvPr id="17" name="TextBox 16">
            <a:extLst>
              <a:ext uri="{FF2B5EF4-FFF2-40B4-BE49-F238E27FC236}">
                <a16:creationId xmlns:a16="http://schemas.microsoft.com/office/drawing/2014/main" id="{912C25DC-23CF-4235-9A54-1102C5A6DDAC}"/>
              </a:ext>
            </a:extLst>
          </p:cNvPr>
          <p:cNvSpPr txBox="1"/>
          <p:nvPr/>
        </p:nvSpPr>
        <p:spPr>
          <a:xfrm>
            <a:off x="8524918" y="6266169"/>
            <a:ext cx="3725758" cy="738664"/>
          </a:xfrm>
          <a:prstGeom prst="rect">
            <a:avLst/>
          </a:prstGeom>
          <a:noFill/>
        </p:spPr>
        <p:txBody>
          <a:bodyPr wrap="square" rtlCol="0">
            <a:spAutoFit/>
          </a:bodyPr>
          <a:lstStyle/>
          <a:p>
            <a:r>
              <a:rPr lang="en-US" sz="1400" dirty="0"/>
              <a:t>*indicates L, M, or H for low, median, or high water temperatures as taken across the POR</a:t>
            </a:r>
          </a:p>
          <a:p>
            <a:endParaRPr lang="en-US" sz="1400" dirty="0"/>
          </a:p>
        </p:txBody>
      </p:sp>
    </p:spTree>
    <p:extLst>
      <p:ext uri="{BB962C8B-B14F-4D97-AF65-F5344CB8AC3E}">
        <p14:creationId xmlns:p14="http://schemas.microsoft.com/office/powerpoint/2010/main" val="28929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253219" y="225858"/>
            <a:ext cx="11647108"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187" name="Group 186">
            <a:extLst>
              <a:ext uri="{FF2B5EF4-FFF2-40B4-BE49-F238E27FC236}">
                <a16:creationId xmlns:a16="http://schemas.microsoft.com/office/drawing/2014/main" id="{C5851C76-CE1E-4FC3-B6B6-C961D52DE096}"/>
              </a:ext>
            </a:extLst>
          </p:cNvPr>
          <p:cNvGrpSpPr/>
          <p:nvPr/>
        </p:nvGrpSpPr>
        <p:grpSpPr>
          <a:xfrm>
            <a:off x="665621" y="102468"/>
            <a:ext cx="10860759" cy="6602254"/>
            <a:chOff x="665621" y="102468"/>
            <a:chExt cx="10860759" cy="6602254"/>
          </a:xfrm>
        </p:grpSpPr>
        <p:cxnSp>
          <p:nvCxnSpPr>
            <p:cNvPr id="188" name="Straight Arrow Connector 187">
              <a:extLst>
                <a:ext uri="{FF2B5EF4-FFF2-40B4-BE49-F238E27FC236}">
                  <a16:creationId xmlns:a16="http://schemas.microsoft.com/office/drawing/2014/main" id="{BAEE4289-ED52-4A1C-8EC1-0D0A16DF6876}"/>
                </a:ext>
              </a:extLst>
            </p:cNvPr>
            <p:cNvCxnSpPr>
              <a:cxnSpLocks/>
              <a:stCxn id="244"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72C73D53-8067-44C0-A53F-FFE3628DBC5B}"/>
                </a:ext>
              </a:extLst>
            </p:cNvPr>
            <p:cNvGrpSpPr/>
            <p:nvPr/>
          </p:nvGrpSpPr>
          <p:grpSpPr>
            <a:xfrm>
              <a:off x="665621" y="102468"/>
              <a:ext cx="10860759" cy="6602254"/>
              <a:chOff x="665621" y="102468"/>
              <a:chExt cx="10860759" cy="6602254"/>
            </a:xfrm>
          </p:grpSpPr>
          <p:cxnSp>
            <p:nvCxnSpPr>
              <p:cNvPr id="190" name="Straight Arrow Connector 189">
                <a:extLst>
                  <a:ext uri="{FF2B5EF4-FFF2-40B4-BE49-F238E27FC236}">
                    <a16:creationId xmlns:a16="http://schemas.microsoft.com/office/drawing/2014/main" id="{623752CF-3F4E-46BA-BC2B-59B9770A64A9}"/>
                  </a:ext>
                </a:extLst>
              </p:cNvPr>
              <p:cNvCxnSpPr>
                <a:cxnSpLocks/>
                <a:stCxn id="218" idx="0"/>
                <a:endCxn id="247"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CCFB1B-726F-43DF-BA60-AC433DCC07D6}"/>
                  </a:ext>
                </a:extLst>
              </p:cNvPr>
              <p:cNvCxnSpPr>
                <a:cxnSpLocks/>
                <a:stCxn id="222" idx="0"/>
                <a:endCxn id="247"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22319A-0D1F-4530-9598-D1056E83FD15}"/>
                  </a:ext>
                </a:extLst>
              </p:cNvPr>
              <p:cNvCxnSpPr>
                <a:cxnSpLocks/>
                <a:stCxn id="220" idx="3"/>
                <a:endCxn id="247"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014593B5-F20A-4B6C-9DEC-E3103A0E3AAE}"/>
                  </a:ext>
                </a:extLst>
              </p:cNvPr>
              <p:cNvGrpSpPr/>
              <p:nvPr/>
            </p:nvGrpSpPr>
            <p:grpSpPr>
              <a:xfrm>
                <a:off x="665621" y="102468"/>
                <a:ext cx="10860759" cy="6602254"/>
                <a:chOff x="665621" y="102468"/>
                <a:chExt cx="10860759" cy="6602254"/>
              </a:xfrm>
            </p:grpSpPr>
            <p:grpSp>
              <p:nvGrpSpPr>
                <p:cNvPr id="194" name="Group 193">
                  <a:extLst>
                    <a:ext uri="{FF2B5EF4-FFF2-40B4-BE49-F238E27FC236}">
                      <a16:creationId xmlns:a16="http://schemas.microsoft.com/office/drawing/2014/main" id="{9C68785F-DF3B-407E-8CDA-9A7CDAEA1B26}"/>
                    </a:ext>
                  </a:extLst>
                </p:cNvPr>
                <p:cNvGrpSpPr/>
                <p:nvPr/>
              </p:nvGrpSpPr>
              <p:grpSpPr>
                <a:xfrm>
                  <a:off x="670670" y="3011403"/>
                  <a:ext cx="8399772" cy="3693319"/>
                  <a:chOff x="670670" y="3011403"/>
                  <a:chExt cx="8399772" cy="3693319"/>
                </a:xfrm>
              </p:grpSpPr>
              <p:sp>
                <p:nvSpPr>
                  <p:cNvPr id="249" name="TextBox 248">
                    <a:extLst>
                      <a:ext uri="{FF2B5EF4-FFF2-40B4-BE49-F238E27FC236}">
                        <a16:creationId xmlns:a16="http://schemas.microsoft.com/office/drawing/2014/main" id="{D60C03E1-555D-4695-9710-297C9AFBF1D3}"/>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0" name="Hexagon 249">
                    <a:extLst>
                      <a:ext uri="{FF2B5EF4-FFF2-40B4-BE49-F238E27FC236}">
                        <a16:creationId xmlns:a16="http://schemas.microsoft.com/office/drawing/2014/main" id="{A2E65BE0-BA1A-499A-B69B-A2091D4AAC09}"/>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ECB6C36F-995B-47A0-923F-007875454EDE}"/>
                    </a:ext>
                  </a:extLst>
                </p:cNvPr>
                <p:cNvGrpSpPr/>
                <p:nvPr/>
              </p:nvGrpSpPr>
              <p:grpSpPr>
                <a:xfrm>
                  <a:off x="9310616" y="4041975"/>
                  <a:ext cx="2215764" cy="1929759"/>
                  <a:chOff x="9259401" y="3475593"/>
                  <a:chExt cx="2332383" cy="2031325"/>
                </a:xfrm>
              </p:grpSpPr>
              <p:sp>
                <p:nvSpPr>
                  <p:cNvPr id="246" name="TextBox 245">
                    <a:extLst>
                      <a:ext uri="{FF2B5EF4-FFF2-40B4-BE49-F238E27FC236}">
                        <a16:creationId xmlns:a16="http://schemas.microsoft.com/office/drawing/2014/main" id="{4E9DD9D7-209B-421C-80C7-756B7981567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7" name="Hexagon 246">
                    <a:extLst>
                      <a:ext uri="{FF2B5EF4-FFF2-40B4-BE49-F238E27FC236}">
                        <a16:creationId xmlns:a16="http://schemas.microsoft.com/office/drawing/2014/main" id="{CE0F1B8C-F450-4F29-95F9-97EAABBF630B}"/>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a:extLst>
                      <a:ext uri="{FF2B5EF4-FFF2-40B4-BE49-F238E27FC236}">
                        <a16:creationId xmlns:a16="http://schemas.microsoft.com/office/drawing/2014/main" id="{B1FD4510-5828-4A4F-9B72-8447E1D4FC42}"/>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6" name="Group 195">
                  <a:extLst>
                    <a:ext uri="{FF2B5EF4-FFF2-40B4-BE49-F238E27FC236}">
                      <a16:creationId xmlns:a16="http://schemas.microsoft.com/office/drawing/2014/main" id="{03233E2A-F3F8-4742-B0D3-15155DE28D4F}"/>
                    </a:ext>
                  </a:extLst>
                </p:cNvPr>
                <p:cNvGrpSpPr/>
                <p:nvPr/>
              </p:nvGrpSpPr>
              <p:grpSpPr>
                <a:xfrm>
                  <a:off x="665621" y="102468"/>
                  <a:ext cx="1922522" cy="1140313"/>
                  <a:chOff x="508855" y="140591"/>
                  <a:chExt cx="2023707" cy="1200329"/>
                </a:xfrm>
              </p:grpSpPr>
              <p:sp>
                <p:nvSpPr>
                  <p:cNvPr id="243" name="TextBox 242">
                    <a:extLst>
                      <a:ext uri="{FF2B5EF4-FFF2-40B4-BE49-F238E27FC236}">
                        <a16:creationId xmlns:a16="http://schemas.microsoft.com/office/drawing/2014/main" id="{30C26036-EAC2-4671-9C5E-718CEC633192}"/>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4" name="Rectangle: Rounded Corners 243">
                    <a:extLst>
                      <a:ext uri="{FF2B5EF4-FFF2-40B4-BE49-F238E27FC236}">
                        <a16:creationId xmlns:a16="http://schemas.microsoft.com/office/drawing/2014/main" id="{101729A8-5093-4333-8359-8797166F5CF7}"/>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A9EF1373-0AA9-462B-98DC-B1BC8C833542}"/>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7" name="Group 196">
                  <a:extLst>
                    <a:ext uri="{FF2B5EF4-FFF2-40B4-BE49-F238E27FC236}">
                      <a16:creationId xmlns:a16="http://schemas.microsoft.com/office/drawing/2014/main" id="{7D934D58-CEFD-447A-9514-8A2D119A8A0E}"/>
                    </a:ext>
                  </a:extLst>
                </p:cNvPr>
                <p:cNvGrpSpPr/>
                <p:nvPr/>
              </p:nvGrpSpPr>
              <p:grpSpPr>
                <a:xfrm>
                  <a:off x="3570370" y="1152733"/>
                  <a:ext cx="2876044" cy="1666610"/>
                  <a:chOff x="5533489" y="140591"/>
                  <a:chExt cx="3027415" cy="1754326"/>
                </a:xfrm>
              </p:grpSpPr>
              <p:sp>
                <p:nvSpPr>
                  <p:cNvPr id="239" name="TextBox 238">
                    <a:extLst>
                      <a:ext uri="{FF2B5EF4-FFF2-40B4-BE49-F238E27FC236}">
                        <a16:creationId xmlns:a16="http://schemas.microsoft.com/office/drawing/2014/main" id="{6FA3CE70-890B-483B-8872-5F027D8BAFB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0" name="Group 239">
                    <a:extLst>
                      <a:ext uri="{FF2B5EF4-FFF2-40B4-BE49-F238E27FC236}">
                        <a16:creationId xmlns:a16="http://schemas.microsoft.com/office/drawing/2014/main" id="{517560A2-5482-46B1-A5F4-4D3A11ECBBA9}"/>
                      </a:ext>
                    </a:extLst>
                  </p:cNvPr>
                  <p:cNvGrpSpPr/>
                  <p:nvPr/>
                </p:nvGrpSpPr>
                <p:grpSpPr>
                  <a:xfrm>
                    <a:off x="6282955" y="837607"/>
                    <a:ext cx="1528482" cy="917917"/>
                    <a:chOff x="4077593" y="1043637"/>
                    <a:chExt cx="1528482" cy="917917"/>
                  </a:xfrm>
                </p:grpSpPr>
                <p:sp>
                  <p:nvSpPr>
                    <p:cNvPr id="241" name="Hexagon 240">
                      <a:extLst>
                        <a:ext uri="{FF2B5EF4-FFF2-40B4-BE49-F238E27FC236}">
                          <a16:creationId xmlns:a16="http://schemas.microsoft.com/office/drawing/2014/main" id="{F8883053-9C4F-409E-B271-443B48E0707D}"/>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406A26C5-3EA2-44BB-89A5-E08D4E4C347F}"/>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8" name="Straight Arrow Connector 197">
                  <a:extLst>
                    <a:ext uri="{FF2B5EF4-FFF2-40B4-BE49-F238E27FC236}">
                      <a16:creationId xmlns:a16="http://schemas.microsoft.com/office/drawing/2014/main" id="{EC21C5FC-784F-41A2-A77F-25A59A046B05}"/>
                    </a:ext>
                  </a:extLst>
                </p:cNvPr>
                <p:cNvCxnSpPr>
                  <a:cxnSpLocks/>
                  <a:stCxn id="244" idx="3"/>
                  <a:endCxn id="241"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7A6D2415-6CAC-415C-9158-B259A7B66A06}"/>
                    </a:ext>
                  </a:extLst>
                </p:cNvPr>
                <p:cNvGrpSpPr/>
                <p:nvPr/>
              </p:nvGrpSpPr>
              <p:grpSpPr>
                <a:xfrm>
                  <a:off x="764374" y="3155087"/>
                  <a:ext cx="1823768" cy="3225432"/>
                  <a:chOff x="612806" y="3314118"/>
                  <a:chExt cx="1919756" cy="3395192"/>
                </a:xfrm>
              </p:grpSpPr>
              <p:grpSp>
                <p:nvGrpSpPr>
                  <p:cNvPr id="226" name="Group 225">
                    <a:extLst>
                      <a:ext uri="{FF2B5EF4-FFF2-40B4-BE49-F238E27FC236}">
                        <a16:creationId xmlns:a16="http://schemas.microsoft.com/office/drawing/2014/main" id="{0545F7D7-A5E0-4A51-B18D-31EE2EA15BC3}"/>
                      </a:ext>
                    </a:extLst>
                  </p:cNvPr>
                  <p:cNvGrpSpPr/>
                  <p:nvPr/>
                </p:nvGrpSpPr>
                <p:grpSpPr>
                  <a:xfrm>
                    <a:off x="612806" y="3314118"/>
                    <a:ext cx="1919756" cy="651866"/>
                    <a:chOff x="612806" y="3314118"/>
                    <a:chExt cx="1919756" cy="651866"/>
                  </a:xfrm>
                </p:grpSpPr>
                <p:sp>
                  <p:nvSpPr>
                    <p:cNvPr id="237" name="Rectangle: Rounded Corners 236">
                      <a:extLst>
                        <a:ext uri="{FF2B5EF4-FFF2-40B4-BE49-F238E27FC236}">
                          <a16:creationId xmlns:a16="http://schemas.microsoft.com/office/drawing/2014/main" id="{67C0714D-8AAA-46EB-AD05-2A38228E4F67}"/>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1AD5B775-5833-45E4-B921-CC6FE08E9C69}"/>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7" name="Group 226">
                    <a:extLst>
                      <a:ext uri="{FF2B5EF4-FFF2-40B4-BE49-F238E27FC236}">
                        <a16:creationId xmlns:a16="http://schemas.microsoft.com/office/drawing/2014/main" id="{3D627621-4B51-4AB8-B111-0CE1C4861F0F}"/>
                      </a:ext>
                    </a:extLst>
                  </p:cNvPr>
                  <p:cNvGrpSpPr/>
                  <p:nvPr/>
                </p:nvGrpSpPr>
                <p:grpSpPr>
                  <a:xfrm>
                    <a:off x="824846" y="4094042"/>
                    <a:ext cx="1525936" cy="2615268"/>
                    <a:chOff x="824846" y="3974375"/>
                    <a:chExt cx="1525936" cy="2615268"/>
                  </a:xfrm>
                </p:grpSpPr>
                <p:grpSp>
                  <p:nvGrpSpPr>
                    <p:cNvPr id="228" name="Group 227">
                      <a:extLst>
                        <a:ext uri="{FF2B5EF4-FFF2-40B4-BE49-F238E27FC236}">
                          <a16:creationId xmlns:a16="http://schemas.microsoft.com/office/drawing/2014/main" id="{64218706-9959-4681-84F5-61044F708880}"/>
                        </a:ext>
                      </a:extLst>
                    </p:cNvPr>
                    <p:cNvGrpSpPr/>
                    <p:nvPr/>
                  </p:nvGrpSpPr>
                  <p:grpSpPr>
                    <a:xfrm>
                      <a:off x="824846" y="6065049"/>
                      <a:ext cx="1516861" cy="524594"/>
                      <a:chOff x="418923" y="5856152"/>
                      <a:chExt cx="1516861" cy="524594"/>
                    </a:xfrm>
                  </p:grpSpPr>
                  <p:sp>
                    <p:nvSpPr>
                      <p:cNvPr id="235" name="Rectangle: Rounded Corners 234">
                        <a:extLst>
                          <a:ext uri="{FF2B5EF4-FFF2-40B4-BE49-F238E27FC236}">
                            <a16:creationId xmlns:a16="http://schemas.microsoft.com/office/drawing/2014/main" id="{CD140DB1-BDA9-4608-9EF2-23561630D581}"/>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8E60BC90-AC33-4F73-A2BE-A6E2DC31BDDA}"/>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29" name="Group 228">
                      <a:extLst>
                        <a:ext uri="{FF2B5EF4-FFF2-40B4-BE49-F238E27FC236}">
                          <a16:creationId xmlns:a16="http://schemas.microsoft.com/office/drawing/2014/main" id="{4713CF21-CE55-4C62-8B8D-3AE84D89ED10}"/>
                        </a:ext>
                      </a:extLst>
                    </p:cNvPr>
                    <p:cNvGrpSpPr/>
                    <p:nvPr/>
                  </p:nvGrpSpPr>
                  <p:grpSpPr>
                    <a:xfrm>
                      <a:off x="824849" y="5011953"/>
                      <a:ext cx="1516861" cy="917917"/>
                      <a:chOff x="418926" y="4634244"/>
                      <a:chExt cx="1516861" cy="917917"/>
                    </a:xfrm>
                  </p:grpSpPr>
                  <p:sp>
                    <p:nvSpPr>
                      <p:cNvPr id="233" name="Hexagon 232">
                        <a:extLst>
                          <a:ext uri="{FF2B5EF4-FFF2-40B4-BE49-F238E27FC236}">
                            <a16:creationId xmlns:a16="http://schemas.microsoft.com/office/drawing/2014/main" id="{2E65DB10-D1F8-4CCF-8240-C70B30A44B1A}"/>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37A8CF5C-91EE-479A-AB16-5570353BB260}"/>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0" name="Group 229">
                      <a:extLst>
                        <a:ext uri="{FF2B5EF4-FFF2-40B4-BE49-F238E27FC236}">
                          <a16:creationId xmlns:a16="http://schemas.microsoft.com/office/drawing/2014/main" id="{7FBC4180-99F1-4D76-A2C3-63F1F162E531}"/>
                        </a:ext>
                      </a:extLst>
                    </p:cNvPr>
                    <p:cNvGrpSpPr/>
                    <p:nvPr/>
                  </p:nvGrpSpPr>
                  <p:grpSpPr>
                    <a:xfrm>
                      <a:off x="824847" y="3974375"/>
                      <a:ext cx="1525935" cy="917917"/>
                      <a:chOff x="418924" y="2471250"/>
                      <a:chExt cx="1525935" cy="917917"/>
                    </a:xfrm>
                  </p:grpSpPr>
                  <p:sp>
                    <p:nvSpPr>
                      <p:cNvPr id="231" name="Hexagon 230">
                        <a:extLst>
                          <a:ext uri="{FF2B5EF4-FFF2-40B4-BE49-F238E27FC236}">
                            <a16:creationId xmlns:a16="http://schemas.microsoft.com/office/drawing/2014/main" id="{66314479-72D1-4F33-8A0A-8DAAB2FE9CB6}"/>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BE02DF52-65F9-4DD8-B8CB-C0B3858E36FC}"/>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0" name="Straight Arrow Connector 199">
                  <a:extLst>
                    <a:ext uri="{FF2B5EF4-FFF2-40B4-BE49-F238E27FC236}">
                      <a16:creationId xmlns:a16="http://schemas.microsoft.com/office/drawing/2014/main" id="{60BF18C0-F7B1-4E84-B64F-57448D72976F}"/>
                    </a:ext>
                  </a:extLst>
                </p:cNvPr>
                <p:cNvCxnSpPr>
                  <a:cxnSpLocks/>
                  <a:stCxn id="231" idx="0"/>
                  <a:endCxn id="224"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52539BA-5985-4982-BDDB-815A4DAFBC82}"/>
                    </a:ext>
                  </a:extLst>
                </p:cNvPr>
                <p:cNvCxnSpPr>
                  <a:cxnSpLocks/>
                  <a:stCxn id="233" idx="0"/>
                  <a:endCxn id="224"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0A4543B-7970-4E90-8681-C26E1F8AE9D9}"/>
                    </a:ext>
                  </a:extLst>
                </p:cNvPr>
                <p:cNvCxnSpPr>
                  <a:cxnSpLocks/>
                  <a:stCxn id="235" idx="3"/>
                  <a:endCxn id="224"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6A42EEA0-3C37-499D-ADB7-28FC2E3511A3}"/>
                    </a:ext>
                  </a:extLst>
                </p:cNvPr>
                <p:cNvGrpSpPr/>
                <p:nvPr/>
              </p:nvGrpSpPr>
              <p:grpSpPr>
                <a:xfrm>
                  <a:off x="4125941" y="4778715"/>
                  <a:ext cx="1777453" cy="872021"/>
                  <a:chOff x="3854807" y="3676102"/>
                  <a:chExt cx="1871003" cy="917917"/>
                </a:xfrm>
              </p:grpSpPr>
              <p:sp>
                <p:nvSpPr>
                  <p:cNvPr id="224" name="Hexagon 223">
                    <a:extLst>
                      <a:ext uri="{FF2B5EF4-FFF2-40B4-BE49-F238E27FC236}">
                        <a16:creationId xmlns:a16="http://schemas.microsoft.com/office/drawing/2014/main" id="{3F2EEA11-3885-46D8-AF6C-A0278F01AFF4}"/>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CEDC4E19-523E-4B8F-B0C1-E881D35D35C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4" name="Group 203">
                  <a:extLst>
                    <a:ext uri="{FF2B5EF4-FFF2-40B4-BE49-F238E27FC236}">
                      <a16:creationId xmlns:a16="http://schemas.microsoft.com/office/drawing/2014/main" id="{AADB5669-30DC-4554-B8B2-14AB5B029DFE}"/>
                    </a:ext>
                  </a:extLst>
                </p:cNvPr>
                <p:cNvGrpSpPr/>
                <p:nvPr/>
              </p:nvGrpSpPr>
              <p:grpSpPr>
                <a:xfrm>
                  <a:off x="7264373" y="4613582"/>
                  <a:ext cx="1441018" cy="872021"/>
                  <a:chOff x="7176617" y="4372704"/>
                  <a:chExt cx="1516861" cy="917917"/>
                </a:xfrm>
              </p:grpSpPr>
              <p:sp>
                <p:nvSpPr>
                  <p:cNvPr id="222" name="Hexagon 221">
                    <a:extLst>
                      <a:ext uri="{FF2B5EF4-FFF2-40B4-BE49-F238E27FC236}">
                        <a16:creationId xmlns:a16="http://schemas.microsoft.com/office/drawing/2014/main" id="{1E52187B-4152-44F6-8201-4CB6B82F698D}"/>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EC37EF09-1F44-41FA-BEED-800E1E8D9825}"/>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5" name="Group 204">
                  <a:extLst>
                    <a:ext uri="{FF2B5EF4-FFF2-40B4-BE49-F238E27FC236}">
                      <a16:creationId xmlns:a16="http://schemas.microsoft.com/office/drawing/2014/main" id="{93AFF828-E2AF-4456-8C64-309D73506D33}"/>
                    </a:ext>
                  </a:extLst>
                </p:cNvPr>
                <p:cNvGrpSpPr/>
                <p:nvPr/>
              </p:nvGrpSpPr>
              <p:grpSpPr>
                <a:xfrm>
                  <a:off x="7264373" y="5591540"/>
                  <a:ext cx="1441018" cy="695586"/>
                  <a:chOff x="7176617" y="5753825"/>
                  <a:chExt cx="1516861" cy="732196"/>
                </a:xfrm>
              </p:grpSpPr>
              <p:sp>
                <p:nvSpPr>
                  <p:cNvPr id="220" name="Rectangle: Rounded Corners 219">
                    <a:extLst>
                      <a:ext uri="{FF2B5EF4-FFF2-40B4-BE49-F238E27FC236}">
                        <a16:creationId xmlns:a16="http://schemas.microsoft.com/office/drawing/2014/main" id="{09C8548D-2E05-49AB-98DF-85B124DFFFA9}"/>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6EED50B1-8902-4924-80AE-51DAFE33E9A4}"/>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6" name="Group 205">
                  <a:extLst>
                    <a:ext uri="{FF2B5EF4-FFF2-40B4-BE49-F238E27FC236}">
                      <a16:creationId xmlns:a16="http://schemas.microsoft.com/office/drawing/2014/main" id="{6BC8867A-8781-4B58-942D-0AF825C09D01}"/>
                    </a:ext>
                  </a:extLst>
                </p:cNvPr>
                <p:cNvGrpSpPr/>
                <p:nvPr/>
              </p:nvGrpSpPr>
              <p:grpSpPr>
                <a:xfrm>
                  <a:off x="7264373" y="3619369"/>
                  <a:ext cx="1441018" cy="872021"/>
                  <a:chOff x="7176617" y="3115149"/>
                  <a:chExt cx="1516861" cy="917917"/>
                </a:xfrm>
              </p:grpSpPr>
              <p:sp>
                <p:nvSpPr>
                  <p:cNvPr id="218" name="Hexagon 217">
                    <a:extLst>
                      <a:ext uri="{FF2B5EF4-FFF2-40B4-BE49-F238E27FC236}">
                        <a16:creationId xmlns:a16="http://schemas.microsoft.com/office/drawing/2014/main" id="{0ACD8C4A-7DAC-4E6B-8890-E0FBBACE6EFD}"/>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E39DC916-C910-49C2-A1CF-9E3805531C3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7" name="Straight Arrow Connector 206">
                  <a:extLst>
                    <a:ext uri="{FF2B5EF4-FFF2-40B4-BE49-F238E27FC236}">
                      <a16:creationId xmlns:a16="http://schemas.microsoft.com/office/drawing/2014/main" id="{3B00965D-19AB-4318-916C-1395BBB5D782}"/>
                    </a:ext>
                  </a:extLst>
                </p:cNvPr>
                <p:cNvCxnSpPr>
                  <a:cxnSpLocks/>
                  <a:stCxn id="224" idx="0"/>
                  <a:endCxn id="218"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AD1482ED-F878-431D-974B-9C3EFE71F664}"/>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09" name="Group 208">
                  <a:extLst>
                    <a:ext uri="{FF2B5EF4-FFF2-40B4-BE49-F238E27FC236}">
                      <a16:creationId xmlns:a16="http://schemas.microsoft.com/office/drawing/2014/main" id="{E89CB8FB-C736-48E7-87F5-9F71612413AB}"/>
                    </a:ext>
                  </a:extLst>
                </p:cNvPr>
                <p:cNvGrpSpPr/>
                <p:nvPr/>
              </p:nvGrpSpPr>
              <p:grpSpPr>
                <a:xfrm>
                  <a:off x="670670" y="1433262"/>
                  <a:ext cx="1922521" cy="1403462"/>
                  <a:chOff x="514170" y="1607687"/>
                  <a:chExt cx="2023706" cy="1477328"/>
                </a:xfrm>
              </p:grpSpPr>
              <p:sp>
                <p:nvSpPr>
                  <p:cNvPr id="214" name="TextBox 213">
                    <a:extLst>
                      <a:ext uri="{FF2B5EF4-FFF2-40B4-BE49-F238E27FC236}">
                        <a16:creationId xmlns:a16="http://schemas.microsoft.com/office/drawing/2014/main" id="{35BCE3D8-0B49-4811-A8CC-00C1A828ECA5}"/>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5" name="Group 214">
                    <a:extLst>
                      <a:ext uri="{FF2B5EF4-FFF2-40B4-BE49-F238E27FC236}">
                        <a16:creationId xmlns:a16="http://schemas.microsoft.com/office/drawing/2014/main" id="{55405A15-F818-4348-9C0A-26FAE39EE3AB}"/>
                      </a:ext>
                    </a:extLst>
                  </p:cNvPr>
                  <p:cNvGrpSpPr/>
                  <p:nvPr/>
                </p:nvGrpSpPr>
                <p:grpSpPr>
                  <a:xfrm>
                    <a:off x="767591" y="1796302"/>
                    <a:ext cx="1516862" cy="917917"/>
                    <a:chOff x="767591" y="2007319"/>
                    <a:chExt cx="1516862" cy="917917"/>
                  </a:xfrm>
                </p:grpSpPr>
                <p:sp>
                  <p:nvSpPr>
                    <p:cNvPr id="216" name="Hexagon 215">
                      <a:extLst>
                        <a:ext uri="{FF2B5EF4-FFF2-40B4-BE49-F238E27FC236}">
                          <a16:creationId xmlns:a16="http://schemas.microsoft.com/office/drawing/2014/main" id="{8B68B290-4811-4946-B16D-72C59CDB0AC2}"/>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F2C23AD4-1BB8-4E70-92D9-7AAA848725DF}"/>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0" name="Straight Arrow Connector 209">
                  <a:extLst>
                    <a:ext uri="{FF2B5EF4-FFF2-40B4-BE49-F238E27FC236}">
                      <a16:creationId xmlns:a16="http://schemas.microsoft.com/office/drawing/2014/main" id="{D07990DA-5494-4EBF-B9C3-B0B57779DFA7}"/>
                    </a:ext>
                  </a:extLst>
                </p:cNvPr>
                <p:cNvCxnSpPr>
                  <a:cxnSpLocks/>
                  <a:stCxn id="216" idx="0"/>
                  <a:endCxn id="224"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D807E38-E2D5-46C8-996F-DBD6CF43ED86}"/>
                    </a:ext>
                  </a:extLst>
                </p:cNvPr>
                <p:cNvCxnSpPr>
                  <a:cxnSpLocks/>
                  <a:stCxn id="241" idx="0"/>
                  <a:endCxn id="218"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53DDF71-55BE-42E5-B89D-EFFB994518A9}"/>
                    </a:ext>
                  </a:extLst>
                </p:cNvPr>
                <p:cNvCxnSpPr>
                  <a:cxnSpLocks/>
                  <a:stCxn id="238" idx="3"/>
                  <a:endCxn id="225"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1FA67A9-0D34-4BA6-BCD3-78879FE3234D}"/>
                    </a:ext>
                  </a:extLst>
                </p:cNvPr>
                <p:cNvCxnSpPr>
                  <a:cxnSpLocks/>
                  <a:stCxn id="250" idx="0"/>
                  <a:endCxn id="218"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290985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8.jpeg">
            <a:extLst>
              <a:ext uri="{FF2B5EF4-FFF2-40B4-BE49-F238E27FC236}">
                <a16:creationId xmlns:a16="http://schemas.microsoft.com/office/drawing/2014/main" id="{D985DF04-0F41-4D79-ABBB-C2C5933EB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714" y="1012520"/>
            <a:ext cx="9265147" cy="5172050"/>
          </a:xfrm>
          <a:prstGeom prst="rect">
            <a:avLst/>
          </a:prstGeom>
        </p:spPr>
      </p:pic>
      <p:sp>
        <p:nvSpPr>
          <p:cNvPr id="4" name="TextBox 3">
            <a:extLst>
              <a:ext uri="{FF2B5EF4-FFF2-40B4-BE49-F238E27FC236}">
                <a16:creationId xmlns:a16="http://schemas.microsoft.com/office/drawing/2014/main" id="{84C57DAE-98DF-4633-9C79-2711138A97F9}"/>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Long-Term Population Growth Rate</a:t>
            </a:r>
          </a:p>
        </p:txBody>
      </p:sp>
      <p:sp>
        <p:nvSpPr>
          <p:cNvPr id="6" name="TextBox 5">
            <a:extLst>
              <a:ext uri="{FF2B5EF4-FFF2-40B4-BE49-F238E27FC236}">
                <a16:creationId xmlns:a16="http://schemas.microsoft.com/office/drawing/2014/main" id="{5422B5AE-A6CC-489B-AE2C-A2DF02376818}"/>
              </a:ext>
            </a:extLst>
          </p:cNvPr>
          <p:cNvSpPr txBox="1"/>
          <p:nvPr/>
        </p:nvSpPr>
        <p:spPr>
          <a:xfrm>
            <a:off x="9455094" y="1192461"/>
            <a:ext cx="2623836" cy="181588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Within alternative, the differences in the long-term population growth rate due to powerhouse operations is small relative to the differences among alternatives. </a:t>
            </a:r>
          </a:p>
        </p:txBody>
      </p:sp>
      <p:sp>
        <p:nvSpPr>
          <p:cNvPr id="13" name="TextBox 12">
            <a:extLst>
              <a:ext uri="{FF2B5EF4-FFF2-40B4-BE49-F238E27FC236}">
                <a16:creationId xmlns:a16="http://schemas.microsoft.com/office/drawing/2014/main" id="{1C27FF73-9570-4676-AD82-08CF27718779}"/>
              </a:ext>
            </a:extLst>
          </p:cNvPr>
          <p:cNvSpPr txBox="1"/>
          <p:nvPr/>
        </p:nvSpPr>
        <p:spPr>
          <a:xfrm>
            <a:off x="87720" y="6266169"/>
            <a:ext cx="2021299" cy="523220"/>
          </a:xfrm>
          <a:prstGeom prst="rect">
            <a:avLst/>
          </a:prstGeom>
          <a:noFill/>
        </p:spPr>
        <p:txBody>
          <a:bodyPr wrap="square" rtlCol="0">
            <a:spAutoFit/>
          </a:bodyPr>
          <a:lstStyle/>
          <a:p>
            <a:r>
              <a:rPr lang="en-US" sz="1400" dirty="0"/>
              <a:t>*F—maximum powerhouse flow 24/7;</a:t>
            </a:r>
          </a:p>
        </p:txBody>
      </p:sp>
      <p:sp>
        <p:nvSpPr>
          <p:cNvPr id="14" name="TextBox 13">
            <a:extLst>
              <a:ext uri="{FF2B5EF4-FFF2-40B4-BE49-F238E27FC236}">
                <a16:creationId xmlns:a16="http://schemas.microsoft.com/office/drawing/2014/main" id="{ACD3D8F0-7AB1-42AE-89A5-41939E92667D}"/>
              </a:ext>
            </a:extLst>
          </p:cNvPr>
          <p:cNvSpPr txBox="1"/>
          <p:nvPr/>
        </p:nvSpPr>
        <p:spPr>
          <a:xfrm>
            <a:off x="2109019" y="6266169"/>
            <a:ext cx="2980944" cy="523220"/>
          </a:xfrm>
          <a:prstGeom prst="rect">
            <a:avLst/>
          </a:prstGeom>
          <a:noFill/>
        </p:spPr>
        <p:txBody>
          <a:bodyPr wrap="square" rtlCol="0">
            <a:spAutoFit/>
          </a:bodyPr>
          <a:lstStyle/>
          <a:p>
            <a:r>
              <a:rPr lang="en-US" sz="1400" dirty="0"/>
              <a:t>* —max powerhouse flow 12hr &amp; half max flow 12hr at temperature *;</a:t>
            </a:r>
          </a:p>
        </p:txBody>
      </p:sp>
      <p:sp>
        <p:nvSpPr>
          <p:cNvPr id="15" name="TextBox 14">
            <a:extLst>
              <a:ext uri="{FF2B5EF4-FFF2-40B4-BE49-F238E27FC236}">
                <a16:creationId xmlns:a16="http://schemas.microsoft.com/office/drawing/2014/main" id="{3664B631-F15A-4C8E-9938-EBF1D96D4B14}"/>
              </a:ext>
            </a:extLst>
          </p:cNvPr>
          <p:cNvSpPr txBox="1"/>
          <p:nvPr/>
        </p:nvSpPr>
        <p:spPr>
          <a:xfrm>
            <a:off x="5280360" y="6266169"/>
            <a:ext cx="3239645" cy="523220"/>
          </a:xfrm>
          <a:prstGeom prst="rect">
            <a:avLst/>
          </a:prstGeom>
          <a:noFill/>
        </p:spPr>
        <p:txBody>
          <a:bodyPr wrap="square" rtlCol="0">
            <a:spAutoFit/>
          </a:bodyPr>
          <a:lstStyle/>
          <a:p>
            <a:r>
              <a:rPr lang="en-US" sz="1400" dirty="0"/>
              <a:t>*P—maximum powerhouse flow 6am-10am &amp; 4pm-10pm; half max otherwise</a:t>
            </a:r>
          </a:p>
        </p:txBody>
      </p:sp>
      <p:sp>
        <p:nvSpPr>
          <p:cNvPr id="17" name="TextBox 16">
            <a:extLst>
              <a:ext uri="{FF2B5EF4-FFF2-40B4-BE49-F238E27FC236}">
                <a16:creationId xmlns:a16="http://schemas.microsoft.com/office/drawing/2014/main" id="{912C25DC-23CF-4235-9A54-1102C5A6DDAC}"/>
              </a:ext>
            </a:extLst>
          </p:cNvPr>
          <p:cNvSpPr txBox="1"/>
          <p:nvPr/>
        </p:nvSpPr>
        <p:spPr>
          <a:xfrm>
            <a:off x="8524918" y="6266169"/>
            <a:ext cx="3725758" cy="738664"/>
          </a:xfrm>
          <a:prstGeom prst="rect">
            <a:avLst/>
          </a:prstGeom>
          <a:noFill/>
        </p:spPr>
        <p:txBody>
          <a:bodyPr wrap="square" rtlCol="0">
            <a:spAutoFit/>
          </a:bodyPr>
          <a:lstStyle/>
          <a:p>
            <a:r>
              <a:rPr lang="en-US" sz="1400" dirty="0"/>
              <a:t>*indicates L, M, or H for low, median, or high water temperatures as taken across the POR</a:t>
            </a:r>
          </a:p>
          <a:p>
            <a:endParaRPr lang="en-US" sz="1400" dirty="0"/>
          </a:p>
        </p:txBody>
      </p:sp>
      <p:sp>
        <p:nvSpPr>
          <p:cNvPr id="2" name="Oval 1">
            <a:extLst>
              <a:ext uri="{FF2B5EF4-FFF2-40B4-BE49-F238E27FC236}">
                <a16:creationId xmlns:a16="http://schemas.microsoft.com/office/drawing/2014/main" id="{9A47050F-701B-447C-83E3-817F0070EDAD}"/>
              </a:ext>
            </a:extLst>
          </p:cNvPr>
          <p:cNvSpPr/>
          <p:nvPr/>
        </p:nvSpPr>
        <p:spPr>
          <a:xfrm>
            <a:off x="626804" y="4247535"/>
            <a:ext cx="575188" cy="16806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517AD60-C2C1-4074-A02B-CDB84A5E5E21}"/>
              </a:ext>
            </a:extLst>
          </p:cNvPr>
          <p:cNvSpPr/>
          <p:nvPr/>
        </p:nvSpPr>
        <p:spPr>
          <a:xfrm>
            <a:off x="631853" y="2610465"/>
            <a:ext cx="575188" cy="16806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194DA84-C63D-4253-8F91-4D8064F0D707}"/>
              </a:ext>
            </a:extLst>
          </p:cNvPr>
          <p:cNvSpPr txBox="1"/>
          <p:nvPr/>
        </p:nvSpPr>
        <p:spPr>
          <a:xfrm>
            <a:off x="9455094" y="2993863"/>
            <a:ext cx="2623836" cy="1815882"/>
          </a:xfrm>
          <a:prstGeom prst="rect">
            <a:avLst/>
          </a:prstGeom>
          <a:noFill/>
        </p:spPr>
        <p:txBody>
          <a:bodyPr wrap="square" rtlCol="0">
            <a:spAutoFit/>
          </a:bodyPr>
          <a:lstStyle/>
          <a:p>
            <a:r>
              <a:rPr lang="en-US" sz="1600" i="1" dirty="0">
                <a:solidFill>
                  <a:srgbClr val="0070C0"/>
                </a:solidFill>
              </a:rPr>
              <a:t>Implications:</a:t>
            </a:r>
          </a:p>
          <a:p>
            <a:pPr marL="285750" indent="-285750">
              <a:buFont typeface="Arial" panose="020B0604020202020204" pitchFamily="34" charset="0"/>
              <a:buChar char="•"/>
            </a:pPr>
            <a:r>
              <a:rPr lang="en-US" sz="1600" i="1" dirty="0">
                <a:solidFill>
                  <a:srgbClr val="0070C0"/>
                </a:solidFill>
              </a:rPr>
              <a:t>Alternative flow choice is more important (has a larger effect on the population growth rate) than choice of powerhouse operations.</a:t>
            </a:r>
          </a:p>
        </p:txBody>
      </p:sp>
      <p:sp>
        <p:nvSpPr>
          <p:cNvPr id="20" name="Rectangle 19">
            <a:extLst>
              <a:ext uri="{FF2B5EF4-FFF2-40B4-BE49-F238E27FC236}">
                <a16:creationId xmlns:a16="http://schemas.microsoft.com/office/drawing/2014/main" id="{FA7C9892-19B2-40D9-9B72-AA540EB6E9A7}"/>
              </a:ext>
            </a:extLst>
          </p:cNvPr>
          <p:cNvSpPr/>
          <p:nvPr/>
        </p:nvSpPr>
        <p:spPr>
          <a:xfrm>
            <a:off x="9455094" y="4824284"/>
            <a:ext cx="2725738" cy="1323439"/>
          </a:xfrm>
          <a:prstGeom prst="rect">
            <a:avLst/>
          </a:prstGeom>
        </p:spPr>
        <p:txBody>
          <a:bodyPr wrap="square">
            <a:spAutoFit/>
          </a:bodyPr>
          <a:lstStyle/>
          <a:p>
            <a:r>
              <a:rPr lang="en-US" sz="1600" b="1" dirty="0">
                <a:solidFill>
                  <a:srgbClr val="FF0000"/>
                </a:solidFill>
              </a:rPr>
              <a:t>Caveat</a:t>
            </a:r>
            <a:r>
              <a:rPr lang="en-US" sz="1600" dirty="0">
                <a:solidFill>
                  <a:srgbClr val="FF0000"/>
                </a:solidFill>
              </a:rPr>
              <a:t>:  This data is only for one year (1985, the only year ran to obtain retention probabilities).  Results in other years could vary.</a:t>
            </a:r>
            <a:endParaRPr lang="en-US" sz="1600" dirty="0"/>
          </a:p>
        </p:txBody>
      </p:sp>
      <p:sp>
        <p:nvSpPr>
          <p:cNvPr id="21" name="TextBox 20">
            <a:extLst>
              <a:ext uri="{FF2B5EF4-FFF2-40B4-BE49-F238E27FC236}">
                <a16:creationId xmlns:a16="http://schemas.microsoft.com/office/drawing/2014/main" id="{53F93474-5C0D-4201-A0F9-623D52C791BB}"/>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Variability in Powerhouse Operations</a:t>
            </a:r>
          </a:p>
        </p:txBody>
      </p:sp>
    </p:spTree>
    <p:extLst>
      <p:ext uri="{BB962C8B-B14F-4D97-AF65-F5344CB8AC3E}">
        <p14:creationId xmlns:p14="http://schemas.microsoft.com/office/powerpoint/2010/main" val="249789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P spid="19"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
        <p:nvSpPr>
          <p:cNvPr id="85" name="TextBox 84">
            <a:extLst>
              <a:ext uri="{FF2B5EF4-FFF2-40B4-BE49-F238E27FC236}">
                <a16:creationId xmlns:a16="http://schemas.microsoft.com/office/drawing/2014/main" id="{2283E2DB-D07E-473D-954A-09BD5C241487}"/>
              </a:ext>
            </a:extLst>
          </p:cNvPr>
          <p:cNvSpPr txBox="1"/>
          <p:nvPr/>
        </p:nvSpPr>
        <p:spPr>
          <a:xfrm>
            <a:off x="413006" y="4352827"/>
            <a:ext cx="11365988" cy="172354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solidFill>
                  <a:srgbClr val="0070C0"/>
                </a:solidFill>
              </a:rPr>
              <a:t>Uncertainties in spawning and retention probability inputs would come from the associated models</a:t>
            </a:r>
          </a:p>
          <a:p>
            <a:pPr marL="285750" indent="-285750">
              <a:buFont typeface="Arial" panose="020B0604020202020204" pitchFamily="34" charset="0"/>
              <a:buChar char="•"/>
            </a:pPr>
            <a:r>
              <a:rPr lang="en-US" sz="2400" dirty="0">
                <a:solidFill>
                  <a:srgbClr val="0070C0"/>
                </a:solidFill>
              </a:rPr>
              <a:t>Sources of uncertainty with respect to the population model come from uncertainties in the model parameterization </a:t>
            </a:r>
          </a:p>
        </p:txBody>
      </p:sp>
      <p:grpSp>
        <p:nvGrpSpPr>
          <p:cNvPr id="3" name="Group 2">
            <a:extLst>
              <a:ext uri="{FF2B5EF4-FFF2-40B4-BE49-F238E27FC236}">
                <a16:creationId xmlns:a16="http://schemas.microsoft.com/office/drawing/2014/main" id="{7C6469E2-4702-4C06-8FCC-FA28F98CEC50}"/>
              </a:ext>
            </a:extLst>
          </p:cNvPr>
          <p:cNvGrpSpPr/>
          <p:nvPr/>
        </p:nvGrpSpPr>
        <p:grpSpPr>
          <a:xfrm>
            <a:off x="1221808" y="1041012"/>
            <a:ext cx="9735133" cy="2786878"/>
            <a:chOff x="1221808" y="1041012"/>
            <a:chExt cx="9735133" cy="2786878"/>
          </a:xfrm>
        </p:grpSpPr>
        <p:grpSp>
          <p:nvGrpSpPr>
            <p:cNvPr id="84" name="Group 83">
              <a:extLst>
                <a:ext uri="{FF2B5EF4-FFF2-40B4-BE49-F238E27FC236}">
                  <a16:creationId xmlns:a16="http://schemas.microsoft.com/office/drawing/2014/main" id="{D09CDB4F-C44C-463A-9804-A5D5697192A4}"/>
                </a:ext>
              </a:extLst>
            </p:cNvPr>
            <p:cNvGrpSpPr/>
            <p:nvPr/>
          </p:nvGrpSpPr>
          <p:grpSpPr>
            <a:xfrm>
              <a:off x="1221808" y="1041012"/>
              <a:ext cx="9735133" cy="2786878"/>
              <a:chOff x="1139545" y="4002219"/>
              <a:chExt cx="10386835" cy="2558445"/>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110194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5D854485-93F7-4B8B-8459-9BE04A62406D}"/>
                  </a:ext>
                </a:extLst>
              </p:cNvPr>
              <p:cNvSpPr txBox="1"/>
              <p:nvPr/>
            </p:nvSpPr>
            <p:spPr>
              <a:xfrm>
                <a:off x="1139545" y="5204429"/>
                <a:ext cx="3155303" cy="1356235"/>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7" y="4553191"/>
                <a:ext cx="872612" cy="4404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294848" y="4993602"/>
                <a:ext cx="886752" cy="8889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Hexagon 15">
              <a:extLst>
                <a:ext uri="{FF2B5EF4-FFF2-40B4-BE49-F238E27FC236}">
                  <a16:creationId xmlns:a16="http://schemas.microsoft.com/office/drawing/2014/main" id="{52439AE4-519C-41F3-90EA-FE09373DBE83}"/>
                </a:ext>
              </a:extLst>
            </p:cNvPr>
            <p:cNvSpPr/>
            <p:nvPr/>
          </p:nvSpPr>
          <p:spPr>
            <a:xfrm>
              <a:off x="2738975" y="1376909"/>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3713E6-8583-442D-9E2F-F73EF8B09180}"/>
                </a:ext>
              </a:extLst>
            </p:cNvPr>
            <p:cNvSpPr txBox="1"/>
            <p:nvPr/>
          </p:nvSpPr>
          <p:spPr>
            <a:xfrm>
              <a:off x="2738974" y="1472805"/>
              <a:ext cx="1089657" cy="584775"/>
            </a:xfrm>
            <a:prstGeom prst="rect">
              <a:avLst/>
            </a:prstGeom>
            <a:noFill/>
          </p:spPr>
          <p:txBody>
            <a:bodyPr wrap="square" rtlCol="0">
              <a:spAutoFit/>
            </a:bodyPr>
            <a:lstStyle/>
            <a:p>
              <a:pPr algn="ctr"/>
              <a:r>
                <a:rPr lang="en-US" sz="1600" dirty="0"/>
                <a:t>Spawning Probability</a:t>
              </a:r>
            </a:p>
          </p:txBody>
        </p:sp>
        <p:sp>
          <p:nvSpPr>
            <p:cNvPr id="18" name="Hexagon 17">
              <a:extLst>
                <a:ext uri="{FF2B5EF4-FFF2-40B4-BE49-F238E27FC236}">
                  <a16:creationId xmlns:a16="http://schemas.microsoft.com/office/drawing/2014/main" id="{16839776-1860-4877-8BB0-C56D75C07126}"/>
                </a:ext>
              </a:extLst>
            </p:cNvPr>
            <p:cNvSpPr/>
            <p:nvPr/>
          </p:nvSpPr>
          <p:spPr>
            <a:xfrm>
              <a:off x="2155644" y="2963411"/>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B81662-22AE-4589-99C7-834A39D73E9B}"/>
                </a:ext>
              </a:extLst>
            </p:cNvPr>
            <p:cNvSpPr txBox="1"/>
            <p:nvPr/>
          </p:nvSpPr>
          <p:spPr>
            <a:xfrm>
              <a:off x="2155643" y="3059307"/>
              <a:ext cx="1089657" cy="584775"/>
            </a:xfrm>
            <a:prstGeom prst="rect">
              <a:avLst/>
            </a:prstGeom>
            <a:noFill/>
          </p:spPr>
          <p:txBody>
            <a:bodyPr wrap="square" rtlCol="0">
              <a:spAutoFit/>
            </a:bodyPr>
            <a:lstStyle/>
            <a:p>
              <a:pPr algn="ctr"/>
              <a:r>
                <a:rPr lang="en-US" sz="1600" dirty="0"/>
                <a:t>Retention Probability</a:t>
              </a:r>
            </a:p>
          </p:txBody>
        </p:sp>
      </p:grpSp>
    </p:spTree>
    <p:extLst>
      <p:ext uri="{BB962C8B-B14F-4D97-AF65-F5344CB8AC3E}">
        <p14:creationId xmlns:p14="http://schemas.microsoft.com/office/powerpoint/2010/main" val="2185298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A974D33-0249-4A67-AC6D-F6AD0EB3672F}"/>
              </a:ext>
            </a:extLst>
          </p:cNvPr>
          <p:cNvGraphicFramePr>
            <a:graphicFrameLocks noGrp="1"/>
          </p:cNvGraphicFramePr>
          <p:nvPr>
            <p:extLst>
              <p:ext uri="{D42A27DB-BD31-4B8C-83A1-F6EECF244321}">
                <p14:modId xmlns:p14="http://schemas.microsoft.com/office/powerpoint/2010/main" val="2946891744"/>
              </p:ext>
            </p:extLst>
          </p:nvPr>
        </p:nvGraphicFramePr>
        <p:xfrm>
          <a:off x="757310" y="1015010"/>
          <a:ext cx="10677380" cy="5736928"/>
        </p:xfrm>
        <a:graphic>
          <a:graphicData uri="http://schemas.openxmlformats.org/drawingml/2006/table">
            <a:tbl>
              <a:tblPr firstRow="1">
                <a:tableStyleId>{5C22544A-7EE6-4342-B048-85BDC9FD1C3A}</a:tableStyleId>
              </a:tblPr>
              <a:tblGrid>
                <a:gridCol w="3650228">
                  <a:extLst>
                    <a:ext uri="{9D8B030D-6E8A-4147-A177-3AD203B41FA5}">
                      <a16:colId xmlns:a16="http://schemas.microsoft.com/office/drawing/2014/main" val="1767365750"/>
                    </a:ext>
                  </a:extLst>
                </a:gridCol>
                <a:gridCol w="4227681">
                  <a:extLst>
                    <a:ext uri="{9D8B030D-6E8A-4147-A177-3AD203B41FA5}">
                      <a16:colId xmlns:a16="http://schemas.microsoft.com/office/drawing/2014/main" val="1807382354"/>
                    </a:ext>
                  </a:extLst>
                </a:gridCol>
                <a:gridCol w="2799471">
                  <a:extLst>
                    <a:ext uri="{9D8B030D-6E8A-4147-A177-3AD203B41FA5}">
                      <a16:colId xmlns:a16="http://schemas.microsoft.com/office/drawing/2014/main" val="3650503239"/>
                    </a:ext>
                  </a:extLst>
                </a:gridCol>
              </a:tblGrid>
              <a:tr h="223894">
                <a:tc>
                  <a:txBody>
                    <a:bodyPr/>
                    <a:lstStyle/>
                    <a:p>
                      <a:pPr algn="ctr" fontAlgn="b"/>
                      <a:r>
                        <a:rPr lang="en-US" sz="1600" b="1" u="none" strike="noStrike" dirty="0">
                          <a:effectLst/>
                        </a:rPr>
                        <a:t>Parameter</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Summary Notes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Sources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extLst>
                  <a:ext uri="{0D108BD9-81ED-4DB2-BD59-A6C34878D82A}">
                    <a16:rowId xmlns:a16="http://schemas.microsoft.com/office/drawing/2014/main" val="3195454941"/>
                  </a:ext>
                </a:extLst>
              </a:tr>
              <a:tr h="313452">
                <a:tc>
                  <a:txBody>
                    <a:bodyPr/>
                    <a:lstStyle/>
                    <a:p>
                      <a:pPr algn="ctr" fontAlgn="ctr"/>
                      <a:r>
                        <a:rPr lang="en-US" sz="1600" u="none" strike="noStrike" dirty="0">
                          <a:effectLst/>
                        </a:rPr>
                        <a:t>maximum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60 years old</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Braaten et al. (2015)</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648825386"/>
                  </a:ext>
                </a:extLst>
              </a:tr>
              <a:tr h="619310">
                <a:tc>
                  <a:txBody>
                    <a:bodyPr/>
                    <a:lstStyle/>
                    <a:p>
                      <a:pPr algn="ctr" fontAlgn="ctr"/>
                      <a:r>
                        <a:rPr lang="en-US" sz="1600" u="none" strike="noStrike" dirty="0">
                          <a:effectLst/>
                        </a:rPr>
                        <a:t>age-specific survivals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computed from RPMA 2 pallid sturgeon data in the literature for stocked fingerling and wild adults populations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Rotella et al. (2017), </a:t>
                      </a:r>
                      <a:r>
                        <a:rPr lang="en-US" sz="1600" u="none" strike="noStrike" dirty="0" err="1">
                          <a:effectLst/>
                        </a:rPr>
                        <a:t>Klungle</a:t>
                      </a:r>
                      <a:r>
                        <a:rPr lang="en-US" sz="1600" u="none" strike="noStrike" dirty="0">
                          <a:effectLst/>
                        </a:rPr>
                        <a:t> and Baxter (2005), Jaeger et al. (2009), and Braaten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1591333607"/>
                  </a:ext>
                </a:extLst>
              </a:tr>
              <a:tr h="313452">
                <a:tc rowSpan="4">
                  <a:txBody>
                    <a:bodyPr/>
                    <a:lstStyle/>
                    <a:p>
                      <a:pPr algn="ctr" fontAlgn="ctr"/>
                      <a:r>
                        <a:rPr lang="en-US" sz="1600" u="none" strike="noStrike" dirty="0">
                          <a:effectLst/>
                        </a:rPr>
                        <a:t>maturation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distribution </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rowSpan="4">
                  <a:txBody>
                    <a:bodyPr/>
                    <a:lstStyle/>
                    <a:p>
                      <a:pPr algn="l" fontAlgn="ctr"/>
                      <a:r>
                        <a:rPr lang="en-US" sz="1600" u="none" strike="noStrike" dirty="0" err="1">
                          <a:effectLst/>
                        </a:rPr>
                        <a:t>Keenlyne</a:t>
                      </a:r>
                      <a:r>
                        <a:rPr lang="en-US" sz="1600" u="none" strike="noStrike" dirty="0">
                          <a:effectLst/>
                        </a:rPr>
                        <a:t> and Jenkins (1993), George et al. (2012), and </a:t>
                      </a:r>
                      <a:r>
                        <a:rPr lang="en-US" sz="1600" u="none" strike="noStrike" dirty="0" err="1">
                          <a:effectLst/>
                        </a:rPr>
                        <a:t>Steffensen</a:t>
                      </a:r>
                      <a:r>
                        <a:rPr lang="en-US" sz="1600" u="none" strike="noStrike" dirty="0">
                          <a:effectLst/>
                        </a:rPr>
                        <a:t> et al. (2013)</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2924731337"/>
                  </a:ext>
                </a:extLst>
              </a:tr>
              <a:tr h="223894">
                <a:tc vMerge="1">
                  <a:txBody>
                    <a:bodyPr/>
                    <a:lstStyle/>
                    <a:p>
                      <a:endParaRPr lang="en-US"/>
                    </a:p>
                  </a:txBody>
                  <a:tcPr/>
                </a:tc>
                <a:tc>
                  <a:txBody>
                    <a:bodyPr/>
                    <a:lstStyle/>
                    <a:p>
                      <a:pPr algn="l" fontAlgn="ctr"/>
                      <a:r>
                        <a:rPr lang="en-US" sz="1600" u="none" strike="noStrike" dirty="0">
                          <a:effectLst/>
                        </a:rPr>
                        <a:t>•  minimum:  8</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72736528"/>
                  </a:ext>
                </a:extLst>
              </a:tr>
              <a:tr h="223894">
                <a:tc vMerge="1">
                  <a:txBody>
                    <a:bodyPr/>
                    <a:lstStyle/>
                    <a:p>
                      <a:endParaRPr lang="en-US"/>
                    </a:p>
                  </a:txBody>
                  <a:tcPr/>
                </a:tc>
                <a:tc>
                  <a:txBody>
                    <a:bodyPr/>
                    <a:lstStyle/>
                    <a:p>
                      <a:pPr algn="l" fontAlgn="ctr"/>
                      <a:r>
                        <a:rPr lang="en-US" sz="1600" u="none" strike="noStrike">
                          <a:effectLst/>
                        </a:rPr>
                        <a:t>•  maximum:  21</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048428889"/>
                  </a:ext>
                </a:extLst>
              </a:tr>
              <a:tr h="223894">
                <a:tc vMerge="1">
                  <a:txBody>
                    <a:bodyPr/>
                    <a:lstStyle/>
                    <a:p>
                      <a:endParaRPr lang="en-US"/>
                    </a:p>
                  </a:txBody>
                  <a:tcPr/>
                </a:tc>
                <a:tc>
                  <a:txBody>
                    <a:bodyPr/>
                    <a:lstStyle/>
                    <a:p>
                      <a:pPr algn="l" fontAlgn="ctr"/>
                      <a:r>
                        <a:rPr lang="en-US" sz="1600" u="none" strike="noStrike">
                          <a:effectLst/>
                        </a:rPr>
                        <a:t>•  mean: ≈15.5</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4277311812"/>
                  </a:ext>
                </a:extLst>
              </a:tr>
              <a:tr h="537346">
                <a:tc rowSpan="2">
                  <a:txBody>
                    <a:bodyPr/>
                    <a:lstStyle/>
                    <a:p>
                      <a:pPr algn="ctr" fontAlgn="ctr"/>
                      <a:r>
                        <a:rPr lang="en-US" sz="1600" u="none" strike="noStrike" dirty="0">
                          <a:effectLst/>
                        </a:rPr>
                        <a:t>reproductively-ready period</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distribution generated from data in the  literature</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rowSpan="2">
                  <a:txBody>
                    <a:bodyPr/>
                    <a:lstStyle/>
                    <a:p>
                      <a:pPr algn="l" fontAlgn="b"/>
                      <a:r>
                        <a:rPr lang="en-US" sz="1600" u="none" strike="noStrike" dirty="0" err="1">
                          <a:effectLst/>
                        </a:rPr>
                        <a:t>DeLonay</a:t>
                      </a:r>
                      <a:r>
                        <a:rPr lang="en-US" sz="1600" u="none" strike="noStrike" dirty="0">
                          <a:effectLst/>
                        </a:rPr>
                        <a:t> et al. (2016) and Fuller et al. (2008)</a:t>
                      </a:r>
                      <a:endParaRPr lang="en-US" sz="1600" b="0" i="0" u="none" strike="noStrike" dirty="0">
                        <a:solidFill>
                          <a:srgbClr val="000000"/>
                        </a:solidFill>
                        <a:effectLst/>
                        <a:latin typeface="Calibri" panose="020F0502020204030204" pitchFamily="34" charset="0"/>
                      </a:endParaRPr>
                    </a:p>
                  </a:txBody>
                  <a:tcPr marL="9258" marR="9258" marT="9258" marB="0" anchor="b">
                    <a:solidFill>
                      <a:schemeClr val="bg1">
                        <a:lumMod val="95000"/>
                      </a:schemeClr>
                    </a:solidFill>
                  </a:tcPr>
                </a:tc>
                <a:extLst>
                  <a:ext uri="{0D108BD9-81ED-4DB2-BD59-A6C34878D82A}">
                    <a16:rowId xmlns:a16="http://schemas.microsoft.com/office/drawing/2014/main" val="1293637439"/>
                  </a:ext>
                </a:extLst>
              </a:tr>
              <a:tr h="223894">
                <a:tc vMerge="1">
                  <a:txBody>
                    <a:bodyPr/>
                    <a:lstStyle/>
                    <a:p>
                      <a:endParaRPr lang="en-US"/>
                    </a:p>
                  </a:txBody>
                  <a:tcPr/>
                </a:tc>
                <a:tc>
                  <a:txBody>
                    <a:bodyPr/>
                    <a:lstStyle/>
                    <a:p>
                      <a:pPr algn="l" fontAlgn="ctr"/>
                      <a:r>
                        <a:rPr lang="en-US" sz="1600" u="none" strike="noStrike" dirty="0">
                          <a:effectLst/>
                        </a:rPr>
                        <a:t>•  range: 2-5 years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333075526"/>
                  </a:ext>
                </a:extLst>
              </a:tr>
              <a:tr h="761239">
                <a:tc rowSpan="2">
                  <a:txBody>
                    <a:bodyPr/>
                    <a:lstStyle/>
                    <a:p>
                      <a:pPr algn="ctr" fontAlgn="ctr"/>
                      <a:r>
                        <a:rPr lang="en-US" sz="1600" u="none" strike="noStrike" dirty="0">
                          <a:effectLst/>
                        </a:rPr>
                        <a:t>age-specific fecundity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a:effectLst/>
                        </a:rPr>
                        <a:t>•  used an age-length growth model and a length-fecundity model to simulate fecundity at age</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Rob Holm, unpublished data</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139345321"/>
                  </a:ext>
                </a:extLst>
              </a:tr>
              <a:tr h="822016">
                <a:tc vMerge="1">
                  <a:txBody>
                    <a:bodyPr/>
                    <a:lstStyle/>
                    <a:p>
                      <a:endParaRPr lang="en-US"/>
                    </a:p>
                  </a:txBody>
                  <a:tcPr/>
                </a:tc>
                <a:tc>
                  <a:txBody>
                    <a:bodyPr/>
                    <a:lstStyle/>
                    <a:p>
                      <a:pPr algn="l" fontAlgn="ctr"/>
                      <a:r>
                        <a:rPr lang="en-US" sz="1600" u="none" strike="noStrike" dirty="0">
                          <a:effectLst/>
                        </a:rPr>
                        <a:t>•  models were fit with RPMA 2 pallid sturgeon PSPAP data and data provided by the hatcheries, respectively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3489062492"/>
                  </a:ext>
                </a:extLst>
              </a:tr>
              <a:tr h="416605">
                <a:tc>
                  <a:txBody>
                    <a:bodyPr/>
                    <a:lstStyle/>
                    <a:p>
                      <a:pPr algn="ctr" fontAlgn="ctr"/>
                      <a:r>
                        <a:rPr lang="en-US" sz="1600" u="none" strike="noStrike" dirty="0">
                          <a:effectLst/>
                        </a:rPr>
                        <a:t>sex ratio</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0.32    (1 female to every 2.125 males)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Jaeger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2184155611"/>
                  </a:ext>
                </a:extLst>
              </a:tr>
              <a:tr h="313452">
                <a:tc rowSpan="2">
                  <a:txBody>
                    <a:bodyPr/>
                    <a:lstStyle/>
                    <a:p>
                      <a:pPr algn="ctr" fontAlgn="ctr"/>
                      <a:r>
                        <a:rPr lang="en-US" sz="1600" u="none" strike="noStrike" dirty="0">
                          <a:effectLst/>
                        </a:rPr>
                        <a:t>age-0 survival given retention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de-DE" sz="1600" u="none" strike="noStrike" dirty="0">
                          <a:effectLst/>
                        </a:rPr>
                        <a:t>•  0.000075    (75 in 1 million)</a:t>
                      </a:r>
                      <a:endParaRPr lang="de-DE" sz="1600" b="0" i="0" u="none" strike="noStrike" dirty="0">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Pine et al. (2001)</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493989440"/>
                  </a:ext>
                </a:extLst>
              </a:tr>
              <a:tr h="223894">
                <a:tc vMerge="1">
                  <a:txBody>
                    <a:bodyPr/>
                    <a:lstStyle/>
                    <a:p>
                      <a:endParaRPr lang="en-US"/>
                    </a:p>
                  </a:txBody>
                  <a:tcPr/>
                </a:tc>
                <a:tc>
                  <a:txBody>
                    <a:bodyPr/>
                    <a:lstStyle/>
                    <a:p>
                      <a:pPr algn="l" fontAlgn="ctr"/>
                      <a:r>
                        <a:rPr lang="en-US" sz="1600" u="none" strike="noStrike" dirty="0">
                          <a:effectLst/>
                        </a:rPr>
                        <a:t>•  ≤0.0004 in gulf sturgeon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2578211726"/>
                  </a:ext>
                </a:extLst>
              </a:tr>
            </a:tbl>
          </a:graphicData>
        </a:graphic>
      </p:graphicFrame>
      <p:sp>
        <p:nvSpPr>
          <p:cNvPr id="5" name="TextBox 4">
            <a:extLst>
              <a:ext uri="{FF2B5EF4-FFF2-40B4-BE49-F238E27FC236}">
                <a16:creationId xmlns:a16="http://schemas.microsoft.com/office/drawing/2014/main" id="{91FFCC71-F6A2-4A04-99AF-8E6C6D8BDC97}"/>
              </a:ext>
            </a:extLst>
          </p:cNvPr>
          <p:cNvSpPr txBox="1"/>
          <p:nvPr/>
        </p:nvSpPr>
        <p:spPr>
          <a:xfrm>
            <a:off x="168813" y="2458563"/>
            <a:ext cx="1603717" cy="954107"/>
          </a:xfrm>
          <a:prstGeom prst="rect">
            <a:avLst/>
          </a:prstGeom>
          <a:noFill/>
        </p:spPr>
        <p:txBody>
          <a:bodyPr wrap="square" rtlCol="0">
            <a:spAutoFit/>
          </a:bodyPr>
          <a:lstStyle/>
          <a:p>
            <a:r>
              <a:rPr lang="en-US" sz="1400" dirty="0">
                <a:solidFill>
                  <a:srgbClr val="FF0000"/>
                </a:solidFill>
              </a:rPr>
              <a:t>Very little RPMA 2 data available; Molly Webb is analyzing new data</a:t>
            </a:r>
          </a:p>
        </p:txBody>
      </p:sp>
      <p:sp>
        <p:nvSpPr>
          <p:cNvPr id="6" name="TextBox 5">
            <a:extLst>
              <a:ext uri="{FF2B5EF4-FFF2-40B4-BE49-F238E27FC236}">
                <a16:creationId xmlns:a16="http://schemas.microsoft.com/office/drawing/2014/main" id="{89E81E3B-36D5-4EF0-83DE-317CBAB9B397}"/>
              </a:ext>
            </a:extLst>
          </p:cNvPr>
          <p:cNvSpPr txBox="1"/>
          <p:nvPr/>
        </p:nvSpPr>
        <p:spPr>
          <a:xfrm>
            <a:off x="168811" y="5663538"/>
            <a:ext cx="2053884" cy="523220"/>
          </a:xfrm>
          <a:prstGeom prst="rect">
            <a:avLst/>
          </a:prstGeom>
          <a:noFill/>
        </p:spPr>
        <p:txBody>
          <a:bodyPr wrap="square" rtlCol="0">
            <a:spAutoFit/>
          </a:bodyPr>
          <a:lstStyle/>
          <a:p>
            <a:r>
              <a:rPr lang="en-US" sz="1400" dirty="0">
                <a:solidFill>
                  <a:srgbClr val="FF0000"/>
                </a:solidFill>
              </a:rPr>
              <a:t>Population estimates from 1 year only</a:t>
            </a:r>
          </a:p>
        </p:txBody>
      </p:sp>
      <p:sp>
        <p:nvSpPr>
          <p:cNvPr id="7" name="TextBox 6">
            <a:extLst>
              <a:ext uri="{FF2B5EF4-FFF2-40B4-BE49-F238E27FC236}">
                <a16:creationId xmlns:a16="http://schemas.microsoft.com/office/drawing/2014/main" id="{2E78E498-0F6D-4EDC-837F-8F741C0F7A8A}"/>
              </a:ext>
            </a:extLst>
          </p:cNvPr>
          <p:cNvSpPr txBox="1"/>
          <p:nvPr/>
        </p:nvSpPr>
        <p:spPr>
          <a:xfrm>
            <a:off x="168811" y="3649701"/>
            <a:ext cx="1488831" cy="307777"/>
          </a:xfrm>
          <a:prstGeom prst="rect">
            <a:avLst/>
          </a:prstGeom>
          <a:noFill/>
        </p:spPr>
        <p:txBody>
          <a:bodyPr wrap="square" rtlCol="0">
            <a:spAutoFit/>
          </a:bodyPr>
          <a:lstStyle/>
          <a:p>
            <a:r>
              <a:rPr lang="en-US" sz="1400" dirty="0">
                <a:solidFill>
                  <a:srgbClr val="FF0000"/>
                </a:solidFill>
              </a:rPr>
              <a:t>N=28</a:t>
            </a:r>
          </a:p>
        </p:txBody>
      </p:sp>
      <p:sp>
        <p:nvSpPr>
          <p:cNvPr id="8" name="TextBox 7">
            <a:extLst>
              <a:ext uri="{FF2B5EF4-FFF2-40B4-BE49-F238E27FC236}">
                <a16:creationId xmlns:a16="http://schemas.microsoft.com/office/drawing/2014/main" id="{DB3CEFD6-990D-4F85-829F-81129D154D85}"/>
              </a:ext>
            </a:extLst>
          </p:cNvPr>
          <p:cNvSpPr txBox="1"/>
          <p:nvPr/>
        </p:nvSpPr>
        <p:spPr>
          <a:xfrm>
            <a:off x="168811" y="6233122"/>
            <a:ext cx="998807" cy="523220"/>
          </a:xfrm>
          <a:prstGeom prst="rect">
            <a:avLst/>
          </a:prstGeom>
          <a:noFill/>
        </p:spPr>
        <p:txBody>
          <a:bodyPr wrap="square" rtlCol="0">
            <a:spAutoFit/>
          </a:bodyPr>
          <a:lstStyle/>
          <a:p>
            <a:r>
              <a:rPr lang="en-US" sz="1400" dirty="0">
                <a:solidFill>
                  <a:srgbClr val="FF0000"/>
                </a:solidFill>
              </a:rPr>
              <a:t>Highly uncertain</a:t>
            </a:r>
          </a:p>
        </p:txBody>
      </p:sp>
      <p:sp>
        <p:nvSpPr>
          <p:cNvPr id="9" name="TextBox 8">
            <a:extLst>
              <a:ext uri="{FF2B5EF4-FFF2-40B4-BE49-F238E27FC236}">
                <a16:creationId xmlns:a16="http://schemas.microsoft.com/office/drawing/2014/main" id="{2D7ED047-3C8E-4DCE-9C2D-887CAD27F321}"/>
              </a:ext>
            </a:extLst>
          </p:cNvPr>
          <p:cNvSpPr txBox="1"/>
          <p:nvPr/>
        </p:nvSpPr>
        <p:spPr>
          <a:xfrm>
            <a:off x="168812" y="4597893"/>
            <a:ext cx="1488830" cy="738664"/>
          </a:xfrm>
          <a:prstGeom prst="rect">
            <a:avLst/>
          </a:prstGeom>
          <a:noFill/>
        </p:spPr>
        <p:txBody>
          <a:bodyPr wrap="square" rtlCol="0">
            <a:spAutoFit/>
          </a:bodyPr>
          <a:lstStyle/>
          <a:p>
            <a:r>
              <a:rPr lang="en-US" sz="1400" dirty="0">
                <a:solidFill>
                  <a:srgbClr val="FF0000"/>
                </a:solidFill>
              </a:rPr>
              <a:t>Age-length growth model being  improved</a:t>
            </a:r>
          </a:p>
        </p:txBody>
      </p:sp>
      <p:sp>
        <p:nvSpPr>
          <p:cNvPr id="10" name="TextBox 9">
            <a:extLst>
              <a:ext uri="{FF2B5EF4-FFF2-40B4-BE49-F238E27FC236}">
                <a16:creationId xmlns:a16="http://schemas.microsoft.com/office/drawing/2014/main" id="{BAFDACEA-731C-494B-86EA-F5547C170F3B}"/>
              </a:ext>
            </a:extLst>
          </p:cNvPr>
          <p:cNvSpPr txBox="1"/>
          <p:nvPr/>
        </p:nvSpPr>
        <p:spPr>
          <a:xfrm>
            <a:off x="168810" y="1457246"/>
            <a:ext cx="1488831" cy="954107"/>
          </a:xfrm>
          <a:prstGeom prst="rect">
            <a:avLst/>
          </a:prstGeom>
          <a:noFill/>
        </p:spPr>
        <p:txBody>
          <a:bodyPr wrap="square" rtlCol="0">
            <a:spAutoFit/>
          </a:bodyPr>
          <a:lstStyle/>
          <a:p>
            <a:r>
              <a:rPr lang="en-US" sz="1400" dirty="0">
                <a:solidFill>
                  <a:srgbClr val="FF0000"/>
                </a:solidFill>
              </a:rPr>
              <a:t>Assumes young hatchery &amp; wild fish experience similar survivals</a:t>
            </a:r>
          </a:p>
        </p:txBody>
      </p:sp>
      <p:sp>
        <p:nvSpPr>
          <p:cNvPr id="12" name="TextBox 11">
            <a:extLst>
              <a:ext uri="{FF2B5EF4-FFF2-40B4-BE49-F238E27FC236}">
                <a16:creationId xmlns:a16="http://schemas.microsoft.com/office/drawing/2014/main" id="{4117A831-5E53-4449-B387-C34320E17631}"/>
              </a:ext>
            </a:extLst>
          </p:cNvPr>
          <p:cNvSpPr txBox="1"/>
          <p:nvPr/>
        </p:nvSpPr>
        <p:spPr>
          <a:xfrm>
            <a:off x="168810" y="1192079"/>
            <a:ext cx="1488831" cy="307777"/>
          </a:xfrm>
          <a:prstGeom prst="rect">
            <a:avLst/>
          </a:prstGeom>
          <a:noFill/>
        </p:spPr>
        <p:txBody>
          <a:bodyPr wrap="square" rtlCol="0">
            <a:spAutoFit/>
          </a:bodyPr>
          <a:lstStyle/>
          <a:p>
            <a:r>
              <a:rPr lang="en-US" sz="1400" dirty="0">
                <a:solidFill>
                  <a:srgbClr val="FF0000"/>
                </a:solidFill>
              </a:rPr>
              <a:t>Uncertain</a:t>
            </a:r>
          </a:p>
        </p:txBody>
      </p:sp>
      <p:sp>
        <p:nvSpPr>
          <p:cNvPr id="11" name="TextBox 10">
            <a:extLst>
              <a:ext uri="{FF2B5EF4-FFF2-40B4-BE49-F238E27FC236}">
                <a16:creationId xmlns:a16="http://schemas.microsoft.com/office/drawing/2014/main" id="{CF678D51-8598-4A3F-B4A7-525EA81DB3C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Tree>
    <p:extLst>
      <p:ext uri="{BB962C8B-B14F-4D97-AF65-F5344CB8AC3E}">
        <p14:creationId xmlns:p14="http://schemas.microsoft.com/office/powerpoint/2010/main" val="61525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
        <p:nvSpPr>
          <p:cNvPr id="85" name="TextBox 84">
            <a:extLst>
              <a:ext uri="{FF2B5EF4-FFF2-40B4-BE49-F238E27FC236}">
                <a16:creationId xmlns:a16="http://schemas.microsoft.com/office/drawing/2014/main" id="{2283E2DB-D07E-473D-954A-09BD5C241487}"/>
              </a:ext>
            </a:extLst>
          </p:cNvPr>
          <p:cNvSpPr txBox="1"/>
          <p:nvPr/>
        </p:nvSpPr>
        <p:spPr>
          <a:xfrm>
            <a:off x="413006" y="4352827"/>
            <a:ext cx="11365988" cy="243143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Uncertainties in spawning and retention probability inputs would come from the associated models</a:t>
            </a:r>
          </a:p>
          <a:p>
            <a:pPr marL="285750" indent="-285750">
              <a:spcAft>
                <a:spcPts val="1200"/>
              </a:spcAft>
              <a:buFont typeface="Arial" panose="020B0604020202020204" pitchFamily="34" charset="0"/>
              <a:buChar char="•"/>
            </a:pPr>
            <a:r>
              <a:rPr lang="en-US" sz="2200" dirty="0">
                <a:solidFill>
                  <a:srgbClr val="0070C0"/>
                </a:solidFill>
              </a:rPr>
              <a:t>Sources of uncertainty with respect to the population model come from uncertainties in the model parameterization</a:t>
            </a:r>
          </a:p>
          <a:p>
            <a:pPr marL="285750" indent="-285750">
              <a:buFont typeface="Arial" panose="020B0604020202020204" pitchFamily="34" charset="0"/>
              <a:buChar char="•"/>
            </a:pPr>
            <a:r>
              <a:rPr lang="en-US" sz="2200" dirty="0">
                <a:solidFill>
                  <a:srgbClr val="FF0000"/>
                </a:solidFill>
              </a:rPr>
              <a:t>Sensitivity and Elasticity Analyses are a way of understanding how changes in parameter values effect the value of long-term population growth rate </a:t>
            </a:r>
          </a:p>
        </p:txBody>
      </p:sp>
      <p:grpSp>
        <p:nvGrpSpPr>
          <p:cNvPr id="3" name="Group 2">
            <a:extLst>
              <a:ext uri="{FF2B5EF4-FFF2-40B4-BE49-F238E27FC236}">
                <a16:creationId xmlns:a16="http://schemas.microsoft.com/office/drawing/2014/main" id="{7C6469E2-4702-4C06-8FCC-FA28F98CEC50}"/>
              </a:ext>
            </a:extLst>
          </p:cNvPr>
          <p:cNvGrpSpPr/>
          <p:nvPr/>
        </p:nvGrpSpPr>
        <p:grpSpPr>
          <a:xfrm>
            <a:off x="1221808" y="1041012"/>
            <a:ext cx="9735133" cy="2786878"/>
            <a:chOff x="1221808" y="1041012"/>
            <a:chExt cx="9735133" cy="2786878"/>
          </a:xfrm>
        </p:grpSpPr>
        <p:grpSp>
          <p:nvGrpSpPr>
            <p:cNvPr id="84" name="Group 83">
              <a:extLst>
                <a:ext uri="{FF2B5EF4-FFF2-40B4-BE49-F238E27FC236}">
                  <a16:creationId xmlns:a16="http://schemas.microsoft.com/office/drawing/2014/main" id="{D09CDB4F-C44C-463A-9804-A5D5697192A4}"/>
                </a:ext>
              </a:extLst>
            </p:cNvPr>
            <p:cNvGrpSpPr/>
            <p:nvPr/>
          </p:nvGrpSpPr>
          <p:grpSpPr>
            <a:xfrm>
              <a:off x="1221808" y="1041012"/>
              <a:ext cx="9735133" cy="2786878"/>
              <a:chOff x="1139545" y="4002219"/>
              <a:chExt cx="10386835" cy="2558445"/>
            </a:xfrm>
          </p:grpSpPr>
          <p:grpSp>
            <p:nvGrpSpPr>
              <p:cNvPr id="73" name="Group 72">
                <a:extLst>
                  <a:ext uri="{FF2B5EF4-FFF2-40B4-BE49-F238E27FC236}">
                    <a16:creationId xmlns:a16="http://schemas.microsoft.com/office/drawing/2014/main" id="{FC1985A6-D3FE-4C0B-A265-B67BE9533D32}"/>
                  </a:ext>
                </a:extLst>
              </p:cNvPr>
              <p:cNvGrpSpPr/>
              <p:nvPr/>
            </p:nvGrpSpPr>
            <p:grpSpPr>
              <a:xfrm>
                <a:off x="9310616" y="4002219"/>
                <a:ext cx="2215764" cy="1929759"/>
                <a:chOff x="9310616" y="4041975"/>
                <a:chExt cx="2215764" cy="1929759"/>
              </a:xfrm>
            </p:grpSpPr>
            <p:sp>
              <p:nvSpPr>
                <p:cNvPr id="69" name="TextBox 68">
                  <a:extLst>
                    <a:ext uri="{FF2B5EF4-FFF2-40B4-BE49-F238E27FC236}">
                      <a16:creationId xmlns:a16="http://schemas.microsoft.com/office/drawing/2014/main" id="{C169983C-9896-470A-AD8B-FDA14EDA0490}"/>
                    </a:ext>
                  </a:extLst>
                </p:cNvPr>
                <p:cNvSpPr txBox="1"/>
                <p:nvPr/>
              </p:nvSpPr>
              <p:spPr>
                <a:xfrm>
                  <a:off x="9310616" y="4041975"/>
                  <a:ext cx="2215764" cy="1929759"/>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72" name="Group 71">
                  <a:extLst>
                    <a:ext uri="{FF2B5EF4-FFF2-40B4-BE49-F238E27FC236}">
                      <a16:creationId xmlns:a16="http://schemas.microsoft.com/office/drawing/2014/main" id="{DA3E32FB-251E-4C15-9377-E9E08532CF1C}"/>
                    </a:ext>
                  </a:extLst>
                </p:cNvPr>
                <p:cNvGrpSpPr/>
                <p:nvPr/>
              </p:nvGrpSpPr>
              <p:grpSpPr>
                <a:xfrm>
                  <a:off x="9650632" y="4600782"/>
                  <a:ext cx="1620664" cy="877164"/>
                  <a:chOff x="9650632" y="4600782"/>
                  <a:chExt cx="1620664" cy="877164"/>
                </a:xfrm>
              </p:grpSpPr>
              <p:sp>
                <p:nvSpPr>
                  <p:cNvPr id="71" name="Hexagon 70">
                    <a:extLst>
                      <a:ext uri="{FF2B5EF4-FFF2-40B4-BE49-F238E27FC236}">
                        <a16:creationId xmlns:a16="http://schemas.microsoft.com/office/drawing/2014/main" id="{40844311-C8E6-4998-AB79-72B4326AB03D}"/>
                      </a:ext>
                    </a:extLst>
                  </p:cNvPr>
                  <p:cNvSpPr/>
                  <p:nvPr/>
                </p:nvSpPr>
                <p:spPr>
                  <a:xfrm>
                    <a:off x="9655377" y="4605925"/>
                    <a:ext cx="1615919" cy="872021"/>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2A7715F1-9451-46D6-8024-E2E9E0B2AD5C}"/>
                      </a:ext>
                    </a:extLst>
                  </p:cNvPr>
                  <p:cNvSpPr txBox="1"/>
                  <p:nvPr/>
                </p:nvSpPr>
                <p:spPr>
                  <a:xfrm>
                    <a:off x="9650632" y="4600782"/>
                    <a:ext cx="1615919" cy="877164"/>
                  </a:xfrm>
                  <a:prstGeom prst="rect">
                    <a:avLst/>
                  </a:prstGeom>
                  <a:noFill/>
                </p:spPr>
                <p:txBody>
                  <a:bodyPr wrap="square" rtlCol="0">
                    <a:spAutoFit/>
                  </a:bodyPr>
                  <a:lstStyle/>
                  <a:p>
                    <a:pPr algn="ctr"/>
                    <a:r>
                      <a:rPr lang="en-US" dirty="0"/>
                      <a:t>Long-Term Population Growth Rate</a:t>
                    </a:r>
                  </a:p>
                </p:txBody>
              </p:sp>
            </p:grpSp>
          </p:grpSp>
          <p:sp>
            <p:nvSpPr>
              <p:cNvPr id="74" name="TextBox 73">
                <a:extLst>
                  <a:ext uri="{FF2B5EF4-FFF2-40B4-BE49-F238E27FC236}">
                    <a16:creationId xmlns:a16="http://schemas.microsoft.com/office/drawing/2014/main" id="{93FF02FE-030A-43B1-A66F-AFB1409DB1D5}"/>
                  </a:ext>
                </a:extLst>
              </p:cNvPr>
              <p:cNvSpPr txBox="1"/>
              <p:nvPr/>
            </p:nvSpPr>
            <p:spPr>
              <a:xfrm>
                <a:off x="2386467" y="4002219"/>
                <a:ext cx="1922521" cy="1101942"/>
              </a:xfrm>
              <a:prstGeom prst="rect">
                <a:avLst/>
              </a:prstGeom>
              <a:noFill/>
              <a:ln w="19050">
                <a:solidFill>
                  <a:schemeClr val="tx1">
                    <a:lumMod val="50000"/>
                    <a:lumOff val="50000"/>
                  </a:schemeClr>
                </a:solidFill>
              </a:ln>
            </p:spPr>
            <p:txBody>
              <a:bodyPr wrap="square" rtlCol="0">
                <a:spAutoFit/>
              </a:bodyPr>
              <a:lstStyle/>
              <a:p>
                <a:pPr algn="ctr"/>
                <a:r>
                  <a:rPr lang="en-US" dirty="0"/>
                  <a:t>Spawning Model</a:t>
                </a:r>
              </a:p>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5D854485-93F7-4B8B-8459-9BE04A62406D}"/>
                  </a:ext>
                </a:extLst>
              </p:cNvPr>
              <p:cNvSpPr txBox="1"/>
              <p:nvPr/>
            </p:nvSpPr>
            <p:spPr>
              <a:xfrm>
                <a:off x="1139545" y="5204429"/>
                <a:ext cx="3155303" cy="1356235"/>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p:txBody>
          </p:sp>
          <p:sp>
            <p:nvSpPr>
              <p:cNvPr id="77" name="TextBox 76">
                <a:extLst>
                  <a:ext uri="{FF2B5EF4-FFF2-40B4-BE49-F238E27FC236}">
                    <a16:creationId xmlns:a16="http://schemas.microsoft.com/office/drawing/2014/main" id="{FB1501F9-17A3-4D95-91DF-6858C981A330}"/>
                  </a:ext>
                </a:extLst>
              </p:cNvPr>
              <p:cNvSpPr txBox="1"/>
              <p:nvPr/>
            </p:nvSpPr>
            <p:spPr>
              <a:xfrm>
                <a:off x="5181600" y="4670436"/>
                <a:ext cx="3352800" cy="646331"/>
              </a:xfrm>
              <a:prstGeom prst="rect">
                <a:avLst/>
              </a:prstGeom>
              <a:noFill/>
              <a:ln w="19050">
                <a:solidFill>
                  <a:schemeClr val="tx1">
                    <a:lumMod val="50000"/>
                    <a:lumOff val="50000"/>
                  </a:schemeClr>
                </a:solidFill>
              </a:ln>
            </p:spPr>
            <p:txBody>
              <a:bodyPr wrap="square" rtlCol="0">
                <a:spAutoFit/>
              </a:bodyPr>
              <a:lstStyle/>
              <a:p>
                <a:pPr algn="ctr"/>
                <a:r>
                  <a:rPr lang="en-US" dirty="0"/>
                  <a:t>Pallid Sturgeon Demographic Population Model</a:t>
                </a:r>
              </a:p>
            </p:txBody>
          </p:sp>
          <p:cxnSp>
            <p:nvCxnSpPr>
              <p:cNvPr id="79" name="Straight Arrow Connector 78">
                <a:extLst>
                  <a:ext uri="{FF2B5EF4-FFF2-40B4-BE49-F238E27FC236}">
                    <a16:creationId xmlns:a16="http://schemas.microsoft.com/office/drawing/2014/main" id="{3DDB8028-024F-4230-97B6-84619DC41F12}"/>
                  </a:ext>
                </a:extLst>
              </p:cNvPr>
              <p:cNvCxnSpPr>
                <a:stCxn id="77" idx="3"/>
                <a:endCxn id="70" idx="1"/>
              </p:cNvCxnSpPr>
              <p:nvPr/>
            </p:nvCxnSpPr>
            <p:spPr>
              <a:xfrm>
                <a:off x="8534400" y="4993602"/>
                <a:ext cx="1116232" cy="6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42677E-9A2D-4654-B90F-ADE45F371D18}"/>
                  </a:ext>
                </a:extLst>
              </p:cNvPr>
              <p:cNvCxnSpPr>
                <a:stCxn id="74" idx="3"/>
                <a:endCxn id="77" idx="1"/>
              </p:cNvCxnSpPr>
              <p:nvPr/>
            </p:nvCxnSpPr>
            <p:spPr>
              <a:xfrm>
                <a:off x="4308987" y="4553191"/>
                <a:ext cx="872612" cy="4404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AD7A35F-5391-4E11-B4F4-A262BFB49866}"/>
                  </a:ext>
                </a:extLst>
              </p:cNvPr>
              <p:cNvCxnSpPr>
                <a:cxnSpLocks/>
                <a:stCxn id="76" idx="3"/>
                <a:endCxn id="77" idx="1"/>
              </p:cNvCxnSpPr>
              <p:nvPr/>
            </p:nvCxnSpPr>
            <p:spPr>
              <a:xfrm flipV="1">
                <a:off x="4294848" y="4993602"/>
                <a:ext cx="886752" cy="8889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Hexagon 15">
              <a:extLst>
                <a:ext uri="{FF2B5EF4-FFF2-40B4-BE49-F238E27FC236}">
                  <a16:creationId xmlns:a16="http://schemas.microsoft.com/office/drawing/2014/main" id="{52439AE4-519C-41F3-90EA-FE09373DBE83}"/>
                </a:ext>
              </a:extLst>
            </p:cNvPr>
            <p:cNvSpPr/>
            <p:nvPr/>
          </p:nvSpPr>
          <p:spPr>
            <a:xfrm>
              <a:off x="2738975" y="1376909"/>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3713E6-8583-442D-9E2F-F73EF8B09180}"/>
                </a:ext>
              </a:extLst>
            </p:cNvPr>
            <p:cNvSpPr txBox="1"/>
            <p:nvPr/>
          </p:nvSpPr>
          <p:spPr>
            <a:xfrm>
              <a:off x="2738974" y="1472805"/>
              <a:ext cx="1089657" cy="584775"/>
            </a:xfrm>
            <a:prstGeom prst="rect">
              <a:avLst/>
            </a:prstGeom>
            <a:noFill/>
          </p:spPr>
          <p:txBody>
            <a:bodyPr wrap="square" rtlCol="0">
              <a:spAutoFit/>
            </a:bodyPr>
            <a:lstStyle/>
            <a:p>
              <a:pPr algn="ctr"/>
              <a:r>
                <a:rPr lang="en-US" sz="1600" dirty="0"/>
                <a:t>Spawning Probability</a:t>
              </a:r>
            </a:p>
          </p:txBody>
        </p:sp>
        <p:sp>
          <p:nvSpPr>
            <p:cNvPr id="18" name="Hexagon 17">
              <a:extLst>
                <a:ext uri="{FF2B5EF4-FFF2-40B4-BE49-F238E27FC236}">
                  <a16:creationId xmlns:a16="http://schemas.microsoft.com/office/drawing/2014/main" id="{16839776-1860-4877-8BB0-C56D75C07126}"/>
                </a:ext>
              </a:extLst>
            </p:cNvPr>
            <p:cNvSpPr/>
            <p:nvPr/>
          </p:nvSpPr>
          <p:spPr>
            <a:xfrm>
              <a:off x="2155644" y="2963411"/>
              <a:ext cx="1089657" cy="817860"/>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4B81662-22AE-4589-99C7-834A39D73E9B}"/>
                </a:ext>
              </a:extLst>
            </p:cNvPr>
            <p:cNvSpPr txBox="1"/>
            <p:nvPr/>
          </p:nvSpPr>
          <p:spPr>
            <a:xfrm>
              <a:off x="2155643" y="3059307"/>
              <a:ext cx="1089657" cy="584775"/>
            </a:xfrm>
            <a:prstGeom prst="rect">
              <a:avLst/>
            </a:prstGeom>
            <a:noFill/>
          </p:spPr>
          <p:txBody>
            <a:bodyPr wrap="square" rtlCol="0">
              <a:spAutoFit/>
            </a:bodyPr>
            <a:lstStyle/>
            <a:p>
              <a:pPr algn="ctr"/>
              <a:r>
                <a:rPr lang="en-US" sz="1600" dirty="0"/>
                <a:t>Retention Probability</a:t>
              </a:r>
            </a:p>
          </p:txBody>
        </p:sp>
      </p:grpSp>
    </p:spTree>
    <p:extLst>
      <p:ext uri="{BB962C8B-B14F-4D97-AF65-F5344CB8AC3E}">
        <p14:creationId xmlns:p14="http://schemas.microsoft.com/office/powerpoint/2010/main" val="253856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Sensitivities</a:t>
            </a:r>
          </a:p>
        </p:txBody>
      </p:sp>
      <p:sp>
        <p:nvSpPr>
          <p:cNvPr id="28" name="TextBox 27">
            <a:extLst>
              <a:ext uri="{FF2B5EF4-FFF2-40B4-BE49-F238E27FC236}">
                <a16:creationId xmlns:a16="http://schemas.microsoft.com/office/drawing/2014/main" id="{71FB651E-1DC9-48CB-BC62-61653631FBC1}"/>
              </a:ext>
            </a:extLst>
          </p:cNvPr>
          <p:cNvSpPr txBox="1"/>
          <p:nvPr/>
        </p:nvSpPr>
        <p:spPr>
          <a:xfrm>
            <a:off x="413006" y="838042"/>
            <a:ext cx="11365988" cy="160043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Sensitivity values indicate the approximate change in the long-term growth rate given a unit change in a parameter value (while all other parameter values remain fixed)</a:t>
            </a:r>
          </a:p>
          <a:p>
            <a:pPr marL="285750" indent="-285750">
              <a:spcAft>
                <a:spcPts val="1200"/>
              </a:spcAft>
              <a:buFont typeface="Arial" panose="020B0604020202020204" pitchFamily="34" charset="0"/>
              <a:buChar char="•"/>
            </a:pPr>
            <a:r>
              <a:rPr lang="en-US" sz="2200" dirty="0">
                <a:solidFill>
                  <a:srgbClr val="0070C0"/>
                </a:solidFill>
              </a:rPr>
              <a:t>Parameters with sensitivity values of the greatest magnitude effect the model outcomes the most</a:t>
            </a:r>
          </a:p>
        </p:txBody>
      </p:sp>
      <p:grpSp>
        <p:nvGrpSpPr>
          <p:cNvPr id="21" name="Group 20">
            <a:extLst>
              <a:ext uri="{FF2B5EF4-FFF2-40B4-BE49-F238E27FC236}">
                <a16:creationId xmlns:a16="http://schemas.microsoft.com/office/drawing/2014/main" id="{741E50DF-A38D-467C-AE33-1003A29D244B}"/>
              </a:ext>
            </a:extLst>
          </p:cNvPr>
          <p:cNvGrpSpPr/>
          <p:nvPr/>
        </p:nvGrpSpPr>
        <p:grpSpPr>
          <a:xfrm>
            <a:off x="398206" y="2438480"/>
            <a:ext cx="11395588" cy="4137908"/>
            <a:chOff x="796412" y="2438480"/>
            <a:chExt cx="11395588" cy="4137908"/>
          </a:xfrm>
        </p:grpSpPr>
        <p:grpSp>
          <p:nvGrpSpPr>
            <p:cNvPr id="13" name="Group 12">
              <a:extLst>
                <a:ext uri="{FF2B5EF4-FFF2-40B4-BE49-F238E27FC236}">
                  <a16:creationId xmlns:a16="http://schemas.microsoft.com/office/drawing/2014/main" id="{3E02EF84-9067-4763-9420-64C7052435BD}"/>
                </a:ext>
              </a:extLst>
            </p:cNvPr>
            <p:cNvGrpSpPr/>
            <p:nvPr/>
          </p:nvGrpSpPr>
          <p:grpSpPr>
            <a:xfrm>
              <a:off x="796412" y="2438480"/>
              <a:ext cx="10498369" cy="4137908"/>
              <a:chOff x="312199" y="2438480"/>
              <a:chExt cx="10498369" cy="4137908"/>
            </a:xfrm>
          </p:grpSpPr>
          <p:pic>
            <p:nvPicPr>
              <p:cNvPr id="4" name="Picture 3">
                <a:extLst>
                  <a:ext uri="{FF2B5EF4-FFF2-40B4-BE49-F238E27FC236}">
                    <a16:creationId xmlns:a16="http://schemas.microsoft.com/office/drawing/2014/main" id="{C1A109D8-70B9-40C6-B512-A51122CB7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799" y="2438480"/>
                <a:ext cx="9485769" cy="4137908"/>
              </a:xfrm>
              <a:prstGeom prst="rect">
                <a:avLst/>
              </a:prstGeom>
            </p:spPr>
          </p:pic>
          <p:sp>
            <p:nvSpPr>
              <p:cNvPr id="11" name="TextBox 10">
                <a:extLst>
                  <a:ext uri="{FF2B5EF4-FFF2-40B4-BE49-F238E27FC236}">
                    <a16:creationId xmlns:a16="http://schemas.microsoft.com/office/drawing/2014/main" id="{DD9B6CE7-CAC3-4940-AA46-4B4031CEA98F}"/>
                  </a:ext>
                </a:extLst>
              </p:cNvPr>
              <p:cNvSpPr txBox="1"/>
              <p:nvPr/>
            </p:nvSpPr>
            <p:spPr>
              <a:xfrm>
                <a:off x="312199" y="3032011"/>
                <a:ext cx="3625620" cy="415498"/>
              </a:xfrm>
              <a:prstGeom prst="rect">
                <a:avLst/>
              </a:prstGeom>
              <a:solidFill>
                <a:schemeClr val="bg1"/>
              </a:solidFill>
            </p:spPr>
            <p:txBody>
              <a:bodyPr wrap="square" rtlCol="0">
                <a:spAutoFit/>
              </a:bodyPr>
              <a:lstStyle/>
              <a:p>
                <a:r>
                  <a:rPr lang="en-US" sz="2100" dirty="0"/>
                  <a:t>Age-0 Survival Given Retention</a:t>
                </a:r>
              </a:p>
            </p:txBody>
          </p:sp>
          <p:sp>
            <p:nvSpPr>
              <p:cNvPr id="14" name="TextBox 13">
                <a:extLst>
                  <a:ext uri="{FF2B5EF4-FFF2-40B4-BE49-F238E27FC236}">
                    <a16:creationId xmlns:a16="http://schemas.microsoft.com/office/drawing/2014/main" id="{CC06F60E-ABE8-489B-87B9-4F5FEB333AA1}"/>
                  </a:ext>
                </a:extLst>
              </p:cNvPr>
              <p:cNvSpPr txBox="1"/>
              <p:nvPr/>
            </p:nvSpPr>
            <p:spPr>
              <a:xfrm>
                <a:off x="2659624" y="3854741"/>
                <a:ext cx="1214259" cy="415498"/>
              </a:xfrm>
              <a:prstGeom prst="rect">
                <a:avLst/>
              </a:prstGeom>
              <a:solidFill>
                <a:schemeClr val="bg1"/>
              </a:solidFill>
            </p:spPr>
            <p:txBody>
              <a:bodyPr wrap="square" rtlCol="0">
                <a:spAutoFit/>
              </a:bodyPr>
              <a:lstStyle/>
              <a:p>
                <a:r>
                  <a:rPr lang="en-US" sz="2100" dirty="0"/>
                  <a:t>Sex Ratio</a:t>
                </a:r>
              </a:p>
            </p:txBody>
          </p:sp>
          <p:sp>
            <p:nvSpPr>
              <p:cNvPr id="15" name="TextBox 14">
                <a:extLst>
                  <a:ext uri="{FF2B5EF4-FFF2-40B4-BE49-F238E27FC236}">
                    <a16:creationId xmlns:a16="http://schemas.microsoft.com/office/drawing/2014/main" id="{2BF2E358-5C36-4963-A853-E47E626F160E}"/>
                  </a:ext>
                </a:extLst>
              </p:cNvPr>
              <p:cNvSpPr txBox="1"/>
              <p:nvPr/>
            </p:nvSpPr>
            <p:spPr>
              <a:xfrm>
                <a:off x="1381485" y="4261562"/>
                <a:ext cx="2512090" cy="415498"/>
              </a:xfrm>
              <a:prstGeom prst="rect">
                <a:avLst/>
              </a:prstGeom>
              <a:solidFill>
                <a:schemeClr val="bg1"/>
              </a:solidFill>
            </p:spPr>
            <p:txBody>
              <a:bodyPr wrap="square" rtlCol="0">
                <a:spAutoFit/>
              </a:bodyPr>
              <a:lstStyle/>
              <a:p>
                <a:r>
                  <a:rPr lang="en-US" sz="2100" dirty="0"/>
                  <a:t>Spawning Probability</a:t>
                </a:r>
              </a:p>
            </p:txBody>
          </p:sp>
          <p:sp>
            <p:nvSpPr>
              <p:cNvPr id="16" name="TextBox 15">
                <a:extLst>
                  <a:ext uri="{FF2B5EF4-FFF2-40B4-BE49-F238E27FC236}">
                    <a16:creationId xmlns:a16="http://schemas.microsoft.com/office/drawing/2014/main" id="{C43E211D-3856-4994-9199-FD20C836C853}"/>
                  </a:ext>
                </a:extLst>
              </p:cNvPr>
              <p:cNvSpPr txBox="1"/>
              <p:nvPr/>
            </p:nvSpPr>
            <p:spPr>
              <a:xfrm>
                <a:off x="2153290" y="4650640"/>
                <a:ext cx="1720593" cy="415498"/>
              </a:xfrm>
              <a:prstGeom prst="rect">
                <a:avLst/>
              </a:prstGeom>
              <a:solidFill>
                <a:schemeClr val="bg1"/>
              </a:solidFill>
            </p:spPr>
            <p:txBody>
              <a:bodyPr wrap="square" rtlCol="0">
                <a:spAutoFit/>
              </a:bodyPr>
              <a:lstStyle/>
              <a:p>
                <a:r>
                  <a:rPr lang="en-US" sz="2100" dirty="0"/>
                  <a:t>Age-1 Survival</a:t>
                </a:r>
              </a:p>
            </p:txBody>
          </p:sp>
          <p:sp>
            <p:nvSpPr>
              <p:cNvPr id="17" name="TextBox 16">
                <a:extLst>
                  <a:ext uri="{FF2B5EF4-FFF2-40B4-BE49-F238E27FC236}">
                    <a16:creationId xmlns:a16="http://schemas.microsoft.com/office/drawing/2014/main" id="{70958570-B82D-40BE-9A37-B7AB3433D391}"/>
                  </a:ext>
                </a:extLst>
              </p:cNvPr>
              <p:cNvSpPr txBox="1"/>
              <p:nvPr/>
            </p:nvSpPr>
            <p:spPr>
              <a:xfrm>
                <a:off x="2153291" y="5047547"/>
                <a:ext cx="1720593" cy="415498"/>
              </a:xfrm>
              <a:prstGeom prst="rect">
                <a:avLst/>
              </a:prstGeom>
              <a:solidFill>
                <a:schemeClr val="bg1"/>
              </a:solidFill>
            </p:spPr>
            <p:txBody>
              <a:bodyPr wrap="square" rtlCol="0">
                <a:spAutoFit/>
              </a:bodyPr>
              <a:lstStyle/>
              <a:p>
                <a:r>
                  <a:rPr lang="en-US" sz="2100" dirty="0"/>
                  <a:t>Age-2 Survival</a:t>
                </a:r>
              </a:p>
            </p:txBody>
          </p:sp>
          <p:sp>
            <p:nvSpPr>
              <p:cNvPr id="18" name="TextBox 17">
                <a:extLst>
                  <a:ext uri="{FF2B5EF4-FFF2-40B4-BE49-F238E27FC236}">
                    <a16:creationId xmlns:a16="http://schemas.microsoft.com/office/drawing/2014/main" id="{3F8ED732-6F20-4151-A88C-0D8858FD9E47}"/>
                  </a:ext>
                </a:extLst>
              </p:cNvPr>
              <p:cNvSpPr txBox="1"/>
              <p:nvPr/>
            </p:nvSpPr>
            <p:spPr>
              <a:xfrm>
                <a:off x="1361793" y="3417246"/>
                <a:ext cx="2512090" cy="415498"/>
              </a:xfrm>
              <a:prstGeom prst="rect">
                <a:avLst/>
              </a:prstGeom>
              <a:solidFill>
                <a:schemeClr val="bg1"/>
              </a:solidFill>
            </p:spPr>
            <p:txBody>
              <a:bodyPr wrap="square" rtlCol="0">
                <a:spAutoFit/>
              </a:bodyPr>
              <a:lstStyle/>
              <a:p>
                <a:r>
                  <a:rPr lang="en-US" sz="2100" dirty="0"/>
                  <a:t>Retention Probability</a:t>
                </a:r>
              </a:p>
            </p:txBody>
          </p:sp>
          <p:sp>
            <p:nvSpPr>
              <p:cNvPr id="19" name="TextBox 18">
                <a:extLst>
                  <a:ext uri="{FF2B5EF4-FFF2-40B4-BE49-F238E27FC236}">
                    <a16:creationId xmlns:a16="http://schemas.microsoft.com/office/drawing/2014/main" id="{E11F9B09-08B3-454C-AD4A-B85710063749}"/>
                  </a:ext>
                </a:extLst>
              </p:cNvPr>
              <p:cNvSpPr txBox="1"/>
              <p:nvPr/>
            </p:nvSpPr>
            <p:spPr>
              <a:xfrm>
                <a:off x="5388129" y="6023905"/>
                <a:ext cx="3480568" cy="415498"/>
              </a:xfrm>
              <a:prstGeom prst="rect">
                <a:avLst/>
              </a:prstGeom>
              <a:solidFill>
                <a:schemeClr val="bg1"/>
              </a:solidFill>
            </p:spPr>
            <p:txBody>
              <a:bodyPr wrap="square" rtlCol="0">
                <a:spAutoFit/>
              </a:bodyPr>
              <a:lstStyle/>
              <a:p>
                <a:pPr algn="ctr"/>
                <a:r>
                  <a:rPr lang="en-US" sz="2100" dirty="0"/>
                  <a:t>Sensitivity</a:t>
                </a:r>
              </a:p>
            </p:txBody>
          </p:sp>
        </p:grpSp>
        <p:sp>
          <p:nvSpPr>
            <p:cNvPr id="20" name="TextBox 19">
              <a:extLst>
                <a:ext uri="{FF2B5EF4-FFF2-40B4-BE49-F238E27FC236}">
                  <a16:creationId xmlns:a16="http://schemas.microsoft.com/office/drawing/2014/main" id="{F018760A-97DC-414B-85C1-8639ABB3C616}"/>
                </a:ext>
              </a:extLst>
            </p:cNvPr>
            <p:cNvSpPr txBox="1"/>
            <p:nvPr/>
          </p:nvSpPr>
          <p:spPr>
            <a:xfrm>
              <a:off x="11120285" y="3061507"/>
              <a:ext cx="1071715" cy="369332"/>
            </a:xfrm>
            <a:prstGeom prst="rect">
              <a:avLst/>
            </a:prstGeom>
            <a:noFill/>
          </p:spPr>
          <p:txBody>
            <a:bodyPr wrap="square" rtlCol="0">
              <a:spAutoFit/>
            </a:bodyPr>
            <a:lstStyle/>
            <a:p>
              <a:r>
                <a:rPr lang="en-US" dirty="0"/>
                <a:t>218.258</a:t>
              </a:r>
            </a:p>
          </p:txBody>
        </p:sp>
        <p:sp>
          <p:nvSpPr>
            <p:cNvPr id="22" name="TextBox 21">
              <a:extLst>
                <a:ext uri="{FF2B5EF4-FFF2-40B4-BE49-F238E27FC236}">
                  <a16:creationId xmlns:a16="http://schemas.microsoft.com/office/drawing/2014/main" id="{30ECEF81-6449-422B-AC19-CC4E5BD11FD1}"/>
                </a:ext>
              </a:extLst>
            </p:cNvPr>
            <p:cNvSpPr txBox="1"/>
            <p:nvPr/>
          </p:nvSpPr>
          <p:spPr>
            <a:xfrm>
              <a:off x="4500543" y="3854252"/>
              <a:ext cx="884903" cy="369332"/>
            </a:xfrm>
            <a:prstGeom prst="rect">
              <a:avLst/>
            </a:prstGeom>
            <a:noFill/>
          </p:spPr>
          <p:txBody>
            <a:bodyPr wrap="square" rtlCol="0">
              <a:spAutoFit/>
            </a:bodyPr>
            <a:lstStyle/>
            <a:p>
              <a:r>
                <a:rPr lang="en-US" dirty="0"/>
                <a:t>0.051</a:t>
              </a:r>
            </a:p>
          </p:txBody>
        </p:sp>
        <p:sp>
          <p:nvSpPr>
            <p:cNvPr id="23" name="TextBox 22">
              <a:extLst>
                <a:ext uri="{FF2B5EF4-FFF2-40B4-BE49-F238E27FC236}">
                  <a16:creationId xmlns:a16="http://schemas.microsoft.com/office/drawing/2014/main" id="{FA530679-3E75-4BA6-92D3-F33A99269942}"/>
                </a:ext>
              </a:extLst>
            </p:cNvPr>
            <p:cNvSpPr txBox="1"/>
            <p:nvPr/>
          </p:nvSpPr>
          <p:spPr>
            <a:xfrm>
              <a:off x="4729317" y="3448045"/>
              <a:ext cx="884903" cy="369332"/>
            </a:xfrm>
            <a:prstGeom prst="rect">
              <a:avLst/>
            </a:prstGeom>
            <a:noFill/>
          </p:spPr>
          <p:txBody>
            <a:bodyPr wrap="square" rtlCol="0">
              <a:spAutoFit/>
            </a:bodyPr>
            <a:lstStyle/>
            <a:p>
              <a:r>
                <a:rPr lang="en-US" dirty="0"/>
                <a:t>3.107</a:t>
              </a:r>
            </a:p>
          </p:txBody>
        </p:sp>
        <p:sp>
          <p:nvSpPr>
            <p:cNvPr id="25" name="TextBox 24">
              <a:extLst>
                <a:ext uri="{FF2B5EF4-FFF2-40B4-BE49-F238E27FC236}">
                  <a16:creationId xmlns:a16="http://schemas.microsoft.com/office/drawing/2014/main" id="{CF8108DA-19F5-4DF9-9B55-750CF0E308CA}"/>
                </a:ext>
              </a:extLst>
            </p:cNvPr>
            <p:cNvSpPr txBox="1"/>
            <p:nvPr/>
          </p:nvSpPr>
          <p:spPr>
            <a:xfrm>
              <a:off x="4504071" y="4270239"/>
              <a:ext cx="884903" cy="369332"/>
            </a:xfrm>
            <a:prstGeom prst="rect">
              <a:avLst/>
            </a:prstGeom>
            <a:noFill/>
          </p:spPr>
          <p:txBody>
            <a:bodyPr wrap="square" rtlCol="0">
              <a:spAutoFit/>
            </a:bodyPr>
            <a:lstStyle/>
            <a:p>
              <a:r>
                <a:rPr lang="en-US" dirty="0"/>
                <a:t>0.032</a:t>
              </a:r>
            </a:p>
          </p:txBody>
        </p:sp>
        <p:sp>
          <p:nvSpPr>
            <p:cNvPr id="26" name="TextBox 25">
              <a:extLst>
                <a:ext uri="{FF2B5EF4-FFF2-40B4-BE49-F238E27FC236}">
                  <a16:creationId xmlns:a16="http://schemas.microsoft.com/office/drawing/2014/main" id="{3B63FE2C-205A-4F7D-B8CF-F955DB4528D2}"/>
                </a:ext>
              </a:extLst>
            </p:cNvPr>
            <p:cNvSpPr txBox="1"/>
            <p:nvPr/>
          </p:nvSpPr>
          <p:spPr>
            <a:xfrm>
              <a:off x="4500641" y="4668188"/>
              <a:ext cx="884903" cy="369332"/>
            </a:xfrm>
            <a:prstGeom prst="rect">
              <a:avLst/>
            </a:prstGeom>
            <a:noFill/>
          </p:spPr>
          <p:txBody>
            <a:bodyPr wrap="square" rtlCol="0">
              <a:spAutoFit/>
            </a:bodyPr>
            <a:lstStyle/>
            <a:p>
              <a:r>
                <a:rPr lang="en-US" dirty="0"/>
                <a:t>0.026</a:t>
              </a:r>
            </a:p>
          </p:txBody>
        </p:sp>
        <p:sp>
          <p:nvSpPr>
            <p:cNvPr id="27" name="TextBox 26">
              <a:extLst>
                <a:ext uri="{FF2B5EF4-FFF2-40B4-BE49-F238E27FC236}">
                  <a16:creationId xmlns:a16="http://schemas.microsoft.com/office/drawing/2014/main" id="{8ED51A99-C783-49DB-81D6-8CF4F58DB0D8}"/>
                </a:ext>
              </a:extLst>
            </p:cNvPr>
            <p:cNvSpPr txBox="1"/>
            <p:nvPr/>
          </p:nvSpPr>
          <p:spPr>
            <a:xfrm>
              <a:off x="4506354" y="5066138"/>
              <a:ext cx="884903" cy="369332"/>
            </a:xfrm>
            <a:prstGeom prst="rect">
              <a:avLst/>
            </a:prstGeom>
            <a:noFill/>
          </p:spPr>
          <p:txBody>
            <a:bodyPr wrap="square" rtlCol="0">
              <a:spAutoFit/>
            </a:bodyPr>
            <a:lstStyle/>
            <a:p>
              <a:r>
                <a:rPr lang="en-US" dirty="0"/>
                <a:t>0.024</a:t>
              </a:r>
            </a:p>
          </p:txBody>
        </p:sp>
      </p:grpSp>
      <p:sp>
        <p:nvSpPr>
          <p:cNvPr id="29" name="TextBox 28">
            <a:extLst>
              <a:ext uri="{FF2B5EF4-FFF2-40B4-BE49-F238E27FC236}">
                <a16:creationId xmlns:a16="http://schemas.microsoft.com/office/drawing/2014/main" id="{4D764691-D81F-42CD-B5F6-4B46A50F1B4D}"/>
              </a:ext>
            </a:extLst>
          </p:cNvPr>
          <p:cNvSpPr txBox="1"/>
          <p:nvPr/>
        </p:nvSpPr>
        <p:spPr>
          <a:xfrm>
            <a:off x="8819535" y="6295808"/>
            <a:ext cx="3237123" cy="523220"/>
          </a:xfrm>
          <a:prstGeom prst="rect">
            <a:avLst/>
          </a:prstGeom>
          <a:noFill/>
        </p:spPr>
        <p:txBody>
          <a:bodyPr wrap="square" rtlCol="0">
            <a:spAutoFit/>
          </a:bodyPr>
          <a:lstStyle/>
          <a:p>
            <a:pPr algn="r"/>
            <a:r>
              <a:rPr lang="en-US" sz="1400" dirty="0"/>
              <a:t>Figure for median retention probability under median temperatures.</a:t>
            </a:r>
          </a:p>
        </p:txBody>
      </p:sp>
    </p:spTree>
    <p:extLst>
      <p:ext uri="{BB962C8B-B14F-4D97-AF65-F5344CB8AC3E}">
        <p14:creationId xmlns:p14="http://schemas.microsoft.com/office/powerpoint/2010/main" val="492844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A974D33-0249-4A67-AC6D-F6AD0EB3672F}"/>
              </a:ext>
            </a:extLst>
          </p:cNvPr>
          <p:cNvGraphicFramePr>
            <a:graphicFrameLocks noGrp="1"/>
          </p:cNvGraphicFramePr>
          <p:nvPr>
            <p:extLst/>
          </p:nvPr>
        </p:nvGraphicFramePr>
        <p:xfrm>
          <a:off x="757310" y="1015010"/>
          <a:ext cx="10677380" cy="5736928"/>
        </p:xfrm>
        <a:graphic>
          <a:graphicData uri="http://schemas.openxmlformats.org/drawingml/2006/table">
            <a:tbl>
              <a:tblPr firstRow="1">
                <a:tableStyleId>{5C22544A-7EE6-4342-B048-85BDC9FD1C3A}</a:tableStyleId>
              </a:tblPr>
              <a:tblGrid>
                <a:gridCol w="3650228">
                  <a:extLst>
                    <a:ext uri="{9D8B030D-6E8A-4147-A177-3AD203B41FA5}">
                      <a16:colId xmlns:a16="http://schemas.microsoft.com/office/drawing/2014/main" val="1767365750"/>
                    </a:ext>
                  </a:extLst>
                </a:gridCol>
                <a:gridCol w="4227681">
                  <a:extLst>
                    <a:ext uri="{9D8B030D-6E8A-4147-A177-3AD203B41FA5}">
                      <a16:colId xmlns:a16="http://schemas.microsoft.com/office/drawing/2014/main" val="1807382354"/>
                    </a:ext>
                  </a:extLst>
                </a:gridCol>
                <a:gridCol w="2799471">
                  <a:extLst>
                    <a:ext uri="{9D8B030D-6E8A-4147-A177-3AD203B41FA5}">
                      <a16:colId xmlns:a16="http://schemas.microsoft.com/office/drawing/2014/main" val="3650503239"/>
                    </a:ext>
                  </a:extLst>
                </a:gridCol>
              </a:tblGrid>
              <a:tr h="223894">
                <a:tc>
                  <a:txBody>
                    <a:bodyPr/>
                    <a:lstStyle/>
                    <a:p>
                      <a:pPr algn="ctr" fontAlgn="b"/>
                      <a:r>
                        <a:rPr lang="en-US" sz="1600" b="1" u="none" strike="noStrike" dirty="0">
                          <a:effectLst/>
                        </a:rPr>
                        <a:t>Parameter</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Summary Notes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tc>
                  <a:txBody>
                    <a:bodyPr/>
                    <a:lstStyle/>
                    <a:p>
                      <a:pPr algn="ctr" fontAlgn="b"/>
                      <a:r>
                        <a:rPr lang="en-US" sz="1600" b="1" u="none" strike="noStrike" dirty="0">
                          <a:effectLst/>
                        </a:rPr>
                        <a:t>Sources</a:t>
                      </a:r>
                      <a:endParaRPr lang="en-US" sz="1600" b="1" i="0" u="none" strike="noStrike" dirty="0">
                        <a:solidFill>
                          <a:srgbClr val="000000"/>
                        </a:solidFill>
                        <a:effectLst/>
                        <a:latin typeface="Calibri" panose="020F0502020204030204" pitchFamily="34" charset="0"/>
                      </a:endParaRPr>
                    </a:p>
                  </a:txBody>
                  <a:tcPr marL="9258" marR="9258" marT="9258" marB="0" anchor="b">
                    <a:solidFill>
                      <a:schemeClr val="tx1">
                        <a:lumMod val="50000"/>
                        <a:lumOff val="50000"/>
                      </a:schemeClr>
                    </a:solidFill>
                  </a:tcPr>
                </a:tc>
                <a:extLst>
                  <a:ext uri="{0D108BD9-81ED-4DB2-BD59-A6C34878D82A}">
                    <a16:rowId xmlns:a16="http://schemas.microsoft.com/office/drawing/2014/main" val="3195454941"/>
                  </a:ext>
                </a:extLst>
              </a:tr>
              <a:tr h="313452">
                <a:tc>
                  <a:txBody>
                    <a:bodyPr/>
                    <a:lstStyle/>
                    <a:p>
                      <a:pPr algn="ctr" fontAlgn="ctr"/>
                      <a:r>
                        <a:rPr lang="en-US" sz="1600" u="none" strike="noStrike" dirty="0">
                          <a:effectLst/>
                        </a:rPr>
                        <a:t>maximum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60 years old</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Braaten et al. (2015)</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648825386"/>
                  </a:ext>
                </a:extLst>
              </a:tr>
              <a:tr h="619310">
                <a:tc>
                  <a:txBody>
                    <a:bodyPr/>
                    <a:lstStyle/>
                    <a:p>
                      <a:pPr algn="ctr" fontAlgn="ctr"/>
                      <a:r>
                        <a:rPr lang="en-US" sz="1600" u="none" strike="noStrike" dirty="0">
                          <a:effectLst/>
                        </a:rPr>
                        <a:t>age-specific survivals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computed from RPMA 2 pallid sturgeon data in the literature for stocked fingerling and wild adults populations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Rotella et al. (2017), </a:t>
                      </a:r>
                      <a:r>
                        <a:rPr lang="en-US" sz="1600" u="none" strike="noStrike" dirty="0" err="1">
                          <a:effectLst/>
                        </a:rPr>
                        <a:t>Klungle</a:t>
                      </a:r>
                      <a:r>
                        <a:rPr lang="en-US" sz="1600" u="none" strike="noStrike" dirty="0">
                          <a:effectLst/>
                        </a:rPr>
                        <a:t> and Baxter (2005), Jaeger et al. (2009), and Braaten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1591333607"/>
                  </a:ext>
                </a:extLst>
              </a:tr>
              <a:tr h="313452">
                <a:tc rowSpan="4">
                  <a:txBody>
                    <a:bodyPr/>
                    <a:lstStyle/>
                    <a:p>
                      <a:pPr algn="ctr" fontAlgn="ctr"/>
                      <a:r>
                        <a:rPr lang="en-US" sz="1600" u="none" strike="noStrike" dirty="0">
                          <a:effectLst/>
                        </a:rPr>
                        <a:t>maturation age</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dirty="0">
                          <a:effectLst/>
                        </a:rPr>
                        <a:t>•  distribution </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rowSpan="4">
                  <a:txBody>
                    <a:bodyPr/>
                    <a:lstStyle/>
                    <a:p>
                      <a:pPr algn="l" fontAlgn="ctr"/>
                      <a:r>
                        <a:rPr lang="en-US" sz="1600" u="none" strike="noStrike" dirty="0" err="1">
                          <a:effectLst/>
                        </a:rPr>
                        <a:t>Keenlyne</a:t>
                      </a:r>
                      <a:r>
                        <a:rPr lang="en-US" sz="1600" u="none" strike="noStrike" dirty="0">
                          <a:effectLst/>
                        </a:rPr>
                        <a:t> and Jenkins (1993), George et al. (2012), and </a:t>
                      </a:r>
                      <a:r>
                        <a:rPr lang="en-US" sz="1600" u="none" strike="noStrike" dirty="0" err="1">
                          <a:effectLst/>
                        </a:rPr>
                        <a:t>Steffensen</a:t>
                      </a:r>
                      <a:r>
                        <a:rPr lang="en-US" sz="1600" u="none" strike="noStrike" dirty="0">
                          <a:effectLst/>
                        </a:rPr>
                        <a:t> et al. (2013)</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2924731337"/>
                  </a:ext>
                </a:extLst>
              </a:tr>
              <a:tr h="223894">
                <a:tc vMerge="1">
                  <a:txBody>
                    <a:bodyPr/>
                    <a:lstStyle/>
                    <a:p>
                      <a:endParaRPr lang="en-US"/>
                    </a:p>
                  </a:txBody>
                  <a:tcPr/>
                </a:tc>
                <a:tc>
                  <a:txBody>
                    <a:bodyPr/>
                    <a:lstStyle/>
                    <a:p>
                      <a:pPr algn="l" fontAlgn="ctr"/>
                      <a:r>
                        <a:rPr lang="en-US" sz="1600" u="none" strike="noStrike" dirty="0">
                          <a:effectLst/>
                        </a:rPr>
                        <a:t>•  minimum:  8</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72736528"/>
                  </a:ext>
                </a:extLst>
              </a:tr>
              <a:tr h="223894">
                <a:tc vMerge="1">
                  <a:txBody>
                    <a:bodyPr/>
                    <a:lstStyle/>
                    <a:p>
                      <a:endParaRPr lang="en-US"/>
                    </a:p>
                  </a:txBody>
                  <a:tcPr/>
                </a:tc>
                <a:tc>
                  <a:txBody>
                    <a:bodyPr/>
                    <a:lstStyle/>
                    <a:p>
                      <a:pPr algn="l" fontAlgn="ctr"/>
                      <a:r>
                        <a:rPr lang="en-US" sz="1600" u="none" strike="noStrike">
                          <a:effectLst/>
                        </a:rPr>
                        <a:t>•  maximum:  21</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1048428889"/>
                  </a:ext>
                </a:extLst>
              </a:tr>
              <a:tr h="223894">
                <a:tc vMerge="1">
                  <a:txBody>
                    <a:bodyPr/>
                    <a:lstStyle/>
                    <a:p>
                      <a:endParaRPr lang="en-US"/>
                    </a:p>
                  </a:txBody>
                  <a:tcPr/>
                </a:tc>
                <a:tc>
                  <a:txBody>
                    <a:bodyPr/>
                    <a:lstStyle/>
                    <a:p>
                      <a:pPr algn="l" fontAlgn="ctr"/>
                      <a:r>
                        <a:rPr lang="en-US" sz="1600" u="none" strike="noStrike">
                          <a:effectLst/>
                        </a:rPr>
                        <a:t>•  mean: ≈15.5</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4277311812"/>
                  </a:ext>
                </a:extLst>
              </a:tr>
              <a:tr h="537346">
                <a:tc rowSpan="2">
                  <a:txBody>
                    <a:bodyPr/>
                    <a:lstStyle/>
                    <a:p>
                      <a:pPr algn="ctr" fontAlgn="ctr"/>
                      <a:r>
                        <a:rPr lang="en-US" sz="1600" u="none" strike="noStrike" dirty="0">
                          <a:effectLst/>
                        </a:rPr>
                        <a:t>reproductively-ready period</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distribution generated from data in the  literature</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rowSpan="2">
                  <a:txBody>
                    <a:bodyPr/>
                    <a:lstStyle/>
                    <a:p>
                      <a:pPr algn="l" fontAlgn="b"/>
                      <a:r>
                        <a:rPr lang="en-US" sz="1600" u="none" strike="noStrike" dirty="0" err="1">
                          <a:effectLst/>
                        </a:rPr>
                        <a:t>DeLonay</a:t>
                      </a:r>
                      <a:r>
                        <a:rPr lang="en-US" sz="1600" u="none" strike="noStrike" dirty="0">
                          <a:effectLst/>
                        </a:rPr>
                        <a:t> et al. (2016) and Fuller et al. (2008)</a:t>
                      </a:r>
                      <a:endParaRPr lang="en-US" sz="1600" b="0" i="0" u="none" strike="noStrike" dirty="0">
                        <a:solidFill>
                          <a:srgbClr val="000000"/>
                        </a:solidFill>
                        <a:effectLst/>
                        <a:latin typeface="Calibri" panose="020F0502020204030204" pitchFamily="34" charset="0"/>
                      </a:endParaRPr>
                    </a:p>
                  </a:txBody>
                  <a:tcPr marL="9258" marR="9258" marT="9258" marB="0" anchor="b">
                    <a:solidFill>
                      <a:schemeClr val="bg1">
                        <a:lumMod val="95000"/>
                      </a:schemeClr>
                    </a:solidFill>
                  </a:tcPr>
                </a:tc>
                <a:extLst>
                  <a:ext uri="{0D108BD9-81ED-4DB2-BD59-A6C34878D82A}">
                    <a16:rowId xmlns:a16="http://schemas.microsoft.com/office/drawing/2014/main" val="1293637439"/>
                  </a:ext>
                </a:extLst>
              </a:tr>
              <a:tr h="223894">
                <a:tc vMerge="1">
                  <a:txBody>
                    <a:bodyPr/>
                    <a:lstStyle/>
                    <a:p>
                      <a:endParaRPr lang="en-US"/>
                    </a:p>
                  </a:txBody>
                  <a:tcPr/>
                </a:tc>
                <a:tc>
                  <a:txBody>
                    <a:bodyPr/>
                    <a:lstStyle/>
                    <a:p>
                      <a:pPr algn="l" fontAlgn="ctr"/>
                      <a:r>
                        <a:rPr lang="en-US" sz="1600" u="none" strike="noStrike" dirty="0">
                          <a:effectLst/>
                        </a:rPr>
                        <a:t>•  range: 2-5 years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vMerge="1">
                  <a:txBody>
                    <a:bodyPr/>
                    <a:lstStyle/>
                    <a:p>
                      <a:endParaRPr lang="en-US"/>
                    </a:p>
                  </a:txBody>
                  <a:tcPr/>
                </a:tc>
                <a:extLst>
                  <a:ext uri="{0D108BD9-81ED-4DB2-BD59-A6C34878D82A}">
                    <a16:rowId xmlns:a16="http://schemas.microsoft.com/office/drawing/2014/main" val="2333075526"/>
                  </a:ext>
                </a:extLst>
              </a:tr>
              <a:tr h="761239">
                <a:tc rowSpan="2">
                  <a:txBody>
                    <a:bodyPr/>
                    <a:lstStyle/>
                    <a:p>
                      <a:pPr algn="ctr" fontAlgn="ctr"/>
                      <a:r>
                        <a:rPr lang="en-US" sz="1600" u="none" strike="noStrike" dirty="0">
                          <a:effectLst/>
                        </a:rPr>
                        <a:t>age-specific fecundity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en-US" sz="1600" u="none" strike="noStrike">
                          <a:effectLst/>
                        </a:rPr>
                        <a:t>•  used an age-length growth model and a length-fecundity model to simulate fecundity at age</a:t>
                      </a:r>
                      <a:endParaRPr lang="en-US" sz="1600" b="0" i="0" u="none" strike="noStrike">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Rob Holm, unpublished data</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3139345321"/>
                  </a:ext>
                </a:extLst>
              </a:tr>
              <a:tr h="822016">
                <a:tc vMerge="1">
                  <a:txBody>
                    <a:bodyPr/>
                    <a:lstStyle/>
                    <a:p>
                      <a:endParaRPr lang="en-US"/>
                    </a:p>
                  </a:txBody>
                  <a:tcPr/>
                </a:tc>
                <a:tc>
                  <a:txBody>
                    <a:bodyPr/>
                    <a:lstStyle/>
                    <a:p>
                      <a:pPr algn="l" fontAlgn="ctr"/>
                      <a:r>
                        <a:rPr lang="en-US" sz="1600" u="none" strike="noStrike" dirty="0">
                          <a:effectLst/>
                        </a:rPr>
                        <a:t>•  models were fit with RPMA 2 pallid sturgeon PSPAP data and data provided by the hatcheries, respectively</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3489062492"/>
                  </a:ext>
                </a:extLst>
              </a:tr>
              <a:tr h="416605">
                <a:tc>
                  <a:txBody>
                    <a:bodyPr/>
                    <a:lstStyle/>
                    <a:p>
                      <a:pPr algn="ctr" fontAlgn="ctr"/>
                      <a:r>
                        <a:rPr lang="en-US" sz="1600" u="none" strike="noStrike" dirty="0">
                          <a:effectLst/>
                        </a:rPr>
                        <a:t>sex ratio</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  0.32    (1 female to every 2.125 males)</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tc>
                  <a:txBody>
                    <a:bodyPr/>
                    <a:lstStyle/>
                    <a:p>
                      <a:pPr algn="l" fontAlgn="ctr"/>
                      <a:r>
                        <a:rPr lang="en-US" sz="1600" u="none" strike="noStrike" dirty="0">
                          <a:effectLst/>
                        </a:rPr>
                        <a:t>Jaeger et al. (2009)</a:t>
                      </a:r>
                      <a:endParaRPr lang="en-US" sz="1600" b="0" i="0" u="none" strike="noStrike" dirty="0">
                        <a:solidFill>
                          <a:srgbClr val="000000"/>
                        </a:solidFill>
                        <a:effectLst/>
                        <a:latin typeface="Calibri" panose="020F0502020204030204" pitchFamily="34" charset="0"/>
                      </a:endParaRPr>
                    </a:p>
                  </a:txBody>
                  <a:tcPr marL="9258" marR="9258" marT="9258" marB="0" anchor="ctr">
                    <a:solidFill>
                      <a:schemeClr val="bg1">
                        <a:lumMod val="95000"/>
                      </a:schemeClr>
                    </a:solidFill>
                  </a:tcPr>
                </a:tc>
                <a:extLst>
                  <a:ext uri="{0D108BD9-81ED-4DB2-BD59-A6C34878D82A}">
                    <a16:rowId xmlns:a16="http://schemas.microsoft.com/office/drawing/2014/main" val="2184155611"/>
                  </a:ext>
                </a:extLst>
              </a:tr>
              <a:tr h="313452">
                <a:tc rowSpan="2">
                  <a:txBody>
                    <a:bodyPr/>
                    <a:lstStyle/>
                    <a:p>
                      <a:pPr algn="ctr" fontAlgn="ctr"/>
                      <a:r>
                        <a:rPr lang="en-US" sz="1600" u="none" strike="noStrike" dirty="0">
                          <a:effectLst/>
                        </a:rPr>
                        <a:t>age-0 survival given retention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a:txBody>
                    <a:bodyPr/>
                    <a:lstStyle/>
                    <a:p>
                      <a:pPr algn="l" fontAlgn="ctr"/>
                      <a:r>
                        <a:rPr lang="de-DE" sz="1600" u="none" strike="noStrike" dirty="0">
                          <a:effectLst/>
                        </a:rPr>
                        <a:t>•  0.000075    (75 in 1 million)</a:t>
                      </a:r>
                      <a:endParaRPr lang="de-DE" sz="1600" b="0" i="0" u="none" strike="noStrike" dirty="0">
                        <a:solidFill>
                          <a:srgbClr val="000000"/>
                        </a:solidFill>
                        <a:effectLst/>
                        <a:latin typeface="Calibri" panose="020F0502020204030204" pitchFamily="34" charset="0"/>
                      </a:endParaRPr>
                    </a:p>
                  </a:txBody>
                  <a:tcPr marL="9258" marR="9258" marT="9258" marB="0" anchor="ctr">
                    <a:noFill/>
                  </a:tcPr>
                </a:tc>
                <a:tc rowSpan="2">
                  <a:txBody>
                    <a:bodyPr/>
                    <a:lstStyle/>
                    <a:p>
                      <a:pPr algn="l" fontAlgn="ctr"/>
                      <a:r>
                        <a:rPr lang="en-US" sz="1600" u="none" strike="noStrike" dirty="0">
                          <a:effectLst/>
                        </a:rPr>
                        <a:t>Pine et al. (2001)</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extLst>
                  <a:ext uri="{0D108BD9-81ED-4DB2-BD59-A6C34878D82A}">
                    <a16:rowId xmlns:a16="http://schemas.microsoft.com/office/drawing/2014/main" val="493989440"/>
                  </a:ext>
                </a:extLst>
              </a:tr>
              <a:tr h="223894">
                <a:tc vMerge="1">
                  <a:txBody>
                    <a:bodyPr/>
                    <a:lstStyle/>
                    <a:p>
                      <a:endParaRPr lang="en-US"/>
                    </a:p>
                  </a:txBody>
                  <a:tcPr/>
                </a:tc>
                <a:tc>
                  <a:txBody>
                    <a:bodyPr/>
                    <a:lstStyle/>
                    <a:p>
                      <a:pPr algn="l" fontAlgn="ctr"/>
                      <a:r>
                        <a:rPr lang="en-US" sz="1600" u="none" strike="noStrike" dirty="0">
                          <a:effectLst/>
                        </a:rPr>
                        <a:t>•  ≤0.0004 in gulf sturgeon</a:t>
                      </a:r>
                      <a:endParaRPr lang="en-US" sz="1600" b="0" i="0" u="none" strike="noStrike" dirty="0">
                        <a:solidFill>
                          <a:srgbClr val="000000"/>
                        </a:solidFill>
                        <a:effectLst/>
                        <a:latin typeface="Calibri" panose="020F0502020204030204" pitchFamily="34" charset="0"/>
                      </a:endParaRPr>
                    </a:p>
                  </a:txBody>
                  <a:tcPr marL="9258" marR="9258" marT="9258" marB="0" anchor="ctr">
                    <a:noFill/>
                  </a:tcPr>
                </a:tc>
                <a:tc vMerge="1">
                  <a:txBody>
                    <a:bodyPr/>
                    <a:lstStyle/>
                    <a:p>
                      <a:endParaRPr lang="en-US"/>
                    </a:p>
                  </a:txBody>
                  <a:tcPr/>
                </a:tc>
                <a:extLst>
                  <a:ext uri="{0D108BD9-81ED-4DB2-BD59-A6C34878D82A}">
                    <a16:rowId xmlns:a16="http://schemas.microsoft.com/office/drawing/2014/main" val="2578211726"/>
                  </a:ext>
                </a:extLst>
              </a:tr>
            </a:tbl>
          </a:graphicData>
        </a:graphic>
      </p:graphicFrame>
      <p:sp>
        <p:nvSpPr>
          <p:cNvPr id="5" name="TextBox 4">
            <a:extLst>
              <a:ext uri="{FF2B5EF4-FFF2-40B4-BE49-F238E27FC236}">
                <a16:creationId xmlns:a16="http://schemas.microsoft.com/office/drawing/2014/main" id="{91FFCC71-F6A2-4A04-99AF-8E6C6D8BDC97}"/>
              </a:ext>
            </a:extLst>
          </p:cNvPr>
          <p:cNvSpPr txBox="1"/>
          <p:nvPr/>
        </p:nvSpPr>
        <p:spPr>
          <a:xfrm>
            <a:off x="168813" y="2458563"/>
            <a:ext cx="1603717" cy="954107"/>
          </a:xfrm>
          <a:prstGeom prst="rect">
            <a:avLst/>
          </a:prstGeom>
          <a:noFill/>
        </p:spPr>
        <p:txBody>
          <a:bodyPr wrap="square" rtlCol="0">
            <a:spAutoFit/>
          </a:bodyPr>
          <a:lstStyle/>
          <a:p>
            <a:r>
              <a:rPr lang="en-US" sz="1400" dirty="0">
                <a:solidFill>
                  <a:srgbClr val="FF0000"/>
                </a:solidFill>
              </a:rPr>
              <a:t>Very little RPMA 2 data available; Molly Webb is analyzing new data</a:t>
            </a:r>
          </a:p>
        </p:txBody>
      </p:sp>
      <p:sp>
        <p:nvSpPr>
          <p:cNvPr id="6" name="TextBox 5">
            <a:extLst>
              <a:ext uri="{FF2B5EF4-FFF2-40B4-BE49-F238E27FC236}">
                <a16:creationId xmlns:a16="http://schemas.microsoft.com/office/drawing/2014/main" id="{89E81E3B-36D5-4EF0-83DE-317CBAB9B397}"/>
              </a:ext>
            </a:extLst>
          </p:cNvPr>
          <p:cNvSpPr txBox="1"/>
          <p:nvPr/>
        </p:nvSpPr>
        <p:spPr>
          <a:xfrm>
            <a:off x="168811" y="5663538"/>
            <a:ext cx="2053884" cy="523220"/>
          </a:xfrm>
          <a:prstGeom prst="rect">
            <a:avLst/>
          </a:prstGeom>
          <a:noFill/>
        </p:spPr>
        <p:txBody>
          <a:bodyPr wrap="square" rtlCol="0">
            <a:spAutoFit/>
          </a:bodyPr>
          <a:lstStyle/>
          <a:p>
            <a:r>
              <a:rPr lang="en-US" sz="1400" dirty="0">
                <a:solidFill>
                  <a:srgbClr val="FF0000"/>
                </a:solidFill>
              </a:rPr>
              <a:t>Population estimates from 1 year only</a:t>
            </a:r>
          </a:p>
        </p:txBody>
      </p:sp>
      <p:sp>
        <p:nvSpPr>
          <p:cNvPr id="7" name="TextBox 6">
            <a:extLst>
              <a:ext uri="{FF2B5EF4-FFF2-40B4-BE49-F238E27FC236}">
                <a16:creationId xmlns:a16="http://schemas.microsoft.com/office/drawing/2014/main" id="{2E78E498-0F6D-4EDC-837F-8F741C0F7A8A}"/>
              </a:ext>
            </a:extLst>
          </p:cNvPr>
          <p:cNvSpPr txBox="1"/>
          <p:nvPr/>
        </p:nvSpPr>
        <p:spPr>
          <a:xfrm>
            <a:off x="168811" y="3649701"/>
            <a:ext cx="1488831" cy="307777"/>
          </a:xfrm>
          <a:prstGeom prst="rect">
            <a:avLst/>
          </a:prstGeom>
          <a:noFill/>
        </p:spPr>
        <p:txBody>
          <a:bodyPr wrap="square" rtlCol="0">
            <a:spAutoFit/>
          </a:bodyPr>
          <a:lstStyle/>
          <a:p>
            <a:r>
              <a:rPr lang="en-US" sz="1400" dirty="0">
                <a:solidFill>
                  <a:srgbClr val="FF0000"/>
                </a:solidFill>
              </a:rPr>
              <a:t>N=28</a:t>
            </a:r>
          </a:p>
        </p:txBody>
      </p:sp>
      <p:sp>
        <p:nvSpPr>
          <p:cNvPr id="8" name="TextBox 7">
            <a:extLst>
              <a:ext uri="{FF2B5EF4-FFF2-40B4-BE49-F238E27FC236}">
                <a16:creationId xmlns:a16="http://schemas.microsoft.com/office/drawing/2014/main" id="{DB3CEFD6-990D-4F85-829F-81129D154D85}"/>
              </a:ext>
            </a:extLst>
          </p:cNvPr>
          <p:cNvSpPr txBox="1"/>
          <p:nvPr/>
        </p:nvSpPr>
        <p:spPr>
          <a:xfrm>
            <a:off x="168811" y="6233122"/>
            <a:ext cx="998807" cy="523220"/>
          </a:xfrm>
          <a:prstGeom prst="rect">
            <a:avLst/>
          </a:prstGeom>
          <a:noFill/>
        </p:spPr>
        <p:txBody>
          <a:bodyPr wrap="square" rtlCol="0">
            <a:spAutoFit/>
          </a:bodyPr>
          <a:lstStyle/>
          <a:p>
            <a:r>
              <a:rPr lang="en-US" sz="1400" dirty="0">
                <a:solidFill>
                  <a:srgbClr val="FF0000"/>
                </a:solidFill>
              </a:rPr>
              <a:t>Highly uncertain</a:t>
            </a:r>
          </a:p>
        </p:txBody>
      </p:sp>
      <p:sp>
        <p:nvSpPr>
          <p:cNvPr id="9" name="TextBox 8">
            <a:extLst>
              <a:ext uri="{FF2B5EF4-FFF2-40B4-BE49-F238E27FC236}">
                <a16:creationId xmlns:a16="http://schemas.microsoft.com/office/drawing/2014/main" id="{2D7ED047-3C8E-4DCE-9C2D-887CAD27F321}"/>
              </a:ext>
            </a:extLst>
          </p:cNvPr>
          <p:cNvSpPr txBox="1"/>
          <p:nvPr/>
        </p:nvSpPr>
        <p:spPr>
          <a:xfrm>
            <a:off x="168812" y="4597893"/>
            <a:ext cx="1488830" cy="738664"/>
          </a:xfrm>
          <a:prstGeom prst="rect">
            <a:avLst/>
          </a:prstGeom>
          <a:noFill/>
        </p:spPr>
        <p:txBody>
          <a:bodyPr wrap="square" rtlCol="0">
            <a:spAutoFit/>
          </a:bodyPr>
          <a:lstStyle/>
          <a:p>
            <a:r>
              <a:rPr lang="en-US" sz="1400" dirty="0">
                <a:solidFill>
                  <a:srgbClr val="FF0000"/>
                </a:solidFill>
              </a:rPr>
              <a:t>Age-length growth model being  improved</a:t>
            </a:r>
          </a:p>
        </p:txBody>
      </p:sp>
      <p:sp>
        <p:nvSpPr>
          <p:cNvPr id="10" name="TextBox 9">
            <a:extLst>
              <a:ext uri="{FF2B5EF4-FFF2-40B4-BE49-F238E27FC236}">
                <a16:creationId xmlns:a16="http://schemas.microsoft.com/office/drawing/2014/main" id="{BAFDACEA-731C-494B-86EA-F5547C170F3B}"/>
              </a:ext>
            </a:extLst>
          </p:cNvPr>
          <p:cNvSpPr txBox="1"/>
          <p:nvPr/>
        </p:nvSpPr>
        <p:spPr>
          <a:xfrm>
            <a:off x="168810" y="1457246"/>
            <a:ext cx="1488831" cy="954107"/>
          </a:xfrm>
          <a:prstGeom prst="rect">
            <a:avLst/>
          </a:prstGeom>
          <a:noFill/>
        </p:spPr>
        <p:txBody>
          <a:bodyPr wrap="square" rtlCol="0">
            <a:spAutoFit/>
          </a:bodyPr>
          <a:lstStyle/>
          <a:p>
            <a:r>
              <a:rPr lang="en-US" sz="1400" dirty="0">
                <a:solidFill>
                  <a:srgbClr val="FF0000"/>
                </a:solidFill>
              </a:rPr>
              <a:t>Assumes young hatchery &amp; wild fish experience similar survivals</a:t>
            </a:r>
          </a:p>
        </p:txBody>
      </p:sp>
      <p:sp>
        <p:nvSpPr>
          <p:cNvPr id="12" name="TextBox 11">
            <a:extLst>
              <a:ext uri="{FF2B5EF4-FFF2-40B4-BE49-F238E27FC236}">
                <a16:creationId xmlns:a16="http://schemas.microsoft.com/office/drawing/2014/main" id="{4117A831-5E53-4449-B387-C34320E17631}"/>
              </a:ext>
            </a:extLst>
          </p:cNvPr>
          <p:cNvSpPr txBox="1"/>
          <p:nvPr/>
        </p:nvSpPr>
        <p:spPr>
          <a:xfrm>
            <a:off x="168810" y="1192079"/>
            <a:ext cx="1488831" cy="307777"/>
          </a:xfrm>
          <a:prstGeom prst="rect">
            <a:avLst/>
          </a:prstGeom>
          <a:noFill/>
        </p:spPr>
        <p:txBody>
          <a:bodyPr wrap="square" rtlCol="0">
            <a:spAutoFit/>
          </a:bodyPr>
          <a:lstStyle/>
          <a:p>
            <a:r>
              <a:rPr lang="en-US" sz="1400" dirty="0">
                <a:solidFill>
                  <a:srgbClr val="FF0000"/>
                </a:solidFill>
              </a:rPr>
              <a:t>Uncertain</a:t>
            </a:r>
          </a:p>
        </p:txBody>
      </p:sp>
      <p:sp>
        <p:nvSpPr>
          <p:cNvPr id="11" name="TextBox 10">
            <a:extLst>
              <a:ext uri="{FF2B5EF4-FFF2-40B4-BE49-F238E27FC236}">
                <a16:creationId xmlns:a16="http://schemas.microsoft.com/office/drawing/2014/main" id="{CF678D51-8598-4A3F-B4A7-525EA81DB3C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Sensitivity &amp; Elasticity</a:t>
            </a:r>
          </a:p>
        </p:txBody>
      </p:sp>
    </p:spTree>
    <p:extLst>
      <p:ext uri="{BB962C8B-B14F-4D97-AF65-F5344CB8AC3E}">
        <p14:creationId xmlns:p14="http://schemas.microsoft.com/office/powerpoint/2010/main" val="3069696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007F986-4661-41A8-8D5B-C38BDD02A8DC}"/>
              </a:ext>
            </a:extLst>
          </p:cNvPr>
          <p:cNvGrpSpPr/>
          <p:nvPr/>
        </p:nvGrpSpPr>
        <p:grpSpPr>
          <a:xfrm>
            <a:off x="528478" y="1925239"/>
            <a:ext cx="11135044" cy="4383037"/>
            <a:chOff x="825899" y="2234952"/>
            <a:chExt cx="11135044" cy="4383037"/>
          </a:xfrm>
        </p:grpSpPr>
        <p:pic>
          <p:nvPicPr>
            <p:cNvPr id="4" name="Picture 3">
              <a:extLst>
                <a:ext uri="{FF2B5EF4-FFF2-40B4-BE49-F238E27FC236}">
                  <a16:creationId xmlns:a16="http://schemas.microsoft.com/office/drawing/2014/main" id="{418ABB8A-3121-486B-BDD4-9FDB9015E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45" y="2234952"/>
              <a:ext cx="8406582" cy="4383037"/>
            </a:xfrm>
            <a:prstGeom prst="rect">
              <a:avLst/>
            </a:prstGeom>
          </p:spPr>
        </p:pic>
        <p:sp>
          <p:nvSpPr>
            <p:cNvPr id="11" name="TextBox 10">
              <a:extLst>
                <a:ext uri="{FF2B5EF4-FFF2-40B4-BE49-F238E27FC236}">
                  <a16:creationId xmlns:a16="http://schemas.microsoft.com/office/drawing/2014/main" id="{2744EBF5-022D-4B4C-A789-1ABBDC3AEB84}"/>
                </a:ext>
              </a:extLst>
            </p:cNvPr>
            <p:cNvSpPr txBox="1"/>
            <p:nvPr/>
          </p:nvSpPr>
          <p:spPr>
            <a:xfrm>
              <a:off x="825899" y="2957865"/>
              <a:ext cx="3625620" cy="415498"/>
            </a:xfrm>
            <a:prstGeom prst="rect">
              <a:avLst/>
            </a:prstGeom>
            <a:solidFill>
              <a:schemeClr val="bg1"/>
            </a:solidFill>
          </p:spPr>
          <p:txBody>
            <a:bodyPr wrap="square" rtlCol="0">
              <a:spAutoFit/>
            </a:bodyPr>
            <a:lstStyle/>
            <a:p>
              <a:r>
                <a:rPr lang="en-US" sz="2100" dirty="0"/>
                <a:t>Age-0 Survival Given Retention</a:t>
              </a:r>
            </a:p>
          </p:txBody>
        </p:sp>
        <p:sp>
          <p:nvSpPr>
            <p:cNvPr id="12" name="TextBox 11">
              <a:extLst>
                <a:ext uri="{FF2B5EF4-FFF2-40B4-BE49-F238E27FC236}">
                  <a16:creationId xmlns:a16="http://schemas.microsoft.com/office/drawing/2014/main" id="{2A633217-8159-44EA-858A-42A365996735}"/>
                </a:ext>
              </a:extLst>
            </p:cNvPr>
            <p:cNvSpPr txBox="1"/>
            <p:nvPr/>
          </p:nvSpPr>
          <p:spPr>
            <a:xfrm>
              <a:off x="3237260" y="3936836"/>
              <a:ext cx="1214259" cy="415498"/>
            </a:xfrm>
            <a:prstGeom prst="rect">
              <a:avLst/>
            </a:prstGeom>
            <a:solidFill>
              <a:schemeClr val="bg1"/>
            </a:solidFill>
          </p:spPr>
          <p:txBody>
            <a:bodyPr wrap="square" rtlCol="0">
              <a:spAutoFit/>
            </a:bodyPr>
            <a:lstStyle/>
            <a:p>
              <a:r>
                <a:rPr lang="en-US" sz="2100" dirty="0"/>
                <a:t>Sex Ratio</a:t>
              </a:r>
            </a:p>
          </p:txBody>
        </p:sp>
        <p:sp>
          <p:nvSpPr>
            <p:cNvPr id="13" name="TextBox 12">
              <a:extLst>
                <a:ext uri="{FF2B5EF4-FFF2-40B4-BE49-F238E27FC236}">
                  <a16:creationId xmlns:a16="http://schemas.microsoft.com/office/drawing/2014/main" id="{50EC2197-B5B5-46E5-B148-AE15659E2E08}"/>
                </a:ext>
              </a:extLst>
            </p:cNvPr>
            <p:cNvSpPr txBox="1"/>
            <p:nvPr/>
          </p:nvSpPr>
          <p:spPr>
            <a:xfrm>
              <a:off x="1939429" y="4470714"/>
              <a:ext cx="2512090" cy="415498"/>
            </a:xfrm>
            <a:prstGeom prst="rect">
              <a:avLst/>
            </a:prstGeom>
            <a:solidFill>
              <a:schemeClr val="bg1"/>
            </a:solidFill>
          </p:spPr>
          <p:txBody>
            <a:bodyPr wrap="square" rtlCol="0">
              <a:spAutoFit/>
            </a:bodyPr>
            <a:lstStyle/>
            <a:p>
              <a:r>
                <a:rPr lang="en-US" sz="2100" dirty="0"/>
                <a:t>Spawning Probability</a:t>
              </a:r>
            </a:p>
          </p:txBody>
        </p:sp>
        <p:sp>
          <p:nvSpPr>
            <p:cNvPr id="14" name="TextBox 13">
              <a:extLst>
                <a:ext uri="{FF2B5EF4-FFF2-40B4-BE49-F238E27FC236}">
                  <a16:creationId xmlns:a16="http://schemas.microsoft.com/office/drawing/2014/main" id="{87BDA2DC-1103-48E8-823E-DA4412AEB121}"/>
                </a:ext>
              </a:extLst>
            </p:cNvPr>
            <p:cNvSpPr txBox="1"/>
            <p:nvPr/>
          </p:nvSpPr>
          <p:spPr>
            <a:xfrm>
              <a:off x="1106128" y="5004592"/>
              <a:ext cx="3345391" cy="415498"/>
            </a:xfrm>
            <a:prstGeom prst="rect">
              <a:avLst/>
            </a:prstGeom>
            <a:solidFill>
              <a:schemeClr val="bg1"/>
            </a:solidFill>
          </p:spPr>
          <p:txBody>
            <a:bodyPr wrap="square" rtlCol="0">
              <a:spAutoFit/>
            </a:bodyPr>
            <a:lstStyle/>
            <a:p>
              <a:r>
                <a:rPr lang="en-US" sz="2100" dirty="0"/>
                <a:t>Survivals for Age-1 to Age-12</a:t>
              </a:r>
            </a:p>
          </p:txBody>
        </p:sp>
        <p:sp>
          <p:nvSpPr>
            <p:cNvPr id="15" name="TextBox 14">
              <a:extLst>
                <a:ext uri="{FF2B5EF4-FFF2-40B4-BE49-F238E27FC236}">
                  <a16:creationId xmlns:a16="http://schemas.microsoft.com/office/drawing/2014/main" id="{617D9A2B-72AF-4566-91AE-5620F5B0ADA2}"/>
                </a:ext>
              </a:extLst>
            </p:cNvPr>
            <p:cNvSpPr txBox="1"/>
            <p:nvPr/>
          </p:nvSpPr>
          <p:spPr>
            <a:xfrm>
              <a:off x="1912373" y="3462148"/>
              <a:ext cx="2512090" cy="415498"/>
            </a:xfrm>
            <a:prstGeom prst="rect">
              <a:avLst/>
            </a:prstGeom>
            <a:solidFill>
              <a:schemeClr val="bg1"/>
            </a:solidFill>
          </p:spPr>
          <p:txBody>
            <a:bodyPr wrap="square" rtlCol="0">
              <a:spAutoFit/>
            </a:bodyPr>
            <a:lstStyle/>
            <a:p>
              <a:r>
                <a:rPr lang="en-US" sz="2100" dirty="0"/>
                <a:t>Retention Probability</a:t>
              </a:r>
            </a:p>
          </p:txBody>
        </p:sp>
        <p:sp>
          <p:nvSpPr>
            <p:cNvPr id="21" name="TextBox 20">
              <a:extLst>
                <a:ext uri="{FF2B5EF4-FFF2-40B4-BE49-F238E27FC236}">
                  <a16:creationId xmlns:a16="http://schemas.microsoft.com/office/drawing/2014/main" id="{DD1A7F86-D9CE-4084-A349-3B062EC5A21A}"/>
                </a:ext>
              </a:extLst>
            </p:cNvPr>
            <p:cNvSpPr txBox="1"/>
            <p:nvPr/>
          </p:nvSpPr>
          <p:spPr>
            <a:xfrm>
              <a:off x="5474136" y="6038653"/>
              <a:ext cx="3480568" cy="415498"/>
            </a:xfrm>
            <a:prstGeom prst="rect">
              <a:avLst/>
            </a:prstGeom>
            <a:solidFill>
              <a:schemeClr val="bg1"/>
            </a:solidFill>
          </p:spPr>
          <p:txBody>
            <a:bodyPr wrap="square" rtlCol="0">
              <a:spAutoFit/>
            </a:bodyPr>
            <a:lstStyle/>
            <a:p>
              <a:pPr algn="ctr"/>
              <a:r>
                <a:rPr lang="en-US" sz="2100" dirty="0"/>
                <a:t>Elasticity</a:t>
              </a:r>
            </a:p>
          </p:txBody>
        </p:sp>
        <p:sp>
          <p:nvSpPr>
            <p:cNvPr id="16" name="Right Brace 15">
              <a:extLst>
                <a:ext uri="{FF2B5EF4-FFF2-40B4-BE49-F238E27FC236}">
                  <a16:creationId xmlns:a16="http://schemas.microsoft.com/office/drawing/2014/main" id="{312ACE30-155A-40AC-91C6-9B31BF742241}"/>
                </a:ext>
              </a:extLst>
            </p:cNvPr>
            <p:cNvSpPr/>
            <p:nvPr/>
          </p:nvSpPr>
          <p:spPr>
            <a:xfrm>
              <a:off x="9910917" y="2757948"/>
              <a:ext cx="693174" cy="2861187"/>
            </a:xfrm>
            <a:prstGeom prst="rightBrace">
              <a:avLst>
                <a:gd name="adj1" fmla="val 54365"/>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A047338-2325-4D86-9D54-48375A9D5CFF}"/>
                </a:ext>
              </a:extLst>
            </p:cNvPr>
            <p:cNvSpPr txBox="1"/>
            <p:nvPr/>
          </p:nvSpPr>
          <p:spPr>
            <a:xfrm>
              <a:off x="10825317" y="3981080"/>
              <a:ext cx="1135626" cy="369332"/>
            </a:xfrm>
            <a:prstGeom prst="rect">
              <a:avLst/>
            </a:prstGeom>
            <a:noFill/>
          </p:spPr>
          <p:txBody>
            <a:bodyPr wrap="square" rtlCol="0">
              <a:spAutoFit/>
            </a:bodyPr>
            <a:lstStyle/>
            <a:p>
              <a:r>
                <a:rPr lang="en-US" dirty="0"/>
                <a:t>0.019163</a:t>
              </a:r>
            </a:p>
          </p:txBody>
        </p:sp>
      </p:grpSp>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Elasticities</a:t>
            </a:r>
          </a:p>
        </p:txBody>
      </p:sp>
      <p:sp>
        <p:nvSpPr>
          <p:cNvPr id="28" name="TextBox 27">
            <a:extLst>
              <a:ext uri="{FF2B5EF4-FFF2-40B4-BE49-F238E27FC236}">
                <a16:creationId xmlns:a16="http://schemas.microsoft.com/office/drawing/2014/main" id="{71FB651E-1DC9-48CB-BC62-61653631FBC1}"/>
              </a:ext>
            </a:extLst>
          </p:cNvPr>
          <p:cNvSpPr txBox="1"/>
          <p:nvPr/>
        </p:nvSpPr>
        <p:spPr>
          <a:xfrm>
            <a:off x="413006" y="838042"/>
            <a:ext cx="11365988" cy="160043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Elasticity values indicate the proportional change in the long-term growth rate given a proportional change in a parameter value (while all other parameter values remain fixed)</a:t>
            </a:r>
          </a:p>
          <a:p>
            <a:pPr marL="285750" indent="-285750">
              <a:spcAft>
                <a:spcPts val="1200"/>
              </a:spcAft>
              <a:buFont typeface="Arial" panose="020B0604020202020204" pitchFamily="34" charset="0"/>
              <a:buChar char="•"/>
            </a:pPr>
            <a:r>
              <a:rPr lang="en-US" sz="2200" dirty="0">
                <a:solidFill>
                  <a:srgbClr val="0070C0"/>
                </a:solidFill>
              </a:rPr>
              <a:t>Parameters with elasticity values of the greatest magnitude effect the model outcomes the most</a:t>
            </a:r>
          </a:p>
        </p:txBody>
      </p:sp>
      <p:sp>
        <p:nvSpPr>
          <p:cNvPr id="25" name="TextBox 24">
            <a:extLst>
              <a:ext uri="{FF2B5EF4-FFF2-40B4-BE49-F238E27FC236}">
                <a16:creationId xmlns:a16="http://schemas.microsoft.com/office/drawing/2014/main" id="{E3C2C40B-74FE-45CA-BDA2-3A0A703C3DDA}"/>
              </a:ext>
            </a:extLst>
          </p:cNvPr>
          <p:cNvSpPr txBox="1"/>
          <p:nvPr/>
        </p:nvSpPr>
        <p:spPr>
          <a:xfrm>
            <a:off x="8819535" y="6295808"/>
            <a:ext cx="3237123" cy="523220"/>
          </a:xfrm>
          <a:prstGeom prst="rect">
            <a:avLst/>
          </a:prstGeom>
          <a:noFill/>
        </p:spPr>
        <p:txBody>
          <a:bodyPr wrap="square" rtlCol="0">
            <a:spAutoFit/>
          </a:bodyPr>
          <a:lstStyle/>
          <a:p>
            <a:pPr algn="r"/>
            <a:r>
              <a:rPr lang="en-US" sz="1400" dirty="0"/>
              <a:t>Figure for median retention probability under median temperatures.</a:t>
            </a:r>
          </a:p>
        </p:txBody>
      </p:sp>
      <p:sp>
        <p:nvSpPr>
          <p:cNvPr id="24" name="TextBox 23">
            <a:extLst>
              <a:ext uri="{FF2B5EF4-FFF2-40B4-BE49-F238E27FC236}">
                <a16:creationId xmlns:a16="http://schemas.microsoft.com/office/drawing/2014/main" id="{5D7A450E-D78D-47FE-AD3B-C950C4C1ED30}"/>
              </a:ext>
            </a:extLst>
          </p:cNvPr>
          <p:cNvSpPr txBox="1"/>
          <p:nvPr/>
        </p:nvSpPr>
        <p:spPr>
          <a:xfrm>
            <a:off x="99603" y="5707286"/>
            <a:ext cx="5770255" cy="1077218"/>
          </a:xfrm>
          <a:prstGeom prst="rect">
            <a:avLst/>
          </a:prstGeom>
          <a:noFill/>
        </p:spPr>
        <p:txBody>
          <a:bodyPr wrap="square" rtlCol="0">
            <a:spAutoFit/>
          </a:bodyPr>
          <a:lstStyle/>
          <a:p>
            <a:r>
              <a:rPr lang="en-US" sz="1600" dirty="0"/>
              <a:t>Example:</a:t>
            </a:r>
          </a:p>
          <a:p>
            <a:r>
              <a:rPr lang="en-US" sz="1600" dirty="0"/>
              <a:t>A percentage change in age-0 survival given retention (0.00000075) is estimated to have the same effect on the long-term population growth rate as a percentage change in age-1 survival (0.0064).</a:t>
            </a:r>
          </a:p>
        </p:txBody>
      </p:sp>
    </p:spTree>
    <p:extLst>
      <p:ext uri="{BB962C8B-B14F-4D97-AF65-F5344CB8AC3E}">
        <p14:creationId xmlns:p14="http://schemas.microsoft.com/office/powerpoint/2010/main" val="1841259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Sensitivity &amp; Elasticity</a:t>
            </a:r>
          </a:p>
        </p:txBody>
      </p:sp>
      <p:sp>
        <p:nvSpPr>
          <p:cNvPr id="85" name="TextBox 84">
            <a:extLst>
              <a:ext uri="{FF2B5EF4-FFF2-40B4-BE49-F238E27FC236}">
                <a16:creationId xmlns:a16="http://schemas.microsoft.com/office/drawing/2014/main" id="{2283E2DB-D07E-473D-954A-09BD5C241487}"/>
              </a:ext>
            </a:extLst>
          </p:cNvPr>
          <p:cNvSpPr txBox="1"/>
          <p:nvPr/>
        </p:nvSpPr>
        <p:spPr>
          <a:xfrm>
            <a:off x="678477" y="997565"/>
            <a:ext cx="11016994" cy="40934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a:solidFill>
                  <a:srgbClr val="0070C0"/>
                </a:solidFill>
              </a:rPr>
              <a:t>Sensitivity and elasticity analyses are a way of understanding how changes in parameter values effect the value of long-term population growth rate </a:t>
            </a:r>
          </a:p>
          <a:p>
            <a:pPr marL="285750" indent="-285750">
              <a:spcAft>
                <a:spcPts val="1200"/>
              </a:spcAft>
              <a:buFont typeface="Arial" panose="020B0604020202020204" pitchFamily="34" charset="0"/>
              <a:buChar char="•"/>
            </a:pPr>
            <a:r>
              <a:rPr lang="en-US" sz="2200" dirty="0">
                <a:solidFill>
                  <a:srgbClr val="0070C0"/>
                </a:solidFill>
              </a:rPr>
              <a:t>They are most accurate for small changes in a single parameter</a:t>
            </a:r>
          </a:p>
          <a:p>
            <a:pPr marL="285750" indent="-285750">
              <a:spcAft>
                <a:spcPts val="1200"/>
              </a:spcAft>
              <a:buFont typeface="Arial" panose="020B0604020202020204" pitchFamily="34" charset="0"/>
              <a:buChar char="•"/>
            </a:pPr>
            <a:r>
              <a:rPr lang="en-US" sz="2200" dirty="0">
                <a:solidFill>
                  <a:srgbClr val="0070C0"/>
                </a:solidFill>
              </a:rPr>
              <a:t>Only a one-parameter sensitivity analysis was performed—results could vary if multiple parameter values are changed simultaneously</a:t>
            </a:r>
          </a:p>
          <a:p>
            <a:pPr marL="285750" indent="-285750">
              <a:spcAft>
                <a:spcPts val="1200"/>
              </a:spcAft>
              <a:buFont typeface="Arial" panose="020B0604020202020204" pitchFamily="34" charset="0"/>
              <a:buChar char="•"/>
            </a:pPr>
            <a:r>
              <a:rPr lang="en-US" sz="2200" dirty="0">
                <a:solidFill>
                  <a:srgbClr val="0070C0"/>
                </a:solidFill>
              </a:rPr>
              <a:t>From these values we get a sense of what parameters are especially important to population growth and an idea of what parameters it may be best to learn more about and gain more accurate estimations of, if possible</a:t>
            </a:r>
          </a:p>
          <a:p>
            <a:pPr marL="285750" indent="-285750">
              <a:spcAft>
                <a:spcPts val="1200"/>
              </a:spcAft>
              <a:buFont typeface="Arial" panose="020B0604020202020204" pitchFamily="34" charset="0"/>
              <a:buChar char="•"/>
            </a:pPr>
            <a:r>
              <a:rPr lang="en-US" sz="2200" dirty="0">
                <a:solidFill>
                  <a:srgbClr val="0070C0"/>
                </a:solidFill>
              </a:rPr>
              <a:t>These values do not directly tell us about changes in the top alternative with changes in parameter values, although they may be useful in answering questions of this nature</a:t>
            </a:r>
          </a:p>
        </p:txBody>
      </p:sp>
    </p:spTree>
    <p:extLst>
      <p:ext uri="{BB962C8B-B14F-4D97-AF65-F5344CB8AC3E}">
        <p14:creationId xmlns:p14="http://schemas.microsoft.com/office/powerpoint/2010/main" val="37777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Growth Decline Boundaries</a:t>
            </a:r>
          </a:p>
        </p:txBody>
      </p:sp>
      <p:grpSp>
        <p:nvGrpSpPr>
          <p:cNvPr id="3" name="Group 2">
            <a:extLst>
              <a:ext uri="{FF2B5EF4-FFF2-40B4-BE49-F238E27FC236}">
                <a16:creationId xmlns:a16="http://schemas.microsoft.com/office/drawing/2014/main" id="{45823E87-E4E1-4E4B-9AA0-FFD348805C3D}"/>
              </a:ext>
            </a:extLst>
          </p:cNvPr>
          <p:cNvGrpSpPr/>
          <p:nvPr/>
        </p:nvGrpSpPr>
        <p:grpSpPr>
          <a:xfrm>
            <a:off x="695232" y="1046606"/>
            <a:ext cx="8795581" cy="5560670"/>
            <a:chOff x="695232" y="1046606"/>
            <a:chExt cx="8795581" cy="5560670"/>
          </a:xfrm>
        </p:grpSpPr>
        <p:pic>
          <p:nvPicPr>
            <p:cNvPr id="21" name="image6.png">
              <a:extLst>
                <a:ext uri="{FF2B5EF4-FFF2-40B4-BE49-F238E27FC236}">
                  <a16:creationId xmlns:a16="http://schemas.microsoft.com/office/drawing/2014/main" id="{016CF340-3C44-40EC-B1DF-43C1D062C69B}"/>
                </a:ext>
              </a:extLst>
            </p:cNvPr>
            <p:cNvPicPr>
              <a:picLocks noChangeAspect="1"/>
            </p:cNvPicPr>
            <p:nvPr/>
          </p:nvPicPr>
          <p:blipFill>
            <a:blip r:embed="rId2" cstate="print"/>
            <a:stretch>
              <a:fillRect/>
            </a:stretch>
          </p:blipFill>
          <p:spPr>
            <a:xfrm>
              <a:off x="695232" y="1046606"/>
              <a:ext cx="8795581" cy="5560670"/>
            </a:xfrm>
            <a:prstGeom prst="rect">
              <a:avLst/>
            </a:prstGeom>
          </p:spPr>
        </p:pic>
        <p:sp>
          <p:nvSpPr>
            <p:cNvPr id="4" name="TextBox 3">
              <a:extLst>
                <a:ext uri="{FF2B5EF4-FFF2-40B4-BE49-F238E27FC236}">
                  <a16:creationId xmlns:a16="http://schemas.microsoft.com/office/drawing/2014/main" id="{4818F658-40D6-4A0F-922B-5E0B4FF787FD}"/>
                </a:ext>
              </a:extLst>
            </p:cNvPr>
            <p:cNvSpPr txBox="1"/>
            <p:nvPr/>
          </p:nvSpPr>
          <p:spPr>
            <a:xfrm rot="16200000">
              <a:off x="-714762" y="3446544"/>
              <a:ext cx="3429120" cy="400110"/>
            </a:xfrm>
            <a:prstGeom prst="rect">
              <a:avLst/>
            </a:prstGeom>
            <a:solidFill>
              <a:schemeClr val="bg1"/>
            </a:solidFill>
          </p:spPr>
          <p:txBody>
            <a:bodyPr wrap="square" rtlCol="0">
              <a:spAutoFit/>
            </a:bodyPr>
            <a:lstStyle/>
            <a:p>
              <a:r>
                <a:rPr lang="en-US" sz="2000" dirty="0"/>
                <a:t>Age-0 Survival Given Retention</a:t>
              </a:r>
            </a:p>
          </p:txBody>
        </p:sp>
      </p:grpSp>
      <p:sp>
        <p:nvSpPr>
          <p:cNvPr id="5" name="TextBox 4">
            <a:extLst>
              <a:ext uri="{FF2B5EF4-FFF2-40B4-BE49-F238E27FC236}">
                <a16:creationId xmlns:a16="http://schemas.microsoft.com/office/drawing/2014/main" id="{753A2BE4-2D6D-4398-A0F1-7FE669CB7F41}"/>
              </a:ext>
            </a:extLst>
          </p:cNvPr>
          <p:cNvSpPr txBox="1"/>
          <p:nvPr/>
        </p:nvSpPr>
        <p:spPr>
          <a:xfrm>
            <a:off x="9152784" y="1626338"/>
            <a:ext cx="2989006" cy="344709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solidFill>
                  <a:srgbClr val="0070C0"/>
                </a:solidFill>
              </a:rPr>
              <a:t>A “map” of what combinations of spawning probability, retention probability, and age-0 survival given retention will allow for population growth.</a:t>
            </a:r>
          </a:p>
          <a:p>
            <a:pPr marL="285750" indent="-285750">
              <a:buFont typeface="Arial" panose="020B0604020202020204" pitchFamily="34" charset="0"/>
              <a:buChar char="•"/>
            </a:pPr>
            <a:r>
              <a:rPr lang="en-US" sz="1600" dirty="0">
                <a:solidFill>
                  <a:srgbClr val="0070C0"/>
                </a:solidFill>
              </a:rPr>
              <a:t>This figure is about what values (in terms of retention, spawning, and age-0 survival) would be good to aim for to achieve a growing population, rather than about comparing alternatives.</a:t>
            </a:r>
          </a:p>
        </p:txBody>
      </p:sp>
      <p:sp>
        <p:nvSpPr>
          <p:cNvPr id="6" name="TextBox 5">
            <a:extLst>
              <a:ext uri="{FF2B5EF4-FFF2-40B4-BE49-F238E27FC236}">
                <a16:creationId xmlns:a16="http://schemas.microsoft.com/office/drawing/2014/main" id="{48534B6A-FE50-4C24-99FF-18959B5BD4D5}"/>
              </a:ext>
            </a:extLst>
          </p:cNvPr>
          <p:cNvSpPr txBox="1"/>
          <p:nvPr/>
        </p:nvSpPr>
        <p:spPr>
          <a:xfrm>
            <a:off x="9276735" y="5104311"/>
            <a:ext cx="2865055" cy="1323439"/>
          </a:xfrm>
          <a:prstGeom prst="rect">
            <a:avLst/>
          </a:prstGeom>
          <a:noFill/>
        </p:spPr>
        <p:txBody>
          <a:bodyPr wrap="square" rtlCol="0">
            <a:spAutoFit/>
          </a:bodyPr>
          <a:lstStyle/>
          <a:p>
            <a:r>
              <a:rPr lang="en-US" sz="1600" dirty="0">
                <a:solidFill>
                  <a:srgbClr val="FF0000"/>
                </a:solidFill>
              </a:rPr>
              <a:t>Caveat:  Successful recruitment to age-1 resulting from spawning on the Yellowstone River would change these outcomes.</a:t>
            </a:r>
          </a:p>
        </p:txBody>
      </p:sp>
    </p:spTree>
    <p:extLst>
      <p:ext uri="{BB962C8B-B14F-4D97-AF65-F5344CB8AC3E}">
        <p14:creationId xmlns:p14="http://schemas.microsoft.com/office/powerpoint/2010/main" val="4185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 Across POR</a:t>
            </a:r>
          </a:p>
        </p:txBody>
      </p:sp>
      <p:pic>
        <p:nvPicPr>
          <p:cNvPr id="4" name="Picture 3">
            <a:extLst>
              <a:ext uri="{FF2B5EF4-FFF2-40B4-BE49-F238E27FC236}">
                <a16:creationId xmlns:a16="http://schemas.microsoft.com/office/drawing/2014/main" id="{E0A76A90-89FB-4AA5-808D-17CCF743D4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17291" y="2633725"/>
            <a:ext cx="7742903" cy="2593436"/>
          </a:xfrm>
          <a:prstGeom prst="rect">
            <a:avLst/>
          </a:prstGeom>
        </p:spPr>
      </p:pic>
      <p:sp>
        <p:nvSpPr>
          <p:cNvPr id="5" name="TextBox 4">
            <a:extLst>
              <a:ext uri="{FF2B5EF4-FFF2-40B4-BE49-F238E27FC236}">
                <a16:creationId xmlns:a16="http://schemas.microsoft.com/office/drawing/2014/main" id="{AFC018CC-D744-40D6-AA99-BB45A2F5B093}"/>
              </a:ext>
            </a:extLst>
          </p:cNvPr>
          <p:cNvSpPr txBox="1"/>
          <p:nvPr/>
        </p:nvSpPr>
        <p:spPr>
          <a:xfrm>
            <a:off x="1224116" y="988142"/>
            <a:ext cx="9837174"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A quick way to begin accounting for temporal variability</a:t>
            </a:r>
          </a:p>
          <a:p>
            <a:pPr marL="285750" indent="-285750">
              <a:buFont typeface="Arial" panose="020B0604020202020204" pitchFamily="34" charset="0"/>
              <a:buChar char="•"/>
            </a:pPr>
            <a:r>
              <a:rPr lang="en-US" sz="2000" dirty="0"/>
              <a:t>Accounts for the trade-offs in how well an alternative flow does when it can be implemented and how often the particular flow could be implemented across the POR (1930-2012) </a:t>
            </a:r>
          </a:p>
        </p:txBody>
      </p:sp>
      <p:sp>
        <p:nvSpPr>
          <p:cNvPr id="6" name="Oval 5">
            <a:extLst>
              <a:ext uri="{FF2B5EF4-FFF2-40B4-BE49-F238E27FC236}">
                <a16:creationId xmlns:a16="http://schemas.microsoft.com/office/drawing/2014/main" id="{3CBB9B2E-32AB-48F8-9794-BB7A5D2ACC0A}"/>
              </a:ext>
            </a:extLst>
          </p:cNvPr>
          <p:cNvSpPr/>
          <p:nvPr/>
        </p:nvSpPr>
        <p:spPr>
          <a:xfrm>
            <a:off x="6172199" y="2330245"/>
            <a:ext cx="1777181" cy="289691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98E9859-0FFA-4554-9775-91BAB636F9A8}"/>
              </a:ext>
            </a:extLst>
          </p:cNvPr>
          <p:cNvCxnSpPr/>
          <p:nvPr/>
        </p:nvCxnSpPr>
        <p:spPr>
          <a:xfrm flipH="1" flipV="1">
            <a:off x="7521677" y="5058697"/>
            <a:ext cx="648929" cy="855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86BBE-7D75-45B7-BBD4-961777888566}"/>
              </a:ext>
            </a:extLst>
          </p:cNvPr>
          <p:cNvSpPr txBox="1"/>
          <p:nvPr/>
        </p:nvSpPr>
        <p:spPr>
          <a:xfrm>
            <a:off x="8170606" y="5395416"/>
            <a:ext cx="3849329" cy="1200329"/>
          </a:xfrm>
          <a:prstGeom prst="rect">
            <a:avLst/>
          </a:prstGeom>
          <a:noFill/>
        </p:spPr>
        <p:txBody>
          <a:bodyPr wrap="square" rtlCol="0">
            <a:spAutoFit/>
          </a:bodyPr>
          <a:lstStyle/>
          <a:p>
            <a:r>
              <a:rPr lang="en-US" dirty="0"/>
              <a:t>Geometric average of the long-term population growth rates taken across all the years the flow alternative could be implemented</a:t>
            </a:r>
          </a:p>
        </p:txBody>
      </p:sp>
      <p:sp>
        <p:nvSpPr>
          <p:cNvPr id="14" name="Rectangle: Rounded Corners 13">
            <a:extLst>
              <a:ext uri="{FF2B5EF4-FFF2-40B4-BE49-F238E27FC236}">
                <a16:creationId xmlns:a16="http://schemas.microsoft.com/office/drawing/2014/main" id="{1DB873B3-2CDD-4C9D-9AED-80F147179D45}"/>
              </a:ext>
            </a:extLst>
          </p:cNvPr>
          <p:cNvSpPr/>
          <p:nvPr/>
        </p:nvSpPr>
        <p:spPr>
          <a:xfrm>
            <a:off x="6730183" y="486736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B0B796-3041-4220-A9BB-32AE2463F2FF}"/>
              </a:ext>
            </a:extLst>
          </p:cNvPr>
          <p:cNvSpPr txBox="1"/>
          <p:nvPr/>
        </p:nvSpPr>
        <p:spPr>
          <a:xfrm>
            <a:off x="4606415" y="5587144"/>
            <a:ext cx="2610464" cy="369332"/>
          </a:xfrm>
          <a:prstGeom prst="rect">
            <a:avLst/>
          </a:prstGeom>
          <a:noFill/>
        </p:spPr>
        <p:txBody>
          <a:bodyPr wrap="square" rtlCol="0">
            <a:spAutoFit/>
          </a:bodyPr>
          <a:lstStyle/>
          <a:p>
            <a:r>
              <a:rPr lang="en-US" dirty="0">
                <a:solidFill>
                  <a:srgbClr val="FF0000"/>
                </a:solidFill>
              </a:rPr>
              <a:t>2b is the top alternative</a:t>
            </a:r>
          </a:p>
        </p:txBody>
      </p:sp>
      <p:cxnSp>
        <p:nvCxnSpPr>
          <p:cNvPr id="16" name="Straight Arrow Connector 15">
            <a:extLst>
              <a:ext uri="{FF2B5EF4-FFF2-40B4-BE49-F238E27FC236}">
                <a16:creationId xmlns:a16="http://schemas.microsoft.com/office/drawing/2014/main" id="{A43EE906-B444-4290-B77C-9E73D56811FC}"/>
              </a:ext>
            </a:extLst>
          </p:cNvPr>
          <p:cNvCxnSpPr>
            <a:cxnSpLocks/>
            <a:endCxn id="14" idx="2"/>
          </p:cNvCxnSpPr>
          <p:nvPr/>
        </p:nvCxnSpPr>
        <p:spPr>
          <a:xfrm flipV="1">
            <a:off x="6538454" y="5162338"/>
            <a:ext cx="516194" cy="4784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20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A69E2279-63DC-446C-994A-2A8933707BBA}"/>
              </a:ext>
            </a:extLst>
          </p:cNvPr>
          <p:cNvGrpSpPr/>
          <p:nvPr/>
        </p:nvGrpSpPr>
        <p:grpSpPr>
          <a:xfrm>
            <a:off x="665621" y="102468"/>
            <a:ext cx="10860759" cy="6602254"/>
            <a:chOff x="665621" y="102468"/>
            <a:chExt cx="10860759" cy="6602254"/>
          </a:xfrm>
        </p:grpSpPr>
        <p:cxnSp>
          <p:nvCxnSpPr>
            <p:cNvPr id="189" name="Straight Arrow Connector 188">
              <a:extLst>
                <a:ext uri="{FF2B5EF4-FFF2-40B4-BE49-F238E27FC236}">
                  <a16:creationId xmlns:a16="http://schemas.microsoft.com/office/drawing/2014/main" id="{14B43084-4CCC-4E5E-9AA7-0BE124462618}"/>
                </a:ext>
              </a:extLst>
            </p:cNvPr>
            <p:cNvCxnSpPr>
              <a:cxnSpLocks/>
              <a:stCxn id="245"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C9A2C8FA-8EFF-4039-A356-C537528B3EF2}"/>
                </a:ext>
              </a:extLst>
            </p:cNvPr>
            <p:cNvGrpSpPr/>
            <p:nvPr/>
          </p:nvGrpSpPr>
          <p:grpSpPr>
            <a:xfrm>
              <a:off x="665621" y="102468"/>
              <a:ext cx="10860759" cy="6602254"/>
              <a:chOff x="665621" y="102468"/>
              <a:chExt cx="10860759" cy="6602254"/>
            </a:xfrm>
          </p:grpSpPr>
          <p:cxnSp>
            <p:nvCxnSpPr>
              <p:cNvPr id="191" name="Straight Arrow Connector 190">
                <a:extLst>
                  <a:ext uri="{FF2B5EF4-FFF2-40B4-BE49-F238E27FC236}">
                    <a16:creationId xmlns:a16="http://schemas.microsoft.com/office/drawing/2014/main" id="{3873B38A-4024-4559-B60C-394404D19957}"/>
                  </a:ext>
                </a:extLst>
              </p:cNvPr>
              <p:cNvCxnSpPr>
                <a:cxnSpLocks/>
                <a:stCxn id="219" idx="0"/>
                <a:endCxn id="248"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EF0628A7-FA4A-4B22-9361-8C5B2D5A0848}"/>
                  </a:ext>
                </a:extLst>
              </p:cNvPr>
              <p:cNvCxnSpPr>
                <a:cxnSpLocks/>
                <a:stCxn id="223" idx="0"/>
                <a:endCxn id="248"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518187D4-D471-4BBF-97DA-FAF11AFC7905}"/>
                  </a:ext>
                </a:extLst>
              </p:cNvPr>
              <p:cNvCxnSpPr>
                <a:cxnSpLocks/>
                <a:stCxn id="221" idx="3"/>
                <a:endCxn id="248"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4" name="Group 193">
                <a:extLst>
                  <a:ext uri="{FF2B5EF4-FFF2-40B4-BE49-F238E27FC236}">
                    <a16:creationId xmlns:a16="http://schemas.microsoft.com/office/drawing/2014/main" id="{6BCE5410-3609-4AE7-B647-EFE9587F2212}"/>
                  </a:ext>
                </a:extLst>
              </p:cNvPr>
              <p:cNvGrpSpPr/>
              <p:nvPr/>
            </p:nvGrpSpPr>
            <p:grpSpPr>
              <a:xfrm>
                <a:off x="665621" y="102468"/>
                <a:ext cx="10860759" cy="6602254"/>
                <a:chOff x="665621" y="102468"/>
                <a:chExt cx="10860759" cy="6602254"/>
              </a:xfrm>
            </p:grpSpPr>
            <p:grpSp>
              <p:nvGrpSpPr>
                <p:cNvPr id="195" name="Group 194">
                  <a:extLst>
                    <a:ext uri="{FF2B5EF4-FFF2-40B4-BE49-F238E27FC236}">
                      <a16:creationId xmlns:a16="http://schemas.microsoft.com/office/drawing/2014/main" id="{37D2D659-AF1C-4A1A-88A9-3279A70E8933}"/>
                    </a:ext>
                  </a:extLst>
                </p:cNvPr>
                <p:cNvGrpSpPr/>
                <p:nvPr/>
              </p:nvGrpSpPr>
              <p:grpSpPr>
                <a:xfrm>
                  <a:off x="670670" y="3011403"/>
                  <a:ext cx="8399772" cy="3693319"/>
                  <a:chOff x="670670" y="3011403"/>
                  <a:chExt cx="8399772" cy="3693319"/>
                </a:xfrm>
              </p:grpSpPr>
              <p:sp>
                <p:nvSpPr>
                  <p:cNvPr id="250" name="TextBox 249">
                    <a:extLst>
                      <a:ext uri="{FF2B5EF4-FFF2-40B4-BE49-F238E27FC236}">
                        <a16:creationId xmlns:a16="http://schemas.microsoft.com/office/drawing/2014/main" id="{9C0737C9-E9C2-4999-8098-20C9C6D53B44}"/>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1" name="Hexagon 250">
                    <a:extLst>
                      <a:ext uri="{FF2B5EF4-FFF2-40B4-BE49-F238E27FC236}">
                        <a16:creationId xmlns:a16="http://schemas.microsoft.com/office/drawing/2014/main" id="{DFE73B25-A294-47AA-9990-805AD4F52FBE}"/>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CD786FA9-559D-415B-887B-D84715A5035C}"/>
                    </a:ext>
                  </a:extLst>
                </p:cNvPr>
                <p:cNvGrpSpPr/>
                <p:nvPr/>
              </p:nvGrpSpPr>
              <p:grpSpPr>
                <a:xfrm>
                  <a:off x="9310616" y="4041975"/>
                  <a:ext cx="2215764" cy="1929759"/>
                  <a:chOff x="9259401" y="3475593"/>
                  <a:chExt cx="2332383" cy="2031325"/>
                </a:xfrm>
              </p:grpSpPr>
              <p:sp>
                <p:nvSpPr>
                  <p:cNvPr id="247" name="TextBox 246">
                    <a:extLst>
                      <a:ext uri="{FF2B5EF4-FFF2-40B4-BE49-F238E27FC236}">
                        <a16:creationId xmlns:a16="http://schemas.microsoft.com/office/drawing/2014/main" id="{D957D105-3B64-4242-A3AB-CE1CF7765766}"/>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8" name="Hexagon 247">
                    <a:extLst>
                      <a:ext uri="{FF2B5EF4-FFF2-40B4-BE49-F238E27FC236}">
                        <a16:creationId xmlns:a16="http://schemas.microsoft.com/office/drawing/2014/main" id="{0CCE0670-5DB0-4B25-BE3C-7BCCC382BBFD}"/>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a:extLst>
                      <a:ext uri="{FF2B5EF4-FFF2-40B4-BE49-F238E27FC236}">
                        <a16:creationId xmlns:a16="http://schemas.microsoft.com/office/drawing/2014/main" id="{CBE91391-0D52-4C64-8F58-A6855080CE70}"/>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7" name="Group 196">
                  <a:extLst>
                    <a:ext uri="{FF2B5EF4-FFF2-40B4-BE49-F238E27FC236}">
                      <a16:creationId xmlns:a16="http://schemas.microsoft.com/office/drawing/2014/main" id="{7FD9759D-74AE-471C-8F70-DA4D61D86D71}"/>
                    </a:ext>
                  </a:extLst>
                </p:cNvPr>
                <p:cNvGrpSpPr/>
                <p:nvPr/>
              </p:nvGrpSpPr>
              <p:grpSpPr>
                <a:xfrm>
                  <a:off x="665621" y="102468"/>
                  <a:ext cx="1922522" cy="1140313"/>
                  <a:chOff x="508855" y="140591"/>
                  <a:chExt cx="2023707" cy="1200329"/>
                </a:xfrm>
              </p:grpSpPr>
              <p:sp>
                <p:nvSpPr>
                  <p:cNvPr id="244" name="TextBox 243">
                    <a:extLst>
                      <a:ext uri="{FF2B5EF4-FFF2-40B4-BE49-F238E27FC236}">
                        <a16:creationId xmlns:a16="http://schemas.microsoft.com/office/drawing/2014/main" id="{0D49B2E5-00D3-442A-AC5F-1856F0E5DBA0}"/>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5" name="Rectangle: Rounded Corners 244">
                    <a:extLst>
                      <a:ext uri="{FF2B5EF4-FFF2-40B4-BE49-F238E27FC236}">
                        <a16:creationId xmlns:a16="http://schemas.microsoft.com/office/drawing/2014/main" id="{08CD8AA0-C6A4-4ECD-9B30-9C7BAB0E37C9}"/>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TextBox 245">
                    <a:extLst>
                      <a:ext uri="{FF2B5EF4-FFF2-40B4-BE49-F238E27FC236}">
                        <a16:creationId xmlns:a16="http://schemas.microsoft.com/office/drawing/2014/main" id="{CB6B535E-265C-450B-BA70-511041EC36BD}"/>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8" name="Group 197">
                  <a:extLst>
                    <a:ext uri="{FF2B5EF4-FFF2-40B4-BE49-F238E27FC236}">
                      <a16:creationId xmlns:a16="http://schemas.microsoft.com/office/drawing/2014/main" id="{97E54D05-C2BA-4565-8605-72D1F4AECF6E}"/>
                    </a:ext>
                  </a:extLst>
                </p:cNvPr>
                <p:cNvGrpSpPr/>
                <p:nvPr/>
              </p:nvGrpSpPr>
              <p:grpSpPr>
                <a:xfrm>
                  <a:off x="3570370" y="1152733"/>
                  <a:ext cx="2876044" cy="1666610"/>
                  <a:chOff x="5533489" y="140591"/>
                  <a:chExt cx="3027415" cy="1754326"/>
                </a:xfrm>
              </p:grpSpPr>
              <p:sp>
                <p:nvSpPr>
                  <p:cNvPr id="240" name="TextBox 239">
                    <a:extLst>
                      <a:ext uri="{FF2B5EF4-FFF2-40B4-BE49-F238E27FC236}">
                        <a16:creationId xmlns:a16="http://schemas.microsoft.com/office/drawing/2014/main" id="{FDF7CE76-244C-4E44-A5FC-CC162B1009A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1" name="Group 240">
                    <a:extLst>
                      <a:ext uri="{FF2B5EF4-FFF2-40B4-BE49-F238E27FC236}">
                        <a16:creationId xmlns:a16="http://schemas.microsoft.com/office/drawing/2014/main" id="{36680F15-E89A-4FB0-88B2-2F90B9E2F89C}"/>
                      </a:ext>
                    </a:extLst>
                  </p:cNvPr>
                  <p:cNvGrpSpPr/>
                  <p:nvPr/>
                </p:nvGrpSpPr>
                <p:grpSpPr>
                  <a:xfrm>
                    <a:off x="6282955" y="837607"/>
                    <a:ext cx="1528482" cy="917917"/>
                    <a:chOff x="4077593" y="1043637"/>
                    <a:chExt cx="1528482" cy="917917"/>
                  </a:xfrm>
                </p:grpSpPr>
                <p:sp>
                  <p:nvSpPr>
                    <p:cNvPr id="242" name="Hexagon 241">
                      <a:extLst>
                        <a:ext uri="{FF2B5EF4-FFF2-40B4-BE49-F238E27FC236}">
                          <a16:creationId xmlns:a16="http://schemas.microsoft.com/office/drawing/2014/main" id="{559800DD-91C4-40DC-B6BB-7F21D19D8263}"/>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extBox 242">
                      <a:extLst>
                        <a:ext uri="{FF2B5EF4-FFF2-40B4-BE49-F238E27FC236}">
                          <a16:creationId xmlns:a16="http://schemas.microsoft.com/office/drawing/2014/main" id="{AA2D7819-10B2-4D52-B69E-24DA33A228B3}"/>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9" name="Straight Arrow Connector 198">
                  <a:extLst>
                    <a:ext uri="{FF2B5EF4-FFF2-40B4-BE49-F238E27FC236}">
                      <a16:creationId xmlns:a16="http://schemas.microsoft.com/office/drawing/2014/main" id="{92AF95C3-9060-4499-9E18-0F3D1153713B}"/>
                    </a:ext>
                  </a:extLst>
                </p:cNvPr>
                <p:cNvCxnSpPr>
                  <a:cxnSpLocks/>
                  <a:stCxn id="245" idx="3"/>
                  <a:endCxn id="242"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0" name="Group 199">
                  <a:extLst>
                    <a:ext uri="{FF2B5EF4-FFF2-40B4-BE49-F238E27FC236}">
                      <a16:creationId xmlns:a16="http://schemas.microsoft.com/office/drawing/2014/main" id="{4F00BD15-4421-464F-89E5-EA328270802F}"/>
                    </a:ext>
                  </a:extLst>
                </p:cNvPr>
                <p:cNvGrpSpPr/>
                <p:nvPr/>
              </p:nvGrpSpPr>
              <p:grpSpPr>
                <a:xfrm>
                  <a:off x="764374" y="3155087"/>
                  <a:ext cx="1823768" cy="3225432"/>
                  <a:chOff x="612806" y="3314118"/>
                  <a:chExt cx="1919756" cy="3395192"/>
                </a:xfrm>
              </p:grpSpPr>
              <p:grpSp>
                <p:nvGrpSpPr>
                  <p:cNvPr id="227" name="Group 226">
                    <a:extLst>
                      <a:ext uri="{FF2B5EF4-FFF2-40B4-BE49-F238E27FC236}">
                        <a16:creationId xmlns:a16="http://schemas.microsoft.com/office/drawing/2014/main" id="{55C9942A-F120-48FE-BA15-01FE607FCCA8}"/>
                      </a:ext>
                    </a:extLst>
                  </p:cNvPr>
                  <p:cNvGrpSpPr/>
                  <p:nvPr/>
                </p:nvGrpSpPr>
                <p:grpSpPr>
                  <a:xfrm>
                    <a:off x="612806" y="3314118"/>
                    <a:ext cx="1919756" cy="651866"/>
                    <a:chOff x="612806" y="3314118"/>
                    <a:chExt cx="1919756" cy="651866"/>
                  </a:xfrm>
                </p:grpSpPr>
                <p:sp>
                  <p:nvSpPr>
                    <p:cNvPr id="238" name="Rectangle: Rounded Corners 237">
                      <a:extLst>
                        <a:ext uri="{FF2B5EF4-FFF2-40B4-BE49-F238E27FC236}">
                          <a16:creationId xmlns:a16="http://schemas.microsoft.com/office/drawing/2014/main" id="{6BD88D78-C947-4DB8-9739-E3DEBB5F88D6}"/>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a:extLst>
                        <a:ext uri="{FF2B5EF4-FFF2-40B4-BE49-F238E27FC236}">
                          <a16:creationId xmlns:a16="http://schemas.microsoft.com/office/drawing/2014/main" id="{757D4044-7E32-4722-AAF9-65799CB87DC7}"/>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8" name="Group 227">
                    <a:extLst>
                      <a:ext uri="{FF2B5EF4-FFF2-40B4-BE49-F238E27FC236}">
                        <a16:creationId xmlns:a16="http://schemas.microsoft.com/office/drawing/2014/main" id="{100FB5EB-ACA0-46B6-ABA9-1CE228D48DD2}"/>
                      </a:ext>
                    </a:extLst>
                  </p:cNvPr>
                  <p:cNvGrpSpPr/>
                  <p:nvPr/>
                </p:nvGrpSpPr>
                <p:grpSpPr>
                  <a:xfrm>
                    <a:off x="824846" y="4094042"/>
                    <a:ext cx="1525936" cy="2615268"/>
                    <a:chOff x="824846" y="3974375"/>
                    <a:chExt cx="1525936" cy="2615268"/>
                  </a:xfrm>
                </p:grpSpPr>
                <p:grpSp>
                  <p:nvGrpSpPr>
                    <p:cNvPr id="229" name="Group 228">
                      <a:extLst>
                        <a:ext uri="{FF2B5EF4-FFF2-40B4-BE49-F238E27FC236}">
                          <a16:creationId xmlns:a16="http://schemas.microsoft.com/office/drawing/2014/main" id="{9B6832FA-24A6-4CA5-8495-F311773F2DBE}"/>
                        </a:ext>
                      </a:extLst>
                    </p:cNvPr>
                    <p:cNvGrpSpPr/>
                    <p:nvPr/>
                  </p:nvGrpSpPr>
                  <p:grpSpPr>
                    <a:xfrm>
                      <a:off x="824846" y="6065049"/>
                      <a:ext cx="1516861" cy="524594"/>
                      <a:chOff x="418923" y="5856152"/>
                      <a:chExt cx="1516861" cy="524594"/>
                    </a:xfrm>
                  </p:grpSpPr>
                  <p:sp>
                    <p:nvSpPr>
                      <p:cNvPr id="236" name="Rectangle: Rounded Corners 235">
                        <a:extLst>
                          <a:ext uri="{FF2B5EF4-FFF2-40B4-BE49-F238E27FC236}">
                            <a16:creationId xmlns:a16="http://schemas.microsoft.com/office/drawing/2014/main" id="{3AD59576-656E-42F7-9B41-80EAA835F202}"/>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EA1BFF62-1D67-4746-844C-E52C8AF6E284}"/>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30" name="Group 229">
                      <a:extLst>
                        <a:ext uri="{FF2B5EF4-FFF2-40B4-BE49-F238E27FC236}">
                          <a16:creationId xmlns:a16="http://schemas.microsoft.com/office/drawing/2014/main" id="{7ECAC116-50AC-4C19-933B-AC420C738162}"/>
                        </a:ext>
                      </a:extLst>
                    </p:cNvPr>
                    <p:cNvGrpSpPr/>
                    <p:nvPr/>
                  </p:nvGrpSpPr>
                  <p:grpSpPr>
                    <a:xfrm>
                      <a:off x="824849" y="5011953"/>
                      <a:ext cx="1516861" cy="917917"/>
                      <a:chOff x="418926" y="4634244"/>
                      <a:chExt cx="1516861" cy="917917"/>
                    </a:xfrm>
                  </p:grpSpPr>
                  <p:sp>
                    <p:nvSpPr>
                      <p:cNvPr id="234" name="Hexagon 233">
                        <a:extLst>
                          <a:ext uri="{FF2B5EF4-FFF2-40B4-BE49-F238E27FC236}">
                            <a16:creationId xmlns:a16="http://schemas.microsoft.com/office/drawing/2014/main" id="{D0DFC474-848A-4B1A-8189-5F1ABE6F2184}"/>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E66FB3B0-9DB4-4DEE-AF65-88F89712A9EB}"/>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1" name="Group 230">
                      <a:extLst>
                        <a:ext uri="{FF2B5EF4-FFF2-40B4-BE49-F238E27FC236}">
                          <a16:creationId xmlns:a16="http://schemas.microsoft.com/office/drawing/2014/main" id="{CD96ECF2-0027-4689-BDA4-CEEF082F5BD9}"/>
                        </a:ext>
                      </a:extLst>
                    </p:cNvPr>
                    <p:cNvGrpSpPr/>
                    <p:nvPr/>
                  </p:nvGrpSpPr>
                  <p:grpSpPr>
                    <a:xfrm>
                      <a:off x="824847" y="3974375"/>
                      <a:ext cx="1525935" cy="917917"/>
                      <a:chOff x="418924" y="2471250"/>
                      <a:chExt cx="1525935" cy="917917"/>
                    </a:xfrm>
                  </p:grpSpPr>
                  <p:sp>
                    <p:nvSpPr>
                      <p:cNvPr id="232" name="Hexagon 231">
                        <a:extLst>
                          <a:ext uri="{FF2B5EF4-FFF2-40B4-BE49-F238E27FC236}">
                            <a16:creationId xmlns:a16="http://schemas.microsoft.com/office/drawing/2014/main" id="{66962C52-B664-4715-ACD8-617011BC515F}"/>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a:extLst>
                          <a:ext uri="{FF2B5EF4-FFF2-40B4-BE49-F238E27FC236}">
                            <a16:creationId xmlns:a16="http://schemas.microsoft.com/office/drawing/2014/main" id="{A05FF228-CFBC-46ED-832D-8AC477110BB5}"/>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1" name="Straight Arrow Connector 200">
                  <a:extLst>
                    <a:ext uri="{FF2B5EF4-FFF2-40B4-BE49-F238E27FC236}">
                      <a16:creationId xmlns:a16="http://schemas.microsoft.com/office/drawing/2014/main" id="{8E503E56-AD92-47F4-B100-9CEC434FEC11}"/>
                    </a:ext>
                  </a:extLst>
                </p:cNvPr>
                <p:cNvCxnSpPr>
                  <a:cxnSpLocks/>
                  <a:stCxn id="232" idx="0"/>
                  <a:endCxn id="225"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20D5B02-6E1E-44FF-9966-0DCCB67046F1}"/>
                    </a:ext>
                  </a:extLst>
                </p:cNvPr>
                <p:cNvCxnSpPr>
                  <a:cxnSpLocks/>
                  <a:stCxn id="234" idx="0"/>
                  <a:endCxn id="225"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09928E3E-D471-4D26-92ED-D907DF89068F}"/>
                    </a:ext>
                  </a:extLst>
                </p:cNvPr>
                <p:cNvCxnSpPr>
                  <a:cxnSpLocks/>
                  <a:stCxn id="236" idx="3"/>
                  <a:endCxn id="225"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6B0ECBDB-315B-4A1F-B45E-5C73097AEB0A}"/>
                    </a:ext>
                  </a:extLst>
                </p:cNvPr>
                <p:cNvGrpSpPr/>
                <p:nvPr/>
              </p:nvGrpSpPr>
              <p:grpSpPr>
                <a:xfrm>
                  <a:off x="4125941" y="4778715"/>
                  <a:ext cx="1777453" cy="872021"/>
                  <a:chOff x="3854807" y="3676102"/>
                  <a:chExt cx="1871003" cy="917917"/>
                </a:xfrm>
              </p:grpSpPr>
              <p:sp>
                <p:nvSpPr>
                  <p:cNvPr id="225" name="Hexagon 224">
                    <a:extLst>
                      <a:ext uri="{FF2B5EF4-FFF2-40B4-BE49-F238E27FC236}">
                        <a16:creationId xmlns:a16="http://schemas.microsoft.com/office/drawing/2014/main" id="{8A1C5A1B-39D3-4809-B93E-3280DA946029}"/>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a:extLst>
                      <a:ext uri="{FF2B5EF4-FFF2-40B4-BE49-F238E27FC236}">
                        <a16:creationId xmlns:a16="http://schemas.microsoft.com/office/drawing/2014/main" id="{CA3EB37B-FB58-495C-AE5C-6781B76B9754}"/>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5" name="Group 204">
                  <a:extLst>
                    <a:ext uri="{FF2B5EF4-FFF2-40B4-BE49-F238E27FC236}">
                      <a16:creationId xmlns:a16="http://schemas.microsoft.com/office/drawing/2014/main" id="{36B6ABC5-B5EF-4B89-8C8E-931753C75B99}"/>
                    </a:ext>
                  </a:extLst>
                </p:cNvPr>
                <p:cNvGrpSpPr/>
                <p:nvPr/>
              </p:nvGrpSpPr>
              <p:grpSpPr>
                <a:xfrm>
                  <a:off x="7264373" y="4613582"/>
                  <a:ext cx="1441018" cy="872021"/>
                  <a:chOff x="7176617" y="4372704"/>
                  <a:chExt cx="1516861" cy="917917"/>
                </a:xfrm>
              </p:grpSpPr>
              <p:sp>
                <p:nvSpPr>
                  <p:cNvPr id="223" name="Hexagon 222">
                    <a:extLst>
                      <a:ext uri="{FF2B5EF4-FFF2-40B4-BE49-F238E27FC236}">
                        <a16:creationId xmlns:a16="http://schemas.microsoft.com/office/drawing/2014/main" id="{1C6B22CE-CAD0-4146-A020-F9CE622441DF}"/>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8F9D5306-2B5B-4611-BFA3-C4B9683A503F}"/>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6" name="Group 205">
                  <a:extLst>
                    <a:ext uri="{FF2B5EF4-FFF2-40B4-BE49-F238E27FC236}">
                      <a16:creationId xmlns:a16="http://schemas.microsoft.com/office/drawing/2014/main" id="{2C39FA62-1CFB-4D75-AAC8-7E994CED23C7}"/>
                    </a:ext>
                  </a:extLst>
                </p:cNvPr>
                <p:cNvGrpSpPr/>
                <p:nvPr/>
              </p:nvGrpSpPr>
              <p:grpSpPr>
                <a:xfrm>
                  <a:off x="7264373" y="5591540"/>
                  <a:ext cx="1441018" cy="695586"/>
                  <a:chOff x="7176617" y="5753825"/>
                  <a:chExt cx="1516861" cy="732196"/>
                </a:xfrm>
              </p:grpSpPr>
              <p:sp>
                <p:nvSpPr>
                  <p:cNvPr id="221" name="Rectangle: Rounded Corners 220">
                    <a:extLst>
                      <a:ext uri="{FF2B5EF4-FFF2-40B4-BE49-F238E27FC236}">
                        <a16:creationId xmlns:a16="http://schemas.microsoft.com/office/drawing/2014/main" id="{B6F3ECAF-25AA-4D71-8143-CEF538203C61}"/>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a:extLst>
                      <a:ext uri="{FF2B5EF4-FFF2-40B4-BE49-F238E27FC236}">
                        <a16:creationId xmlns:a16="http://schemas.microsoft.com/office/drawing/2014/main" id="{9E682A4C-430F-4BC3-A063-CE1486D73F30}"/>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7" name="Group 206">
                  <a:extLst>
                    <a:ext uri="{FF2B5EF4-FFF2-40B4-BE49-F238E27FC236}">
                      <a16:creationId xmlns:a16="http://schemas.microsoft.com/office/drawing/2014/main" id="{919DA4D7-D495-4A35-8089-73CB800D967E}"/>
                    </a:ext>
                  </a:extLst>
                </p:cNvPr>
                <p:cNvGrpSpPr/>
                <p:nvPr/>
              </p:nvGrpSpPr>
              <p:grpSpPr>
                <a:xfrm>
                  <a:off x="7264373" y="3619369"/>
                  <a:ext cx="1441018" cy="872021"/>
                  <a:chOff x="7176617" y="3115149"/>
                  <a:chExt cx="1516861" cy="917917"/>
                </a:xfrm>
              </p:grpSpPr>
              <p:sp>
                <p:nvSpPr>
                  <p:cNvPr id="219" name="Hexagon 218">
                    <a:extLst>
                      <a:ext uri="{FF2B5EF4-FFF2-40B4-BE49-F238E27FC236}">
                        <a16:creationId xmlns:a16="http://schemas.microsoft.com/office/drawing/2014/main" id="{4B62B911-7ADB-453D-8E72-3AF68785C253}"/>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a:extLst>
                      <a:ext uri="{FF2B5EF4-FFF2-40B4-BE49-F238E27FC236}">
                        <a16:creationId xmlns:a16="http://schemas.microsoft.com/office/drawing/2014/main" id="{18ECB3DA-7BB6-487C-BF59-9A3D7D91D19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8" name="Straight Arrow Connector 207">
                  <a:extLst>
                    <a:ext uri="{FF2B5EF4-FFF2-40B4-BE49-F238E27FC236}">
                      <a16:creationId xmlns:a16="http://schemas.microsoft.com/office/drawing/2014/main" id="{0458C2EF-CBEC-405C-9BC3-5F70B983FDAB}"/>
                    </a:ext>
                  </a:extLst>
                </p:cNvPr>
                <p:cNvCxnSpPr>
                  <a:cxnSpLocks/>
                  <a:stCxn id="225" idx="0"/>
                  <a:endCxn id="219"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EDB50A66-5C4A-4F60-98BF-26E5F0F4F1AD}"/>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10" name="Group 209">
                  <a:extLst>
                    <a:ext uri="{FF2B5EF4-FFF2-40B4-BE49-F238E27FC236}">
                      <a16:creationId xmlns:a16="http://schemas.microsoft.com/office/drawing/2014/main" id="{3750B566-D048-4FCB-B83F-55AED2C26446}"/>
                    </a:ext>
                  </a:extLst>
                </p:cNvPr>
                <p:cNvGrpSpPr/>
                <p:nvPr/>
              </p:nvGrpSpPr>
              <p:grpSpPr>
                <a:xfrm>
                  <a:off x="670670" y="1433262"/>
                  <a:ext cx="1922521" cy="1403462"/>
                  <a:chOff x="514170" y="1607687"/>
                  <a:chExt cx="2023706" cy="1477328"/>
                </a:xfrm>
              </p:grpSpPr>
              <p:sp>
                <p:nvSpPr>
                  <p:cNvPr id="215" name="TextBox 214">
                    <a:extLst>
                      <a:ext uri="{FF2B5EF4-FFF2-40B4-BE49-F238E27FC236}">
                        <a16:creationId xmlns:a16="http://schemas.microsoft.com/office/drawing/2014/main" id="{4FA7B41E-271B-4DAE-8A20-5FC51A56A813}"/>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6" name="Group 215">
                    <a:extLst>
                      <a:ext uri="{FF2B5EF4-FFF2-40B4-BE49-F238E27FC236}">
                        <a16:creationId xmlns:a16="http://schemas.microsoft.com/office/drawing/2014/main" id="{90782D63-EAB9-4A9A-B345-E5E504834E5E}"/>
                      </a:ext>
                    </a:extLst>
                  </p:cNvPr>
                  <p:cNvGrpSpPr/>
                  <p:nvPr/>
                </p:nvGrpSpPr>
                <p:grpSpPr>
                  <a:xfrm>
                    <a:off x="767591" y="1796302"/>
                    <a:ext cx="1516862" cy="917917"/>
                    <a:chOff x="767591" y="2007319"/>
                    <a:chExt cx="1516862" cy="917917"/>
                  </a:xfrm>
                </p:grpSpPr>
                <p:sp>
                  <p:nvSpPr>
                    <p:cNvPr id="217" name="Hexagon 216">
                      <a:extLst>
                        <a:ext uri="{FF2B5EF4-FFF2-40B4-BE49-F238E27FC236}">
                          <a16:creationId xmlns:a16="http://schemas.microsoft.com/office/drawing/2014/main" id="{20708A92-C3DA-4CBF-B7BF-C562F3567BFB}"/>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TextBox 217">
                      <a:extLst>
                        <a:ext uri="{FF2B5EF4-FFF2-40B4-BE49-F238E27FC236}">
                          <a16:creationId xmlns:a16="http://schemas.microsoft.com/office/drawing/2014/main" id="{5641E937-1F3A-4CC1-98C1-CB117D0F9A8D}"/>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1" name="Straight Arrow Connector 210">
                  <a:extLst>
                    <a:ext uri="{FF2B5EF4-FFF2-40B4-BE49-F238E27FC236}">
                      <a16:creationId xmlns:a16="http://schemas.microsoft.com/office/drawing/2014/main" id="{8DFB45C0-5010-4A25-852D-620A3238FBEE}"/>
                    </a:ext>
                  </a:extLst>
                </p:cNvPr>
                <p:cNvCxnSpPr>
                  <a:cxnSpLocks/>
                  <a:stCxn id="217" idx="0"/>
                  <a:endCxn id="225"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A77B048-1FDD-4522-8156-7A03ACC95FEA}"/>
                    </a:ext>
                  </a:extLst>
                </p:cNvPr>
                <p:cNvCxnSpPr>
                  <a:cxnSpLocks/>
                  <a:stCxn id="242" idx="0"/>
                  <a:endCxn id="219"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4FCA019-8C91-457D-914E-DBE5880C2A71}"/>
                    </a:ext>
                  </a:extLst>
                </p:cNvPr>
                <p:cNvCxnSpPr>
                  <a:cxnSpLocks/>
                  <a:stCxn id="239" idx="3"/>
                  <a:endCxn id="226"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D41612F-614E-4AE0-8E16-8BFA30E0A51C}"/>
                    </a:ext>
                  </a:extLst>
                </p:cNvPr>
                <p:cNvCxnSpPr>
                  <a:cxnSpLocks/>
                  <a:stCxn id="251" idx="0"/>
                  <a:endCxn id="219"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sp>
        <p:nvSpPr>
          <p:cNvPr id="3" name="Oval 2">
            <a:extLst>
              <a:ext uri="{FF2B5EF4-FFF2-40B4-BE49-F238E27FC236}">
                <a16:creationId xmlns:a16="http://schemas.microsoft.com/office/drawing/2014/main" id="{0448DB2C-4283-4FB2-A069-2BCD77A36023}"/>
              </a:ext>
            </a:extLst>
          </p:cNvPr>
          <p:cNvSpPr/>
          <p:nvPr/>
        </p:nvSpPr>
        <p:spPr>
          <a:xfrm>
            <a:off x="3019684" y="702345"/>
            <a:ext cx="3943824" cy="2377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FC370AD9-51AB-42A5-823E-ABA6ED129D1F}"/>
              </a:ext>
            </a:extLst>
          </p:cNvPr>
          <p:cNvSpPr txBox="1"/>
          <p:nvPr/>
        </p:nvSpPr>
        <p:spPr>
          <a:xfrm>
            <a:off x="6963508" y="1433262"/>
            <a:ext cx="3165230" cy="369332"/>
          </a:xfrm>
          <a:prstGeom prst="rect">
            <a:avLst/>
          </a:prstGeom>
          <a:noFill/>
        </p:spPr>
        <p:txBody>
          <a:bodyPr wrap="square" rtlCol="0">
            <a:spAutoFit/>
          </a:bodyPr>
          <a:lstStyle/>
          <a:p>
            <a:r>
              <a:rPr lang="en-US" dirty="0">
                <a:solidFill>
                  <a:srgbClr val="FF0000"/>
                </a:solidFill>
              </a:rPr>
              <a:t>From Craig Fischenich</a:t>
            </a:r>
          </a:p>
        </p:txBody>
      </p:sp>
    </p:spTree>
    <p:extLst>
      <p:ext uri="{BB962C8B-B14F-4D97-AF65-F5344CB8AC3E}">
        <p14:creationId xmlns:p14="http://schemas.microsoft.com/office/powerpoint/2010/main" val="367349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 Across POR</a:t>
            </a:r>
          </a:p>
        </p:txBody>
      </p:sp>
      <p:pic>
        <p:nvPicPr>
          <p:cNvPr id="4" name="Picture 3">
            <a:extLst>
              <a:ext uri="{FF2B5EF4-FFF2-40B4-BE49-F238E27FC236}">
                <a16:creationId xmlns:a16="http://schemas.microsoft.com/office/drawing/2014/main" id="{E0A76A90-89FB-4AA5-808D-17CCF743D4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17291" y="2633725"/>
            <a:ext cx="7742903" cy="2593436"/>
          </a:xfrm>
          <a:prstGeom prst="rect">
            <a:avLst/>
          </a:prstGeom>
        </p:spPr>
      </p:pic>
      <p:sp>
        <p:nvSpPr>
          <p:cNvPr id="5" name="TextBox 4">
            <a:extLst>
              <a:ext uri="{FF2B5EF4-FFF2-40B4-BE49-F238E27FC236}">
                <a16:creationId xmlns:a16="http://schemas.microsoft.com/office/drawing/2014/main" id="{AFC018CC-D744-40D6-AA99-BB45A2F5B093}"/>
              </a:ext>
            </a:extLst>
          </p:cNvPr>
          <p:cNvSpPr txBox="1"/>
          <p:nvPr/>
        </p:nvSpPr>
        <p:spPr>
          <a:xfrm>
            <a:off x="1224116" y="988142"/>
            <a:ext cx="9837174"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A quick way to begin accounting for temporal variability</a:t>
            </a:r>
          </a:p>
          <a:p>
            <a:pPr marL="285750" indent="-285750">
              <a:buFont typeface="Arial" panose="020B0604020202020204" pitchFamily="34" charset="0"/>
              <a:buChar char="•"/>
            </a:pPr>
            <a:r>
              <a:rPr lang="en-US" sz="2000" dirty="0"/>
              <a:t>Accounts for the trade-offs in how well an alternative flow does when it can be implemented and how often the particular flow could be implemented across the POR (1930-2012) </a:t>
            </a:r>
          </a:p>
        </p:txBody>
      </p:sp>
      <p:sp>
        <p:nvSpPr>
          <p:cNvPr id="6" name="Oval 5">
            <a:extLst>
              <a:ext uri="{FF2B5EF4-FFF2-40B4-BE49-F238E27FC236}">
                <a16:creationId xmlns:a16="http://schemas.microsoft.com/office/drawing/2014/main" id="{3CBB9B2E-32AB-48F8-9794-BB7A5D2ACC0A}"/>
              </a:ext>
            </a:extLst>
          </p:cNvPr>
          <p:cNvSpPr/>
          <p:nvPr/>
        </p:nvSpPr>
        <p:spPr>
          <a:xfrm>
            <a:off x="7883013" y="2414373"/>
            <a:ext cx="1777181" cy="289691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98E9859-0FFA-4554-9775-91BAB636F9A8}"/>
              </a:ext>
            </a:extLst>
          </p:cNvPr>
          <p:cNvCxnSpPr>
            <a:cxnSpLocks/>
          </p:cNvCxnSpPr>
          <p:nvPr/>
        </p:nvCxnSpPr>
        <p:spPr>
          <a:xfrm flipV="1">
            <a:off x="7241459" y="4904617"/>
            <a:ext cx="811160" cy="9815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86BBE-7D75-45B7-BBD4-961777888566}"/>
              </a:ext>
            </a:extLst>
          </p:cNvPr>
          <p:cNvSpPr txBox="1"/>
          <p:nvPr/>
        </p:nvSpPr>
        <p:spPr>
          <a:xfrm>
            <a:off x="2094272" y="5338291"/>
            <a:ext cx="5294670" cy="1200329"/>
          </a:xfrm>
          <a:prstGeom prst="rect">
            <a:avLst/>
          </a:prstGeom>
          <a:noFill/>
        </p:spPr>
        <p:txBody>
          <a:bodyPr wrap="square" rtlCol="0">
            <a:spAutoFit/>
          </a:bodyPr>
          <a:lstStyle/>
          <a:p>
            <a:r>
              <a:rPr lang="en-US" dirty="0"/>
              <a:t>Geometric average of the long-term population growth rates taken across the POR with a population growth rate of 0.64 used for years during which the flow alternative could not be implemented.</a:t>
            </a:r>
          </a:p>
        </p:txBody>
      </p:sp>
      <p:sp>
        <p:nvSpPr>
          <p:cNvPr id="12" name="Rectangle: Rounded Corners 11">
            <a:extLst>
              <a:ext uri="{FF2B5EF4-FFF2-40B4-BE49-F238E27FC236}">
                <a16:creationId xmlns:a16="http://schemas.microsoft.com/office/drawing/2014/main" id="{3D3AE490-8A41-4CCB-9AE5-7691631FB343}"/>
              </a:ext>
            </a:extLst>
          </p:cNvPr>
          <p:cNvSpPr/>
          <p:nvPr/>
        </p:nvSpPr>
        <p:spPr>
          <a:xfrm>
            <a:off x="8450827" y="436551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0C4235-BAD5-45C8-A441-71F40EB818D6}"/>
              </a:ext>
            </a:extLst>
          </p:cNvPr>
          <p:cNvSpPr txBox="1"/>
          <p:nvPr/>
        </p:nvSpPr>
        <p:spPr>
          <a:xfrm>
            <a:off x="9655276" y="3636115"/>
            <a:ext cx="2610464" cy="369332"/>
          </a:xfrm>
          <a:prstGeom prst="rect">
            <a:avLst/>
          </a:prstGeom>
          <a:noFill/>
        </p:spPr>
        <p:txBody>
          <a:bodyPr wrap="square" rtlCol="0">
            <a:spAutoFit/>
          </a:bodyPr>
          <a:lstStyle/>
          <a:p>
            <a:r>
              <a:rPr lang="en-US" dirty="0">
                <a:solidFill>
                  <a:srgbClr val="FF0000"/>
                </a:solidFill>
              </a:rPr>
              <a:t>2 is the top alternative</a:t>
            </a:r>
          </a:p>
        </p:txBody>
      </p:sp>
      <p:cxnSp>
        <p:nvCxnSpPr>
          <p:cNvPr id="16" name="Straight Arrow Connector 15">
            <a:extLst>
              <a:ext uri="{FF2B5EF4-FFF2-40B4-BE49-F238E27FC236}">
                <a16:creationId xmlns:a16="http://schemas.microsoft.com/office/drawing/2014/main" id="{ED79575A-0549-43EA-B347-6898A9AFCED8}"/>
              </a:ext>
            </a:extLst>
          </p:cNvPr>
          <p:cNvCxnSpPr>
            <a:cxnSpLocks/>
          </p:cNvCxnSpPr>
          <p:nvPr/>
        </p:nvCxnSpPr>
        <p:spPr>
          <a:xfrm flipH="1">
            <a:off x="9126799" y="4049769"/>
            <a:ext cx="1174952" cy="4632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1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Population Growth Rate Across POR</a:t>
            </a:r>
          </a:p>
        </p:txBody>
      </p:sp>
      <p:pic>
        <p:nvPicPr>
          <p:cNvPr id="4" name="Picture 3">
            <a:extLst>
              <a:ext uri="{FF2B5EF4-FFF2-40B4-BE49-F238E27FC236}">
                <a16:creationId xmlns:a16="http://schemas.microsoft.com/office/drawing/2014/main" id="{E0A76A90-89FB-4AA5-808D-17CCF743D4F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17291" y="2633725"/>
            <a:ext cx="7742903" cy="2593436"/>
          </a:xfrm>
          <a:prstGeom prst="rect">
            <a:avLst/>
          </a:prstGeom>
        </p:spPr>
      </p:pic>
      <p:sp>
        <p:nvSpPr>
          <p:cNvPr id="5" name="TextBox 4">
            <a:extLst>
              <a:ext uri="{FF2B5EF4-FFF2-40B4-BE49-F238E27FC236}">
                <a16:creationId xmlns:a16="http://schemas.microsoft.com/office/drawing/2014/main" id="{AFC018CC-D744-40D6-AA99-BB45A2F5B093}"/>
              </a:ext>
            </a:extLst>
          </p:cNvPr>
          <p:cNvSpPr txBox="1"/>
          <p:nvPr/>
        </p:nvSpPr>
        <p:spPr>
          <a:xfrm>
            <a:off x="1224116" y="988142"/>
            <a:ext cx="9837174" cy="14773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a:t>A quick way to begin accounting for temporal variability</a:t>
            </a:r>
          </a:p>
          <a:p>
            <a:pPr marL="285750" indent="-285750">
              <a:buFont typeface="Arial" panose="020B0604020202020204" pitchFamily="34" charset="0"/>
              <a:buChar char="•"/>
            </a:pPr>
            <a:r>
              <a:rPr lang="en-US" sz="2000" dirty="0"/>
              <a:t>Accounts for the trade-offs in how well an alternative flow does when it can be implemented and how often the particular flow could be implemented across the POR (1930-2012) </a:t>
            </a:r>
          </a:p>
        </p:txBody>
      </p:sp>
      <p:sp>
        <p:nvSpPr>
          <p:cNvPr id="12" name="Rectangle: Rounded Corners 11">
            <a:extLst>
              <a:ext uri="{FF2B5EF4-FFF2-40B4-BE49-F238E27FC236}">
                <a16:creationId xmlns:a16="http://schemas.microsoft.com/office/drawing/2014/main" id="{3D3AE490-8A41-4CCB-9AE5-7691631FB343}"/>
              </a:ext>
            </a:extLst>
          </p:cNvPr>
          <p:cNvSpPr/>
          <p:nvPr/>
        </p:nvSpPr>
        <p:spPr>
          <a:xfrm>
            <a:off x="8450827" y="436551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993EBF-9B47-4438-9537-478448517FA7}"/>
              </a:ext>
            </a:extLst>
          </p:cNvPr>
          <p:cNvSpPr txBox="1"/>
          <p:nvPr/>
        </p:nvSpPr>
        <p:spPr>
          <a:xfrm>
            <a:off x="9655276" y="3636115"/>
            <a:ext cx="2610464" cy="369332"/>
          </a:xfrm>
          <a:prstGeom prst="rect">
            <a:avLst/>
          </a:prstGeom>
          <a:noFill/>
        </p:spPr>
        <p:txBody>
          <a:bodyPr wrap="square" rtlCol="0">
            <a:spAutoFit/>
          </a:bodyPr>
          <a:lstStyle/>
          <a:p>
            <a:r>
              <a:rPr lang="en-US" dirty="0">
                <a:solidFill>
                  <a:srgbClr val="FF0000"/>
                </a:solidFill>
              </a:rPr>
              <a:t>2 is the top alternative</a:t>
            </a:r>
          </a:p>
        </p:txBody>
      </p:sp>
      <p:cxnSp>
        <p:nvCxnSpPr>
          <p:cNvPr id="9" name="Straight Arrow Connector 8">
            <a:extLst>
              <a:ext uri="{FF2B5EF4-FFF2-40B4-BE49-F238E27FC236}">
                <a16:creationId xmlns:a16="http://schemas.microsoft.com/office/drawing/2014/main" id="{E6E84D41-C4E4-4522-9F59-CCC34F99AFF7}"/>
              </a:ext>
            </a:extLst>
          </p:cNvPr>
          <p:cNvCxnSpPr>
            <a:cxnSpLocks/>
          </p:cNvCxnSpPr>
          <p:nvPr/>
        </p:nvCxnSpPr>
        <p:spPr>
          <a:xfrm flipH="1">
            <a:off x="9126799" y="4049769"/>
            <a:ext cx="1174952" cy="4632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F8FB629D-2219-432B-858B-89E24F2A1866}"/>
              </a:ext>
            </a:extLst>
          </p:cNvPr>
          <p:cNvSpPr/>
          <p:nvPr/>
        </p:nvSpPr>
        <p:spPr>
          <a:xfrm>
            <a:off x="6730183" y="4867363"/>
            <a:ext cx="648930" cy="2949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88FF54-CEF3-4C1D-AED3-C95315E9873B}"/>
              </a:ext>
            </a:extLst>
          </p:cNvPr>
          <p:cNvSpPr txBox="1"/>
          <p:nvPr/>
        </p:nvSpPr>
        <p:spPr>
          <a:xfrm>
            <a:off x="4606415" y="5587144"/>
            <a:ext cx="2610464" cy="369332"/>
          </a:xfrm>
          <a:prstGeom prst="rect">
            <a:avLst/>
          </a:prstGeom>
          <a:noFill/>
        </p:spPr>
        <p:txBody>
          <a:bodyPr wrap="square" rtlCol="0">
            <a:spAutoFit/>
          </a:bodyPr>
          <a:lstStyle/>
          <a:p>
            <a:r>
              <a:rPr lang="en-US" dirty="0">
                <a:solidFill>
                  <a:srgbClr val="FF0000"/>
                </a:solidFill>
              </a:rPr>
              <a:t>2b is the top alternative</a:t>
            </a:r>
          </a:p>
        </p:txBody>
      </p:sp>
      <p:cxnSp>
        <p:nvCxnSpPr>
          <p:cNvPr id="16" name="Straight Arrow Connector 15">
            <a:extLst>
              <a:ext uri="{FF2B5EF4-FFF2-40B4-BE49-F238E27FC236}">
                <a16:creationId xmlns:a16="http://schemas.microsoft.com/office/drawing/2014/main" id="{D535DBEF-8BB6-46B7-8BB4-067C7C3DE7FB}"/>
              </a:ext>
            </a:extLst>
          </p:cNvPr>
          <p:cNvCxnSpPr>
            <a:cxnSpLocks/>
            <a:endCxn id="14" idx="2"/>
          </p:cNvCxnSpPr>
          <p:nvPr/>
        </p:nvCxnSpPr>
        <p:spPr>
          <a:xfrm flipV="1">
            <a:off x="6538454" y="5162338"/>
            <a:ext cx="516194" cy="4784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CC2D5FC-3343-4640-B92C-765E67847E3F}"/>
              </a:ext>
            </a:extLst>
          </p:cNvPr>
          <p:cNvSpPr txBox="1"/>
          <p:nvPr/>
        </p:nvSpPr>
        <p:spPr>
          <a:xfrm>
            <a:off x="8209940" y="5323854"/>
            <a:ext cx="3008670" cy="1323439"/>
          </a:xfrm>
          <a:prstGeom prst="rect">
            <a:avLst/>
          </a:prstGeom>
          <a:noFill/>
        </p:spPr>
        <p:txBody>
          <a:bodyPr wrap="square" rtlCol="0">
            <a:spAutoFit/>
          </a:bodyPr>
          <a:lstStyle/>
          <a:p>
            <a:r>
              <a:rPr lang="en-US" sz="1600" b="1" dirty="0">
                <a:solidFill>
                  <a:srgbClr val="FF0000"/>
                </a:solidFill>
              </a:rPr>
              <a:t>Caveat:</a:t>
            </a:r>
            <a:r>
              <a:rPr lang="en-US" sz="1600" dirty="0">
                <a:solidFill>
                  <a:srgbClr val="FF0000"/>
                </a:solidFill>
              </a:rPr>
              <a:t> Results of the last column will change depending on the value used in years when flow alternatives cannot be implemented.</a:t>
            </a:r>
          </a:p>
        </p:txBody>
      </p:sp>
      <p:sp>
        <p:nvSpPr>
          <p:cNvPr id="19" name="TextBox 18">
            <a:extLst>
              <a:ext uri="{FF2B5EF4-FFF2-40B4-BE49-F238E27FC236}">
                <a16:creationId xmlns:a16="http://schemas.microsoft.com/office/drawing/2014/main" id="{D1CC6D01-F132-466E-8B1E-A13F737F8FA8}"/>
              </a:ext>
            </a:extLst>
          </p:cNvPr>
          <p:cNvSpPr txBox="1"/>
          <p:nvPr/>
        </p:nvSpPr>
        <p:spPr>
          <a:xfrm>
            <a:off x="9099757" y="4867363"/>
            <a:ext cx="1971371" cy="307777"/>
          </a:xfrm>
          <a:prstGeom prst="rect">
            <a:avLst/>
          </a:prstGeom>
          <a:noFill/>
        </p:spPr>
        <p:txBody>
          <a:bodyPr wrap="square" rtlCol="0">
            <a:spAutoFit/>
          </a:bodyPr>
          <a:lstStyle/>
          <a:p>
            <a:r>
              <a:rPr lang="en-US" sz="1400" dirty="0"/>
              <a:t>Very close to top result.</a:t>
            </a:r>
          </a:p>
        </p:txBody>
      </p:sp>
      <p:sp>
        <p:nvSpPr>
          <p:cNvPr id="20" name="TextBox 19">
            <a:extLst>
              <a:ext uri="{FF2B5EF4-FFF2-40B4-BE49-F238E27FC236}">
                <a16:creationId xmlns:a16="http://schemas.microsoft.com/office/drawing/2014/main" id="{BB2CAEC1-A902-4039-997E-7575D4A47234}"/>
              </a:ext>
            </a:extLst>
          </p:cNvPr>
          <p:cNvSpPr txBox="1"/>
          <p:nvPr/>
        </p:nvSpPr>
        <p:spPr>
          <a:xfrm>
            <a:off x="1224116" y="5985811"/>
            <a:ext cx="6985824" cy="646331"/>
          </a:xfrm>
          <a:prstGeom prst="rect">
            <a:avLst/>
          </a:prstGeom>
          <a:noFill/>
        </p:spPr>
        <p:txBody>
          <a:bodyPr wrap="square" rtlCol="0">
            <a:spAutoFit/>
          </a:bodyPr>
          <a:lstStyle/>
          <a:p>
            <a:pPr marL="285750" indent="-285750">
              <a:buFont typeface="Arial" panose="020B0604020202020204" pitchFamily="34" charset="0"/>
              <a:buChar char="•"/>
            </a:pPr>
            <a:r>
              <a:rPr lang="en-US" dirty="0"/>
              <a:t>Currently addressing this question by projecting populations forward in time under temporal uncertainties.</a:t>
            </a:r>
          </a:p>
        </p:txBody>
      </p:sp>
    </p:spTree>
    <p:extLst>
      <p:ext uri="{BB962C8B-B14F-4D97-AF65-F5344CB8AC3E}">
        <p14:creationId xmlns:p14="http://schemas.microsoft.com/office/powerpoint/2010/main" val="12244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sp>
        <p:nvSpPr>
          <p:cNvPr id="3" name="TextBox 2">
            <a:extLst>
              <a:ext uri="{FF2B5EF4-FFF2-40B4-BE49-F238E27FC236}">
                <a16:creationId xmlns:a16="http://schemas.microsoft.com/office/drawing/2014/main" id="{95237411-2675-4BE3-934D-DDFFF575A0D5}"/>
              </a:ext>
            </a:extLst>
          </p:cNvPr>
          <p:cNvSpPr txBox="1"/>
          <p:nvPr/>
        </p:nvSpPr>
        <p:spPr>
          <a:xfrm>
            <a:off x="781878" y="1060174"/>
            <a:ext cx="10681252" cy="646331"/>
          </a:xfrm>
          <a:prstGeom prst="rect">
            <a:avLst/>
          </a:prstGeom>
          <a:noFill/>
        </p:spPr>
        <p:txBody>
          <a:bodyPr wrap="square" rtlCol="0">
            <a:spAutoFit/>
          </a:bodyPr>
          <a:lstStyle/>
          <a:p>
            <a:r>
              <a:rPr lang="en-US" dirty="0"/>
              <a:t>Caveats, Key Assumptions, &amp; Limitations: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419720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F21F2-6CF5-4ACA-BB2D-D5943FA04C1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2224" t="18446" r="25168" b="47116"/>
          <a:stretch/>
        </p:blipFill>
        <p:spPr>
          <a:xfrm>
            <a:off x="693563" y="1217456"/>
            <a:ext cx="10804874" cy="3341291"/>
          </a:xfrm>
          <a:prstGeom prst="rect">
            <a:avLst/>
          </a:prstGeom>
        </p:spPr>
      </p:pic>
      <p:sp>
        <p:nvSpPr>
          <p:cNvPr id="5" name="TextBox 4">
            <a:extLst>
              <a:ext uri="{FF2B5EF4-FFF2-40B4-BE49-F238E27FC236}">
                <a16:creationId xmlns:a16="http://schemas.microsoft.com/office/drawing/2014/main" id="{6721F988-2961-442D-A209-C02E0FDB3645}"/>
              </a:ext>
            </a:extLst>
          </p:cNvPr>
          <p:cNvSpPr txBox="1"/>
          <p:nvPr/>
        </p:nvSpPr>
        <p:spPr>
          <a:xfrm>
            <a:off x="1106905" y="4875376"/>
            <a:ext cx="9978190" cy="1538883"/>
          </a:xfrm>
          <a:prstGeom prst="rect">
            <a:avLst/>
          </a:prstGeom>
          <a:noFill/>
        </p:spPr>
        <p:txBody>
          <a:bodyPr wrap="square" rtlCol="0">
            <a:spAutoFit/>
          </a:bodyPr>
          <a:lstStyle/>
          <a:p>
            <a:pPr marL="342900" indent="-342900">
              <a:buFont typeface="+mj-lt"/>
              <a:buAutoNum type="arabicParenR"/>
            </a:pPr>
            <a:r>
              <a:rPr lang="en-US" sz="2200" b="1" dirty="0"/>
              <a:t>Compute daily survival over each interval:</a:t>
            </a:r>
          </a:p>
          <a:p>
            <a:pPr marL="742950" lvl="1" indent="-285750">
              <a:buFont typeface="Arial" panose="020B0604020202020204" pitchFamily="34" charset="0"/>
              <a:buChar char="•"/>
            </a:pPr>
            <a:r>
              <a:rPr lang="en-US" dirty="0"/>
              <a:t>Calculate the number of days between Start Date and End Date</a:t>
            </a:r>
          </a:p>
          <a:p>
            <a:pPr marL="742950" lvl="1" indent="-285750">
              <a:buFont typeface="Arial" panose="020B0604020202020204" pitchFamily="34" charset="0"/>
              <a:buChar char="•"/>
            </a:pPr>
            <a:r>
              <a:rPr lang="en-US" dirty="0"/>
              <a:t>Add in N at Interval Start (pull from the previous N at Interval End, with the initial value being the release number, in this case 4,656)</a:t>
            </a:r>
          </a:p>
          <a:p>
            <a:pPr lvl="1"/>
            <a:r>
              <a:rPr lang="en-US" dirty="0"/>
              <a:t>		Daily Survival = ((N at Interval End)/(N at Interval Start))^(1/Days)		</a:t>
            </a:r>
          </a:p>
        </p:txBody>
      </p:sp>
      <p:sp>
        <p:nvSpPr>
          <p:cNvPr id="7" name="TextBox 6">
            <a:extLst>
              <a:ext uri="{FF2B5EF4-FFF2-40B4-BE49-F238E27FC236}">
                <a16:creationId xmlns:a16="http://schemas.microsoft.com/office/drawing/2014/main" id="{8E2707F6-8909-4958-9CF4-20E49B70EC3A}"/>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805251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21F988-2961-442D-A209-C02E0FDB3645}"/>
                  </a:ext>
                </a:extLst>
              </p:cNvPr>
              <p:cNvSpPr txBox="1"/>
              <p:nvPr/>
            </p:nvSpPr>
            <p:spPr>
              <a:xfrm>
                <a:off x="1106905" y="3940069"/>
                <a:ext cx="9978190" cy="2874633"/>
              </a:xfrm>
              <a:prstGeom prst="rect">
                <a:avLst/>
              </a:prstGeom>
              <a:noFill/>
            </p:spPr>
            <p:txBody>
              <a:bodyPr wrap="square" rtlCol="0">
                <a:spAutoFit/>
              </a:bodyPr>
              <a:lstStyle/>
              <a:p>
                <a:pPr marL="457200" indent="-457200">
                  <a:buFont typeface="+mj-lt"/>
                  <a:buAutoNum type="arabicParenR" startAt="2"/>
                </a:pPr>
                <a:r>
                  <a:rPr lang="en-US" sz="2200" b="1" dirty="0"/>
                  <a:t>Compute survival from age-class to age-class:</a:t>
                </a:r>
              </a:p>
              <a:p>
                <a:pPr marL="742950" lvl="1" indent="-285750">
                  <a:buFont typeface="Arial" panose="020B0604020202020204" pitchFamily="34" charset="0"/>
                  <a:buChar char="•"/>
                </a:pPr>
                <a:r>
                  <a:rPr lang="en-US" dirty="0"/>
                  <a:t>Assume each fish was born on June 1st</a:t>
                </a:r>
              </a:p>
              <a:p>
                <a:pPr marL="742950" lvl="1" indent="-285750">
                  <a:buFont typeface="Arial" panose="020B0604020202020204" pitchFamily="34" charset="0"/>
                  <a:buChar char="•"/>
                </a:pPr>
                <a:r>
                  <a:rPr lang="en-US" dirty="0"/>
                  <a:t>Use interval lengths &amp; daily survivals to compute cohort annual survival from June 1</a:t>
                </a:r>
                <a:r>
                  <a:rPr lang="en-US" baseline="30000" dirty="0"/>
                  <a:t>st</a:t>
                </a:r>
                <a:r>
                  <a:rPr lang="en-US" dirty="0"/>
                  <a:t> to June 1st</a:t>
                </a:r>
              </a:p>
              <a:p>
                <a:pPr marL="742950" lvl="1" indent="-285750">
                  <a:spcAft>
                    <a:spcPts val="600"/>
                  </a:spcAft>
                  <a:buFont typeface="Arial" panose="020B0604020202020204" pitchFamily="34" charset="0"/>
                  <a:buChar char="•"/>
                </a:pPr>
                <a:r>
                  <a:rPr lang="en-US" dirty="0"/>
                  <a:t>Average across all healthy cohorts using expected numbers of fish:</a:t>
                </a:r>
              </a:p>
              <a:p>
                <a:pPr lvl="2" algn="ctr">
                  <a:spcAft>
                    <a:spcPts val="600"/>
                  </a:spcAft>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ub>
                              </m:sSub>
                            </m:e>
                          </m:nary>
                        </m:num>
                        <m:den>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ub>
                              </m:sSub>
                            </m:e>
                          </m:nary>
                        </m:den>
                      </m:f>
                    </m:oMath>
                  </m:oMathPara>
                </a14:m>
                <a:endParaRPr lang="en-US" b="0" dirty="0">
                  <a:ea typeface="Cambria Math" panose="02040503050406030204" pitchFamily="18" charset="0"/>
                </a:endParaRPr>
              </a:p>
              <a:p>
                <a:pPr lvl="2">
                  <a:spcAft>
                    <a:spcPts val="600"/>
                  </a:spcAft>
                </a:pPr>
                <a:r>
                  <a:rPr lang="en-US" dirty="0"/>
                  <a:t>where </a:t>
                </a:r>
                <a14:m>
                  <m:oMath xmlns:m="http://schemas.openxmlformats.org/officeDocument/2006/math">
                    <m:sSub>
                      <m:sSubPr>
                        <m:ctrlPr>
                          <a:rPr lang="en-US" i="1" dirty="0" smtClean="0">
                            <a:latin typeface="Cambria Math" panose="02040503050406030204" pitchFamily="18" charset="0"/>
                            <a:ea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𝜙</m:t>
                        </m:r>
                      </m:e>
                      <m:sub>
                        <m:r>
                          <a:rPr lang="en-US" b="0" i="1" dirty="0" smtClean="0">
                            <a:latin typeface="Cambria Math" panose="02040503050406030204" pitchFamily="18" charset="0"/>
                            <a:ea typeface="Cambria Math" panose="02040503050406030204" pitchFamily="18" charset="0"/>
                          </a:rPr>
                          <m:t>𝑖</m:t>
                        </m:r>
                      </m:sub>
                    </m:sSub>
                  </m:oMath>
                </a14:m>
                <a:r>
                  <a:rPr lang="en-US" dirty="0"/>
                  <a:t> is the age-</a:t>
                </a:r>
                <a14:m>
                  <m:oMath xmlns:m="http://schemas.openxmlformats.org/officeDocument/2006/math">
                    <m:r>
                      <a:rPr lang="en-US" b="0" i="1" smtClean="0">
                        <a:latin typeface="Cambria Math" panose="02040503050406030204" pitchFamily="18" charset="0"/>
                      </a:rPr>
                      <m:t>𝑖</m:t>
                    </m:r>
                  </m:oMath>
                </a14:m>
                <a:r>
                  <a:rPr lang="en-US" dirty="0"/>
                  <a:t> survival probability,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𝜙</m:t>
                        </m:r>
                      </m:e>
                      <m:sub>
                        <m:r>
                          <a:rPr lang="en-US" i="1" dirty="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𝑐</m:t>
                        </m:r>
                      </m:sub>
                    </m:sSub>
                  </m:oMath>
                </a14:m>
                <a:r>
                  <a:rPr lang="en-US" dirty="0"/>
                  <a:t> is the computed age-</a:t>
                </a:r>
                <a14:m>
                  <m:oMath xmlns:m="http://schemas.openxmlformats.org/officeDocument/2006/math">
                    <m:r>
                      <a:rPr lang="en-US" i="1">
                        <a:latin typeface="Cambria Math" panose="02040503050406030204" pitchFamily="18" charset="0"/>
                      </a:rPr>
                      <m:t>𝑖</m:t>
                    </m:r>
                  </m:oMath>
                </a14:m>
                <a:r>
                  <a:rPr lang="en-US" dirty="0"/>
                  <a:t> survival probability for healthy cohort </a:t>
                </a:r>
                <a14:m>
                  <m:oMath xmlns:m="http://schemas.openxmlformats.org/officeDocument/2006/math">
                    <m:r>
                      <a:rPr lang="en-US" b="0" i="1" smtClean="0">
                        <a:latin typeface="Cambria Math" panose="02040503050406030204" pitchFamily="18" charset="0"/>
                      </a:rPr>
                      <m:t>𝑐</m:t>
                    </m:r>
                  </m:oMath>
                </a14:m>
                <a:r>
                  <a:rPr lang="en-US" dirty="0"/>
                  <a:t>,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𝑁</m:t>
                        </m:r>
                      </m:e>
                      <m:sub>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𝑐</m:t>
                        </m:r>
                      </m:sub>
                    </m:sSub>
                  </m:oMath>
                </a14:m>
                <a:r>
                  <a:rPr lang="en-US" dirty="0"/>
                  <a:t> is the expected number of age-</a:t>
                </a:r>
                <a14:m>
                  <m:oMath xmlns:m="http://schemas.openxmlformats.org/officeDocument/2006/math">
                    <m:r>
                      <a:rPr lang="en-US" i="1">
                        <a:latin typeface="Cambria Math" panose="02040503050406030204" pitchFamily="18" charset="0"/>
                      </a:rPr>
                      <m:t>𝑖</m:t>
                    </m:r>
                  </m:oMath>
                </a14:m>
                <a:r>
                  <a:rPr lang="en-US" dirty="0"/>
                  <a:t> fish from cohort </a:t>
                </a:r>
                <a14:m>
                  <m:oMath xmlns:m="http://schemas.openxmlformats.org/officeDocument/2006/math">
                    <m:r>
                      <a:rPr lang="en-US" i="1">
                        <a:latin typeface="Cambria Math" panose="02040503050406030204" pitchFamily="18" charset="0"/>
                      </a:rPr>
                      <m:t>𝑐</m:t>
                    </m:r>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 is the set of all healthy cohorts released into the Missouri River as fingerlings.</a:t>
                </a:r>
              </a:p>
            </p:txBody>
          </p:sp>
        </mc:Choice>
        <mc:Fallback xmlns="">
          <p:sp>
            <p:nvSpPr>
              <p:cNvPr id="5" name="TextBox 4">
                <a:extLst>
                  <a:ext uri="{FF2B5EF4-FFF2-40B4-BE49-F238E27FC236}">
                    <a16:creationId xmlns:a16="http://schemas.microsoft.com/office/drawing/2014/main" id="{6721F988-2961-442D-A209-C02E0FDB3645}"/>
                  </a:ext>
                </a:extLst>
              </p:cNvPr>
              <p:cNvSpPr txBox="1">
                <a:spLocks noRot="1" noChangeAspect="1" noMove="1" noResize="1" noEditPoints="1" noAdjustHandles="1" noChangeArrowheads="1" noChangeShapeType="1" noTextEdit="1"/>
              </p:cNvSpPr>
              <p:nvPr/>
            </p:nvSpPr>
            <p:spPr>
              <a:xfrm>
                <a:off x="1106905" y="3940069"/>
                <a:ext cx="9978190" cy="2874633"/>
              </a:xfrm>
              <a:prstGeom prst="rect">
                <a:avLst/>
              </a:prstGeom>
              <a:blipFill>
                <a:blip r:embed="rId3"/>
                <a:stretch>
                  <a:fillRect l="-856" t="-1695" b="-233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261F63-986A-4243-B0D8-07EF7DA17E2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12224" t="18445" r="25168" b="54356"/>
          <a:stretch/>
        </p:blipFill>
        <p:spPr>
          <a:xfrm>
            <a:off x="693563" y="1217456"/>
            <a:ext cx="10804874" cy="2638927"/>
          </a:xfrm>
          <a:prstGeom prst="rect">
            <a:avLst/>
          </a:prstGeom>
        </p:spPr>
      </p:pic>
      <p:graphicFrame>
        <p:nvGraphicFramePr>
          <p:cNvPr id="4" name="Object 3">
            <a:extLst>
              <a:ext uri="{FF2B5EF4-FFF2-40B4-BE49-F238E27FC236}">
                <a16:creationId xmlns:a16="http://schemas.microsoft.com/office/drawing/2014/main" id="{1048F733-23B4-436F-984A-36BAFDDE6F73}"/>
              </a:ext>
            </a:extLst>
          </p:cNvPr>
          <p:cNvGraphicFramePr>
            <a:graphicFrameLocks noChangeAspect="1"/>
          </p:cNvGraphicFramePr>
          <p:nvPr>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5167" name="Equation" r:id="rId5" imgW="914400" imgH="198720" progId="Equation.DSMT4">
                  <p:embed/>
                </p:oleObj>
              </mc:Choice>
              <mc:Fallback>
                <p:oleObj name="Equation" r:id="rId5" imgW="914400" imgH="198720" progId="Equation.DSMT4">
                  <p:embed/>
                  <p:pic>
                    <p:nvPicPr>
                      <p:cNvPr id="4" name="Object 3">
                        <a:extLst>
                          <a:ext uri="{FF2B5EF4-FFF2-40B4-BE49-F238E27FC236}">
                            <a16:creationId xmlns:a16="http://schemas.microsoft.com/office/drawing/2014/main" id="{1048F733-23B4-436F-984A-36BAFDDE6F73}"/>
                          </a:ext>
                        </a:extLst>
                      </p:cNvPr>
                      <p:cNvPicPr/>
                      <p:nvPr/>
                    </p:nvPicPr>
                    <p:blipFill>
                      <a:blip r:embed="rId6"/>
                      <a:stretch>
                        <a:fillRect/>
                      </a:stretch>
                    </p:blipFill>
                    <p:spPr>
                      <a:xfrm>
                        <a:off x="4394200" y="2362200"/>
                        <a:ext cx="914400" cy="1984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FFAC312-0260-47DC-830C-8B2C320956AB}"/>
              </a:ext>
            </a:extLst>
          </p:cNvPr>
          <p:cNvGraphicFramePr>
            <a:graphicFrameLocks noChangeAspect="1"/>
          </p:cNvGraphicFramePr>
          <p:nvPr>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5168" name="Equation" r:id="rId7" imgW="914400" imgH="198720" progId="Equation.DSMT4">
                  <p:embed/>
                </p:oleObj>
              </mc:Choice>
              <mc:Fallback>
                <p:oleObj name="Equation" r:id="rId7" imgW="914400" imgH="198720" progId="Equation.DSMT4">
                  <p:embed/>
                  <p:pic>
                    <p:nvPicPr>
                      <p:cNvPr id="7" name="Object 6">
                        <a:extLst>
                          <a:ext uri="{FF2B5EF4-FFF2-40B4-BE49-F238E27FC236}">
                            <a16:creationId xmlns:a16="http://schemas.microsoft.com/office/drawing/2014/main" id="{6FFAC312-0260-47DC-830C-8B2C320956AB}"/>
                          </a:ext>
                        </a:extLst>
                      </p:cNvPr>
                      <p:cNvPicPr/>
                      <p:nvPr/>
                    </p:nvPicPr>
                    <p:blipFill>
                      <a:blip r:embed="rId6"/>
                      <a:stretch>
                        <a:fillRect/>
                      </a:stretch>
                    </p:blipFill>
                    <p:spPr>
                      <a:xfrm>
                        <a:off x="4394200" y="2362200"/>
                        <a:ext cx="914400" cy="19843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2AA2F03-ABA1-4E0D-A435-DD60CDDF3969}"/>
              </a:ext>
            </a:extLst>
          </p:cNvPr>
          <p:cNvGraphicFramePr>
            <a:graphicFrameLocks noChangeAspect="1"/>
          </p:cNvGraphicFramePr>
          <p:nvPr>
            <p:extLst/>
          </p:nvPr>
        </p:nvGraphicFramePr>
        <p:xfrm>
          <a:off x="4781550" y="2347913"/>
          <a:ext cx="139700" cy="228600"/>
        </p:xfrm>
        <a:graphic>
          <a:graphicData uri="http://schemas.openxmlformats.org/presentationml/2006/ole">
            <mc:AlternateContent xmlns:mc="http://schemas.openxmlformats.org/markup-compatibility/2006">
              <mc:Choice xmlns:v="urn:schemas-microsoft-com:vml" Requires="v">
                <p:oleObj spid="_x0000_s5169" name="Equation" r:id="rId8" imgW="139680" imgH="228600" progId="Equation.DSMT4">
                  <p:embed/>
                </p:oleObj>
              </mc:Choice>
              <mc:Fallback>
                <p:oleObj name="Equation" r:id="rId8" imgW="139680" imgH="228600" progId="Equation.DSMT4">
                  <p:embed/>
                  <p:pic>
                    <p:nvPicPr>
                      <p:cNvPr id="8" name="Object 7">
                        <a:extLst>
                          <a:ext uri="{FF2B5EF4-FFF2-40B4-BE49-F238E27FC236}">
                            <a16:creationId xmlns:a16="http://schemas.microsoft.com/office/drawing/2014/main" id="{F2AA2F03-ABA1-4E0D-A435-DD60CDDF3969}"/>
                          </a:ext>
                        </a:extLst>
                      </p:cNvPr>
                      <p:cNvPicPr/>
                      <p:nvPr/>
                    </p:nvPicPr>
                    <p:blipFill>
                      <a:blip r:embed="rId9"/>
                      <a:stretch>
                        <a:fillRect/>
                      </a:stretch>
                    </p:blipFill>
                    <p:spPr>
                      <a:xfrm>
                        <a:off x="4781550" y="2347913"/>
                        <a:ext cx="139700" cy="2286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3A9B2311-02F8-4C58-AB2D-8779A0E04FF2}"/>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4231467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7643EB8F-9F5C-4D3F-A98C-D4C3050335E3}"/>
                  </a:ext>
                </a:extLst>
              </p:cNvPr>
              <p:cNvGraphicFramePr>
                <a:graphicFrameLocks noGrp="1"/>
              </p:cNvGraphicFramePr>
              <p:nvPr>
                <p:extLst/>
              </p:nvPr>
            </p:nvGraphicFramePr>
            <p:xfrm>
              <a:off x="2564020" y="1604305"/>
              <a:ext cx="7063961" cy="3752850"/>
            </p:xfrm>
            <a:graphic>
              <a:graphicData uri="http://schemas.openxmlformats.org/drawingml/2006/table">
                <a:tbl>
                  <a:tblPr>
                    <a:tableStyleId>{5C22544A-7EE6-4342-B048-85BDC9FD1C3A}</a:tableStyleId>
                  </a:tblPr>
                  <a:tblGrid>
                    <a:gridCol w="1877137">
                      <a:extLst>
                        <a:ext uri="{9D8B030D-6E8A-4147-A177-3AD203B41FA5}">
                          <a16:colId xmlns:a16="http://schemas.microsoft.com/office/drawing/2014/main" val="3378155034"/>
                        </a:ext>
                      </a:extLst>
                    </a:gridCol>
                    <a:gridCol w="2716908">
                      <a:extLst>
                        <a:ext uri="{9D8B030D-6E8A-4147-A177-3AD203B41FA5}">
                          <a16:colId xmlns:a16="http://schemas.microsoft.com/office/drawing/2014/main" val="918969513"/>
                        </a:ext>
                      </a:extLst>
                    </a:gridCol>
                    <a:gridCol w="2469916">
                      <a:extLst>
                        <a:ext uri="{9D8B030D-6E8A-4147-A177-3AD203B41FA5}">
                          <a16:colId xmlns:a16="http://schemas.microsoft.com/office/drawing/2014/main" val="459340099"/>
                        </a:ext>
                      </a:extLst>
                    </a:gridCol>
                  </a:tblGrid>
                  <a:tr h="353754">
                    <a:tc>
                      <a:txBody>
                        <a:bodyPr/>
                        <a:lstStyle/>
                        <a:p>
                          <a:pPr algn="ctr" fontAlgn="b"/>
                          <a:r>
                            <a:rPr lang="en-US" sz="2400" b="1" u="sng" strike="noStrike" dirty="0">
                              <a:effectLst/>
                            </a:rPr>
                            <a:t>Parameter</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b="1" u="sng" strike="noStrike" dirty="0">
                              <a:effectLst/>
                            </a:rPr>
                            <a:t>Description</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b="1" u="sng" strike="noStrike" dirty="0">
                              <a:effectLst/>
                            </a:rPr>
                            <a:t>Baseline Value</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523783268"/>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1</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age-1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0.64</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054858319"/>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2</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age-2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0.69</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16134498"/>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3</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age-3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0.72</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287318004"/>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4</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age-4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0.76</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519375293"/>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5</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age-5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0.79</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165577961"/>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6</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age-6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0.82</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664387955"/>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7</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age-7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0.84</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000634747"/>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8</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age-8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0.86</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31058956"/>
                      </a:ext>
                    </a:extLst>
                  </a:tr>
                  <a:tr h="35375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smtClean="0">
                                        <a:latin typeface="Cambria Math" panose="02040503050406030204" pitchFamily="18" charset="0"/>
                                        <a:ea typeface="Cambria Math" panose="02040503050406030204" pitchFamily="18" charset="0"/>
                                      </a:rPr>
                                      <m:t>𝜙</m:t>
                                    </m:r>
                                  </m:e>
                                  <m:sub>
                                    <m:r>
                                      <a:rPr lang="en-US" sz="2400" b="0" i="1" dirty="0" smtClean="0">
                                        <a:latin typeface="Cambria Math" panose="02040503050406030204" pitchFamily="18" charset="0"/>
                                        <a:ea typeface="Cambria Math" panose="02040503050406030204" pitchFamily="18" charset="0"/>
                                      </a:rPr>
                                      <m:t>9</m:t>
                                    </m:r>
                                  </m:sub>
                                </m:sSub>
                              </m:oMath>
                            </m:oMathPara>
                          </a14:m>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a:effectLst/>
                            </a:rPr>
                            <a:t>age-9 survival</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0.88</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11592955"/>
                      </a:ext>
                    </a:extLst>
                  </a:tr>
                </a:tbl>
              </a:graphicData>
            </a:graphic>
          </p:graphicFrame>
        </mc:Choice>
        <mc:Fallback xmlns="">
          <p:graphicFrame>
            <p:nvGraphicFramePr>
              <p:cNvPr id="8" name="Table 7">
                <a:extLst>
                  <a:ext uri="{FF2B5EF4-FFF2-40B4-BE49-F238E27FC236}">
                    <a16:creationId xmlns:a16="http://schemas.microsoft.com/office/drawing/2014/main" id="{7643EB8F-9F5C-4D3F-A98C-D4C3050335E3}"/>
                  </a:ext>
                </a:extLst>
              </p:cNvPr>
              <p:cNvGraphicFramePr>
                <a:graphicFrameLocks noGrp="1"/>
              </p:cNvGraphicFramePr>
              <p:nvPr>
                <p:extLst>
                  <p:ext uri="{D42A27DB-BD31-4B8C-83A1-F6EECF244321}">
                    <p14:modId xmlns:p14="http://schemas.microsoft.com/office/powerpoint/2010/main" val="1343407953"/>
                  </p:ext>
                </p:extLst>
              </p:nvPr>
            </p:nvGraphicFramePr>
            <p:xfrm>
              <a:off x="2564020" y="1604305"/>
              <a:ext cx="7063961" cy="3752850"/>
            </p:xfrm>
            <a:graphic>
              <a:graphicData uri="http://schemas.openxmlformats.org/drawingml/2006/table">
                <a:tbl>
                  <a:tblPr>
                    <a:tableStyleId>{5C22544A-7EE6-4342-B048-85BDC9FD1C3A}</a:tableStyleId>
                  </a:tblPr>
                  <a:tblGrid>
                    <a:gridCol w="1877137">
                      <a:extLst>
                        <a:ext uri="{9D8B030D-6E8A-4147-A177-3AD203B41FA5}">
                          <a16:colId xmlns:a16="http://schemas.microsoft.com/office/drawing/2014/main" val="3378155034"/>
                        </a:ext>
                      </a:extLst>
                    </a:gridCol>
                    <a:gridCol w="2716908">
                      <a:extLst>
                        <a:ext uri="{9D8B030D-6E8A-4147-A177-3AD203B41FA5}">
                          <a16:colId xmlns:a16="http://schemas.microsoft.com/office/drawing/2014/main" val="918969513"/>
                        </a:ext>
                      </a:extLst>
                    </a:gridCol>
                    <a:gridCol w="2469916">
                      <a:extLst>
                        <a:ext uri="{9D8B030D-6E8A-4147-A177-3AD203B41FA5}">
                          <a16:colId xmlns:a16="http://schemas.microsoft.com/office/drawing/2014/main" val="459340099"/>
                        </a:ext>
                      </a:extLst>
                    </a:gridCol>
                  </a:tblGrid>
                  <a:tr h="375285">
                    <a:tc>
                      <a:txBody>
                        <a:bodyPr/>
                        <a:lstStyle/>
                        <a:p>
                          <a:pPr algn="ctr" fontAlgn="b"/>
                          <a:r>
                            <a:rPr lang="en-US" sz="2400" b="1" u="sng" strike="noStrike" dirty="0">
                              <a:effectLst/>
                            </a:rPr>
                            <a:t>Parameter</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b="1" u="sng" strike="noStrike" dirty="0">
                              <a:effectLst/>
                            </a:rPr>
                            <a:t>Description</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b="1" u="sng" strike="noStrike" dirty="0">
                              <a:effectLst/>
                            </a:rPr>
                            <a:t>Baseline Value</a:t>
                          </a:r>
                          <a:endParaRPr lang="en-US" sz="2400" b="1" i="0" u="sng"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523783268"/>
                      </a:ext>
                    </a:extLst>
                  </a:tr>
                  <a:tr h="375285">
                    <a:tc>
                      <a:txBody>
                        <a:bodyPr/>
                        <a:lstStyle/>
                        <a:p>
                          <a:endParaRPr lang="en-US"/>
                        </a:p>
                      </a:txBody>
                      <a:tcPr marL="9525" marR="9525" marT="9525" marB="0" anchor="b">
                        <a:blipFill>
                          <a:blip r:embed="rId2"/>
                          <a:stretch>
                            <a:fillRect l="-325" t="-124590" r="-277273" b="-857377"/>
                          </a:stretch>
                        </a:blipFill>
                      </a:tcPr>
                    </a:tc>
                    <a:tc>
                      <a:txBody>
                        <a:bodyPr/>
                        <a:lstStyle/>
                        <a:p>
                          <a:pPr algn="ctr" fontAlgn="b"/>
                          <a:r>
                            <a:rPr lang="en-US" sz="2400" u="none" strike="noStrike" dirty="0">
                              <a:effectLst/>
                            </a:rPr>
                            <a:t>age-1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0.64</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054858319"/>
                      </a:ext>
                    </a:extLst>
                  </a:tr>
                  <a:tr h="375285">
                    <a:tc>
                      <a:txBody>
                        <a:bodyPr/>
                        <a:lstStyle/>
                        <a:p>
                          <a:endParaRPr lang="en-US"/>
                        </a:p>
                      </a:txBody>
                      <a:tcPr marL="9525" marR="9525" marT="9525" marB="0" anchor="b">
                        <a:blipFill>
                          <a:blip r:embed="rId2"/>
                          <a:stretch>
                            <a:fillRect l="-325" t="-220968" r="-277273" b="-743548"/>
                          </a:stretch>
                        </a:blipFill>
                      </a:tcPr>
                    </a:tc>
                    <a:tc>
                      <a:txBody>
                        <a:bodyPr/>
                        <a:lstStyle/>
                        <a:p>
                          <a:pPr algn="ctr" fontAlgn="b"/>
                          <a:r>
                            <a:rPr lang="en-US" sz="2400" u="none" strike="noStrike" dirty="0">
                              <a:effectLst/>
                            </a:rPr>
                            <a:t>age-2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0.69</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16134498"/>
                      </a:ext>
                    </a:extLst>
                  </a:tr>
                  <a:tr h="375285">
                    <a:tc>
                      <a:txBody>
                        <a:bodyPr/>
                        <a:lstStyle/>
                        <a:p>
                          <a:endParaRPr lang="en-US"/>
                        </a:p>
                      </a:txBody>
                      <a:tcPr marL="9525" marR="9525" marT="9525" marB="0" anchor="b">
                        <a:blipFill>
                          <a:blip r:embed="rId2"/>
                          <a:stretch>
                            <a:fillRect l="-325" t="-326230" r="-277273" b="-655738"/>
                          </a:stretch>
                        </a:blipFill>
                      </a:tcPr>
                    </a:tc>
                    <a:tc>
                      <a:txBody>
                        <a:bodyPr/>
                        <a:lstStyle/>
                        <a:p>
                          <a:pPr algn="ctr" fontAlgn="b"/>
                          <a:r>
                            <a:rPr lang="en-US" sz="2400" u="none" strike="noStrike" dirty="0">
                              <a:effectLst/>
                            </a:rPr>
                            <a:t>age-3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0.72</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287318004"/>
                      </a:ext>
                    </a:extLst>
                  </a:tr>
                  <a:tr h="375285">
                    <a:tc>
                      <a:txBody>
                        <a:bodyPr/>
                        <a:lstStyle/>
                        <a:p>
                          <a:endParaRPr lang="en-US"/>
                        </a:p>
                      </a:txBody>
                      <a:tcPr marL="9525" marR="9525" marT="9525" marB="0" anchor="b">
                        <a:blipFill>
                          <a:blip r:embed="rId2"/>
                          <a:stretch>
                            <a:fillRect l="-325" t="-419355" r="-277273" b="-545161"/>
                          </a:stretch>
                        </a:blipFill>
                      </a:tcPr>
                    </a:tc>
                    <a:tc>
                      <a:txBody>
                        <a:bodyPr/>
                        <a:lstStyle/>
                        <a:p>
                          <a:pPr algn="ctr" fontAlgn="b"/>
                          <a:r>
                            <a:rPr lang="en-US" sz="2400" u="none" strike="noStrike" dirty="0">
                              <a:effectLst/>
                            </a:rPr>
                            <a:t>age-4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0.76</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519375293"/>
                      </a:ext>
                    </a:extLst>
                  </a:tr>
                  <a:tr h="375285">
                    <a:tc>
                      <a:txBody>
                        <a:bodyPr/>
                        <a:lstStyle/>
                        <a:p>
                          <a:endParaRPr lang="en-US"/>
                        </a:p>
                      </a:txBody>
                      <a:tcPr marL="9525" marR="9525" marT="9525" marB="0" anchor="b">
                        <a:blipFill>
                          <a:blip r:embed="rId2"/>
                          <a:stretch>
                            <a:fillRect l="-325" t="-519355" r="-277273" b="-445161"/>
                          </a:stretch>
                        </a:blipFill>
                      </a:tcPr>
                    </a:tc>
                    <a:tc>
                      <a:txBody>
                        <a:bodyPr/>
                        <a:lstStyle/>
                        <a:p>
                          <a:pPr algn="ctr" fontAlgn="b"/>
                          <a:r>
                            <a:rPr lang="en-US" sz="2400" u="none" strike="noStrike" dirty="0">
                              <a:effectLst/>
                            </a:rPr>
                            <a:t>age-5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0.79</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165577961"/>
                      </a:ext>
                    </a:extLst>
                  </a:tr>
                  <a:tr h="375285">
                    <a:tc>
                      <a:txBody>
                        <a:bodyPr/>
                        <a:lstStyle/>
                        <a:p>
                          <a:endParaRPr lang="en-US"/>
                        </a:p>
                      </a:txBody>
                      <a:tcPr marL="9525" marR="9525" marT="9525" marB="0" anchor="b">
                        <a:blipFill>
                          <a:blip r:embed="rId2"/>
                          <a:stretch>
                            <a:fillRect l="-325" t="-629508" r="-277273" b="-352459"/>
                          </a:stretch>
                        </a:blipFill>
                      </a:tcPr>
                    </a:tc>
                    <a:tc>
                      <a:txBody>
                        <a:bodyPr/>
                        <a:lstStyle/>
                        <a:p>
                          <a:pPr algn="ctr" fontAlgn="b"/>
                          <a:r>
                            <a:rPr lang="en-US" sz="2400" u="none" strike="noStrike" dirty="0">
                              <a:effectLst/>
                            </a:rPr>
                            <a:t>age-6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0.82</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664387955"/>
                      </a:ext>
                    </a:extLst>
                  </a:tr>
                  <a:tr h="375285">
                    <a:tc>
                      <a:txBody>
                        <a:bodyPr/>
                        <a:lstStyle/>
                        <a:p>
                          <a:endParaRPr lang="en-US"/>
                        </a:p>
                      </a:txBody>
                      <a:tcPr marL="9525" marR="9525" marT="9525" marB="0" anchor="b">
                        <a:blipFill>
                          <a:blip r:embed="rId2"/>
                          <a:stretch>
                            <a:fillRect l="-325" t="-717742" r="-277273" b="-246774"/>
                          </a:stretch>
                        </a:blipFill>
                      </a:tcPr>
                    </a:tc>
                    <a:tc>
                      <a:txBody>
                        <a:bodyPr/>
                        <a:lstStyle/>
                        <a:p>
                          <a:pPr algn="ctr" fontAlgn="b"/>
                          <a:r>
                            <a:rPr lang="en-US" sz="2400" u="none" strike="noStrike" dirty="0">
                              <a:effectLst/>
                            </a:rPr>
                            <a:t>age-7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0.84</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000634747"/>
                      </a:ext>
                    </a:extLst>
                  </a:tr>
                  <a:tr h="375285">
                    <a:tc>
                      <a:txBody>
                        <a:bodyPr/>
                        <a:lstStyle/>
                        <a:p>
                          <a:endParaRPr lang="en-US"/>
                        </a:p>
                      </a:txBody>
                      <a:tcPr marL="9525" marR="9525" marT="9525" marB="0" anchor="b">
                        <a:blipFill>
                          <a:blip r:embed="rId2"/>
                          <a:stretch>
                            <a:fillRect l="-325" t="-831148" r="-277273" b="-150820"/>
                          </a:stretch>
                        </a:blipFill>
                      </a:tcPr>
                    </a:tc>
                    <a:tc>
                      <a:txBody>
                        <a:bodyPr/>
                        <a:lstStyle/>
                        <a:p>
                          <a:pPr algn="ctr" fontAlgn="b"/>
                          <a:r>
                            <a:rPr lang="en-US" sz="2400" u="none" strike="noStrike" dirty="0">
                              <a:effectLst/>
                            </a:rPr>
                            <a:t>age-8 survival</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0.86</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31058956"/>
                      </a:ext>
                    </a:extLst>
                  </a:tr>
                  <a:tr h="375285">
                    <a:tc>
                      <a:txBody>
                        <a:bodyPr/>
                        <a:lstStyle/>
                        <a:p>
                          <a:endParaRPr lang="en-US"/>
                        </a:p>
                      </a:txBody>
                      <a:tcPr marL="9525" marR="9525" marT="9525" marB="0" anchor="b">
                        <a:blipFill>
                          <a:blip r:embed="rId2"/>
                          <a:stretch>
                            <a:fillRect l="-325" t="-916129" r="-277273" b="-48387"/>
                          </a:stretch>
                        </a:blipFill>
                      </a:tcPr>
                    </a:tc>
                    <a:tc>
                      <a:txBody>
                        <a:bodyPr/>
                        <a:lstStyle/>
                        <a:p>
                          <a:pPr algn="ctr" fontAlgn="b"/>
                          <a:r>
                            <a:rPr lang="en-US" sz="2400" u="none" strike="noStrike">
                              <a:effectLst/>
                            </a:rPr>
                            <a:t>age-9 survival</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400" u="none" strike="noStrike" dirty="0">
                              <a:effectLst/>
                            </a:rPr>
                            <a:t>0.88</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11592955"/>
                      </a:ext>
                    </a:extLst>
                  </a:tr>
                </a:tbl>
              </a:graphicData>
            </a:graphic>
          </p:graphicFrame>
        </mc:Fallback>
      </mc:AlternateContent>
      <p:sp>
        <p:nvSpPr>
          <p:cNvPr id="5" name="TextBox 4">
            <a:extLst>
              <a:ext uri="{FF2B5EF4-FFF2-40B4-BE49-F238E27FC236}">
                <a16:creationId xmlns:a16="http://schemas.microsoft.com/office/drawing/2014/main" id="{61F3386A-CA05-40BA-98AE-BA9BC4D9EA0A}"/>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411821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305DD3-B5DD-4DB6-9E15-635F727053C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53441" y="868675"/>
            <a:ext cx="6222608" cy="4220308"/>
          </a:xfrm>
          <a:prstGeom prst="rect">
            <a:avLst/>
          </a:prstGeom>
        </p:spPr>
      </p:pic>
      <p:grpSp>
        <p:nvGrpSpPr>
          <p:cNvPr id="11" name="Group 10">
            <a:extLst>
              <a:ext uri="{FF2B5EF4-FFF2-40B4-BE49-F238E27FC236}">
                <a16:creationId xmlns:a16="http://schemas.microsoft.com/office/drawing/2014/main" id="{AA6DB0EF-B17C-4123-B88D-A07CBD9BA8A4}"/>
              </a:ext>
            </a:extLst>
          </p:cNvPr>
          <p:cNvGrpSpPr/>
          <p:nvPr/>
        </p:nvGrpSpPr>
        <p:grpSpPr>
          <a:xfrm>
            <a:off x="5936562" y="1753853"/>
            <a:ext cx="5050302" cy="3651151"/>
            <a:chOff x="5683343" y="2089855"/>
            <a:chExt cx="5050302" cy="3651151"/>
          </a:xfrm>
        </p:grpSpPr>
        <p:grpSp>
          <p:nvGrpSpPr>
            <p:cNvPr id="9" name="Group 8">
              <a:extLst>
                <a:ext uri="{FF2B5EF4-FFF2-40B4-BE49-F238E27FC236}">
                  <a16:creationId xmlns:a16="http://schemas.microsoft.com/office/drawing/2014/main" id="{F52E618B-3648-40DA-9CD4-84FBA1E228F4}"/>
                </a:ext>
              </a:extLst>
            </p:cNvPr>
            <p:cNvGrpSpPr/>
            <p:nvPr/>
          </p:nvGrpSpPr>
          <p:grpSpPr>
            <a:xfrm>
              <a:off x="5683343" y="2089855"/>
              <a:ext cx="5050302" cy="1814484"/>
              <a:chOff x="5683343" y="2089855"/>
              <a:chExt cx="5050302" cy="1814484"/>
            </a:xfrm>
          </p:grpSpPr>
          <p:pic>
            <p:nvPicPr>
              <p:cNvPr id="6" name="Picture 5">
                <a:extLst>
                  <a:ext uri="{FF2B5EF4-FFF2-40B4-BE49-F238E27FC236}">
                    <a16:creationId xmlns:a16="http://schemas.microsoft.com/office/drawing/2014/main" id="{71743C51-E30F-477E-A933-29DF009F7E5A}"/>
                  </a:ext>
                </a:extLst>
              </p:cNvPr>
              <p:cNvPicPr>
                <a:picLocks noChangeAspect="1"/>
              </p:cNvPicPr>
              <p:nvPr/>
            </p:nvPicPr>
            <p:blipFill rotWithShape="1">
              <a:blip r:embed="rId3"/>
              <a:srcRect l="26538" t="21524" r="32038" b="60005"/>
              <a:stretch/>
            </p:blipFill>
            <p:spPr>
              <a:xfrm>
                <a:off x="5683343" y="2089855"/>
                <a:ext cx="5050302" cy="1266092"/>
              </a:xfrm>
              <a:prstGeom prst="rect">
                <a:avLst/>
              </a:prstGeom>
            </p:spPr>
          </p:pic>
          <p:pic>
            <p:nvPicPr>
              <p:cNvPr id="7" name="Picture 6">
                <a:extLst>
                  <a:ext uri="{FF2B5EF4-FFF2-40B4-BE49-F238E27FC236}">
                    <a16:creationId xmlns:a16="http://schemas.microsoft.com/office/drawing/2014/main" id="{03F488E8-F9ED-483E-82E4-266E84253D54}"/>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555296" y="3099768"/>
                <a:ext cx="3334539" cy="804571"/>
              </a:xfrm>
              <a:prstGeom prst="rect">
                <a:avLst/>
              </a:prstGeom>
            </p:spPr>
          </p:pic>
        </p:grpSp>
        <p:pic>
          <p:nvPicPr>
            <p:cNvPr id="10" name="Picture 9">
              <a:extLst>
                <a:ext uri="{FF2B5EF4-FFF2-40B4-BE49-F238E27FC236}">
                  <a16:creationId xmlns:a16="http://schemas.microsoft.com/office/drawing/2014/main" id="{15661BDA-0598-46D3-8F54-F7568377C53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91308" y="4087497"/>
              <a:ext cx="4459458" cy="1653509"/>
            </a:xfrm>
            <a:prstGeom prst="rect">
              <a:avLst/>
            </a:prstGeom>
          </p:spPr>
        </p:pic>
      </p:grpSp>
      <p:sp>
        <p:nvSpPr>
          <p:cNvPr id="5" name="TextBox 4">
            <a:extLst>
              <a:ext uri="{FF2B5EF4-FFF2-40B4-BE49-F238E27FC236}">
                <a16:creationId xmlns:a16="http://schemas.microsoft.com/office/drawing/2014/main" id="{4790BB24-0E27-4C0E-9EF2-7B9C386720CC}"/>
              </a:ext>
            </a:extLst>
          </p:cNvPr>
          <p:cNvSpPr txBox="1"/>
          <p:nvPr/>
        </p:nvSpPr>
        <p:spPr>
          <a:xfrm>
            <a:off x="1702191" y="5205042"/>
            <a:ext cx="4009292" cy="369332"/>
          </a:xfrm>
          <a:prstGeom prst="rect">
            <a:avLst/>
          </a:prstGeom>
          <a:noFill/>
        </p:spPr>
        <p:txBody>
          <a:bodyPr wrap="square" rtlCol="0">
            <a:spAutoFit/>
          </a:bodyPr>
          <a:lstStyle/>
          <a:p>
            <a:pPr algn="ctr"/>
            <a:r>
              <a:rPr lang="en-US" i="1" dirty="0"/>
              <a:t>158 Wild Adults in RPMA 2 in 2004</a:t>
            </a:r>
          </a:p>
        </p:txBody>
      </p:sp>
      <p:sp>
        <p:nvSpPr>
          <p:cNvPr id="12" name="TextBox 11">
            <a:extLst>
              <a:ext uri="{FF2B5EF4-FFF2-40B4-BE49-F238E27FC236}">
                <a16:creationId xmlns:a16="http://schemas.microsoft.com/office/drawing/2014/main" id="{34DFB8A6-A455-4CCF-AAE5-EBD9E21758BF}"/>
              </a:ext>
            </a:extLst>
          </p:cNvPr>
          <p:cNvSpPr txBox="1"/>
          <p:nvPr/>
        </p:nvSpPr>
        <p:spPr>
          <a:xfrm>
            <a:off x="6569610" y="5504474"/>
            <a:ext cx="4009292" cy="369332"/>
          </a:xfrm>
          <a:prstGeom prst="rect">
            <a:avLst/>
          </a:prstGeom>
          <a:noFill/>
        </p:spPr>
        <p:txBody>
          <a:bodyPr wrap="square" rtlCol="0">
            <a:spAutoFit/>
          </a:bodyPr>
          <a:lstStyle/>
          <a:p>
            <a:pPr algn="ctr"/>
            <a:r>
              <a:rPr lang="en-US" i="1" dirty="0"/>
              <a:t>125 Wild Adults in RPMA 2 in 2008</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432374C-39A8-4ACD-9DA1-8D4821E2874F}"/>
                  </a:ext>
                </a:extLst>
              </p:cNvPr>
              <p:cNvSpPr txBox="1"/>
              <p:nvPr/>
            </p:nvSpPr>
            <p:spPr>
              <a:xfrm>
                <a:off x="2525150" y="5973719"/>
                <a:ext cx="6372665" cy="7805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rPr>
                            <m:t>𝑎𝑑𝑢𝑙𝑡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125</m:t>
                                  </m:r>
                                </m:num>
                                <m:den>
                                  <m:r>
                                    <a:rPr lang="en-US" i="1">
                                      <a:latin typeface="Cambria Math" panose="02040503050406030204" pitchFamily="18" charset="0"/>
                                    </a:rPr>
                                    <m:t>158</m:t>
                                  </m:r>
                                </m:den>
                              </m:f>
                            </m:e>
                          </m:d>
                        </m:e>
                        <m:sup>
                          <m:r>
                            <a:rPr lang="en-US" b="0" i="0" smtClean="0">
                              <a:latin typeface="Cambria Math" panose="02040503050406030204" pitchFamily="18" charset="0"/>
                            </a:rPr>
                            <m:t>1⁄4</m:t>
                          </m:r>
                        </m:sup>
                      </m:sSup>
                      <m:r>
                        <a:rPr lang="en-US" b="0" i="1" smtClean="0">
                          <a:latin typeface="Cambria Math" panose="02040503050406030204" pitchFamily="18" charset="0"/>
                          <a:ea typeface="Cambria Math" panose="02040503050406030204" pitchFamily="18" charset="0"/>
                        </a:rPr>
                        <m:t>≈0.94</m:t>
                      </m:r>
                    </m:oMath>
                  </m:oMathPara>
                </a14:m>
                <a:endParaRPr lang="en-US" dirty="0"/>
              </a:p>
            </p:txBody>
          </p:sp>
        </mc:Choice>
        <mc:Fallback xmlns="">
          <p:sp>
            <p:nvSpPr>
              <p:cNvPr id="8" name="TextBox 7">
                <a:extLst>
                  <a:ext uri="{FF2B5EF4-FFF2-40B4-BE49-F238E27FC236}">
                    <a16:creationId xmlns:a16="http://schemas.microsoft.com/office/drawing/2014/main" id="{4432374C-39A8-4ACD-9DA1-8D4821E2874F}"/>
                  </a:ext>
                </a:extLst>
              </p:cNvPr>
              <p:cNvSpPr txBox="1">
                <a:spLocks noRot="1" noChangeAspect="1" noMove="1" noResize="1" noEditPoints="1" noAdjustHandles="1" noChangeArrowheads="1" noChangeShapeType="1" noTextEdit="1"/>
              </p:cNvSpPr>
              <p:nvPr/>
            </p:nvSpPr>
            <p:spPr>
              <a:xfrm>
                <a:off x="2525150" y="5973719"/>
                <a:ext cx="6372665" cy="780535"/>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9635BABB-DCED-41A7-A04D-90FDE62D5A82}"/>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2513385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3DAF18A-6216-4885-86F2-2BBB2A60BC39}"/>
                  </a:ext>
                </a:extLst>
              </p:cNvPr>
              <p:cNvGraphicFramePr>
                <a:graphicFrameLocks noGrp="1"/>
              </p:cNvGraphicFramePr>
              <p:nvPr>
                <p:extLst/>
              </p:nvPr>
            </p:nvGraphicFramePr>
            <p:xfrm>
              <a:off x="2437228" y="1365947"/>
              <a:ext cx="7317545" cy="5060558"/>
            </p:xfrm>
            <a:graphic>
              <a:graphicData uri="http://schemas.openxmlformats.org/drawingml/2006/table">
                <a:tbl>
                  <a:tblPr>
                    <a:tableStyleId>{5C22544A-7EE6-4342-B048-85BDC9FD1C3A}</a:tableStyleId>
                  </a:tblPr>
                  <a:tblGrid>
                    <a:gridCol w="1773715">
                      <a:extLst>
                        <a:ext uri="{9D8B030D-6E8A-4147-A177-3AD203B41FA5}">
                          <a16:colId xmlns:a16="http://schemas.microsoft.com/office/drawing/2014/main" val="1416884898"/>
                        </a:ext>
                      </a:extLst>
                    </a:gridCol>
                    <a:gridCol w="2485791">
                      <a:extLst>
                        <a:ext uri="{9D8B030D-6E8A-4147-A177-3AD203B41FA5}">
                          <a16:colId xmlns:a16="http://schemas.microsoft.com/office/drawing/2014/main" val="434319990"/>
                        </a:ext>
                      </a:extLst>
                    </a:gridCol>
                    <a:gridCol w="1569155">
                      <a:extLst>
                        <a:ext uri="{9D8B030D-6E8A-4147-A177-3AD203B41FA5}">
                          <a16:colId xmlns:a16="http://schemas.microsoft.com/office/drawing/2014/main" val="38333725"/>
                        </a:ext>
                      </a:extLst>
                    </a:gridCol>
                    <a:gridCol w="1488884">
                      <a:extLst>
                        <a:ext uri="{9D8B030D-6E8A-4147-A177-3AD203B41FA5}">
                          <a16:colId xmlns:a16="http://schemas.microsoft.com/office/drawing/2014/main" val="664014688"/>
                        </a:ext>
                      </a:extLst>
                    </a:gridCol>
                  </a:tblGrid>
                  <a:tr h="345683">
                    <a:tc>
                      <a:txBody>
                        <a:bodyPr/>
                        <a:lstStyle/>
                        <a:p>
                          <a:pPr algn="ctr" fontAlgn="b"/>
                          <a:r>
                            <a:rPr lang="en-US" sz="2000" b="1" u="sng" strike="noStrike">
                              <a:effectLst/>
                            </a:rPr>
                            <a:t>Parameter</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a:effectLst/>
                            </a:rPr>
                            <a:t>Description</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a:effectLst/>
                            </a:rPr>
                            <a:t>Baseline Value</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dirty="0">
                              <a:effectLst/>
                            </a:rPr>
                            <a:t>Source</a:t>
                          </a:r>
                          <a:endParaRPr lang="en-US" sz="2000" b="1" i="0" u="sng"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678637662"/>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0.64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93914774"/>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2</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age-2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0.69</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3186469"/>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3</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age-3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0.72</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99589728"/>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4</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age-4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0.76</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00246741"/>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5</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age-5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0.79</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24508875"/>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6</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age-6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0.82</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318737187"/>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7</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age-7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979802778"/>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8</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age-8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0.86</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762937308"/>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9</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age-9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0.88</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04374617"/>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10</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age-10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0.895</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extrapolation</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03532193"/>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11</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age-11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0.91</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64302980"/>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12</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age-12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0.92</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023530421"/>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13</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age-13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0.93</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126941681"/>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14</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age-14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0.935</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66448446"/>
                      </a:ext>
                    </a:extLst>
                  </a:tr>
                  <a:tr h="262804">
                    <a:tc>
                      <a:txBody>
                        <a:bodyPr/>
                        <a:lstStyle/>
                        <a:p>
                          <a:pPr algn="ctr" fontAlgn="b"/>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𝜙</m:t>
                                    </m:r>
                                  </m:e>
                                  <m:sub>
                                    <m:r>
                                      <a:rPr lang="en-US" sz="2000" b="0" i="1" dirty="0" smtClean="0">
                                        <a:latin typeface="Cambria Math" panose="02040503050406030204" pitchFamily="18" charset="0"/>
                                        <a:ea typeface="Cambria Math" panose="02040503050406030204" pitchFamily="18" charset="0"/>
                                      </a:rPr>
                                      <m:t>15+</m:t>
                                    </m:r>
                                  </m:sub>
                                </m:sSub>
                              </m:oMath>
                            </m:oMathPara>
                          </a14:m>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age-15+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[2] &amp; [3]</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425568981"/>
                      </a:ext>
                    </a:extLst>
                  </a:tr>
                </a:tbl>
              </a:graphicData>
            </a:graphic>
          </p:graphicFrame>
        </mc:Choice>
        <mc:Fallback xmlns="">
          <p:graphicFrame>
            <p:nvGraphicFramePr>
              <p:cNvPr id="3" name="Table 2">
                <a:extLst>
                  <a:ext uri="{FF2B5EF4-FFF2-40B4-BE49-F238E27FC236}">
                    <a16:creationId xmlns:a16="http://schemas.microsoft.com/office/drawing/2014/main" id="{23DAF18A-6216-4885-86F2-2BBB2A60BC39}"/>
                  </a:ext>
                </a:extLst>
              </p:cNvPr>
              <p:cNvGraphicFramePr>
                <a:graphicFrameLocks noGrp="1"/>
              </p:cNvGraphicFramePr>
              <p:nvPr>
                <p:extLst>
                  <p:ext uri="{D42A27DB-BD31-4B8C-83A1-F6EECF244321}">
                    <p14:modId xmlns:p14="http://schemas.microsoft.com/office/powerpoint/2010/main" val="2263008008"/>
                  </p:ext>
                </p:extLst>
              </p:nvPr>
            </p:nvGraphicFramePr>
            <p:xfrm>
              <a:off x="2437228" y="1365947"/>
              <a:ext cx="7317545" cy="5060558"/>
            </p:xfrm>
            <a:graphic>
              <a:graphicData uri="http://schemas.openxmlformats.org/drawingml/2006/table">
                <a:tbl>
                  <a:tblPr>
                    <a:tableStyleId>{5C22544A-7EE6-4342-B048-85BDC9FD1C3A}</a:tableStyleId>
                  </a:tblPr>
                  <a:tblGrid>
                    <a:gridCol w="1773715">
                      <a:extLst>
                        <a:ext uri="{9D8B030D-6E8A-4147-A177-3AD203B41FA5}">
                          <a16:colId xmlns:a16="http://schemas.microsoft.com/office/drawing/2014/main" val="1416884898"/>
                        </a:ext>
                      </a:extLst>
                    </a:gridCol>
                    <a:gridCol w="2485791">
                      <a:extLst>
                        <a:ext uri="{9D8B030D-6E8A-4147-A177-3AD203B41FA5}">
                          <a16:colId xmlns:a16="http://schemas.microsoft.com/office/drawing/2014/main" val="434319990"/>
                        </a:ext>
                      </a:extLst>
                    </a:gridCol>
                    <a:gridCol w="1569155">
                      <a:extLst>
                        <a:ext uri="{9D8B030D-6E8A-4147-A177-3AD203B41FA5}">
                          <a16:colId xmlns:a16="http://schemas.microsoft.com/office/drawing/2014/main" val="38333725"/>
                        </a:ext>
                      </a:extLst>
                    </a:gridCol>
                    <a:gridCol w="1488884">
                      <a:extLst>
                        <a:ext uri="{9D8B030D-6E8A-4147-A177-3AD203B41FA5}">
                          <a16:colId xmlns:a16="http://schemas.microsoft.com/office/drawing/2014/main" val="664014688"/>
                        </a:ext>
                      </a:extLst>
                    </a:gridCol>
                  </a:tblGrid>
                  <a:tr h="345683">
                    <a:tc>
                      <a:txBody>
                        <a:bodyPr/>
                        <a:lstStyle/>
                        <a:p>
                          <a:pPr algn="ctr" fontAlgn="b"/>
                          <a:r>
                            <a:rPr lang="en-US" sz="2000" b="1" u="sng" strike="noStrike">
                              <a:effectLst/>
                            </a:rPr>
                            <a:t>Parameter</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a:effectLst/>
                            </a:rPr>
                            <a:t>Description</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a:effectLst/>
                            </a:rPr>
                            <a:t>Baseline Value</a:t>
                          </a:r>
                          <a:endParaRPr lang="en-US" sz="2000" b="1" i="0" u="sng"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b="1" u="sng" strike="noStrike" dirty="0">
                              <a:effectLst/>
                            </a:rPr>
                            <a:t>Source</a:t>
                          </a:r>
                          <a:endParaRPr lang="en-US" sz="2000" b="1" i="0" u="sng"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678637662"/>
                      </a:ext>
                    </a:extLst>
                  </a:tr>
                  <a:tr h="314325">
                    <a:tc>
                      <a:txBody>
                        <a:bodyPr/>
                        <a:lstStyle/>
                        <a:p>
                          <a:endParaRPr lang="en-US"/>
                        </a:p>
                      </a:txBody>
                      <a:tcPr marL="9525" marR="9525" marT="9525" marB="0" anchor="b">
                        <a:blipFill>
                          <a:blip r:embed="rId2"/>
                          <a:stretch>
                            <a:fillRect l="-344" t="-123529" r="-313746" b="-1466667"/>
                          </a:stretch>
                        </a:blipFill>
                      </a:tcPr>
                    </a:tc>
                    <a:tc>
                      <a:txBody>
                        <a:bodyPr/>
                        <a:lstStyle/>
                        <a:p>
                          <a:pPr algn="ctr" fontAlgn="b"/>
                          <a:r>
                            <a:rPr lang="en-US" sz="2000" u="none" strike="noStrike">
                              <a:effectLst/>
                            </a:rPr>
                            <a:t>age-1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0.64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93914774"/>
                      </a:ext>
                    </a:extLst>
                  </a:tr>
                  <a:tr h="314325">
                    <a:tc>
                      <a:txBody>
                        <a:bodyPr/>
                        <a:lstStyle/>
                        <a:p>
                          <a:endParaRPr lang="en-US"/>
                        </a:p>
                      </a:txBody>
                      <a:tcPr marL="9525" marR="9525" marT="9525" marB="0" anchor="b">
                        <a:blipFill>
                          <a:blip r:embed="rId2"/>
                          <a:stretch>
                            <a:fillRect l="-344" t="-219231" r="-313746" b="-1338462"/>
                          </a:stretch>
                        </a:blipFill>
                      </a:tcPr>
                    </a:tc>
                    <a:tc>
                      <a:txBody>
                        <a:bodyPr/>
                        <a:lstStyle/>
                        <a:p>
                          <a:pPr algn="ctr" fontAlgn="b"/>
                          <a:r>
                            <a:rPr lang="en-US" sz="2000" u="none" strike="noStrike">
                              <a:effectLst/>
                            </a:rPr>
                            <a:t>age-2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0.69</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3186469"/>
                      </a:ext>
                    </a:extLst>
                  </a:tr>
                  <a:tr h="314325">
                    <a:tc>
                      <a:txBody>
                        <a:bodyPr/>
                        <a:lstStyle/>
                        <a:p>
                          <a:endParaRPr lang="en-US"/>
                        </a:p>
                      </a:txBody>
                      <a:tcPr marL="9525" marR="9525" marT="9525" marB="0" anchor="b">
                        <a:blipFill>
                          <a:blip r:embed="rId2"/>
                          <a:stretch>
                            <a:fillRect l="-344" t="-319231" r="-313746" b="-1238462"/>
                          </a:stretch>
                        </a:blipFill>
                      </a:tcPr>
                    </a:tc>
                    <a:tc>
                      <a:txBody>
                        <a:bodyPr/>
                        <a:lstStyle/>
                        <a:p>
                          <a:pPr algn="ctr" fontAlgn="b"/>
                          <a:r>
                            <a:rPr lang="en-US" sz="2000" u="none" strike="noStrike" dirty="0">
                              <a:effectLst/>
                            </a:rPr>
                            <a:t>age-3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0.72</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99589728"/>
                      </a:ext>
                    </a:extLst>
                  </a:tr>
                  <a:tr h="314325">
                    <a:tc>
                      <a:txBody>
                        <a:bodyPr/>
                        <a:lstStyle/>
                        <a:p>
                          <a:endParaRPr lang="en-US"/>
                        </a:p>
                      </a:txBody>
                      <a:tcPr marL="9525" marR="9525" marT="9525" marB="0" anchor="b">
                        <a:blipFill>
                          <a:blip r:embed="rId2"/>
                          <a:stretch>
                            <a:fillRect l="-344" t="-427451" r="-313746" b="-1162745"/>
                          </a:stretch>
                        </a:blipFill>
                      </a:tcPr>
                    </a:tc>
                    <a:tc>
                      <a:txBody>
                        <a:bodyPr/>
                        <a:lstStyle/>
                        <a:p>
                          <a:pPr algn="ctr" fontAlgn="b"/>
                          <a:r>
                            <a:rPr lang="en-US" sz="2000" u="none" strike="noStrike" dirty="0">
                              <a:effectLst/>
                            </a:rPr>
                            <a:t>age-4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0.76</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00246741"/>
                      </a:ext>
                    </a:extLst>
                  </a:tr>
                  <a:tr h="314325">
                    <a:tc>
                      <a:txBody>
                        <a:bodyPr/>
                        <a:lstStyle/>
                        <a:p>
                          <a:endParaRPr lang="en-US"/>
                        </a:p>
                      </a:txBody>
                      <a:tcPr marL="9525" marR="9525" marT="9525" marB="0" anchor="b">
                        <a:blipFill>
                          <a:blip r:embed="rId2"/>
                          <a:stretch>
                            <a:fillRect l="-344" t="-517308" r="-313746" b="-1040385"/>
                          </a:stretch>
                        </a:blipFill>
                      </a:tcPr>
                    </a:tc>
                    <a:tc>
                      <a:txBody>
                        <a:bodyPr/>
                        <a:lstStyle/>
                        <a:p>
                          <a:pPr algn="ctr" fontAlgn="b"/>
                          <a:r>
                            <a:rPr lang="en-US" sz="2000" u="none" strike="noStrike">
                              <a:effectLst/>
                            </a:rPr>
                            <a:t>age-5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0.79</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24508875"/>
                      </a:ext>
                    </a:extLst>
                  </a:tr>
                  <a:tr h="314325">
                    <a:tc>
                      <a:txBody>
                        <a:bodyPr/>
                        <a:lstStyle/>
                        <a:p>
                          <a:endParaRPr lang="en-US"/>
                        </a:p>
                      </a:txBody>
                      <a:tcPr marL="9525" marR="9525" marT="9525" marB="0" anchor="b">
                        <a:blipFill>
                          <a:blip r:embed="rId2"/>
                          <a:stretch>
                            <a:fillRect l="-344" t="-629412" r="-313746" b="-960784"/>
                          </a:stretch>
                        </a:blipFill>
                      </a:tcPr>
                    </a:tc>
                    <a:tc>
                      <a:txBody>
                        <a:bodyPr/>
                        <a:lstStyle/>
                        <a:p>
                          <a:pPr algn="ctr" fontAlgn="b"/>
                          <a:r>
                            <a:rPr lang="en-US" sz="2000" u="none" strike="noStrike">
                              <a:effectLst/>
                            </a:rPr>
                            <a:t>age-6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0.82</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318737187"/>
                      </a:ext>
                    </a:extLst>
                  </a:tr>
                  <a:tr h="314325">
                    <a:tc>
                      <a:txBody>
                        <a:bodyPr/>
                        <a:lstStyle/>
                        <a:p>
                          <a:endParaRPr lang="en-US"/>
                        </a:p>
                      </a:txBody>
                      <a:tcPr marL="9525" marR="9525" marT="9525" marB="0" anchor="b">
                        <a:blipFill>
                          <a:blip r:embed="rId2"/>
                          <a:stretch>
                            <a:fillRect l="-344" t="-715385" r="-313746" b="-842308"/>
                          </a:stretch>
                        </a:blipFill>
                      </a:tcPr>
                    </a:tc>
                    <a:tc>
                      <a:txBody>
                        <a:bodyPr/>
                        <a:lstStyle/>
                        <a:p>
                          <a:pPr algn="ctr" fontAlgn="b"/>
                          <a:r>
                            <a:rPr lang="en-US" sz="2000" u="none" strike="noStrike">
                              <a:effectLst/>
                            </a:rPr>
                            <a:t>age-7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979802778"/>
                      </a:ext>
                    </a:extLst>
                  </a:tr>
                  <a:tr h="314325">
                    <a:tc>
                      <a:txBody>
                        <a:bodyPr/>
                        <a:lstStyle/>
                        <a:p>
                          <a:endParaRPr lang="en-US"/>
                        </a:p>
                      </a:txBody>
                      <a:tcPr marL="9525" marR="9525" marT="9525" marB="0" anchor="b">
                        <a:blipFill>
                          <a:blip r:embed="rId2"/>
                          <a:stretch>
                            <a:fillRect l="-344" t="-815385" r="-313746" b="-742308"/>
                          </a:stretch>
                        </a:blipFill>
                      </a:tcPr>
                    </a:tc>
                    <a:tc>
                      <a:txBody>
                        <a:bodyPr/>
                        <a:lstStyle/>
                        <a:p>
                          <a:pPr algn="ctr" fontAlgn="b"/>
                          <a:r>
                            <a:rPr lang="en-US" sz="2000" u="none" strike="noStrike">
                              <a:effectLst/>
                            </a:rPr>
                            <a:t>age-8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0.86</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762937308"/>
                      </a:ext>
                    </a:extLst>
                  </a:tr>
                  <a:tr h="314325">
                    <a:tc>
                      <a:txBody>
                        <a:bodyPr/>
                        <a:lstStyle/>
                        <a:p>
                          <a:endParaRPr lang="en-US"/>
                        </a:p>
                      </a:txBody>
                      <a:tcPr marL="9525" marR="9525" marT="9525" marB="0" anchor="b">
                        <a:blipFill>
                          <a:blip r:embed="rId2"/>
                          <a:stretch>
                            <a:fillRect l="-344" t="-933333" r="-313746" b="-656863"/>
                          </a:stretch>
                        </a:blipFill>
                      </a:tcPr>
                    </a:tc>
                    <a:tc>
                      <a:txBody>
                        <a:bodyPr/>
                        <a:lstStyle/>
                        <a:p>
                          <a:pPr algn="ctr" fontAlgn="b"/>
                          <a:r>
                            <a:rPr lang="en-US" sz="2000" u="none" strike="noStrike">
                              <a:effectLst/>
                            </a:rPr>
                            <a:t>age-9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0.88</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04374617"/>
                      </a:ext>
                    </a:extLst>
                  </a:tr>
                  <a:tr h="314325">
                    <a:tc>
                      <a:txBody>
                        <a:bodyPr/>
                        <a:lstStyle/>
                        <a:p>
                          <a:endParaRPr lang="en-US"/>
                        </a:p>
                      </a:txBody>
                      <a:tcPr marL="9525" marR="9525" marT="9525" marB="0" anchor="b">
                        <a:blipFill>
                          <a:blip r:embed="rId2"/>
                          <a:stretch>
                            <a:fillRect l="-344" t="-1013462" r="-313746" b="-544231"/>
                          </a:stretch>
                        </a:blipFill>
                      </a:tcPr>
                    </a:tc>
                    <a:tc>
                      <a:txBody>
                        <a:bodyPr/>
                        <a:lstStyle/>
                        <a:p>
                          <a:pPr algn="ctr" fontAlgn="b"/>
                          <a:r>
                            <a:rPr lang="en-US" sz="2000" u="none" strike="noStrike">
                              <a:effectLst/>
                            </a:rPr>
                            <a:t>age-10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0.895</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extrapolation</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903532193"/>
                      </a:ext>
                    </a:extLst>
                  </a:tr>
                  <a:tr h="314325">
                    <a:tc>
                      <a:txBody>
                        <a:bodyPr/>
                        <a:lstStyle/>
                        <a:p>
                          <a:endParaRPr lang="en-US"/>
                        </a:p>
                      </a:txBody>
                      <a:tcPr marL="9525" marR="9525" marT="9525" marB="0" anchor="b">
                        <a:blipFill>
                          <a:blip r:embed="rId2"/>
                          <a:stretch>
                            <a:fillRect l="-344" t="-1113462" r="-313746" b="-444231"/>
                          </a:stretch>
                        </a:blipFill>
                      </a:tcPr>
                    </a:tc>
                    <a:tc>
                      <a:txBody>
                        <a:bodyPr/>
                        <a:lstStyle/>
                        <a:p>
                          <a:pPr algn="ctr" fontAlgn="b"/>
                          <a:r>
                            <a:rPr lang="en-US" sz="2000" u="none" strike="noStrike" dirty="0">
                              <a:effectLst/>
                            </a:rPr>
                            <a:t>age-11 survival</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0.91</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64302980"/>
                      </a:ext>
                    </a:extLst>
                  </a:tr>
                  <a:tr h="314325">
                    <a:tc>
                      <a:txBody>
                        <a:bodyPr/>
                        <a:lstStyle/>
                        <a:p>
                          <a:endParaRPr lang="en-US"/>
                        </a:p>
                      </a:txBody>
                      <a:tcPr marL="9525" marR="9525" marT="9525" marB="0" anchor="b">
                        <a:blipFill>
                          <a:blip r:embed="rId2"/>
                          <a:stretch>
                            <a:fillRect l="-344" t="-1237255" r="-313746" b="-352941"/>
                          </a:stretch>
                        </a:blipFill>
                      </a:tcPr>
                    </a:tc>
                    <a:tc>
                      <a:txBody>
                        <a:bodyPr/>
                        <a:lstStyle/>
                        <a:p>
                          <a:pPr algn="ctr" fontAlgn="b"/>
                          <a:r>
                            <a:rPr lang="en-US" sz="2000" u="none" strike="noStrike">
                              <a:effectLst/>
                            </a:rPr>
                            <a:t>age-12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0.92</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023530421"/>
                      </a:ext>
                    </a:extLst>
                  </a:tr>
                  <a:tr h="314325">
                    <a:tc>
                      <a:txBody>
                        <a:bodyPr/>
                        <a:lstStyle/>
                        <a:p>
                          <a:endParaRPr lang="en-US"/>
                        </a:p>
                      </a:txBody>
                      <a:tcPr marL="9525" marR="9525" marT="9525" marB="0" anchor="b">
                        <a:blipFill>
                          <a:blip r:embed="rId2"/>
                          <a:stretch>
                            <a:fillRect l="-344" t="-1311538" r="-313746" b="-246154"/>
                          </a:stretch>
                        </a:blipFill>
                      </a:tcPr>
                    </a:tc>
                    <a:tc>
                      <a:txBody>
                        <a:bodyPr/>
                        <a:lstStyle/>
                        <a:p>
                          <a:pPr algn="ctr" fontAlgn="b"/>
                          <a:r>
                            <a:rPr lang="en-US" sz="2000" u="none" strike="noStrike">
                              <a:effectLst/>
                            </a:rPr>
                            <a:t>age-13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0.93</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126941681"/>
                      </a:ext>
                    </a:extLst>
                  </a:tr>
                  <a:tr h="314325">
                    <a:tc>
                      <a:txBody>
                        <a:bodyPr/>
                        <a:lstStyle/>
                        <a:p>
                          <a:endParaRPr lang="en-US"/>
                        </a:p>
                      </a:txBody>
                      <a:tcPr marL="9525" marR="9525" marT="9525" marB="0" anchor="b">
                        <a:blipFill>
                          <a:blip r:embed="rId2"/>
                          <a:stretch>
                            <a:fillRect l="-344" t="-1439216" r="-313746" b="-150980"/>
                          </a:stretch>
                        </a:blipFill>
                      </a:tcPr>
                    </a:tc>
                    <a:tc>
                      <a:txBody>
                        <a:bodyPr/>
                        <a:lstStyle/>
                        <a:p>
                          <a:pPr algn="ctr" fontAlgn="b"/>
                          <a:r>
                            <a:rPr lang="en-US" sz="2000" u="none" strike="noStrike">
                              <a:effectLst/>
                            </a:rPr>
                            <a:t>age-14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0.935</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a:effectLst/>
                            </a:rPr>
                            <a:t>extrapolation</a:t>
                          </a:r>
                          <a:endParaRPr lang="en-US" sz="20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66448446"/>
                      </a:ext>
                    </a:extLst>
                  </a:tr>
                  <a:tr h="314325">
                    <a:tc>
                      <a:txBody>
                        <a:bodyPr/>
                        <a:lstStyle/>
                        <a:p>
                          <a:endParaRPr lang="en-US"/>
                        </a:p>
                      </a:txBody>
                      <a:tcPr marL="9525" marR="9525" marT="9525" marB="0" anchor="b">
                        <a:blipFill>
                          <a:blip r:embed="rId2"/>
                          <a:stretch>
                            <a:fillRect l="-344" t="-1509615" r="-313746" b="-48077"/>
                          </a:stretch>
                        </a:blipFill>
                      </a:tcPr>
                    </a:tc>
                    <a:tc>
                      <a:txBody>
                        <a:bodyPr/>
                        <a:lstStyle/>
                        <a:p>
                          <a:pPr algn="ctr" fontAlgn="b"/>
                          <a:r>
                            <a:rPr lang="en-US" sz="2000" u="none" strike="noStrike">
                              <a:effectLst/>
                            </a:rPr>
                            <a:t>age-15+ survival</a:t>
                          </a:r>
                          <a:endParaRPr lang="en-US" sz="20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0.94</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ctr" fontAlgn="b"/>
                          <a:r>
                            <a:rPr lang="en-US" sz="2000" u="none" strike="noStrike" dirty="0">
                              <a:effectLst/>
                            </a:rPr>
                            <a:t>[2] &amp; [3]</a:t>
                          </a:r>
                          <a:endParaRPr lang="en-US" sz="20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425568981"/>
                      </a:ext>
                    </a:extLst>
                  </a:tr>
                </a:tbl>
              </a:graphicData>
            </a:graphic>
          </p:graphicFrame>
        </mc:Fallback>
      </mc:AlternateContent>
      <p:sp>
        <p:nvSpPr>
          <p:cNvPr id="5" name="TextBox 4">
            <a:extLst>
              <a:ext uri="{FF2B5EF4-FFF2-40B4-BE49-F238E27FC236}">
                <a16:creationId xmlns:a16="http://schemas.microsoft.com/office/drawing/2014/main" id="{52FED42E-E30B-4F04-9045-81F5DFB6F59D}"/>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303564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69B96DB-3E5E-49F2-A09F-E9B6442B13BC}"/>
              </a:ext>
            </a:extLst>
          </p:cNvPr>
          <p:cNvSpPr txBox="1"/>
          <p:nvPr/>
        </p:nvSpPr>
        <p:spPr>
          <a:xfrm>
            <a:off x="10065028" y="1941447"/>
            <a:ext cx="1722783" cy="646331"/>
          </a:xfrm>
          <a:prstGeom prst="rect">
            <a:avLst/>
          </a:prstGeom>
          <a:noFill/>
        </p:spPr>
        <p:txBody>
          <a:bodyPr wrap="square" rtlCol="0">
            <a:spAutoFit/>
          </a:bodyPr>
          <a:lstStyle/>
          <a:p>
            <a:r>
              <a:rPr lang="en-US" dirty="0"/>
              <a:t>Computed from Data</a:t>
            </a:r>
          </a:p>
        </p:txBody>
      </p:sp>
      <p:pic>
        <p:nvPicPr>
          <p:cNvPr id="7" name="Picture 6">
            <a:extLst>
              <a:ext uri="{FF2B5EF4-FFF2-40B4-BE49-F238E27FC236}">
                <a16:creationId xmlns:a16="http://schemas.microsoft.com/office/drawing/2014/main" id="{4F55E887-3690-456A-A4A3-361E34448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055" y="1123950"/>
            <a:ext cx="7399890" cy="5468010"/>
          </a:xfrm>
          <a:prstGeom prst="rect">
            <a:avLst/>
          </a:prstGeom>
        </p:spPr>
      </p:pic>
      <p:sp>
        <p:nvSpPr>
          <p:cNvPr id="8" name="Flowchart: Connector 7">
            <a:extLst>
              <a:ext uri="{FF2B5EF4-FFF2-40B4-BE49-F238E27FC236}">
                <a16:creationId xmlns:a16="http://schemas.microsoft.com/office/drawing/2014/main" id="{842E58B2-6BB1-48E3-995D-38E359257762}"/>
              </a:ext>
            </a:extLst>
          </p:cNvPr>
          <p:cNvSpPr/>
          <p:nvPr/>
        </p:nvSpPr>
        <p:spPr>
          <a:xfrm>
            <a:off x="9795945" y="2650430"/>
            <a:ext cx="156438" cy="15902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CF70B5D-B4F4-4C45-9620-8DF8EF2E03EE}"/>
              </a:ext>
            </a:extLst>
          </p:cNvPr>
          <p:cNvSpPr txBox="1"/>
          <p:nvPr/>
        </p:nvSpPr>
        <p:spPr>
          <a:xfrm>
            <a:off x="10071652" y="2544418"/>
            <a:ext cx="1722783" cy="369332"/>
          </a:xfrm>
          <a:prstGeom prst="rect">
            <a:avLst/>
          </a:prstGeom>
          <a:noFill/>
        </p:spPr>
        <p:txBody>
          <a:bodyPr wrap="square" rtlCol="0">
            <a:spAutoFit/>
          </a:bodyPr>
          <a:lstStyle/>
          <a:p>
            <a:r>
              <a:rPr lang="en-US" dirty="0"/>
              <a:t>Extrapolated</a:t>
            </a:r>
          </a:p>
        </p:txBody>
      </p:sp>
      <p:sp>
        <p:nvSpPr>
          <p:cNvPr id="10" name="Flowchart: Connector 9">
            <a:extLst>
              <a:ext uri="{FF2B5EF4-FFF2-40B4-BE49-F238E27FC236}">
                <a16:creationId xmlns:a16="http://schemas.microsoft.com/office/drawing/2014/main" id="{AAC4E7E1-8166-40C0-B5D1-2B12D7918002}"/>
              </a:ext>
            </a:extLst>
          </p:cNvPr>
          <p:cNvSpPr/>
          <p:nvPr/>
        </p:nvSpPr>
        <p:spPr>
          <a:xfrm>
            <a:off x="9789321" y="2047463"/>
            <a:ext cx="156438" cy="15902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23F8BDC-7FFC-4AEA-826E-65BFBB7C36B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Survivals</a:t>
            </a:r>
          </a:p>
        </p:txBody>
      </p:sp>
    </p:spTree>
    <p:extLst>
      <p:ext uri="{BB962C8B-B14F-4D97-AF65-F5344CB8AC3E}">
        <p14:creationId xmlns:p14="http://schemas.microsoft.com/office/powerpoint/2010/main" val="643610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1CC9F1-0712-40A2-9A64-F65EAB768B30}"/>
                  </a:ext>
                </a:extLst>
              </p:cNvPr>
              <p:cNvSpPr txBox="1"/>
              <p:nvPr/>
            </p:nvSpPr>
            <p:spPr>
              <a:xfrm>
                <a:off x="1032622" y="1197017"/>
                <a:ext cx="10417255" cy="461665"/>
              </a:xfrm>
              <a:prstGeom prst="rect">
                <a:avLst/>
              </a:prstGeom>
              <a:noFill/>
            </p:spPr>
            <p:txBody>
              <a:bodyPr wrap="square" rtlCol="0">
                <a:spAutoFit/>
              </a:bodyPr>
              <a:lstStyle/>
              <a:p>
                <a:pPr marL="285750" indent="-285750">
                  <a:spcAft>
                    <a:spcPts val="600"/>
                  </a:spcAft>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𝑖</m:t>
                        </m:r>
                      </m:sub>
                    </m:sSub>
                  </m:oMath>
                </a14:m>
                <a:r>
                  <a:rPr lang="en-US" sz="2400" dirty="0"/>
                  <a:t>:  proportion of age-</a:t>
                </a:r>
                <a14:m>
                  <m:oMath xmlns:m="http://schemas.openxmlformats.org/officeDocument/2006/math">
                    <m:r>
                      <a:rPr lang="en-US" sz="2400" i="1">
                        <a:latin typeface="Cambria Math" panose="02040503050406030204" pitchFamily="18" charset="0"/>
                      </a:rPr>
                      <m:t>𝑖</m:t>
                    </m:r>
                  </m:oMath>
                </a14:m>
                <a:r>
                  <a:rPr lang="en-US" sz="2400" dirty="0"/>
                  <a:t> females that are reproductively ready to spawn</a:t>
                </a:r>
              </a:p>
            </p:txBody>
          </p:sp>
        </mc:Choice>
        <mc:Fallback xmlns="">
          <p:sp>
            <p:nvSpPr>
              <p:cNvPr id="4" name="TextBox 3">
                <a:extLst>
                  <a:ext uri="{FF2B5EF4-FFF2-40B4-BE49-F238E27FC236}">
                    <a16:creationId xmlns:a16="http://schemas.microsoft.com/office/drawing/2014/main" id="{601CC9F1-0712-40A2-9A64-F65EAB768B30}"/>
                  </a:ext>
                </a:extLst>
              </p:cNvPr>
              <p:cNvSpPr txBox="1">
                <a:spLocks noRot="1" noChangeAspect="1" noMove="1" noResize="1" noEditPoints="1" noAdjustHandles="1" noChangeArrowheads="1" noChangeShapeType="1" noTextEdit="1"/>
              </p:cNvSpPr>
              <p:nvPr/>
            </p:nvSpPr>
            <p:spPr>
              <a:xfrm>
                <a:off x="1032622" y="1197017"/>
                <a:ext cx="10417255" cy="461665"/>
              </a:xfrm>
              <a:prstGeom prst="rect">
                <a:avLst/>
              </a:prstGeom>
              <a:blipFill>
                <a:blip r:embed="rId2"/>
                <a:stretch>
                  <a:fillRect l="-761" t="-10526" b="-2894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1405D5D-5CCE-46BE-91D3-95AD68D234BA}"/>
              </a:ext>
            </a:extLst>
          </p:cNvPr>
          <p:cNvSpPr txBox="1"/>
          <p:nvPr/>
        </p:nvSpPr>
        <p:spPr>
          <a:xfrm>
            <a:off x="3167270" y="1791197"/>
            <a:ext cx="5857460" cy="461665"/>
          </a:xfrm>
          <a:prstGeom prst="rect">
            <a:avLst/>
          </a:prstGeom>
          <a:noFill/>
        </p:spPr>
        <p:txBody>
          <a:bodyPr wrap="square" rtlCol="0">
            <a:spAutoFit/>
          </a:bodyPr>
          <a:lstStyle/>
          <a:p>
            <a:r>
              <a:rPr lang="en-US" sz="2400" i="1" dirty="0">
                <a:solidFill>
                  <a:srgbClr val="FF0000"/>
                </a:solidFill>
              </a:rPr>
              <a:t>function of maturation and spawning period</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ECBA3DB-2E75-4D97-916E-69056EDE2DCF}"/>
                  </a:ext>
                </a:extLst>
              </p:cNvPr>
              <p:cNvSpPr txBox="1"/>
              <p:nvPr/>
            </p:nvSpPr>
            <p:spPr>
              <a:xfrm>
                <a:off x="1514503" y="4688343"/>
                <a:ext cx="9935373" cy="1323439"/>
              </a:xfrm>
              <a:prstGeom prst="rect">
                <a:avLst/>
              </a:prstGeom>
              <a:noFill/>
            </p:spPr>
            <p:txBody>
              <a:bodyPr wrap="square" rtlCol="0">
                <a:spAutoFit/>
              </a:bodyPr>
              <a:lstStyle/>
              <a:p>
                <a:pPr marL="285750" indent="-285750">
                  <a:buSzPct val="75000"/>
                  <a:buFont typeface="Courier New" panose="02070309020205020404" pitchFamily="49" charset="0"/>
                  <a:buChar char="o"/>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i="1">
                            <a:latin typeface="Cambria Math" panose="02040503050406030204" pitchFamily="18" charset="0"/>
                          </a:rPr>
                          <m:t>𝑖</m:t>
                        </m:r>
                      </m:sub>
                    </m:sSub>
                  </m:oMath>
                </a14:m>
                <a:r>
                  <a:rPr lang="en-US" sz="2000" dirty="0"/>
                  <a:t>:  proportion of age-</a:t>
                </a:r>
                <a14:m>
                  <m:oMath xmlns:m="http://schemas.openxmlformats.org/officeDocument/2006/math">
                    <m:r>
                      <a:rPr lang="en-US" sz="2000" i="1">
                        <a:latin typeface="Cambria Math" panose="02040503050406030204" pitchFamily="18" charset="0"/>
                      </a:rPr>
                      <m:t>𝑖</m:t>
                    </m:r>
                  </m:oMath>
                </a14:m>
                <a:r>
                  <a:rPr lang="en-US" sz="2000" dirty="0"/>
                  <a:t> females that just matured (the probability that the first time a female is reproductively ready to spawn is when she is age-</a:t>
                </a:r>
                <a14:m>
                  <m:oMath xmlns:m="http://schemas.openxmlformats.org/officeDocument/2006/math">
                    <m:r>
                      <a:rPr lang="en-US" sz="2000" i="1">
                        <a:latin typeface="Cambria Math" panose="02040503050406030204" pitchFamily="18" charset="0"/>
                      </a:rPr>
                      <m:t>𝑖</m:t>
                    </m:r>
                  </m:oMath>
                </a14:m>
                <a:r>
                  <a:rPr lang="en-US" sz="2000" dirty="0"/>
                  <a:t>)</a:t>
                </a:r>
              </a:p>
              <a:p>
                <a:pPr marL="285750" indent="-285750">
                  <a:buSzPct val="75000"/>
                  <a:buFont typeface="Courier New" panose="02070309020205020404" pitchFamily="49" charset="0"/>
                  <a:buChar char="o"/>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𝑚</m:t>
                        </m:r>
                      </m:sub>
                    </m:sSub>
                  </m:oMath>
                </a14:m>
                <a:r>
                  <a:rPr lang="en-US" sz="2000" dirty="0"/>
                  <a:t>:  minimum age at which a female matures</a:t>
                </a:r>
              </a:p>
              <a:p>
                <a:pPr marL="285750" indent="-285750">
                  <a:buSzPct val="75000"/>
                  <a:buFont typeface="Courier New" panose="02070309020205020404" pitchFamily="49" charset="0"/>
                  <a:buChar char="o"/>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𝑡</m:t>
                        </m:r>
                      </m:sub>
                    </m:sSub>
                  </m:oMath>
                </a14:m>
                <a:r>
                  <a:rPr lang="en-US" sz="2000" dirty="0"/>
                  <a:t>:  probability that the period of time between being reproductively ready is </a:t>
                </a:r>
                <a14:m>
                  <m:oMath xmlns:m="http://schemas.openxmlformats.org/officeDocument/2006/math">
                    <m:r>
                      <a:rPr lang="en-US" sz="2000" b="0" i="1" smtClean="0">
                        <a:latin typeface="Cambria Math" panose="02040503050406030204" pitchFamily="18" charset="0"/>
                      </a:rPr>
                      <m:t>𝑡</m:t>
                    </m:r>
                  </m:oMath>
                </a14:m>
                <a:r>
                  <a:rPr lang="en-US" sz="2000" dirty="0"/>
                  <a:t> years</a:t>
                </a:r>
              </a:p>
            </p:txBody>
          </p:sp>
        </mc:Choice>
        <mc:Fallback xmlns="">
          <p:sp>
            <p:nvSpPr>
              <p:cNvPr id="2" name="TextBox 1">
                <a:extLst>
                  <a:ext uri="{FF2B5EF4-FFF2-40B4-BE49-F238E27FC236}">
                    <a16:creationId xmlns:a16="http://schemas.microsoft.com/office/drawing/2014/main" id="{5ECBA3DB-2E75-4D97-916E-69056EDE2DCF}"/>
                  </a:ext>
                </a:extLst>
              </p:cNvPr>
              <p:cNvSpPr txBox="1">
                <a:spLocks noRot="1" noChangeAspect="1" noMove="1" noResize="1" noEditPoints="1" noAdjustHandles="1" noChangeArrowheads="1" noChangeShapeType="1" noTextEdit="1"/>
              </p:cNvSpPr>
              <p:nvPr/>
            </p:nvSpPr>
            <p:spPr>
              <a:xfrm>
                <a:off x="1514503" y="4688343"/>
                <a:ext cx="9935373" cy="1323439"/>
              </a:xfrm>
              <a:prstGeom prst="rect">
                <a:avLst/>
              </a:prstGeom>
              <a:blipFill>
                <a:blip r:embed="rId3"/>
                <a:stretch>
                  <a:fillRect l="-184" t="-2304"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FB6300-DA70-461F-BCF1-D47E694E8FA7}"/>
                  </a:ext>
                </a:extLst>
              </p:cNvPr>
              <p:cNvSpPr txBox="1"/>
              <p:nvPr/>
            </p:nvSpPr>
            <p:spPr>
              <a:xfrm>
                <a:off x="2527331" y="2722919"/>
                <a:ext cx="7137338" cy="1367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=0, 1,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m:t>
                                      </m:r>
                                    </m:sub>
                                  </m:sSub>
                                </m:sub>
                                <m:sup>
                                  <m:r>
                                    <a:rPr lang="en-US" sz="2400" b="0" i="1" smtClean="0">
                                      <a:latin typeface="Cambria Math" panose="02040503050406030204" pitchFamily="18" charset="0"/>
                                    </a:rPr>
                                    <m:t>𝑖</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𝑚𝑎𝑥</m:t>
                                  </m:r>
                                </m:sub>
                              </m:sSub>
                            </m:e>
                          </m:eqArr>
                        </m:e>
                      </m:d>
                    </m:oMath>
                  </m:oMathPara>
                </a14:m>
                <a:endParaRPr lang="en-US" sz="2400" dirty="0"/>
              </a:p>
            </p:txBody>
          </p:sp>
        </mc:Choice>
        <mc:Fallback xmlns="">
          <p:sp>
            <p:nvSpPr>
              <p:cNvPr id="5" name="TextBox 4">
                <a:extLst>
                  <a:ext uri="{FF2B5EF4-FFF2-40B4-BE49-F238E27FC236}">
                    <a16:creationId xmlns:a16="http://schemas.microsoft.com/office/drawing/2014/main" id="{FEFB6300-DA70-461F-BCF1-D47E694E8FA7}"/>
                  </a:ext>
                </a:extLst>
              </p:cNvPr>
              <p:cNvSpPr txBox="1">
                <a:spLocks noRot="1" noChangeAspect="1" noMove="1" noResize="1" noEditPoints="1" noAdjustHandles="1" noChangeArrowheads="1" noChangeShapeType="1" noTextEdit="1"/>
              </p:cNvSpPr>
              <p:nvPr/>
            </p:nvSpPr>
            <p:spPr>
              <a:xfrm>
                <a:off x="2527331" y="2722919"/>
                <a:ext cx="7137338" cy="1367554"/>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12263DC-33F1-4D32-9A68-17D30F21772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Tree>
    <p:extLst>
      <p:ext uri="{BB962C8B-B14F-4D97-AF65-F5344CB8AC3E}">
        <p14:creationId xmlns:p14="http://schemas.microsoft.com/office/powerpoint/2010/main" val="2770326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sp>
        <p:nvSpPr>
          <p:cNvPr id="3" name="Oval 2">
            <a:extLst>
              <a:ext uri="{FF2B5EF4-FFF2-40B4-BE49-F238E27FC236}">
                <a16:creationId xmlns:a16="http://schemas.microsoft.com/office/drawing/2014/main" id="{DE4C9A05-6013-4986-88C9-81AF6D668F7B}"/>
              </a:ext>
            </a:extLst>
          </p:cNvPr>
          <p:cNvSpPr/>
          <p:nvPr/>
        </p:nvSpPr>
        <p:spPr>
          <a:xfrm>
            <a:off x="309490" y="1320440"/>
            <a:ext cx="2658793" cy="16504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C1EB2548-34A6-4725-A8A6-CF34B1C7CE62}"/>
              </a:ext>
            </a:extLst>
          </p:cNvPr>
          <p:cNvSpPr txBox="1"/>
          <p:nvPr/>
        </p:nvSpPr>
        <p:spPr>
          <a:xfrm>
            <a:off x="7132797" y="1033858"/>
            <a:ext cx="4763359" cy="19082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rgbClr val="FF0000"/>
                </a:solidFill>
              </a:rPr>
              <a:t>Includes a flow threshold: 20kcfs</a:t>
            </a:r>
          </a:p>
          <a:p>
            <a:pPr marL="285750" indent="-285750">
              <a:spcAft>
                <a:spcPts val="600"/>
              </a:spcAft>
              <a:buFont typeface="Arial" panose="020B0604020202020204" pitchFamily="34" charset="0"/>
              <a:buChar char="•"/>
            </a:pPr>
            <a:r>
              <a:rPr lang="en-US" dirty="0">
                <a:solidFill>
                  <a:srgbClr val="FF0000"/>
                </a:solidFill>
              </a:rPr>
              <a:t>Expected to include a temperature threshold: 16C—under development; not implemented </a:t>
            </a:r>
          </a:p>
          <a:p>
            <a:pPr marL="285750" indent="-285750">
              <a:spcAft>
                <a:spcPts val="600"/>
              </a:spcAft>
              <a:buFont typeface="Arial" panose="020B0604020202020204" pitchFamily="34" charset="0"/>
              <a:buChar char="•"/>
            </a:pPr>
            <a:r>
              <a:rPr lang="en-US" i="1" dirty="0">
                <a:solidFill>
                  <a:srgbClr val="FF0000"/>
                </a:solidFill>
              </a:rPr>
              <a:t>Default value: 50% of reproductively-ready females spawn up the Missouri River given thresholds are met</a:t>
            </a:r>
          </a:p>
        </p:txBody>
      </p:sp>
      <p:grpSp>
        <p:nvGrpSpPr>
          <p:cNvPr id="80" name="Group 79">
            <a:extLst>
              <a:ext uri="{FF2B5EF4-FFF2-40B4-BE49-F238E27FC236}">
                <a16:creationId xmlns:a16="http://schemas.microsoft.com/office/drawing/2014/main" id="{8C62ED8E-0C6E-4F36-9197-3A63FDAD7151}"/>
              </a:ext>
            </a:extLst>
          </p:cNvPr>
          <p:cNvGrpSpPr/>
          <p:nvPr/>
        </p:nvGrpSpPr>
        <p:grpSpPr>
          <a:xfrm>
            <a:off x="665621" y="102468"/>
            <a:ext cx="10860759" cy="6602254"/>
            <a:chOff x="665621" y="102468"/>
            <a:chExt cx="10860759" cy="6602254"/>
          </a:xfrm>
        </p:grpSpPr>
        <p:cxnSp>
          <p:nvCxnSpPr>
            <p:cNvPr id="5" name="Straight Arrow Connector 4">
              <a:extLst>
                <a:ext uri="{FF2B5EF4-FFF2-40B4-BE49-F238E27FC236}">
                  <a16:creationId xmlns:a16="http://schemas.microsoft.com/office/drawing/2014/main" id="{CDF89C14-22DC-46BD-889A-F9DA3041F2B7}"/>
                </a:ext>
              </a:extLst>
            </p:cNvPr>
            <p:cNvCxnSpPr>
              <a:cxnSpLocks/>
              <a:stCxn id="62"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95EC2D3F-C5E7-4742-894B-C2F5E86FB4FF}"/>
                </a:ext>
              </a:extLst>
            </p:cNvPr>
            <p:cNvGrpSpPr/>
            <p:nvPr/>
          </p:nvGrpSpPr>
          <p:grpSpPr>
            <a:xfrm>
              <a:off x="665621" y="102468"/>
              <a:ext cx="10860759" cy="6602254"/>
              <a:chOff x="665621" y="102468"/>
              <a:chExt cx="10860759" cy="6602254"/>
            </a:xfrm>
          </p:grpSpPr>
          <p:cxnSp>
            <p:nvCxnSpPr>
              <p:cNvPr id="21" name="Straight Arrow Connector 20">
                <a:extLst>
                  <a:ext uri="{FF2B5EF4-FFF2-40B4-BE49-F238E27FC236}">
                    <a16:creationId xmlns:a16="http://schemas.microsoft.com/office/drawing/2014/main" id="{ED6C7846-D455-4631-B66B-605ABC9D9A54}"/>
                  </a:ext>
                </a:extLst>
              </p:cNvPr>
              <p:cNvCxnSpPr>
                <a:cxnSpLocks/>
                <a:stCxn id="36" idx="0"/>
                <a:endCxn id="65"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57653C-7C1A-479F-AE34-DA97EF092332}"/>
                  </a:ext>
                </a:extLst>
              </p:cNvPr>
              <p:cNvCxnSpPr>
                <a:cxnSpLocks/>
                <a:stCxn id="40" idx="0"/>
                <a:endCxn id="65"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67179F-7766-4227-9CF1-DC069A3B2FD4}"/>
                  </a:ext>
                </a:extLst>
              </p:cNvPr>
              <p:cNvCxnSpPr>
                <a:cxnSpLocks/>
                <a:stCxn id="38" idx="3"/>
                <a:endCxn id="65"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4326EE8B-873C-4FA0-8E6B-1C390CE7AECA}"/>
                  </a:ext>
                </a:extLst>
              </p:cNvPr>
              <p:cNvGrpSpPr/>
              <p:nvPr/>
            </p:nvGrpSpPr>
            <p:grpSpPr>
              <a:xfrm>
                <a:off x="665621" y="102468"/>
                <a:ext cx="10860759" cy="6602254"/>
                <a:chOff x="665621" y="102468"/>
                <a:chExt cx="10860759" cy="6602254"/>
              </a:xfrm>
            </p:grpSpPr>
            <p:grpSp>
              <p:nvGrpSpPr>
                <p:cNvPr id="77" name="Group 76">
                  <a:extLst>
                    <a:ext uri="{FF2B5EF4-FFF2-40B4-BE49-F238E27FC236}">
                      <a16:creationId xmlns:a16="http://schemas.microsoft.com/office/drawing/2014/main" id="{18FC344B-8BF3-479A-99E5-CF3733E891D1}"/>
                    </a:ext>
                  </a:extLst>
                </p:cNvPr>
                <p:cNvGrpSpPr/>
                <p:nvPr/>
              </p:nvGrpSpPr>
              <p:grpSpPr>
                <a:xfrm>
                  <a:off x="670670" y="3011403"/>
                  <a:ext cx="8399772" cy="3693319"/>
                  <a:chOff x="670670" y="3011403"/>
                  <a:chExt cx="8399772" cy="3693319"/>
                </a:xfrm>
              </p:grpSpPr>
              <p:sp>
                <p:nvSpPr>
                  <p:cNvPr id="7" name="TextBox 6">
                    <a:extLst>
                      <a:ext uri="{FF2B5EF4-FFF2-40B4-BE49-F238E27FC236}">
                        <a16:creationId xmlns:a16="http://schemas.microsoft.com/office/drawing/2014/main" id="{20958887-E718-455E-943E-E2902A17B876}"/>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71" name="Hexagon 70">
                    <a:extLst>
                      <a:ext uri="{FF2B5EF4-FFF2-40B4-BE49-F238E27FC236}">
                        <a16:creationId xmlns:a16="http://schemas.microsoft.com/office/drawing/2014/main" id="{7E737FBE-98AC-4271-A2FE-C64F6F7C283B}"/>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8472961F-DBB7-43CD-A0C2-E2D4C7A1219E}"/>
                    </a:ext>
                  </a:extLst>
                </p:cNvPr>
                <p:cNvGrpSpPr/>
                <p:nvPr/>
              </p:nvGrpSpPr>
              <p:grpSpPr>
                <a:xfrm>
                  <a:off x="9310616" y="4041975"/>
                  <a:ext cx="2215764" cy="1929759"/>
                  <a:chOff x="9259401" y="3475593"/>
                  <a:chExt cx="2332383" cy="2031325"/>
                </a:xfrm>
              </p:grpSpPr>
              <p:sp>
                <p:nvSpPr>
                  <p:cNvPr id="64" name="TextBox 63">
                    <a:extLst>
                      <a:ext uri="{FF2B5EF4-FFF2-40B4-BE49-F238E27FC236}">
                        <a16:creationId xmlns:a16="http://schemas.microsoft.com/office/drawing/2014/main" id="{7165D161-8DCD-4895-BFC7-AAEB2DCD8C6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5" name="Hexagon 64">
                    <a:extLst>
                      <a:ext uri="{FF2B5EF4-FFF2-40B4-BE49-F238E27FC236}">
                        <a16:creationId xmlns:a16="http://schemas.microsoft.com/office/drawing/2014/main" id="{6ADD7005-CE32-4745-B85E-1A9455A25310}"/>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AB9F4921-1E04-4C32-9A9E-A007EB62BE74}"/>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9" name="Group 8">
                  <a:extLst>
                    <a:ext uri="{FF2B5EF4-FFF2-40B4-BE49-F238E27FC236}">
                      <a16:creationId xmlns:a16="http://schemas.microsoft.com/office/drawing/2014/main" id="{C2FAC890-61DE-40E9-BC87-44FFA8516B8A}"/>
                    </a:ext>
                  </a:extLst>
                </p:cNvPr>
                <p:cNvGrpSpPr/>
                <p:nvPr/>
              </p:nvGrpSpPr>
              <p:grpSpPr>
                <a:xfrm>
                  <a:off x="665621" y="102468"/>
                  <a:ext cx="1922522" cy="1140313"/>
                  <a:chOff x="508855" y="140591"/>
                  <a:chExt cx="2023707" cy="1200329"/>
                </a:xfrm>
              </p:grpSpPr>
              <p:sp>
                <p:nvSpPr>
                  <p:cNvPr id="61" name="TextBox 60">
                    <a:extLst>
                      <a:ext uri="{FF2B5EF4-FFF2-40B4-BE49-F238E27FC236}">
                        <a16:creationId xmlns:a16="http://schemas.microsoft.com/office/drawing/2014/main" id="{34E642FC-C254-43E9-8FB4-869A8D0821AE}"/>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62" name="Rectangle: Rounded Corners 61">
                    <a:extLst>
                      <a:ext uri="{FF2B5EF4-FFF2-40B4-BE49-F238E27FC236}">
                        <a16:creationId xmlns:a16="http://schemas.microsoft.com/office/drawing/2014/main" id="{E02C511E-211B-459A-8238-061198EE3599}"/>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299B26A7-D9D7-4BB6-969F-245EB2CEE006}"/>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0" name="Group 9">
                  <a:extLst>
                    <a:ext uri="{FF2B5EF4-FFF2-40B4-BE49-F238E27FC236}">
                      <a16:creationId xmlns:a16="http://schemas.microsoft.com/office/drawing/2014/main" id="{91A38F35-0F42-4B98-BA15-4D1E7D69DD7D}"/>
                    </a:ext>
                  </a:extLst>
                </p:cNvPr>
                <p:cNvGrpSpPr/>
                <p:nvPr/>
              </p:nvGrpSpPr>
              <p:grpSpPr>
                <a:xfrm>
                  <a:off x="3570370" y="1152733"/>
                  <a:ext cx="2876044" cy="1666610"/>
                  <a:chOff x="5533489" y="140591"/>
                  <a:chExt cx="3027415" cy="1754326"/>
                </a:xfrm>
              </p:grpSpPr>
              <p:sp>
                <p:nvSpPr>
                  <p:cNvPr id="57" name="TextBox 56">
                    <a:extLst>
                      <a:ext uri="{FF2B5EF4-FFF2-40B4-BE49-F238E27FC236}">
                        <a16:creationId xmlns:a16="http://schemas.microsoft.com/office/drawing/2014/main" id="{42F788ED-65B0-4F93-9A9F-505EEAF7610B}"/>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58" name="Group 57">
                    <a:extLst>
                      <a:ext uri="{FF2B5EF4-FFF2-40B4-BE49-F238E27FC236}">
                        <a16:creationId xmlns:a16="http://schemas.microsoft.com/office/drawing/2014/main" id="{97D44574-0293-46C5-8A63-0FE60DF7AE1B}"/>
                      </a:ext>
                    </a:extLst>
                  </p:cNvPr>
                  <p:cNvGrpSpPr/>
                  <p:nvPr/>
                </p:nvGrpSpPr>
                <p:grpSpPr>
                  <a:xfrm>
                    <a:off x="6282955" y="837607"/>
                    <a:ext cx="1528482" cy="917917"/>
                    <a:chOff x="4077593" y="1043637"/>
                    <a:chExt cx="1528482" cy="917917"/>
                  </a:xfrm>
                </p:grpSpPr>
                <p:sp>
                  <p:nvSpPr>
                    <p:cNvPr id="59" name="Hexagon 58">
                      <a:extLst>
                        <a:ext uri="{FF2B5EF4-FFF2-40B4-BE49-F238E27FC236}">
                          <a16:creationId xmlns:a16="http://schemas.microsoft.com/office/drawing/2014/main" id="{B201D288-A386-44B3-B14D-E8C61DC63C93}"/>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9EC0259-9BD5-4932-80C8-19067665CCB0}"/>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1" name="Straight Arrow Connector 10">
                  <a:extLst>
                    <a:ext uri="{FF2B5EF4-FFF2-40B4-BE49-F238E27FC236}">
                      <a16:creationId xmlns:a16="http://schemas.microsoft.com/office/drawing/2014/main" id="{31C3FAD2-57BD-44C8-B71A-CCF084E3BD6A}"/>
                    </a:ext>
                  </a:extLst>
                </p:cNvPr>
                <p:cNvCxnSpPr>
                  <a:cxnSpLocks/>
                  <a:stCxn id="62" idx="3"/>
                  <a:endCxn id="59"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4DE2954-608E-4BD7-9ABC-F1252AD8B10E}"/>
                    </a:ext>
                  </a:extLst>
                </p:cNvPr>
                <p:cNvGrpSpPr/>
                <p:nvPr/>
              </p:nvGrpSpPr>
              <p:grpSpPr>
                <a:xfrm>
                  <a:off x="764374" y="3155087"/>
                  <a:ext cx="1823768" cy="3225432"/>
                  <a:chOff x="612806" y="3314118"/>
                  <a:chExt cx="1919756" cy="3395192"/>
                </a:xfrm>
              </p:grpSpPr>
              <p:grpSp>
                <p:nvGrpSpPr>
                  <p:cNvPr id="44" name="Group 43">
                    <a:extLst>
                      <a:ext uri="{FF2B5EF4-FFF2-40B4-BE49-F238E27FC236}">
                        <a16:creationId xmlns:a16="http://schemas.microsoft.com/office/drawing/2014/main" id="{88989732-AD86-4AE2-89B3-B5FE32F4F6BF}"/>
                      </a:ext>
                    </a:extLst>
                  </p:cNvPr>
                  <p:cNvGrpSpPr/>
                  <p:nvPr/>
                </p:nvGrpSpPr>
                <p:grpSpPr>
                  <a:xfrm>
                    <a:off x="612806" y="3314118"/>
                    <a:ext cx="1919756" cy="651866"/>
                    <a:chOff x="612806" y="3314118"/>
                    <a:chExt cx="1919756" cy="651866"/>
                  </a:xfrm>
                </p:grpSpPr>
                <p:sp>
                  <p:nvSpPr>
                    <p:cNvPr id="55" name="Rectangle: Rounded Corners 54">
                      <a:extLst>
                        <a:ext uri="{FF2B5EF4-FFF2-40B4-BE49-F238E27FC236}">
                          <a16:creationId xmlns:a16="http://schemas.microsoft.com/office/drawing/2014/main" id="{2FB9AD77-0259-40B5-BDEB-5D8CB322BED6}"/>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EA6FB661-4B23-4A8B-9C22-D2C3BEF166D7}"/>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45" name="Group 44">
                    <a:extLst>
                      <a:ext uri="{FF2B5EF4-FFF2-40B4-BE49-F238E27FC236}">
                        <a16:creationId xmlns:a16="http://schemas.microsoft.com/office/drawing/2014/main" id="{DC101A1E-7B70-4C5A-8465-083AC57D7486}"/>
                      </a:ext>
                    </a:extLst>
                  </p:cNvPr>
                  <p:cNvGrpSpPr/>
                  <p:nvPr/>
                </p:nvGrpSpPr>
                <p:grpSpPr>
                  <a:xfrm>
                    <a:off x="824846" y="4094042"/>
                    <a:ext cx="1525936" cy="2615268"/>
                    <a:chOff x="824846" y="3974375"/>
                    <a:chExt cx="1525936" cy="2615268"/>
                  </a:xfrm>
                </p:grpSpPr>
                <p:grpSp>
                  <p:nvGrpSpPr>
                    <p:cNvPr id="46" name="Group 45">
                      <a:extLst>
                        <a:ext uri="{FF2B5EF4-FFF2-40B4-BE49-F238E27FC236}">
                          <a16:creationId xmlns:a16="http://schemas.microsoft.com/office/drawing/2014/main" id="{ADDAF581-5971-434A-914F-327157EC1093}"/>
                        </a:ext>
                      </a:extLst>
                    </p:cNvPr>
                    <p:cNvGrpSpPr/>
                    <p:nvPr/>
                  </p:nvGrpSpPr>
                  <p:grpSpPr>
                    <a:xfrm>
                      <a:off x="824846" y="6065049"/>
                      <a:ext cx="1516861" cy="524594"/>
                      <a:chOff x="418923" y="5856152"/>
                      <a:chExt cx="1516861" cy="524594"/>
                    </a:xfrm>
                  </p:grpSpPr>
                  <p:sp>
                    <p:nvSpPr>
                      <p:cNvPr id="53" name="Rectangle: Rounded Corners 52">
                        <a:extLst>
                          <a:ext uri="{FF2B5EF4-FFF2-40B4-BE49-F238E27FC236}">
                            <a16:creationId xmlns:a16="http://schemas.microsoft.com/office/drawing/2014/main" id="{A71A64A2-B530-4610-8EE4-8864D5C8F467}"/>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172EA38-C33B-47B6-AEC6-ABCE4F26BAF0}"/>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47" name="Group 46">
                      <a:extLst>
                        <a:ext uri="{FF2B5EF4-FFF2-40B4-BE49-F238E27FC236}">
                          <a16:creationId xmlns:a16="http://schemas.microsoft.com/office/drawing/2014/main" id="{86D46692-8889-47E6-A94B-682A0FF1E4AF}"/>
                        </a:ext>
                      </a:extLst>
                    </p:cNvPr>
                    <p:cNvGrpSpPr/>
                    <p:nvPr/>
                  </p:nvGrpSpPr>
                  <p:grpSpPr>
                    <a:xfrm>
                      <a:off x="824849" y="5011953"/>
                      <a:ext cx="1516861" cy="917917"/>
                      <a:chOff x="418926" y="4634244"/>
                      <a:chExt cx="1516861" cy="917917"/>
                    </a:xfrm>
                  </p:grpSpPr>
                  <p:sp>
                    <p:nvSpPr>
                      <p:cNvPr id="51" name="Hexagon 50">
                        <a:extLst>
                          <a:ext uri="{FF2B5EF4-FFF2-40B4-BE49-F238E27FC236}">
                            <a16:creationId xmlns:a16="http://schemas.microsoft.com/office/drawing/2014/main" id="{E821931A-60A6-4B34-8DE5-C28C599AC938}"/>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9A746D6-A0DA-40EF-A4BD-D63F81A1485B}"/>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48" name="Group 47">
                      <a:extLst>
                        <a:ext uri="{FF2B5EF4-FFF2-40B4-BE49-F238E27FC236}">
                          <a16:creationId xmlns:a16="http://schemas.microsoft.com/office/drawing/2014/main" id="{69358976-4233-43F7-8C25-FCEF83683CC3}"/>
                        </a:ext>
                      </a:extLst>
                    </p:cNvPr>
                    <p:cNvGrpSpPr/>
                    <p:nvPr/>
                  </p:nvGrpSpPr>
                  <p:grpSpPr>
                    <a:xfrm>
                      <a:off x="824847" y="3974375"/>
                      <a:ext cx="1525935" cy="917917"/>
                      <a:chOff x="418924" y="2471250"/>
                      <a:chExt cx="1525935" cy="917917"/>
                    </a:xfrm>
                  </p:grpSpPr>
                  <p:sp>
                    <p:nvSpPr>
                      <p:cNvPr id="49" name="Hexagon 48">
                        <a:extLst>
                          <a:ext uri="{FF2B5EF4-FFF2-40B4-BE49-F238E27FC236}">
                            <a16:creationId xmlns:a16="http://schemas.microsoft.com/office/drawing/2014/main" id="{61AA3EFB-66CD-45DA-BDA1-F5E46B38A4A2}"/>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2D79461-F0B5-4764-966A-DD084F71C231}"/>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13" name="Straight Arrow Connector 12">
                  <a:extLst>
                    <a:ext uri="{FF2B5EF4-FFF2-40B4-BE49-F238E27FC236}">
                      <a16:creationId xmlns:a16="http://schemas.microsoft.com/office/drawing/2014/main" id="{E3F20366-B1B7-45D2-B42F-16CCADF49EF0}"/>
                    </a:ext>
                  </a:extLst>
                </p:cNvPr>
                <p:cNvCxnSpPr>
                  <a:cxnSpLocks/>
                  <a:stCxn id="49" idx="0"/>
                  <a:endCxn id="42"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CFE05A-8734-4BB1-B1D2-D8C0E6D07F36}"/>
                    </a:ext>
                  </a:extLst>
                </p:cNvPr>
                <p:cNvCxnSpPr>
                  <a:cxnSpLocks/>
                  <a:stCxn id="51" idx="0"/>
                  <a:endCxn id="42"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5FF85E-7056-4DAD-A439-7FE23F09C6E0}"/>
                    </a:ext>
                  </a:extLst>
                </p:cNvPr>
                <p:cNvCxnSpPr>
                  <a:cxnSpLocks/>
                  <a:stCxn id="53" idx="3"/>
                  <a:endCxn id="42"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4B438F8-0621-4D9C-8CA9-11CA6C0D8142}"/>
                    </a:ext>
                  </a:extLst>
                </p:cNvPr>
                <p:cNvGrpSpPr/>
                <p:nvPr/>
              </p:nvGrpSpPr>
              <p:grpSpPr>
                <a:xfrm>
                  <a:off x="4125941" y="4778715"/>
                  <a:ext cx="1777453" cy="872021"/>
                  <a:chOff x="3854807" y="3676102"/>
                  <a:chExt cx="1871003" cy="917917"/>
                </a:xfrm>
              </p:grpSpPr>
              <p:sp>
                <p:nvSpPr>
                  <p:cNvPr id="42" name="Hexagon 41">
                    <a:extLst>
                      <a:ext uri="{FF2B5EF4-FFF2-40B4-BE49-F238E27FC236}">
                        <a16:creationId xmlns:a16="http://schemas.microsoft.com/office/drawing/2014/main" id="{D5C20938-5CF6-420E-86A8-E1B56E269282}"/>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F5D3F21-40DE-48A9-8320-E0A5234348E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17" name="Group 16">
                  <a:extLst>
                    <a:ext uri="{FF2B5EF4-FFF2-40B4-BE49-F238E27FC236}">
                      <a16:creationId xmlns:a16="http://schemas.microsoft.com/office/drawing/2014/main" id="{A1079AC3-5B37-48B0-9B19-07ADD5543434}"/>
                    </a:ext>
                  </a:extLst>
                </p:cNvPr>
                <p:cNvGrpSpPr/>
                <p:nvPr/>
              </p:nvGrpSpPr>
              <p:grpSpPr>
                <a:xfrm>
                  <a:off x="7264373" y="4613582"/>
                  <a:ext cx="1441018" cy="872021"/>
                  <a:chOff x="7176617" y="4372704"/>
                  <a:chExt cx="1516861" cy="917917"/>
                </a:xfrm>
              </p:grpSpPr>
              <p:sp>
                <p:nvSpPr>
                  <p:cNvPr id="40" name="Hexagon 39">
                    <a:extLst>
                      <a:ext uri="{FF2B5EF4-FFF2-40B4-BE49-F238E27FC236}">
                        <a16:creationId xmlns:a16="http://schemas.microsoft.com/office/drawing/2014/main" id="{D5370238-D622-468B-86B0-62DF85E057AF}"/>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3BFE492-F927-4582-A73B-477B01FB5663}"/>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18" name="Group 17">
                  <a:extLst>
                    <a:ext uri="{FF2B5EF4-FFF2-40B4-BE49-F238E27FC236}">
                      <a16:creationId xmlns:a16="http://schemas.microsoft.com/office/drawing/2014/main" id="{4ECB19B3-36F8-4AD5-BB80-B7B7506F999B}"/>
                    </a:ext>
                  </a:extLst>
                </p:cNvPr>
                <p:cNvGrpSpPr/>
                <p:nvPr/>
              </p:nvGrpSpPr>
              <p:grpSpPr>
                <a:xfrm>
                  <a:off x="7264373" y="5591540"/>
                  <a:ext cx="1441018" cy="695586"/>
                  <a:chOff x="7176617" y="5753825"/>
                  <a:chExt cx="1516861" cy="732196"/>
                </a:xfrm>
              </p:grpSpPr>
              <p:sp>
                <p:nvSpPr>
                  <p:cNvPr id="38" name="Rectangle: Rounded Corners 37">
                    <a:extLst>
                      <a:ext uri="{FF2B5EF4-FFF2-40B4-BE49-F238E27FC236}">
                        <a16:creationId xmlns:a16="http://schemas.microsoft.com/office/drawing/2014/main" id="{8F20F53C-EDDF-4450-87C9-BF1F6B608296}"/>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9375377-D7F6-4CE2-984D-7996930E45BF}"/>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19" name="Group 18">
                  <a:extLst>
                    <a:ext uri="{FF2B5EF4-FFF2-40B4-BE49-F238E27FC236}">
                      <a16:creationId xmlns:a16="http://schemas.microsoft.com/office/drawing/2014/main" id="{B092129E-B5E8-4F4C-BF75-58BCEF8A9729}"/>
                    </a:ext>
                  </a:extLst>
                </p:cNvPr>
                <p:cNvGrpSpPr/>
                <p:nvPr/>
              </p:nvGrpSpPr>
              <p:grpSpPr>
                <a:xfrm>
                  <a:off x="7264373" y="3619369"/>
                  <a:ext cx="1441018" cy="872021"/>
                  <a:chOff x="7176617" y="3115149"/>
                  <a:chExt cx="1516861" cy="917917"/>
                </a:xfrm>
              </p:grpSpPr>
              <p:sp>
                <p:nvSpPr>
                  <p:cNvPr id="36" name="Hexagon 35">
                    <a:extLst>
                      <a:ext uri="{FF2B5EF4-FFF2-40B4-BE49-F238E27FC236}">
                        <a16:creationId xmlns:a16="http://schemas.microsoft.com/office/drawing/2014/main" id="{3CF660FB-96D4-4DB2-9B65-10576885C0A3}"/>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4CDE292-C71D-4EF1-83FF-188F25944C1D}"/>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 name="Straight Arrow Connector 19">
                  <a:extLst>
                    <a:ext uri="{FF2B5EF4-FFF2-40B4-BE49-F238E27FC236}">
                      <a16:creationId xmlns:a16="http://schemas.microsoft.com/office/drawing/2014/main" id="{1A5B243F-7C0C-44D9-8FD2-7D604CF6D8C9}"/>
                    </a:ext>
                  </a:extLst>
                </p:cNvPr>
                <p:cNvCxnSpPr>
                  <a:cxnSpLocks/>
                  <a:stCxn id="42" idx="0"/>
                  <a:endCxn id="36"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CDEA847-7E2A-486D-8C33-4738D7F21125}"/>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5" name="Group 24">
                  <a:extLst>
                    <a:ext uri="{FF2B5EF4-FFF2-40B4-BE49-F238E27FC236}">
                      <a16:creationId xmlns:a16="http://schemas.microsoft.com/office/drawing/2014/main" id="{D5A072A6-02FA-4300-B663-68A748967666}"/>
                    </a:ext>
                  </a:extLst>
                </p:cNvPr>
                <p:cNvGrpSpPr/>
                <p:nvPr/>
              </p:nvGrpSpPr>
              <p:grpSpPr>
                <a:xfrm>
                  <a:off x="670670" y="1433262"/>
                  <a:ext cx="1922521" cy="1403462"/>
                  <a:chOff x="514170" y="1607687"/>
                  <a:chExt cx="2023706" cy="1477328"/>
                </a:xfrm>
              </p:grpSpPr>
              <p:sp>
                <p:nvSpPr>
                  <p:cNvPr id="30" name="TextBox 29">
                    <a:extLst>
                      <a:ext uri="{FF2B5EF4-FFF2-40B4-BE49-F238E27FC236}">
                        <a16:creationId xmlns:a16="http://schemas.microsoft.com/office/drawing/2014/main" id="{B94629D7-B580-4F77-AF30-2AA4F293AAF1}"/>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31" name="Group 30">
                    <a:extLst>
                      <a:ext uri="{FF2B5EF4-FFF2-40B4-BE49-F238E27FC236}">
                        <a16:creationId xmlns:a16="http://schemas.microsoft.com/office/drawing/2014/main" id="{0DF566AA-9F3F-40E6-B71D-EC8A62605F0A}"/>
                      </a:ext>
                    </a:extLst>
                  </p:cNvPr>
                  <p:cNvGrpSpPr/>
                  <p:nvPr/>
                </p:nvGrpSpPr>
                <p:grpSpPr>
                  <a:xfrm>
                    <a:off x="767591" y="1796302"/>
                    <a:ext cx="1516862" cy="917917"/>
                    <a:chOff x="767591" y="2007319"/>
                    <a:chExt cx="1516862" cy="917917"/>
                  </a:xfrm>
                </p:grpSpPr>
                <p:sp>
                  <p:nvSpPr>
                    <p:cNvPr id="32" name="Hexagon 31">
                      <a:extLst>
                        <a:ext uri="{FF2B5EF4-FFF2-40B4-BE49-F238E27FC236}">
                          <a16:creationId xmlns:a16="http://schemas.microsoft.com/office/drawing/2014/main" id="{6C64C833-243E-4E9E-87CE-01B979F06AE3}"/>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90D17D8-FD61-4664-9B44-E271D18841C0}"/>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6" name="Straight Arrow Connector 25">
                  <a:extLst>
                    <a:ext uri="{FF2B5EF4-FFF2-40B4-BE49-F238E27FC236}">
                      <a16:creationId xmlns:a16="http://schemas.microsoft.com/office/drawing/2014/main" id="{CA80A9F5-FEB9-4E44-B44F-DBE4C5A0B4E0}"/>
                    </a:ext>
                  </a:extLst>
                </p:cNvPr>
                <p:cNvCxnSpPr>
                  <a:cxnSpLocks/>
                  <a:stCxn id="32" idx="0"/>
                  <a:endCxn id="42"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0E3999-5354-4430-96DD-F2B604977775}"/>
                    </a:ext>
                  </a:extLst>
                </p:cNvPr>
                <p:cNvCxnSpPr>
                  <a:cxnSpLocks/>
                  <a:stCxn id="59" idx="0"/>
                  <a:endCxn id="36"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D903443-13C5-4EEA-9435-E1ED5B43F64A}"/>
                    </a:ext>
                  </a:extLst>
                </p:cNvPr>
                <p:cNvCxnSpPr>
                  <a:cxnSpLocks/>
                  <a:stCxn id="56" idx="3"/>
                  <a:endCxn id="43"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50095F5-2288-4E40-9470-A862CE73CA86}"/>
                    </a:ext>
                  </a:extLst>
                </p:cNvPr>
                <p:cNvCxnSpPr>
                  <a:cxnSpLocks/>
                  <a:stCxn id="71" idx="0"/>
                  <a:endCxn id="36"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015803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1F9758-744B-4AFB-A747-487502E3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352" y="2606628"/>
            <a:ext cx="6573043" cy="4315968"/>
          </a:xfrm>
          <a:prstGeom prst="rect">
            <a:avLst/>
          </a:prstGeom>
        </p:spPr>
      </p:pic>
      <p:sp>
        <p:nvSpPr>
          <p:cNvPr id="8" name="TextBox 7">
            <a:extLst>
              <a:ext uri="{FF2B5EF4-FFF2-40B4-BE49-F238E27FC236}">
                <a16:creationId xmlns:a16="http://schemas.microsoft.com/office/drawing/2014/main" id="{7A00F95F-0462-45EE-8C37-8ABCAE2ABE92}"/>
              </a:ext>
            </a:extLst>
          </p:cNvPr>
          <p:cNvSpPr txBox="1"/>
          <p:nvPr/>
        </p:nvSpPr>
        <p:spPr>
          <a:xfrm>
            <a:off x="3766782" y="4507075"/>
            <a:ext cx="1364776" cy="369332"/>
          </a:xfrm>
          <a:prstGeom prst="rect">
            <a:avLst/>
          </a:prstGeom>
          <a:noFill/>
        </p:spPr>
        <p:txBody>
          <a:bodyPr wrap="square" rtlCol="0">
            <a:spAutoFit/>
          </a:bodyPr>
          <a:lstStyle/>
          <a:p>
            <a:r>
              <a:rPr lang="en-US" dirty="0"/>
              <a:t>Lower Miss.</a:t>
            </a:r>
          </a:p>
        </p:txBody>
      </p:sp>
      <p:sp>
        <p:nvSpPr>
          <p:cNvPr id="9" name="TextBox 8">
            <a:extLst>
              <a:ext uri="{FF2B5EF4-FFF2-40B4-BE49-F238E27FC236}">
                <a16:creationId xmlns:a16="http://schemas.microsoft.com/office/drawing/2014/main" id="{1D516207-C160-4CCF-AA5A-A7D1E358142B}"/>
              </a:ext>
            </a:extLst>
          </p:cNvPr>
          <p:cNvSpPr txBox="1"/>
          <p:nvPr/>
        </p:nvSpPr>
        <p:spPr>
          <a:xfrm>
            <a:off x="6416368" y="4507075"/>
            <a:ext cx="494709" cy="369332"/>
          </a:xfrm>
          <a:prstGeom prst="rect">
            <a:avLst/>
          </a:prstGeom>
          <a:noFill/>
        </p:spPr>
        <p:txBody>
          <a:bodyPr wrap="square" rtlCol="0">
            <a:spAutoFit/>
          </a:bodyPr>
          <a:lstStyle/>
          <a:p>
            <a:pPr algn="ctr"/>
            <a:r>
              <a:rPr lang="en-US" dirty="0"/>
              <a:t>SD</a:t>
            </a:r>
          </a:p>
        </p:txBody>
      </p:sp>
      <p:sp>
        <p:nvSpPr>
          <p:cNvPr id="10" name="TextBox 9">
            <a:extLst>
              <a:ext uri="{FF2B5EF4-FFF2-40B4-BE49-F238E27FC236}">
                <a16:creationId xmlns:a16="http://schemas.microsoft.com/office/drawing/2014/main" id="{5B52B47D-3B6F-428E-B47D-BE30563EF021}"/>
              </a:ext>
            </a:extLst>
          </p:cNvPr>
          <p:cNvSpPr txBox="1"/>
          <p:nvPr/>
        </p:nvSpPr>
        <p:spPr>
          <a:xfrm>
            <a:off x="8329330" y="4507075"/>
            <a:ext cx="494709" cy="369332"/>
          </a:xfrm>
          <a:prstGeom prst="rect">
            <a:avLst/>
          </a:prstGeom>
          <a:noFill/>
        </p:spPr>
        <p:txBody>
          <a:bodyPr wrap="square" rtlCol="0">
            <a:spAutoFit/>
          </a:bodyPr>
          <a:lstStyle/>
          <a:p>
            <a:pPr algn="ctr"/>
            <a:r>
              <a:rPr lang="en-US" dirty="0"/>
              <a:t>ND</a:t>
            </a:r>
          </a:p>
        </p:txBody>
      </p:sp>
      <p:sp>
        <p:nvSpPr>
          <p:cNvPr id="12" name="TextBox 11">
            <a:extLst>
              <a:ext uri="{FF2B5EF4-FFF2-40B4-BE49-F238E27FC236}">
                <a16:creationId xmlns:a16="http://schemas.microsoft.com/office/drawing/2014/main" id="{91D9AE0A-8A35-46A0-843D-CF415BA254B4}"/>
              </a:ext>
            </a:extLst>
          </p:cNvPr>
          <p:cNvSpPr txBox="1"/>
          <p:nvPr/>
        </p:nvSpPr>
        <p:spPr>
          <a:xfrm>
            <a:off x="7594431" y="4506206"/>
            <a:ext cx="494709" cy="369332"/>
          </a:xfrm>
          <a:prstGeom prst="rect">
            <a:avLst/>
          </a:prstGeom>
          <a:noFill/>
        </p:spPr>
        <p:txBody>
          <a:bodyPr wrap="square" rtlCol="0">
            <a:spAutoFit/>
          </a:bodyPr>
          <a:lstStyle/>
          <a:p>
            <a:pPr algn="ctr"/>
            <a:r>
              <a:rPr lang="en-US" dirty="0"/>
              <a:t>LA</a:t>
            </a:r>
          </a:p>
        </p:txBody>
      </p:sp>
      <p:cxnSp>
        <p:nvCxnSpPr>
          <p:cNvPr id="16" name="Connector: Curved 15">
            <a:extLst>
              <a:ext uri="{FF2B5EF4-FFF2-40B4-BE49-F238E27FC236}">
                <a16:creationId xmlns:a16="http://schemas.microsoft.com/office/drawing/2014/main" id="{CAD85089-139C-4324-AEB5-71205558C327}"/>
              </a:ext>
            </a:extLst>
          </p:cNvPr>
          <p:cNvCxnSpPr>
            <a:cxnSpLocks/>
            <a:stCxn id="17" idx="1"/>
          </p:cNvCxnSpPr>
          <p:nvPr/>
        </p:nvCxnSpPr>
        <p:spPr>
          <a:xfrm rot="10800000" flipV="1">
            <a:off x="7841786" y="3967692"/>
            <a:ext cx="548992" cy="61225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BFC2456-7448-489E-B1E5-E260F389E6A5}"/>
              </a:ext>
            </a:extLst>
          </p:cNvPr>
          <p:cNvSpPr txBox="1"/>
          <p:nvPr/>
        </p:nvSpPr>
        <p:spPr>
          <a:xfrm>
            <a:off x="8390778" y="3675304"/>
            <a:ext cx="2445543" cy="584775"/>
          </a:xfrm>
          <a:prstGeom prst="rect">
            <a:avLst/>
          </a:prstGeom>
          <a:noFill/>
        </p:spPr>
        <p:txBody>
          <a:bodyPr wrap="square" rtlCol="0">
            <a:spAutoFit/>
          </a:bodyPr>
          <a:lstStyle/>
          <a:p>
            <a:r>
              <a:rPr lang="en-US" sz="1600" dirty="0"/>
              <a:t>Stage III at age-17;</a:t>
            </a:r>
          </a:p>
          <a:p>
            <a:r>
              <a:rPr lang="en-US" sz="1600" dirty="0"/>
              <a:t>ready to spawn next year?</a:t>
            </a:r>
          </a:p>
        </p:txBody>
      </p:sp>
      <p:sp>
        <p:nvSpPr>
          <p:cNvPr id="20" name="Oval 19">
            <a:extLst>
              <a:ext uri="{FF2B5EF4-FFF2-40B4-BE49-F238E27FC236}">
                <a16:creationId xmlns:a16="http://schemas.microsoft.com/office/drawing/2014/main" id="{C8788BF7-568F-4A96-BD61-D4CC1F243D9C}"/>
              </a:ext>
            </a:extLst>
          </p:cNvPr>
          <p:cNvSpPr/>
          <p:nvPr/>
        </p:nvSpPr>
        <p:spPr>
          <a:xfrm>
            <a:off x="8177661" y="4421469"/>
            <a:ext cx="791636" cy="20198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CDBDC4C-014C-4158-8556-A6E88294325D}"/>
              </a:ext>
            </a:extLst>
          </p:cNvPr>
          <p:cNvSpPr txBox="1"/>
          <p:nvPr/>
        </p:nvSpPr>
        <p:spPr>
          <a:xfrm>
            <a:off x="9389395" y="5928630"/>
            <a:ext cx="2060482" cy="646331"/>
          </a:xfrm>
          <a:prstGeom prst="rect">
            <a:avLst/>
          </a:prstGeom>
          <a:noFill/>
        </p:spPr>
        <p:txBody>
          <a:bodyPr wrap="square" rtlCol="0">
            <a:spAutoFit/>
          </a:bodyPr>
          <a:lstStyle/>
          <a:p>
            <a:r>
              <a:rPr lang="en-US" i="1" dirty="0"/>
              <a:t>Reliability of data?</a:t>
            </a:r>
          </a:p>
          <a:p>
            <a:r>
              <a:rPr lang="en-US" dirty="0"/>
              <a:t>(Hurley et al. 2004)</a:t>
            </a:r>
          </a:p>
        </p:txBody>
      </p:sp>
      <p:sp>
        <p:nvSpPr>
          <p:cNvPr id="19" name="TextBox 18">
            <a:extLst>
              <a:ext uri="{FF2B5EF4-FFF2-40B4-BE49-F238E27FC236}">
                <a16:creationId xmlns:a16="http://schemas.microsoft.com/office/drawing/2014/main" id="{E44D0B41-A33E-439C-9D00-397B8E8C5AC2}"/>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22" name="TextBox 21">
            <a:extLst>
              <a:ext uri="{FF2B5EF4-FFF2-40B4-BE49-F238E27FC236}">
                <a16:creationId xmlns:a16="http://schemas.microsoft.com/office/drawing/2014/main" id="{985D56CF-D104-4D15-A793-140C69CC7594}"/>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Maturation Age</a:t>
            </a:r>
          </a:p>
        </p:txBody>
      </p:sp>
      <p:sp>
        <p:nvSpPr>
          <p:cNvPr id="23" name="TextBox 22">
            <a:extLst>
              <a:ext uri="{FF2B5EF4-FFF2-40B4-BE49-F238E27FC236}">
                <a16:creationId xmlns:a16="http://schemas.microsoft.com/office/drawing/2014/main" id="{E54E17CE-85A5-4CD1-A537-65F1C68C3D42}"/>
              </a:ext>
            </a:extLst>
          </p:cNvPr>
          <p:cNvSpPr txBox="1"/>
          <p:nvPr/>
        </p:nvSpPr>
        <p:spPr>
          <a:xfrm>
            <a:off x="253219" y="1155466"/>
            <a:ext cx="11020340" cy="2123658"/>
          </a:xfrm>
          <a:prstGeom prst="rect">
            <a:avLst/>
          </a:prstGeom>
          <a:noFill/>
        </p:spPr>
        <p:txBody>
          <a:bodyPr wrap="square" rtlCol="0">
            <a:spAutoFit/>
          </a:bodyPr>
          <a:lstStyle/>
          <a:p>
            <a:pPr marL="800100" lvl="1" indent="-342900">
              <a:spcAft>
                <a:spcPts val="200"/>
              </a:spcAft>
              <a:buFont typeface="Arial" panose="020B0604020202020204" pitchFamily="34" charset="0"/>
              <a:buChar char="•"/>
            </a:pPr>
            <a:r>
              <a:rPr lang="en-US" dirty="0"/>
              <a:t>Area of further informational need (</a:t>
            </a:r>
            <a:r>
              <a:rPr lang="en-US" dirty="0" err="1"/>
              <a:t>DeLonay</a:t>
            </a:r>
            <a:r>
              <a:rPr lang="en-US" dirty="0"/>
              <a:t> et al. 2016)</a:t>
            </a:r>
          </a:p>
          <a:p>
            <a:pPr marL="800100" lvl="1" indent="-342900">
              <a:spcAft>
                <a:spcPts val="200"/>
              </a:spcAft>
              <a:buFont typeface="Arial" panose="020B0604020202020204" pitchFamily="34" charset="0"/>
              <a:buChar char="•"/>
            </a:pPr>
            <a:r>
              <a:rPr lang="en-US" dirty="0"/>
              <a:t>May vary by river region; maturing later farther north (George et al. 2012)</a:t>
            </a:r>
          </a:p>
          <a:p>
            <a:pPr marL="800100" lvl="1" indent="-342900">
              <a:spcAft>
                <a:spcPts val="200"/>
              </a:spcAft>
              <a:buFont typeface="Arial" panose="020B0604020202020204" pitchFamily="34" charset="0"/>
              <a:buChar char="•"/>
            </a:pPr>
            <a:r>
              <a:rPr lang="en-US" dirty="0"/>
              <a:t>15-20 years old (</a:t>
            </a:r>
            <a:r>
              <a:rPr lang="en-US" dirty="0" err="1"/>
              <a:t>Keenlyne</a:t>
            </a:r>
            <a:r>
              <a:rPr lang="en-US" dirty="0"/>
              <a:t> and Jenkins 1993) and 8-9 years old (George et al. 2012)</a:t>
            </a:r>
          </a:p>
          <a:p>
            <a:pPr marL="1257300" lvl="2" indent="-342900">
              <a:spcAft>
                <a:spcPts val="200"/>
              </a:spcAft>
              <a:buSzPct val="75000"/>
              <a:buFont typeface="Courier New" panose="02070309020205020404" pitchFamily="49" charset="0"/>
              <a:buChar char="o"/>
            </a:pPr>
            <a:r>
              <a:rPr lang="en-US" sz="1600" dirty="0"/>
              <a:t>Examined pectoral fin ray spawning bands of 9 (3) female pallid sturgeon from throughout the Missouri and Mississippi and 2 females from the lower Mississippi, respectively</a:t>
            </a:r>
          </a:p>
          <a:p>
            <a:pPr marL="800100" lvl="1" indent="-342900">
              <a:spcAft>
                <a:spcPts val="400"/>
              </a:spcAft>
              <a:buFont typeface="Arial" panose="020B0604020202020204" pitchFamily="34" charset="0"/>
              <a:buChar char="•"/>
            </a:pPr>
            <a:r>
              <a:rPr lang="en-US" dirty="0"/>
              <a:t>Lower River:  9 years-old minimum age at maturity (</a:t>
            </a:r>
            <a:r>
              <a:rPr lang="en-US" dirty="0" err="1"/>
              <a:t>Steffensen</a:t>
            </a:r>
            <a:r>
              <a:rPr lang="en-US" dirty="0"/>
              <a:t> et al. 2013) </a:t>
            </a:r>
          </a:p>
          <a:p>
            <a:pPr marL="800100" lvl="1" indent="-342900">
              <a:spcAft>
                <a:spcPts val="200"/>
              </a:spcAft>
              <a:buFont typeface="Arial" panose="020B0604020202020204" pitchFamily="34" charset="0"/>
              <a:buChar char="•"/>
            </a:pPr>
            <a:r>
              <a:rPr lang="en-US" dirty="0"/>
              <a:t>Lower River:  Mean of 10 years, total variance of 1.0833 (</a:t>
            </a:r>
            <a:r>
              <a:rPr lang="en-US" dirty="0" err="1"/>
              <a:t>Wildhaber</a:t>
            </a:r>
            <a:r>
              <a:rPr lang="en-US" dirty="0"/>
              <a:t> et al. 2017) </a:t>
            </a:r>
          </a:p>
        </p:txBody>
      </p:sp>
      <p:sp>
        <p:nvSpPr>
          <p:cNvPr id="5" name="TextBox 4">
            <a:extLst>
              <a:ext uri="{FF2B5EF4-FFF2-40B4-BE49-F238E27FC236}">
                <a16:creationId xmlns:a16="http://schemas.microsoft.com/office/drawing/2014/main" id="{36E77E59-AB68-4F5B-899B-60F71CB27DD9}"/>
              </a:ext>
            </a:extLst>
          </p:cNvPr>
          <p:cNvSpPr txBox="1"/>
          <p:nvPr/>
        </p:nvSpPr>
        <p:spPr>
          <a:xfrm>
            <a:off x="3711766" y="3616643"/>
            <a:ext cx="2600551" cy="523220"/>
          </a:xfrm>
          <a:prstGeom prst="rect">
            <a:avLst/>
          </a:prstGeom>
          <a:noFill/>
        </p:spPr>
        <p:txBody>
          <a:bodyPr wrap="square" rtlCol="0">
            <a:spAutoFit/>
          </a:bodyPr>
          <a:lstStyle/>
          <a:p>
            <a:r>
              <a:rPr lang="en-US" sz="1400" dirty="0"/>
              <a:t>(</a:t>
            </a:r>
            <a:r>
              <a:rPr lang="en-US" sz="1400" dirty="0" err="1"/>
              <a:t>Keenlyne</a:t>
            </a:r>
            <a:r>
              <a:rPr lang="en-US" sz="1400" dirty="0"/>
              <a:t> and Jenkins 1993, George et al. 2012)</a:t>
            </a:r>
          </a:p>
        </p:txBody>
      </p:sp>
    </p:spTree>
    <p:extLst>
      <p:ext uri="{BB962C8B-B14F-4D97-AF65-F5344CB8AC3E}">
        <p14:creationId xmlns:p14="http://schemas.microsoft.com/office/powerpoint/2010/main" val="4209762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0BF3C48-BA1A-4E43-9EC7-AA0A65163E66}"/>
              </a:ext>
            </a:extLst>
          </p:cNvPr>
          <p:cNvGrpSpPr/>
          <p:nvPr/>
        </p:nvGrpSpPr>
        <p:grpSpPr>
          <a:xfrm>
            <a:off x="2397382" y="2637160"/>
            <a:ext cx="8619898" cy="3733800"/>
            <a:chOff x="3252788" y="3115100"/>
            <a:chExt cx="8619898" cy="3733800"/>
          </a:xfrm>
        </p:grpSpPr>
        <p:pic>
          <p:nvPicPr>
            <p:cNvPr id="10" name="Picture 9">
              <a:extLst>
                <a:ext uri="{FF2B5EF4-FFF2-40B4-BE49-F238E27FC236}">
                  <a16:creationId xmlns:a16="http://schemas.microsoft.com/office/drawing/2014/main" id="{20E91121-A43D-4044-9A3B-7FE249107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788" y="3115100"/>
              <a:ext cx="5686425" cy="3733800"/>
            </a:xfrm>
            <a:prstGeom prst="rect">
              <a:avLst/>
            </a:prstGeom>
          </p:spPr>
        </p:pic>
        <p:sp>
          <p:nvSpPr>
            <p:cNvPr id="12" name="Rectangle 11">
              <a:extLst>
                <a:ext uri="{FF2B5EF4-FFF2-40B4-BE49-F238E27FC236}">
                  <a16:creationId xmlns:a16="http://schemas.microsoft.com/office/drawing/2014/main" id="{0B5F41EE-D2A9-4B60-8E5A-2DCD9681E6B4}"/>
                </a:ext>
              </a:extLst>
            </p:cNvPr>
            <p:cNvSpPr/>
            <p:nvPr/>
          </p:nvSpPr>
          <p:spPr>
            <a:xfrm>
              <a:off x="8447964" y="3779657"/>
              <a:ext cx="245660" cy="2348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258964A-4B4E-4C03-9320-BCFA85513AC8}"/>
                    </a:ext>
                  </a:extLst>
                </p:cNvPr>
                <p:cNvSpPr txBox="1"/>
                <p:nvPr/>
              </p:nvSpPr>
              <p:spPr>
                <a:xfrm>
                  <a:off x="8040914" y="4296229"/>
                  <a:ext cx="3831772"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=15</m:t>
                        </m:r>
                      </m:oMath>
                    </m:oMathPara>
                  </a14:m>
                  <a:endParaRPr lang="en-US" sz="2000" dirty="0"/>
                </a:p>
                <a:p>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=1</m:t>
                      </m:r>
                    </m:oMath>
                  </a14:m>
                  <a:r>
                    <a:rPr lang="en-US" sz="2000" dirty="0"/>
                    <a:t>  (</a:t>
                  </a:r>
                  <a14:m>
                    <m:oMath xmlns:m="http://schemas.openxmlformats.org/officeDocument/2006/math">
                      <m:r>
                        <a:rPr lang="en-US" sz="2000" b="0" i="1" dirty="0" smtClean="0">
                          <a:latin typeface="Cambria Math" panose="02040503050406030204" pitchFamily="18" charset="0"/>
                        </a:rPr>
                        <m:t>3</m:t>
                      </m:r>
                      <m:r>
                        <a:rPr lang="en-US" sz="2000" b="0" i="1" dirty="0" smtClean="0">
                          <a:latin typeface="Cambria Math" panose="02040503050406030204" pitchFamily="18" charset="0"/>
                          <a:ea typeface="Cambria Math" panose="02040503050406030204" pitchFamily="18" charset="0"/>
                        </a:rPr>
                        <m:t>𝜎</m:t>
                      </m:r>
                      <m:r>
                        <a:rPr lang="en-US" sz="2000" b="0" i="1" dirty="0" smtClean="0">
                          <a:latin typeface="Cambria Math" panose="02040503050406030204" pitchFamily="18" charset="0"/>
                          <a:ea typeface="Cambria Math" panose="02040503050406030204" pitchFamily="18" charset="0"/>
                        </a:rPr>
                        <m:t>≈5</m:t>
                      </m:r>
                      <m:r>
                        <a:rPr lang="en-US" sz="2000" b="0" i="0" dirty="0" smtClean="0">
                          <a:latin typeface="Cambria Math" panose="02040503050406030204" pitchFamily="18" charset="0"/>
                          <a:ea typeface="Cambria Math" panose="02040503050406030204" pitchFamily="18" charset="0"/>
                        </a:rPr>
                        <m:t> </m:t>
                      </m:r>
                    </m:oMath>
                  </a14:m>
                  <a:r>
                    <a:rPr lang="en-US" sz="2000" dirty="0"/>
                    <a:t>years)</a:t>
                  </a:r>
                </a:p>
              </p:txBody>
            </p:sp>
          </mc:Choice>
          <mc:Fallback>
            <p:sp>
              <p:nvSpPr>
                <p:cNvPr id="8" name="TextBox 7">
                  <a:extLst>
                    <a:ext uri="{FF2B5EF4-FFF2-40B4-BE49-F238E27FC236}">
                      <a16:creationId xmlns:a16="http://schemas.microsoft.com/office/drawing/2014/main" id="{4258964A-4B4E-4C03-9320-BCFA85513AC8}"/>
                    </a:ext>
                  </a:extLst>
                </p:cNvPr>
                <p:cNvSpPr txBox="1">
                  <a:spLocks noRot="1" noChangeAspect="1" noMove="1" noResize="1" noEditPoints="1" noAdjustHandles="1" noChangeArrowheads="1" noChangeShapeType="1" noTextEdit="1"/>
                </p:cNvSpPr>
                <p:nvPr/>
              </p:nvSpPr>
              <p:spPr>
                <a:xfrm>
                  <a:off x="8040914" y="4296229"/>
                  <a:ext cx="3831772" cy="707886"/>
                </a:xfrm>
                <a:prstGeom prst="rect">
                  <a:avLst/>
                </a:prstGeom>
                <a:blipFill>
                  <a:blip r:embed="rId3"/>
                  <a:stretch>
                    <a:fillRect b="-14655"/>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0540BD38-A59E-4E8F-8CBA-735B3B5FB468}"/>
                </a:ext>
              </a:extLst>
            </p:cNvPr>
            <p:cNvSpPr/>
            <p:nvPr/>
          </p:nvSpPr>
          <p:spPr>
            <a:xfrm>
              <a:off x="3944203" y="3779657"/>
              <a:ext cx="4749421" cy="123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129D63BC-8AE9-4521-BE68-73BB9A9D0E45}"/>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6" name="TextBox 15">
            <a:extLst>
              <a:ext uri="{FF2B5EF4-FFF2-40B4-BE49-F238E27FC236}">
                <a16:creationId xmlns:a16="http://schemas.microsoft.com/office/drawing/2014/main" id="{996C7F87-BBE8-4CD2-9A25-E166F4919F20}"/>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Maturation Age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A8AF9F7-BBA8-4FCA-AB96-7BDEB06E201A}"/>
                  </a:ext>
                </a:extLst>
              </p:cNvPr>
              <p:cNvSpPr txBox="1"/>
              <p:nvPr/>
            </p:nvSpPr>
            <p:spPr>
              <a:xfrm>
                <a:off x="1489587" y="1342103"/>
                <a:ext cx="968969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Cumulative distribution as a logistic function with half saturation age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h</m:t>
                        </m:r>
                      </m:sub>
                    </m:sSub>
                  </m:oMath>
                </a14:m>
                <a:r>
                  <a:rPr lang="en-US" sz="2400" dirty="0"/>
                  <a:t>  and maturation rate parameter </a:t>
                </a:r>
                <a14:m>
                  <m:oMath xmlns:m="http://schemas.openxmlformats.org/officeDocument/2006/math">
                    <m:r>
                      <a:rPr lang="en-US" sz="2400" i="1">
                        <a:latin typeface="Cambria Math" panose="02040503050406030204" pitchFamily="18" charset="0"/>
                      </a:rPr>
                      <m:t>𝑘</m:t>
                    </m:r>
                  </m:oMath>
                </a14:m>
                <a:endParaRPr lang="en-US" sz="2400" dirty="0"/>
              </a:p>
              <a:p>
                <a:pPr marL="342900" indent="-342900">
                  <a:buFont typeface="Arial" panose="020B0604020202020204" pitchFamily="34" charset="0"/>
                  <a:buChar char="•"/>
                </a:pPr>
                <a:endParaRPr lang="en-US" sz="2400" dirty="0"/>
              </a:p>
            </p:txBody>
          </p:sp>
        </mc:Choice>
        <mc:Fallback>
          <p:sp>
            <p:nvSpPr>
              <p:cNvPr id="3" name="TextBox 2">
                <a:extLst>
                  <a:ext uri="{FF2B5EF4-FFF2-40B4-BE49-F238E27FC236}">
                    <a16:creationId xmlns:a16="http://schemas.microsoft.com/office/drawing/2014/main" id="{4A8AF9F7-BBA8-4FCA-AB96-7BDEB06E201A}"/>
                  </a:ext>
                </a:extLst>
              </p:cNvPr>
              <p:cNvSpPr txBox="1">
                <a:spLocks noRot="1" noChangeAspect="1" noMove="1" noResize="1" noEditPoints="1" noAdjustHandles="1" noChangeArrowheads="1" noChangeShapeType="1" noTextEdit="1"/>
              </p:cNvSpPr>
              <p:nvPr/>
            </p:nvSpPr>
            <p:spPr>
              <a:xfrm>
                <a:off x="1489587" y="1342103"/>
                <a:ext cx="9689690" cy="1200329"/>
              </a:xfrm>
              <a:prstGeom prst="rect">
                <a:avLst/>
              </a:prstGeom>
              <a:blipFill>
                <a:blip r:embed="rId4"/>
                <a:stretch>
                  <a:fillRect l="-818" t="-4061"/>
                </a:stretch>
              </a:blipFill>
            </p:spPr>
            <p:txBody>
              <a:bodyPr/>
              <a:lstStyle/>
              <a:p>
                <a:r>
                  <a:rPr lang="en-US">
                    <a:noFill/>
                  </a:rPr>
                  <a:t> </a:t>
                </a:r>
              </a:p>
            </p:txBody>
          </p:sp>
        </mc:Fallback>
      </mc:AlternateContent>
    </p:spTree>
    <p:extLst>
      <p:ext uri="{BB962C8B-B14F-4D97-AF65-F5344CB8AC3E}">
        <p14:creationId xmlns:p14="http://schemas.microsoft.com/office/powerpoint/2010/main" val="1132127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29D63BC-8AE9-4521-BE68-73BB9A9D0E45}"/>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6" name="TextBox 15">
            <a:extLst>
              <a:ext uri="{FF2B5EF4-FFF2-40B4-BE49-F238E27FC236}">
                <a16:creationId xmlns:a16="http://schemas.microsoft.com/office/drawing/2014/main" id="{996C7F87-BBE8-4CD2-9A25-E166F4919F20}"/>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Maturation Age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A8AF9F7-BBA8-4FCA-AB96-7BDEB06E201A}"/>
                  </a:ext>
                </a:extLst>
              </p:cNvPr>
              <p:cNvSpPr txBox="1"/>
              <p:nvPr/>
            </p:nvSpPr>
            <p:spPr>
              <a:xfrm>
                <a:off x="1489587" y="1342103"/>
                <a:ext cx="968969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Cumulative distribution as a logistic function with half saturation age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h</m:t>
                        </m:r>
                      </m:sub>
                    </m:sSub>
                  </m:oMath>
                </a14:m>
                <a:r>
                  <a:rPr lang="en-US" sz="2400" dirty="0"/>
                  <a:t>  and maturation rate parameter </a:t>
                </a:r>
                <a14:m>
                  <m:oMath xmlns:m="http://schemas.openxmlformats.org/officeDocument/2006/math">
                    <m:r>
                      <a:rPr lang="en-US" sz="2400" i="1">
                        <a:latin typeface="Cambria Math" panose="02040503050406030204" pitchFamily="18" charset="0"/>
                      </a:rPr>
                      <m:t>𝑘</m:t>
                    </m:r>
                  </m:oMath>
                </a14:m>
                <a:endParaRPr lang="en-US" sz="2400" dirty="0"/>
              </a:p>
              <a:p>
                <a:pPr marL="342900" indent="-342900">
                  <a:buFont typeface="Arial" panose="020B0604020202020204" pitchFamily="34" charset="0"/>
                  <a:buChar char="•"/>
                </a:pPr>
                <a:endParaRPr lang="en-US" sz="2400" dirty="0"/>
              </a:p>
            </p:txBody>
          </p:sp>
        </mc:Choice>
        <mc:Fallback>
          <p:sp>
            <p:nvSpPr>
              <p:cNvPr id="3" name="TextBox 2">
                <a:extLst>
                  <a:ext uri="{FF2B5EF4-FFF2-40B4-BE49-F238E27FC236}">
                    <a16:creationId xmlns:a16="http://schemas.microsoft.com/office/drawing/2014/main" id="{4A8AF9F7-BBA8-4FCA-AB96-7BDEB06E201A}"/>
                  </a:ext>
                </a:extLst>
              </p:cNvPr>
              <p:cNvSpPr txBox="1">
                <a:spLocks noRot="1" noChangeAspect="1" noMove="1" noResize="1" noEditPoints="1" noAdjustHandles="1" noChangeArrowheads="1" noChangeShapeType="1" noTextEdit="1"/>
              </p:cNvSpPr>
              <p:nvPr/>
            </p:nvSpPr>
            <p:spPr>
              <a:xfrm>
                <a:off x="1489587" y="1342103"/>
                <a:ext cx="9689690" cy="1200329"/>
              </a:xfrm>
              <a:prstGeom prst="rect">
                <a:avLst/>
              </a:prstGeom>
              <a:blipFill>
                <a:blip r:embed="rId2"/>
                <a:stretch>
                  <a:fillRect l="-818" t="-4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E7FD2202-DCEC-4CFB-B417-C93D6CCC32EE}"/>
              </a:ext>
            </a:extLst>
          </p:cNvPr>
          <p:cNvGrpSpPr/>
          <p:nvPr/>
        </p:nvGrpSpPr>
        <p:grpSpPr>
          <a:xfrm>
            <a:off x="2316838" y="2396274"/>
            <a:ext cx="9067574" cy="3733800"/>
            <a:chOff x="2805112" y="3216724"/>
            <a:chExt cx="9067574" cy="3733800"/>
          </a:xfrm>
        </p:grpSpPr>
        <p:pic>
          <p:nvPicPr>
            <p:cNvPr id="14" name="Picture 13">
              <a:extLst>
                <a:ext uri="{FF2B5EF4-FFF2-40B4-BE49-F238E27FC236}">
                  <a16:creationId xmlns:a16="http://schemas.microsoft.com/office/drawing/2014/main" id="{CEC59D47-013F-47D2-AEEC-847835ACC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112" y="3216724"/>
              <a:ext cx="6581775" cy="3733800"/>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3B74289-E3FE-4492-8475-D922B2B598F1}"/>
                    </a:ext>
                  </a:extLst>
                </p:cNvPr>
                <p:cNvSpPr txBox="1"/>
                <p:nvPr/>
              </p:nvSpPr>
              <p:spPr>
                <a:xfrm>
                  <a:off x="8040914" y="4296229"/>
                  <a:ext cx="3831772" cy="7078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=15</m:t>
                        </m:r>
                      </m:oMath>
                    </m:oMathPara>
                  </a14:m>
                  <a:endParaRPr lang="en-US" sz="2000" dirty="0"/>
                </a:p>
                <a:p>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=1</m:t>
                      </m:r>
                    </m:oMath>
                  </a14:m>
                  <a:r>
                    <a:rPr lang="en-US" sz="2000" dirty="0"/>
                    <a:t>  (</a:t>
                  </a:r>
                  <a14:m>
                    <m:oMath xmlns:m="http://schemas.openxmlformats.org/officeDocument/2006/math">
                      <m:r>
                        <a:rPr lang="en-US" sz="2000" b="0" i="1" dirty="0" smtClean="0">
                          <a:latin typeface="Cambria Math" panose="02040503050406030204" pitchFamily="18" charset="0"/>
                        </a:rPr>
                        <m:t>3</m:t>
                      </m:r>
                      <m:r>
                        <a:rPr lang="en-US" sz="2000" b="0" i="1" dirty="0" smtClean="0">
                          <a:latin typeface="Cambria Math" panose="02040503050406030204" pitchFamily="18" charset="0"/>
                          <a:ea typeface="Cambria Math" panose="02040503050406030204" pitchFamily="18" charset="0"/>
                        </a:rPr>
                        <m:t>𝜎</m:t>
                      </m:r>
                      <m:r>
                        <a:rPr lang="en-US" sz="2000" b="0" i="1" dirty="0" smtClean="0">
                          <a:latin typeface="Cambria Math" panose="02040503050406030204" pitchFamily="18" charset="0"/>
                          <a:ea typeface="Cambria Math" panose="02040503050406030204" pitchFamily="18" charset="0"/>
                        </a:rPr>
                        <m:t>≈5</m:t>
                      </m:r>
                      <m:r>
                        <a:rPr lang="en-US" sz="2000" b="0" i="0" dirty="0" smtClean="0">
                          <a:latin typeface="Cambria Math" panose="02040503050406030204" pitchFamily="18" charset="0"/>
                          <a:ea typeface="Cambria Math" panose="02040503050406030204" pitchFamily="18" charset="0"/>
                        </a:rPr>
                        <m:t> </m:t>
                      </m:r>
                    </m:oMath>
                  </a14:m>
                  <a:r>
                    <a:rPr lang="en-US" sz="2000" dirty="0"/>
                    <a:t>years)</a:t>
                  </a:r>
                </a:p>
              </p:txBody>
            </p:sp>
          </mc:Choice>
          <mc:Fallback>
            <p:sp>
              <p:nvSpPr>
                <p:cNvPr id="17" name="TextBox 16">
                  <a:extLst>
                    <a:ext uri="{FF2B5EF4-FFF2-40B4-BE49-F238E27FC236}">
                      <a16:creationId xmlns:a16="http://schemas.microsoft.com/office/drawing/2014/main" id="{B3B74289-E3FE-4492-8475-D922B2B598F1}"/>
                    </a:ext>
                  </a:extLst>
                </p:cNvPr>
                <p:cNvSpPr txBox="1">
                  <a:spLocks noRot="1" noChangeAspect="1" noMove="1" noResize="1" noEditPoints="1" noAdjustHandles="1" noChangeArrowheads="1" noChangeShapeType="1" noTextEdit="1"/>
                </p:cNvSpPr>
                <p:nvPr/>
              </p:nvSpPr>
              <p:spPr>
                <a:xfrm>
                  <a:off x="8040914" y="4296229"/>
                  <a:ext cx="3831772" cy="707886"/>
                </a:xfrm>
                <a:prstGeom prst="rect">
                  <a:avLst/>
                </a:prstGeom>
                <a:blipFill>
                  <a:blip r:embed="rId4"/>
                  <a:stretch>
                    <a:fillRect b="-14655"/>
                  </a:stretch>
                </a:blipFill>
              </p:spPr>
              <p:txBody>
                <a:bodyPr/>
                <a:lstStyle/>
                <a:p>
                  <a:r>
                    <a:rPr lang="en-US">
                      <a:noFill/>
                    </a:rPr>
                    <a:t> </a:t>
                  </a:r>
                </a:p>
              </p:txBody>
            </p:sp>
          </mc:Fallback>
        </mc:AlternateContent>
      </p:grpSp>
    </p:spTree>
    <p:extLst>
      <p:ext uri="{BB962C8B-B14F-4D97-AF65-F5344CB8AC3E}">
        <p14:creationId xmlns:p14="http://schemas.microsoft.com/office/powerpoint/2010/main" val="79828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166EC0-BBFD-4656-B9C6-A49E49D2F948}"/>
              </a:ext>
            </a:extLst>
          </p:cNvPr>
          <p:cNvSpPr txBox="1"/>
          <p:nvPr/>
        </p:nvSpPr>
        <p:spPr>
          <a:xfrm>
            <a:off x="797782" y="1281250"/>
            <a:ext cx="10596435" cy="3062377"/>
          </a:xfrm>
          <a:prstGeom prst="rect">
            <a:avLst/>
          </a:prstGeom>
          <a:noFill/>
        </p:spPr>
        <p:txBody>
          <a:bodyPr wrap="square" rtlCol="0">
            <a:spAutoFit/>
          </a:bodyPr>
          <a:lstStyle/>
          <a:p>
            <a:pPr>
              <a:spcAft>
                <a:spcPts val="600"/>
              </a:spcAft>
            </a:pPr>
            <a:r>
              <a:rPr lang="en-US" sz="2400" u="sng" dirty="0"/>
              <a:t>Spawning Period Data</a:t>
            </a:r>
            <a:r>
              <a:rPr lang="en-US" sz="2400" dirty="0"/>
              <a:t>:</a:t>
            </a:r>
          </a:p>
          <a:p>
            <a:pPr marL="800100" lvl="1" indent="-342900">
              <a:spcAft>
                <a:spcPts val="1200"/>
              </a:spcAft>
              <a:buFont typeface="Arial" panose="020B0604020202020204" pitchFamily="34" charset="0"/>
              <a:buChar char="•"/>
            </a:pPr>
            <a:r>
              <a:rPr lang="en-US" sz="2400" dirty="0"/>
              <a:t>2-5 years (</a:t>
            </a:r>
            <a:r>
              <a:rPr lang="en-US" sz="2400" dirty="0" err="1"/>
              <a:t>DeLonay</a:t>
            </a:r>
            <a:r>
              <a:rPr lang="en-US" sz="2400" dirty="0"/>
              <a:t> et al. 2016) </a:t>
            </a:r>
          </a:p>
          <a:p>
            <a:pPr marL="800100" lvl="1" indent="-342900">
              <a:spcAft>
                <a:spcPts val="1200"/>
              </a:spcAft>
              <a:buFont typeface="Arial" panose="020B0604020202020204" pitchFamily="34" charset="0"/>
              <a:buChar char="•"/>
            </a:pPr>
            <a:r>
              <a:rPr lang="en-US" sz="2400" dirty="0"/>
              <a:t>As great as 8-10 years (Dryer &amp; </a:t>
            </a:r>
            <a:r>
              <a:rPr lang="en-US" sz="2400" dirty="0" err="1"/>
              <a:t>Sandvol</a:t>
            </a:r>
            <a:r>
              <a:rPr lang="en-US" sz="2400" dirty="0"/>
              <a:t> 1993, </a:t>
            </a:r>
            <a:r>
              <a:rPr lang="en-US" sz="2400" dirty="0" err="1"/>
              <a:t>Keenlyne</a:t>
            </a:r>
            <a:r>
              <a:rPr lang="en-US" sz="2400" dirty="0"/>
              <a:t> &amp; Jenkins 1993) </a:t>
            </a:r>
          </a:p>
          <a:p>
            <a:pPr marL="800100" lvl="1" indent="-342900">
              <a:buFont typeface="Arial" panose="020B0604020202020204" pitchFamily="34" charset="0"/>
              <a:buChar char="•"/>
            </a:pPr>
            <a:r>
              <a:rPr lang="en-US" sz="2400" dirty="0"/>
              <a:t>Fuller et al. (2007): </a:t>
            </a:r>
          </a:p>
          <a:p>
            <a:pPr marL="1257300" lvl="2" indent="-342900">
              <a:buSzPct val="75000"/>
              <a:buFont typeface="Courier New" panose="02070309020205020404" pitchFamily="49" charset="0"/>
              <a:buChar char="o"/>
            </a:pPr>
            <a:r>
              <a:rPr lang="en-US" sz="2400" dirty="0"/>
              <a:t>2 years: 4 </a:t>
            </a:r>
          </a:p>
          <a:p>
            <a:pPr marL="1257300" lvl="2" indent="-342900">
              <a:buSzPct val="75000"/>
              <a:buFont typeface="Courier New" panose="02070309020205020404" pitchFamily="49" charset="0"/>
              <a:buChar char="o"/>
            </a:pPr>
            <a:r>
              <a:rPr lang="en-US" sz="2400" dirty="0"/>
              <a:t>3 years: 3 </a:t>
            </a:r>
          </a:p>
          <a:p>
            <a:pPr marL="1257300" lvl="2" indent="-342900">
              <a:spcAft>
                <a:spcPts val="600"/>
              </a:spcAft>
              <a:buSzPct val="75000"/>
              <a:buFont typeface="Courier New" panose="02070309020205020404" pitchFamily="49" charset="0"/>
              <a:buChar char="o"/>
            </a:pPr>
            <a:r>
              <a:rPr lang="en-US" sz="2400" dirty="0"/>
              <a:t>1 inconclusive: 2 or 4 years</a:t>
            </a:r>
          </a:p>
        </p:txBody>
      </p:sp>
      <p:sp>
        <p:nvSpPr>
          <p:cNvPr id="5" name="TextBox 4">
            <a:extLst>
              <a:ext uri="{FF2B5EF4-FFF2-40B4-BE49-F238E27FC236}">
                <a16:creationId xmlns:a16="http://schemas.microsoft.com/office/drawing/2014/main" id="{2FE1807A-5BC9-4D48-9B41-3DCAF8359FF7}"/>
              </a:ext>
            </a:extLst>
          </p:cNvPr>
          <p:cNvSpPr txBox="1"/>
          <p:nvPr/>
        </p:nvSpPr>
        <p:spPr>
          <a:xfrm>
            <a:off x="797782" y="4468754"/>
            <a:ext cx="6653481" cy="2215991"/>
          </a:xfrm>
          <a:prstGeom prst="rect">
            <a:avLst/>
          </a:prstGeom>
          <a:noFill/>
        </p:spPr>
        <p:txBody>
          <a:bodyPr wrap="square" rtlCol="0">
            <a:spAutoFit/>
          </a:bodyPr>
          <a:lstStyle/>
          <a:p>
            <a:pPr marL="800100" lvl="1" indent="-342900">
              <a:buFont typeface="Arial" panose="020B0604020202020204" pitchFamily="34" charset="0"/>
              <a:buChar char="•"/>
            </a:pPr>
            <a:r>
              <a:rPr lang="en-US" sz="2400" dirty="0" err="1"/>
              <a:t>DeLonay</a:t>
            </a:r>
            <a:r>
              <a:rPr lang="en-US" sz="2400" dirty="0"/>
              <a:t> et al. (2016): </a:t>
            </a:r>
          </a:p>
          <a:p>
            <a:pPr marL="1257300" lvl="2" indent="-342900">
              <a:buSzPct val="75000"/>
              <a:buFont typeface="Courier New" panose="02070309020205020404" pitchFamily="49" charset="0"/>
              <a:buChar char="o"/>
            </a:pPr>
            <a:r>
              <a:rPr lang="en-US" sz="2400" dirty="0"/>
              <a:t>&gt;1 year: 20 (6 unknown after this point) </a:t>
            </a:r>
          </a:p>
          <a:p>
            <a:pPr marL="1257300" lvl="2" indent="-342900">
              <a:buSzPct val="75000"/>
              <a:buFont typeface="Courier New" panose="02070309020205020404" pitchFamily="49" charset="0"/>
              <a:buChar char="o"/>
            </a:pPr>
            <a:r>
              <a:rPr lang="en-US" sz="2400" dirty="0"/>
              <a:t>=2 years: 4  </a:t>
            </a:r>
          </a:p>
          <a:p>
            <a:pPr marL="1257300" lvl="2" indent="-342900">
              <a:buSzPct val="75000"/>
              <a:buFont typeface="Courier New" panose="02070309020205020404" pitchFamily="49" charset="0"/>
              <a:buChar char="o"/>
            </a:pPr>
            <a:r>
              <a:rPr lang="en-US" sz="2400" dirty="0"/>
              <a:t>&gt;2 years: 10 (8 unknown after this point)</a:t>
            </a:r>
          </a:p>
          <a:p>
            <a:pPr marL="1257300" lvl="2" indent="-342900">
              <a:buSzPct val="75000"/>
              <a:buFont typeface="Courier New" panose="02070309020205020404" pitchFamily="49" charset="0"/>
              <a:buChar char="o"/>
            </a:pPr>
            <a:r>
              <a:rPr lang="en-US" sz="2400" dirty="0"/>
              <a:t>&gt;3 years: 2</a:t>
            </a:r>
          </a:p>
          <a:p>
            <a:endParaRPr lang="en-US" dirty="0"/>
          </a:p>
        </p:txBody>
      </p:sp>
      <p:sp>
        <p:nvSpPr>
          <p:cNvPr id="10" name="TextBox 9">
            <a:extLst>
              <a:ext uri="{FF2B5EF4-FFF2-40B4-BE49-F238E27FC236}">
                <a16:creationId xmlns:a16="http://schemas.microsoft.com/office/drawing/2014/main" id="{BFDF6D77-B105-45C5-AE72-A372CEACF22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1" name="TextBox 10">
            <a:extLst>
              <a:ext uri="{FF2B5EF4-FFF2-40B4-BE49-F238E27FC236}">
                <a16:creationId xmlns:a16="http://schemas.microsoft.com/office/drawing/2014/main" id="{E339B465-6CF8-42F3-B6CF-2E567571F918}"/>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Period Between Reproductive-Readiness</a:t>
            </a:r>
          </a:p>
        </p:txBody>
      </p:sp>
    </p:spTree>
    <p:extLst>
      <p:ext uri="{BB962C8B-B14F-4D97-AF65-F5344CB8AC3E}">
        <p14:creationId xmlns:p14="http://schemas.microsoft.com/office/powerpoint/2010/main" val="655781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A11053-8400-4961-A8C4-12AECFED7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930" y="3139439"/>
            <a:ext cx="6581775" cy="3733800"/>
          </a:xfrm>
          <a:prstGeom prst="rect">
            <a:avLst/>
          </a:prstGeom>
        </p:spPr>
      </p:pic>
      <p:sp>
        <p:nvSpPr>
          <p:cNvPr id="10" name="TextBox 9">
            <a:extLst>
              <a:ext uri="{FF2B5EF4-FFF2-40B4-BE49-F238E27FC236}">
                <a16:creationId xmlns:a16="http://schemas.microsoft.com/office/drawing/2014/main" id="{DD86218D-C956-4E28-994F-013F9EBD5EDF}"/>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2" name="TextBox 11">
            <a:extLst>
              <a:ext uri="{FF2B5EF4-FFF2-40B4-BE49-F238E27FC236}">
                <a16:creationId xmlns:a16="http://schemas.microsoft.com/office/drawing/2014/main" id="{6B9DBDE5-FAA3-4D38-AA59-7336DBC4D087}"/>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Period Between Reproductive-Readiness</a:t>
            </a:r>
          </a:p>
        </p:txBody>
      </p:sp>
      <p:sp>
        <p:nvSpPr>
          <p:cNvPr id="2" name="TextBox 1">
            <a:extLst>
              <a:ext uri="{FF2B5EF4-FFF2-40B4-BE49-F238E27FC236}">
                <a16:creationId xmlns:a16="http://schemas.microsoft.com/office/drawing/2014/main" id="{C1024444-6315-426F-90D8-A6A00E128DF1}"/>
              </a:ext>
            </a:extLst>
          </p:cNvPr>
          <p:cNvSpPr txBox="1"/>
          <p:nvPr/>
        </p:nvSpPr>
        <p:spPr>
          <a:xfrm>
            <a:off x="1061884" y="1401097"/>
            <a:ext cx="9674942" cy="2000548"/>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t>Distribution of time periods between 2 and 5 years (</a:t>
            </a:r>
            <a:r>
              <a:rPr lang="en-US" sz="2400" dirty="0" err="1"/>
              <a:t>DeLonay</a:t>
            </a:r>
            <a:r>
              <a:rPr lang="en-US" sz="2400" dirty="0"/>
              <a:t> et al. 2016), constructed by combining known Fuller et al. 2007 and </a:t>
            </a:r>
            <a:r>
              <a:rPr lang="en-US" sz="2400" dirty="0" err="1"/>
              <a:t>DeLonay</a:t>
            </a:r>
            <a:r>
              <a:rPr lang="en-US" sz="2400" dirty="0"/>
              <a:t> et al. 2016 data (excluding unknown data)</a:t>
            </a:r>
          </a:p>
          <a:p>
            <a:pPr marL="342900" indent="-342900">
              <a:buFont typeface="Arial" panose="020B0604020202020204" pitchFamily="34" charset="0"/>
              <a:buChar char="•"/>
            </a:pPr>
            <a:r>
              <a:rPr lang="en-US" sz="2400" dirty="0"/>
              <a:t>Assumes a period of 5 years is half as likely as a period of 4 years</a:t>
            </a:r>
          </a:p>
          <a:p>
            <a:endParaRPr lang="en-US" dirty="0"/>
          </a:p>
        </p:txBody>
      </p:sp>
    </p:spTree>
    <p:extLst>
      <p:ext uri="{BB962C8B-B14F-4D97-AF65-F5344CB8AC3E}">
        <p14:creationId xmlns:p14="http://schemas.microsoft.com/office/powerpoint/2010/main" val="22121554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9A383F-BA72-4EEF-B367-54A3CB0CF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144" y="2022042"/>
            <a:ext cx="7143750" cy="4610100"/>
          </a:xfrm>
          <a:prstGeom prst="rect">
            <a:avLst/>
          </a:prstGeom>
        </p:spPr>
      </p:pic>
      <p:sp>
        <p:nvSpPr>
          <p:cNvPr id="6" name="TextBox 5">
            <a:extLst>
              <a:ext uri="{FF2B5EF4-FFF2-40B4-BE49-F238E27FC236}">
                <a16:creationId xmlns:a16="http://schemas.microsoft.com/office/drawing/2014/main" id="{D3B67AD8-8350-4A07-9000-F765D9315CA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5940911E-D2E4-4F25-AE05-89A965F808B4}"/>
              </a:ext>
            </a:extLst>
          </p:cNvPr>
          <p:cNvSpPr txBox="1"/>
          <p:nvPr/>
        </p:nvSpPr>
        <p:spPr>
          <a:xfrm>
            <a:off x="291672" y="686954"/>
            <a:ext cx="11608655" cy="830997"/>
          </a:xfrm>
          <a:prstGeom prst="rect">
            <a:avLst/>
          </a:prstGeom>
          <a:noFill/>
        </p:spPr>
        <p:txBody>
          <a:bodyPr wrap="square" rtlCol="0">
            <a:spAutoFit/>
          </a:bodyPr>
          <a:lstStyle/>
          <a:p>
            <a:r>
              <a:rPr lang="en-US" sz="2400" i="1" dirty="0">
                <a:latin typeface="+mj-lt"/>
              </a:rPr>
              <a:t>Combining Maturation Age and Period Between Reproductive-Readiness:  Resulting Age-specific probabilities for reproductively-readiness</a:t>
            </a:r>
          </a:p>
        </p:txBody>
      </p:sp>
    </p:spTree>
    <p:extLst>
      <p:ext uri="{BB962C8B-B14F-4D97-AF65-F5344CB8AC3E}">
        <p14:creationId xmlns:p14="http://schemas.microsoft.com/office/powerpoint/2010/main" val="552344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E0F744F-8B58-4D13-BDF6-22D579F00C00}"/>
              </a:ext>
            </a:extLst>
          </p:cNvPr>
          <p:cNvGrpSpPr/>
          <p:nvPr/>
        </p:nvGrpSpPr>
        <p:grpSpPr>
          <a:xfrm>
            <a:off x="1574724" y="1603424"/>
            <a:ext cx="5050302" cy="3651151"/>
            <a:chOff x="5683343" y="2089855"/>
            <a:chExt cx="5050302" cy="3651151"/>
          </a:xfrm>
        </p:grpSpPr>
        <p:grpSp>
          <p:nvGrpSpPr>
            <p:cNvPr id="10" name="Group 9">
              <a:extLst>
                <a:ext uri="{FF2B5EF4-FFF2-40B4-BE49-F238E27FC236}">
                  <a16:creationId xmlns:a16="http://schemas.microsoft.com/office/drawing/2014/main" id="{DDDD4C7B-349D-44EF-86E8-4A9AEADE3D16}"/>
                </a:ext>
              </a:extLst>
            </p:cNvPr>
            <p:cNvGrpSpPr/>
            <p:nvPr/>
          </p:nvGrpSpPr>
          <p:grpSpPr>
            <a:xfrm>
              <a:off x="5683343" y="2089855"/>
              <a:ext cx="5050302" cy="1814484"/>
              <a:chOff x="5683343" y="2089855"/>
              <a:chExt cx="5050302" cy="1814484"/>
            </a:xfrm>
          </p:grpSpPr>
          <p:pic>
            <p:nvPicPr>
              <p:cNvPr id="12" name="Picture 11">
                <a:extLst>
                  <a:ext uri="{FF2B5EF4-FFF2-40B4-BE49-F238E27FC236}">
                    <a16:creationId xmlns:a16="http://schemas.microsoft.com/office/drawing/2014/main" id="{F4782C8C-67E6-4334-AB0C-C871D06198CE}"/>
                  </a:ext>
                </a:extLst>
              </p:cNvPr>
              <p:cNvPicPr>
                <a:picLocks noChangeAspect="1"/>
              </p:cNvPicPr>
              <p:nvPr/>
            </p:nvPicPr>
            <p:blipFill rotWithShape="1">
              <a:blip r:embed="rId2"/>
              <a:srcRect l="26538" t="21524" r="32038" b="60005"/>
              <a:stretch/>
            </p:blipFill>
            <p:spPr>
              <a:xfrm>
                <a:off x="5683343" y="2089855"/>
                <a:ext cx="5050302" cy="1266092"/>
              </a:xfrm>
              <a:prstGeom prst="rect">
                <a:avLst/>
              </a:prstGeom>
            </p:spPr>
          </p:pic>
          <p:pic>
            <p:nvPicPr>
              <p:cNvPr id="13" name="Picture 12">
                <a:extLst>
                  <a:ext uri="{FF2B5EF4-FFF2-40B4-BE49-F238E27FC236}">
                    <a16:creationId xmlns:a16="http://schemas.microsoft.com/office/drawing/2014/main" id="{8CD071D8-3422-4D81-B7CF-C3D00A8DC98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55296" y="3099768"/>
                <a:ext cx="3334539" cy="804571"/>
              </a:xfrm>
              <a:prstGeom prst="rect">
                <a:avLst/>
              </a:prstGeom>
            </p:spPr>
          </p:pic>
        </p:grpSp>
        <p:pic>
          <p:nvPicPr>
            <p:cNvPr id="11" name="Picture 10">
              <a:extLst>
                <a:ext uri="{FF2B5EF4-FFF2-40B4-BE49-F238E27FC236}">
                  <a16:creationId xmlns:a16="http://schemas.microsoft.com/office/drawing/2014/main" id="{3FEB350C-A405-4626-BAF1-0533994B1ED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91308" y="4087497"/>
              <a:ext cx="4459458" cy="1653509"/>
            </a:xfrm>
            <a:prstGeom prst="rect">
              <a:avLst/>
            </a:prstGeom>
          </p:spPr>
        </p:pic>
      </p:grpSp>
      <p:sp>
        <p:nvSpPr>
          <p:cNvPr id="14" name="TextBox 13">
            <a:extLst>
              <a:ext uri="{FF2B5EF4-FFF2-40B4-BE49-F238E27FC236}">
                <a16:creationId xmlns:a16="http://schemas.microsoft.com/office/drawing/2014/main" id="{42D33BB6-F487-42FD-B851-10571ECC45B5}"/>
              </a:ext>
            </a:extLst>
          </p:cNvPr>
          <p:cNvSpPr txBox="1"/>
          <p:nvPr/>
        </p:nvSpPr>
        <p:spPr>
          <a:xfrm>
            <a:off x="6914767" y="2428671"/>
            <a:ext cx="4009292" cy="646331"/>
          </a:xfrm>
          <a:prstGeom prst="rect">
            <a:avLst/>
          </a:prstGeom>
          <a:noFill/>
        </p:spPr>
        <p:txBody>
          <a:bodyPr wrap="square" rtlCol="0">
            <a:spAutoFit/>
          </a:bodyPr>
          <a:lstStyle/>
          <a:p>
            <a:pPr marL="285750" indent="-285750">
              <a:buFont typeface="Arial" panose="020B0604020202020204" pitchFamily="34" charset="0"/>
              <a:buChar char="•"/>
            </a:pPr>
            <a:r>
              <a:rPr lang="en-US" i="1" dirty="0">
                <a:solidFill>
                  <a:srgbClr val="0070C0"/>
                </a:solidFill>
              </a:rPr>
              <a:t>125 Wild Adults in RPMA 2 in 2008</a:t>
            </a:r>
          </a:p>
          <a:p>
            <a:pPr marL="285750" indent="-285750">
              <a:buFont typeface="Arial" panose="020B0604020202020204" pitchFamily="34" charset="0"/>
              <a:buChar char="•"/>
            </a:pPr>
            <a:r>
              <a:rPr lang="en-US" i="1" dirty="0">
                <a:solidFill>
                  <a:srgbClr val="0070C0"/>
                </a:solidFill>
              </a:rPr>
              <a:t>40 Wild Females in RPMA 2 in 2008</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49846A4-33DD-459E-9C64-29FE242B0004}"/>
                  </a:ext>
                </a:extLst>
              </p:cNvPr>
              <p:cNvSpPr txBox="1"/>
              <p:nvPr/>
            </p:nvSpPr>
            <p:spPr>
              <a:xfrm>
                <a:off x="7254386" y="3587211"/>
                <a:ext cx="3330054" cy="61279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125</m:t>
                          </m:r>
                        </m:den>
                      </m:f>
                      <m:r>
                        <a:rPr lang="en-US" b="0" i="1" smtClean="0">
                          <a:latin typeface="Cambria Math" panose="02040503050406030204" pitchFamily="18" charset="0"/>
                        </a:rPr>
                        <m:t>=0.32</m:t>
                      </m:r>
                    </m:oMath>
                  </m:oMathPara>
                </a14:m>
                <a:endParaRPr lang="en-US" dirty="0"/>
              </a:p>
            </p:txBody>
          </p:sp>
        </mc:Choice>
        <mc:Fallback>
          <p:sp>
            <p:nvSpPr>
              <p:cNvPr id="5" name="TextBox 4">
                <a:extLst>
                  <a:ext uri="{FF2B5EF4-FFF2-40B4-BE49-F238E27FC236}">
                    <a16:creationId xmlns:a16="http://schemas.microsoft.com/office/drawing/2014/main" id="{049846A4-33DD-459E-9C64-29FE242B0004}"/>
                  </a:ext>
                </a:extLst>
              </p:cNvPr>
              <p:cNvSpPr txBox="1">
                <a:spLocks noRot="1" noChangeAspect="1" noMove="1" noResize="1" noEditPoints="1" noAdjustHandles="1" noChangeArrowheads="1" noChangeShapeType="1" noTextEdit="1"/>
              </p:cNvSpPr>
              <p:nvPr/>
            </p:nvSpPr>
            <p:spPr>
              <a:xfrm>
                <a:off x="7254386" y="3587211"/>
                <a:ext cx="3330054" cy="612796"/>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E40C4D0-C3CA-4D97-8AC0-BD9F56712336}"/>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7" name="TextBox 16">
            <a:extLst>
              <a:ext uri="{FF2B5EF4-FFF2-40B4-BE49-F238E27FC236}">
                <a16:creationId xmlns:a16="http://schemas.microsoft.com/office/drawing/2014/main" id="{7C5A9626-DD45-411F-8729-36302652EF1E}"/>
              </a:ext>
            </a:extLst>
          </p:cNvPr>
          <p:cNvSpPr txBox="1"/>
          <p:nvPr/>
        </p:nvSpPr>
        <p:spPr>
          <a:xfrm>
            <a:off x="291673" y="686954"/>
            <a:ext cx="7049724" cy="461665"/>
          </a:xfrm>
          <a:prstGeom prst="rect">
            <a:avLst/>
          </a:prstGeom>
          <a:noFill/>
        </p:spPr>
        <p:txBody>
          <a:bodyPr wrap="square" rtlCol="0">
            <a:spAutoFit/>
          </a:bodyPr>
          <a:lstStyle/>
          <a:p>
            <a:r>
              <a:rPr lang="en-US" sz="2400" i="1" dirty="0">
                <a:latin typeface="+mj-lt"/>
              </a:rPr>
              <a:t>Sex Ratio</a:t>
            </a:r>
          </a:p>
        </p:txBody>
      </p:sp>
    </p:spTree>
    <p:extLst>
      <p:ext uri="{BB962C8B-B14F-4D97-AF65-F5344CB8AC3E}">
        <p14:creationId xmlns:p14="http://schemas.microsoft.com/office/powerpoint/2010/main" val="124599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166EC0-BBFD-4656-B9C6-A49E49D2F948}"/>
              </a:ext>
            </a:extLst>
          </p:cNvPr>
          <p:cNvSpPr txBox="1"/>
          <p:nvPr/>
        </p:nvSpPr>
        <p:spPr>
          <a:xfrm>
            <a:off x="1042812" y="1642683"/>
            <a:ext cx="10106375" cy="2908489"/>
          </a:xfrm>
          <a:prstGeom prst="rect">
            <a:avLst/>
          </a:prstGeom>
          <a:noFill/>
        </p:spPr>
        <p:txBody>
          <a:bodyPr wrap="square" rtlCol="0">
            <a:spAutoFit/>
          </a:bodyPr>
          <a:lstStyle/>
          <a:p>
            <a:pPr>
              <a:spcAft>
                <a:spcPts val="600"/>
              </a:spcAft>
            </a:pPr>
            <a:r>
              <a:rPr lang="en-US" sz="2400" u="sng" dirty="0"/>
              <a:t>Process</a:t>
            </a:r>
            <a:r>
              <a:rPr lang="en-US" sz="2400" dirty="0"/>
              <a:t>:</a:t>
            </a:r>
          </a:p>
          <a:p>
            <a:pPr marL="914400" lvl="1" indent="-457200">
              <a:spcAft>
                <a:spcPts val="600"/>
              </a:spcAft>
              <a:buFont typeface="+mj-lt"/>
              <a:buAutoNum type="arabicParenR"/>
            </a:pPr>
            <a:r>
              <a:rPr lang="en-US" sz="2400" dirty="0"/>
              <a:t>For each age, simulate several lengths from the von </a:t>
            </a:r>
            <a:r>
              <a:rPr lang="en-US" sz="2400" dirty="0" err="1"/>
              <a:t>Bertalanffy</a:t>
            </a:r>
            <a:r>
              <a:rPr lang="en-US" sz="2400" dirty="0"/>
              <a:t> function and distribution of parameters (age-length relationship)</a:t>
            </a:r>
          </a:p>
          <a:p>
            <a:pPr marL="914400" lvl="1" indent="-457200">
              <a:spcAft>
                <a:spcPts val="600"/>
              </a:spcAft>
              <a:buFont typeface="+mj-lt"/>
              <a:buAutoNum type="arabicParenR"/>
            </a:pPr>
            <a:r>
              <a:rPr lang="en-US" sz="2400" dirty="0"/>
              <a:t>For each length simulate fecundities from the length-fecundity relationship</a:t>
            </a:r>
          </a:p>
          <a:p>
            <a:pPr marL="914400" lvl="1" indent="-457200">
              <a:spcAft>
                <a:spcPts val="600"/>
              </a:spcAft>
              <a:buFont typeface="+mj-lt"/>
              <a:buAutoNum type="arabicParenR"/>
            </a:pPr>
            <a:r>
              <a:rPr lang="en-US" sz="2400" dirty="0"/>
              <a:t>Use the mean of the fecundities for each age as the number of eggs per spawning female</a:t>
            </a:r>
          </a:p>
        </p:txBody>
      </p:sp>
      <p:sp>
        <p:nvSpPr>
          <p:cNvPr id="8" name="TextBox 7">
            <a:extLst>
              <a:ext uri="{FF2B5EF4-FFF2-40B4-BE49-F238E27FC236}">
                <a16:creationId xmlns:a16="http://schemas.microsoft.com/office/drawing/2014/main" id="{91F1B8D8-5038-48FC-B2DA-A55963A92EC5}"/>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1945759B-A158-4B4E-A179-A742B6BE12CB}"/>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spTree>
    <p:extLst>
      <p:ext uri="{BB962C8B-B14F-4D97-AF65-F5344CB8AC3E}">
        <p14:creationId xmlns:p14="http://schemas.microsoft.com/office/powerpoint/2010/main" val="363244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F166EC0-BBFD-4656-B9C6-A49E49D2F948}"/>
                  </a:ext>
                </a:extLst>
              </p:cNvPr>
              <p:cNvSpPr txBox="1"/>
              <p:nvPr/>
            </p:nvSpPr>
            <p:spPr>
              <a:xfrm>
                <a:off x="850355" y="1609715"/>
                <a:ext cx="10106375" cy="3863943"/>
              </a:xfrm>
              <a:prstGeom prst="rect">
                <a:avLst/>
              </a:prstGeom>
              <a:noFill/>
            </p:spPr>
            <p:txBody>
              <a:bodyPr wrap="square" rtlCol="0">
                <a:spAutoFit/>
              </a:bodyPr>
              <a:lstStyle/>
              <a:p>
                <a:pPr>
                  <a:spcAft>
                    <a:spcPts val="600"/>
                  </a:spcAft>
                </a:pPr>
                <a:r>
                  <a:rPr lang="en-US" sz="2400" u="sng" dirty="0"/>
                  <a:t>Age-Length Relationship</a:t>
                </a:r>
                <a:r>
                  <a:rPr lang="en-US" sz="2400" dirty="0"/>
                  <a:t>:</a:t>
                </a:r>
              </a:p>
              <a:p>
                <a:pPr marL="742950" lvl="1" indent="-285750">
                  <a:spcAft>
                    <a:spcPts val="1800"/>
                  </a:spcAft>
                  <a:buFont typeface="Arial" panose="020B0604020202020204" pitchFamily="34" charset="0"/>
                  <a:buChar char="•"/>
                </a:pPr>
                <a:r>
                  <a:rPr lang="en-US" sz="2400" dirty="0" err="1"/>
                  <a:t>Faben’s</a:t>
                </a:r>
                <a:r>
                  <a:rPr lang="en-US" sz="2400" dirty="0"/>
                  <a:t> model: 	</a:t>
                </a:r>
                <a14:m>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ea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e>
                    </m:d>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b="0" i="1" smtClean="0">
                                <a:latin typeface="Cambria Math" panose="02040503050406030204" pitchFamily="18" charset="0"/>
                              </a:rPr>
                              <m:t>𝑎</m:t>
                            </m:r>
                            <m:r>
                              <a:rPr lang="en-US" sz="2400" i="1">
                                <a:latin typeface="Cambria Math" panose="02040503050406030204" pitchFamily="18" charset="0"/>
                              </a:rPr>
                              <m:t>−</m:t>
                            </m:r>
                            <m:r>
                              <a:rPr lang="en-US" sz="2400" b="0" i="1" smtClean="0">
                                <a:latin typeface="Cambria Math" panose="02040503050406030204" pitchFamily="18" charset="0"/>
                              </a:rPr>
                              <m:t>1</m:t>
                            </m:r>
                            <m:r>
                              <a:rPr lang="en-US" sz="2400" i="1">
                                <a:latin typeface="Cambria Math" panose="02040503050406030204" pitchFamily="18" charset="0"/>
                              </a:rPr>
                              <m:t>)</m:t>
                            </m:r>
                          </m:sup>
                        </m:sSup>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oMath>
                </a14:m>
                <a:endParaRPr lang="en-US" sz="2400" dirty="0"/>
              </a:p>
              <a:p>
                <a:pPr marL="800100" lvl="1" indent="-342900">
                  <a:spcAft>
                    <a:spcPts val="1800"/>
                  </a:spcAft>
                  <a:buFont typeface="Arial" panose="020B0604020202020204" pitchFamily="34" charset="0"/>
                  <a:buChar char="•"/>
                </a:pPr>
                <a:r>
                  <a:rPr lang="en-US" sz="2400" dirty="0"/>
                  <a:t>Use </a:t>
                </a:r>
                <a:r>
                  <a:rPr lang="en-US" sz="2400" dirty="0" err="1"/>
                  <a:t>Faben’s</a:t>
                </a:r>
                <a:r>
                  <a:rPr lang="en-US" sz="2400" dirty="0"/>
                  <a:t> model (von </a:t>
                </a:r>
                <a:r>
                  <a:rPr lang="en-US" sz="2400" dirty="0" err="1"/>
                  <a:t>Bertalanffy</a:t>
                </a:r>
                <a:r>
                  <a:rPr lang="en-US" sz="2400" dirty="0"/>
                  <a:t> growth) to fit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i="1" smtClean="0">
                            <a:latin typeface="Cambria Math" panose="02040503050406030204" pitchFamily="18" charset="0"/>
                            <a:ea typeface="Cambria Math" panose="02040503050406030204" pitchFamily="18" charset="0"/>
                          </a:rPr>
                          <m:t>∞</m:t>
                        </m:r>
                      </m:sub>
                    </m:sSub>
                  </m:oMath>
                </a14:m>
                <a:r>
                  <a:rPr lang="en-US" sz="2400" dirty="0"/>
                  <a:t> and </a:t>
                </a:r>
                <a14:m>
                  <m:oMath xmlns:m="http://schemas.openxmlformats.org/officeDocument/2006/math">
                    <m:r>
                      <a:rPr lang="en-US" sz="2400" b="0" i="1" smtClean="0">
                        <a:latin typeface="Cambria Math" panose="02040503050406030204" pitchFamily="18" charset="0"/>
                      </a:rPr>
                      <m:t>𝑘</m:t>
                    </m:r>
                  </m:oMath>
                </a14:m>
                <a:r>
                  <a:rPr lang="en-US" sz="2400" dirty="0"/>
                  <a:t> (bivariate lognormal distribution) </a:t>
                </a:r>
              </a:p>
              <a:p>
                <a:pPr marL="800100" lvl="1" indent="-342900">
                  <a:spcAft>
                    <a:spcPts val="1800"/>
                  </a:spcAft>
                  <a:buFont typeface="Arial" panose="020B0604020202020204" pitchFamily="34" charset="0"/>
                  <a:buChar char="•"/>
                </a:pPr>
                <a:r>
                  <a:rPr lang="en-US" sz="2400" dirty="0"/>
                  <a:t>Assume natural-origin length at age-1,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1</m:t>
                        </m:r>
                      </m:sub>
                    </m:sSub>
                  </m:oMath>
                </a14:m>
                <a:r>
                  <a:rPr lang="en-US" sz="2400" dirty="0"/>
                  <a:t>, is normally distributed with a mean of 200mm and standard deviation of 35mm, truncated between 50mm and 350mm</a:t>
                </a:r>
              </a:p>
              <a:p>
                <a:pPr marL="800100" lvl="1" indent="-342900">
                  <a:spcAft>
                    <a:spcPts val="600"/>
                  </a:spcAft>
                  <a:buFont typeface="Arial" panose="020B0604020202020204" pitchFamily="34" charset="0"/>
                  <a:buChar char="•"/>
                </a:pPr>
                <a:endParaRPr lang="en-US" sz="2400" dirty="0"/>
              </a:p>
            </p:txBody>
          </p:sp>
        </mc:Choice>
        <mc:Fallback>
          <p:sp>
            <p:nvSpPr>
              <p:cNvPr id="2" name="TextBox 1">
                <a:extLst>
                  <a:ext uri="{FF2B5EF4-FFF2-40B4-BE49-F238E27FC236}">
                    <a16:creationId xmlns:a16="http://schemas.microsoft.com/office/drawing/2014/main" id="{DF166EC0-BBFD-4656-B9C6-A49E49D2F948}"/>
                  </a:ext>
                </a:extLst>
              </p:cNvPr>
              <p:cNvSpPr txBox="1">
                <a:spLocks noRot="1" noChangeAspect="1" noMove="1" noResize="1" noEditPoints="1" noAdjustHandles="1" noChangeArrowheads="1" noChangeShapeType="1" noTextEdit="1"/>
              </p:cNvSpPr>
              <p:nvPr/>
            </p:nvSpPr>
            <p:spPr>
              <a:xfrm>
                <a:off x="850355" y="1609715"/>
                <a:ext cx="10106375" cy="3863943"/>
              </a:xfrm>
              <a:prstGeom prst="rect">
                <a:avLst/>
              </a:prstGeom>
              <a:blipFill>
                <a:blip r:embed="rId2"/>
                <a:stretch>
                  <a:fillRect l="-905" t="-126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F295605-AFD7-4AF9-A9EA-94DF81E5A73D}"/>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87774E62-F1AA-4D81-85E5-1242AF4026D5}"/>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spTree>
    <p:extLst>
      <p:ext uri="{BB962C8B-B14F-4D97-AF65-F5344CB8AC3E}">
        <p14:creationId xmlns:p14="http://schemas.microsoft.com/office/powerpoint/2010/main" val="40201312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EAC7DE2-F028-4333-83BD-D6A0F177C1FB}"/>
              </a:ext>
            </a:extLst>
          </p:cNvPr>
          <p:cNvGrpSpPr/>
          <p:nvPr/>
        </p:nvGrpSpPr>
        <p:grpSpPr>
          <a:xfrm>
            <a:off x="1315497" y="2523476"/>
            <a:ext cx="5381625" cy="3733800"/>
            <a:chOff x="5681240" y="3054085"/>
            <a:chExt cx="5381625" cy="3733800"/>
          </a:xfrm>
        </p:grpSpPr>
        <p:pic>
          <p:nvPicPr>
            <p:cNvPr id="4" name="Picture 3">
              <a:extLst>
                <a:ext uri="{FF2B5EF4-FFF2-40B4-BE49-F238E27FC236}">
                  <a16:creationId xmlns:a16="http://schemas.microsoft.com/office/drawing/2014/main" id="{CFCCB8D2-1F71-411E-8B46-D1EC6083A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240" y="3054085"/>
              <a:ext cx="5381625" cy="373380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7345AF9-A668-4F76-A331-62D32760A1CF}"/>
                    </a:ext>
                  </a:extLst>
                </p:cNvPr>
                <p:cNvSpPr txBox="1"/>
                <p:nvPr/>
              </p:nvSpPr>
              <p:spPr>
                <a:xfrm>
                  <a:off x="8375910" y="6273889"/>
                  <a:ext cx="49231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oMath>
                    </m:oMathPara>
                  </a14:m>
                  <a:endParaRPr lang="en-US" sz="2000" dirty="0"/>
                </a:p>
              </p:txBody>
            </p:sp>
          </mc:Choice>
          <mc:Fallback xmlns="">
            <p:sp>
              <p:nvSpPr>
                <p:cNvPr id="16" name="TextBox 15">
                  <a:extLst>
                    <a:ext uri="{FF2B5EF4-FFF2-40B4-BE49-F238E27FC236}">
                      <a16:creationId xmlns:a16="http://schemas.microsoft.com/office/drawing/2014/main" id="{E7345AF9-A668-4F76-A331-62D32760A1CF}"/>
                    </a:ext>
                  </a:extLst>
                </p:cNvPr>
                <p:cNvSpPr txBox="1">
                  <a:spLocks noRot="1" noChangeAspect="1" noMove="1" noResize="1" noEditPoints="1" noAdjustHandles="1" noChangeArrowheads="1" noChangeShapeType="1" noTextEdit="1"/>
                </p:cNvSpPr>
                <p:nvPr/>
              </p:nvSpPr>
              <p:spPr>
                <a:xfrm>
                  <a:off x="8375910" y="6273889"/>
                  <a:ext cx="492314" cy="400110"/>
                </a:xfrm>
                <a:prstGeom prst="rect">
                  <a:avLst/>
                </a:prstGeom>
                <a:blipFill>
                  <a:blip r:embed="rId3"/>
                  <a:stretch>
                    <a:fillRect/>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76849E13-6C1D-4885-8F13-38F968E2C4AD}"/>
              </a:ext>
            </a:extLst>
          </p:cNvPr>
          <p:cNvGrpSpPr>
            <a:grpSpLocks noChangeAspect="1"/>
          </p:cNvGrpSpPr>
          <p:nvPr/>
        </p:nvGrpSpPr>
        <p:grpSpPr>
          <a:xfrm>
            <a:off x="6697122" y="2795132"/>
            <a:ext cx="4151217" cy="3837010"/>
            <a:chOff x="7040854" y="2404038"/>
            <a:chExt cx="4705670" cy="4349496"/>
          </a:xfrm>
        </p:grpSpPr>
        <p:grpSp>
          <p:nvGrpSpPr>
            <p:cNvPr id="10" name="Group 9">
              <a:extLst>
                <a:ext uri="{FF2B5EF4-FFF2-40B4-BE49-F238E27FC236}">
                  <a16:creationId xmlns:a16="http://schemas.microsoft.com/office/drawing/2014/main" id="{BF094152-97C1-412E-ABC0-D9BC056903C8}"/>
                </a:ext>
              </a:extLst>
            </p:cNvPr>
            <p:cNvGrpSpPr/>
            <p:nvPr/>
          </p:nvGrpSpPr>
          <p:grpSpPr>
            <a:xfrm>
              <a:off x="7610568" y="2404038"/>
              <a:ext cx="4135956" cy="4349496"/>
              <a:chOff x="7174469" y="2516582"/>
              <a:chExt cx="4135956" cy="4349496"/>
            </a:xfrm>
          </p:grpSpPr>
          <p:grpSp>
            <p:nvGrpSpPr>
              <p:cNvPr id="12" name="Group 11">
                <a:extLst>
                  <a:ext uri="{FF2B5EF4-FFF2-40B4-BE49-F238E27FC236}">
                    <a16:creationId xmlns:a16="http://schemas.microsoft.com/office/drawing/2014/main" id="{11FAD2E0-9DED-4AF4-B21B-FB154D2EC45B}"/>
                  </a:ext>
                </a:extLst>
              </p:cNvPr>
              <p:cNvGrpSpPr/>
              <p:nvPr/>
            </p:nvGrpSpPr>
            <p:grpSpPr>
              <a:xfrm>
                <a:off x="7174469" y="2516582"/>
                <a:ext cx="4135956" cy="4036433"/>
                <a:chOff x="5514481" y="2586922"/>
                <a:chExt cx="4135956" cy="4036433"/>
              </a:xfrm>
            </p:grpSpPr>
            <p:pic>
              <p:nvPicPr>
                <p:cNvPr id="14" name="Picture 13">
                  <a:extLst>
                    <a:ext uri="{FF2B5EF4-FFF2-40B4-BE49-F238E27FC236}">
                      <a16:creationId xmlns:a16="http://schemas.microsoft.com/office/drawing/2014/main" id="{4BCE97F3-85A9-4B5A-96B5-35500CC1F3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894363" y="2586922"/>
                  <a:ext cx="3756074" cy="4036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4">
                  <a:extLst>
                    <a:ext uri="{FF2B5EF4-FFF2-40B4-BE49-F238E27FC236}">
                      <a16:creationId xmlns:a16="http://schemas.microsoft.com/office/drawing/2014/main" id="{C9909FF3-5162-452B-9D32-AF43DA6AFC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5514481" y="2586922"/>
                  <a:ext cx="406780" cy="3624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2B84749-BFB0-4BE3-AA70-E1867C2C8BDE}"/>
                      </a:ext>
                    </a:extLst>
                  </p:cNvPr>
                  <p:cNvSpPr txBox="1"/>
                  <p:nvPr/>
                </p:nvSpPr>
                <p:spPr>
                  <a:xfrm>
                    <a:off x="9151189" y="6465968"/>
                    <a:ext cx="56239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i="1" smtClean="0">
                                  <a:latin typeface="Cambria Math" panose="02040503050406030204" pitchFamily="18" charset="0"/>
                                  <a:ea typeface="Cambria Math" panose="02040503050406030204" pitchFamily="18" charset="0"/>
                                </a:rPr>
                                <m:t>∞</m:t>
                              </m:r>
                            </m:sub>
                          </m:sSub>
                        </m:oMath>
                      </m:oMathPara>
                    </a14:m>
                    <a:endParaRPr lang="en-US" sz="2000" dirty="0"/>
                  </a:p>
                </p:txBody>
              </p:sp>
            </mc:Choice>
            <mc:Fallback xmlns="">
              <p:sp>
                <p:nvSpPr>
                  <p:cNvPr id="14" name="TextBox 13">
                    <a:extLst>
                      <a:ext uri="{FF2B5EF4-FFF2-40B4-BE49-F238E27FC236}">
                        <a16:creationId xmlns:a16="http://schemas.microsoft.com/office/drawing/2014/main" id="{AA8817F9-5463-4154-83E5-4C4B88D350C0}"/>
                      </a:ext>
                    </a:extLst>
                  </p:cNvPr>
                  <p:cNvSpPr txBox="1">
                    <a:spLocks noRot="1" noChangeAspect="1" noMove="1" noResize="1" noEditPoints="1" noAdjustHandles="1" noChangeArrowheads="1" noChangeShapeType="1" noTextEdit="1"/>
                  </p:cNvSpPr>
                  <p:nvPr/>
                </p:nvSpPr>
                <p:spPr>
                  <a:xfrm>
                    <a:off x="9151189" y="6465968"/>
                    <a:ext cx="562398" cy="400110"/>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CD7B166-5962-45A7-B59F-D6969D27D779}"/>
                    </a:ext>
                  </a:extLst>
                </p:cNvPr>
                <p:cNvSpPr txBox="1"/>
                <p:nvPr/>
              </p:nvSpPr>
              <p:spPr>
                <a:xfrm>
                  <a:off x="7040854" y="3846722"/>
                  <a:ext cx="5064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oMath>
                    </m:oMathPara>
                  </a14:m>
                  <a:endParaRPr lang="en-US" dirty="0"/>
                </a:p>
              </p:txBody>
            </p:sp>
          </mc:Choice>
          <mc:Fallback xmlns="">
            <p:sp>
              <p:nvSpPr>
                <p:cNvPr id="17" name="TextBox 16">
                  <a:extLst>
                    <a:ext uri="{FF2B5EF4-FFF2-40B4-BE49-F238E27FC236}">
                      <a16:creationId xmlns:a16="http://schemas.microsoft.com/office/drawing/2014/main" id="{3583B1A3-69AE-464C-B8D7-E7A2378DB767}"/>
                    </a:ext>
                  </a:extLst>
                </p:cNvPr>
                <p:cNvSpPr txBox="1">
                  <a:spLocks noRot="1" noChangeAspect="1" noMove="1" noResize="1" noEditPoints="1" noAdjustHandles="1" noChangeArrowheads="1" noChangeShapeType="1" noTextEdit="1"/>
                </p:cNvSpPr>
                <p:nvPr/>
              </p:nvSpPr>
              <p:spPr>
                <a:xfrm>
                  <a:off x="7040854" y="3846722"/>
                  <a:ext cx="506437" cy="369332"/>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F166EC0-BBFD-4656-B9C6-A49E49D2F948}"/>
                  </a:ext>
                </a:extLst>
              </p:cNvPr>
              <p:cNvSpPr txBox="1"/>
              <p:nvPr/>
            </p:nvSpPr>
            <p:spPr>
              <a:xfrm>
                <a:off x="850356" y="1609715"/>
                <a:ext cx="10106375" cy="1324786"/>
              </a:xfrm>
              <a:prstGeom prst="rect">
                <a:avLst/>
              </a:prstGeom>
              <a:noFill/>
            </p:spPr>
            <p:txBody>
              <a:bodyPr wrap="square" rtlCol="0">
                <a:spAutoFit/>
              </a:bodyPr>
              <a:lstStyle/>
              <a:p>
                <a:pPr>
                  <a:spcAft>
                    <a:spcPts val="600"/>
                  </a:spcAft>
                </a:pPr>
                <a:r>
                  <a:rPr lang="en-US" sz="2400" u="sng" dirty="0"/>
                  <a:t>Age-Length Relationship</a:t>
                </a:r>
                <a:r>
                  <a:rPr lang="en-US" sz="2400" dirty="0"/>
                  <a:t>:</a:t>
                </a:r>
              </a:p>
              <a:p>
                <a:pPr marL="742950" lvl="1" indent="-285750">
                  <a:spcAft>
                    <a:spcPts val="1800"/>
                  </a:spcAft>
                  <a:buFont typeface="Arial" panose="020B0604020202020204" pitchFamily="34" charset="0"/>
                  <a:buChar char="•"/>
                </a:pPr>
                <a:r>
                  <a:rPr lang="en-US" sz="2400" dirty="0" err="1"/>
                  <a:t>Faben’s</a:t>
                </a:r>
                <a:r>
                  <a:rPr lang="en-US" sz="2400" dirty="0"/>
                  <a:t> model, 	</a:t>
                </a:r>
                <a14:m>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ea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e>
                    </m:d>
                    <m:d>
                      <m:dPr>
                        <m:ctrlPr>
                          <a:rPr lang="en-US" sz="2400" i="1">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b="0" i="1" smtClean="0">
                                <a:latin typeface="Cambria Math" panose="02040503050406030204" pitchFamily="18" charset="0"/>
                              </a:rPr>
                              <m:t>𝑎</m:t>
                            </m:r>
                            <m:r>
                              <a:rPr lang="en-US" sz="2400" i="1">
                                <a:latin typeface="Cambria Math" panose="02040503050406030204" pitchFamily="18" charset="0"/>
                              </a:rPr>
                              <m:t>−</m:t>
                            </m:r>
                            <m:r>
                              <a:rPr lang="en-US" sz="2400" b="0" i="1" smtClean="0">
                                <a:latin typeface="Cambria Math" panose="02040503050406030204" pitchFamily="18" charset="0"/>
                              </a:rPr>
                              <m:t>1</m:t>
                            </m:r>
                            <m:r>
                              <a:rPr lang="en-US" sz="2400" i="1">
                                <a:latin typeface="Cambria Math" panose="02040503050406030204" pitchFamily="18" charset="0"/>
                              </a:rPr>
                              <m:t>)</m:t>
                            </m:r>
                          </m:sup>
                        </m:sSup>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1</m:t>
                        </m:r>
                      </m:sub>
                    </m:sSub>
                  </m:oMath>
                </a14:m>
                <a:r>
                  <a:rPr lang="en-US" sz="2400" dirty="0"/>
                  <a:t>, parameter distributions:</a:t>
                </a:r>
              </a:p>
            </p:txBody>
          </p:sp>
        </mc:Choice>
        <mc:Fallback>
          <p:sp>
            <p:nvSpPr>
              <p:cNvPr id="2" name="TextBox 1">
                <a:extLst>
                  <a:ext uri="{FF2B5EF4-FFF2-40B4-BE49-F238E27FC236}">
                    <a16:creationId xmlns:a16="http://schemas.microsoft.com/office/drawing/2014/main" id="{DF166EC0-BBFD-4656-B9C6-A49E49D2F948}"/>
                  </a:ext>
                </a:extLst>
              </p:cNvPr>
              <p:cNvSpPr txBox="1">
                <a:spLocks noRot="1" noChangeAspect="1" noMove="1" noResize="1" noEditPoints="1" noAdjustHandles="1" noChangeArrowheads="1" noChangeShapeType="1" noTextEdit="1"/>
              </p:cNvSpPr>
              <p:nvPr/>
            </p:nvSpPr>
            <p:spPr>
              <a:xfrm>
                <a:off x="850356" y="1609715"/>
                <a:ext cx="10106375" cy="1324786"/>
              </a:xfrm>
              <a:prstGeom prst="rect">
                <a:avLst/>
              </a:prstGeom>
              <a:blipFill>
                <a:blip r:embed="rId10"/>
                <a:stretch>
                  <a:fillRect l="-905" t="-3687" b="-967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60400B8-2452-4045-952C-41C6AD37DE7E}"/>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8" name="TextBox 17">
            <a:extLst>
              <a:ext uri="{FF2B5EF4-FFF2-40B4-BE49-F238E27FC236}">
                <a16:creationId xmlns:a16="http://schemas.microsoft.com/office/drawing/2014/main" id="{0C5ACD66-BEC6-4974-BD9C-2D9A8FD2ABF3}"/>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spTree>
    <p:extLst>
      <p:ext uri="{BB962C8B-B14F-4D97-AF65-F5344CB8AC3E}">
        <p14:creationId xmlns:p14="http://schemas.microsoft.com/office/powerpoint/2010/main" val="30694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61" name="Group 60">
            <a:extLst>
              <a:ext uri="{FF2B5EF4-FFF2-40B4-BE49-F238E27FC236}">
                <a16:creationId xmlns:a16="http://schemas.microsoft.com/office/drawing/2014/main" id="{D0952796-B8F0-4C3D-988A-F73704EF0AF0}"/>
              </a:ext>
            </a:extLst>
          </p:cNvPr>
          <p:cNvGrpSpPr/>
          <p:nvPr/>
        </p:nvGrpSpPr>
        <p:grpSpPr>
          <a:xfrm>
            <a:off x="665621" y="102468"/>
            <a:ext cx="10860759" cy="6602254"/>
            <a:chOff x="665621" y="102468"/>
            <a:chExt cx="10860759" cy="6602254"/>
          </a:xfrm>
        </p:grpSpPr>
        <p:cxnSp>
          <p:nvCxnSpPr>
            <p:cNvPr id="62" name="Straight Arrow Connector 61">
              <a:extLst>
                <a:ext uri="{FF2B5EF4-FFF2-40B4-BE49-F238E27FC236}">
                  <a16:creationId xmlns:a16="http://schemas.microsoft.com/office/drawing/2014/main" id="{5DC89C83-0C6D-44FB-98E4-34E2BB840909}"/>
                </a:ext>
              </a:extLst>
            </p:cNvPr>
            <p:cNvCxnSpPr>
              <a:cxnSpLocks/>
              <a:stCxn id="176"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D3350264-6F81-41EB-9F58-DDB0E750D47F}"/>
                </a:ext>
              </a:extLst>
            </p:cNvPr>
            <p:cNvGrpSpPr/>
            <p:nvPr/>
          </p:nvGrpSpPr>
          <p:grpSpPr>
            <a:xfrm>
              <a:off x="665621" y="102468"/>
              <a:ext cx="10860759" cy="6602254"/>
              <a:chOff x="665621" y="102468"/>
              <a:chExt cx="10860759" cy="6602254"/>
            </a:xfrm>
          </p:grpSpPr>
          <p:cxnSp>
            <p:nvCxnSpPr>
              <p:cNvPr id="64" name="Straight Arrow Connector 63">
                <a:extLst>
                  <a:ext uri="{FF2B5EF4-FFF2-40B4-BE49-F238E27FC236}">
                    <a16:creationId xmlns:a16="http://schemas.microsoft.com/office/drawing/2014/main" id="{9886CC37-9A8D-4A78-B892-7757B255305A}"/>
                  </a:ext>
                </a:extLst>
              </p:cNvPr>
              <p:cNvCxnSpPr>
                <a:cxnSpLocks/>
                <a:stCxn id="150" idx="0"/>
                <a:endCxn id="179"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1623E5F-7274-4177-9DDD-522526C2B725}"/>
                  </a:ext>
                </a:extLst>
              </p:cNvPr>
              <p:cNvCxnSpPr>
                <a:cxnSpLocks/>
                <a:stCxn id="154" idx="0"/>
                <a:endCxn id="179"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A72C6B1-5F57-493E-A12C-430E7DE2A610}"/>
                  </a:ext>
                </a:extLst>
              </p:cNvPr>
              <p:cNvCxnSpPr>
                <a:cxnSpLocks/>
                <a:stCxn id="152" idx="3"/>
                <a:endCxn id="179"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DDBDBF12-3533-4CD1-8547-844239A90B29}"/>
                  </a:ext>
                </a:extLst>
              </p:cNvPr>
              <p:cNvGrpSpPr/>
              <p:nvPr/>
            </p:nvGrpSpPr>
            <p:grpSpPr>
              <a:xfrm>
                <a:off x="665621" y="102468"/>
                <a:ext cx="10860759" cy="6602254"/>
                <a:chOff x="665621" y="102468"/>
                <a:chExt cx="10860759" cy="6602254"/>
              </a:xfrm>
            </p:grpSpPr>
            <p:grpSp>
              <p:nvGrpSpPr>
                <p:cNvPr id="126" name="Group 125">
                  <a:extLst>
                    <a:ext uri="{FF2B5EF4-FFF2-40B4-BE49-F238E27FC236}">
                      <a16:creationId xmlns:a16="http://schemas.microsoft.com/office/drawing/2014/main" id="{81863A29-4039-4A78-BE20-0EC0A533A741}"/>
                    </a:ext>
                  </a:extLst>
                </p:cNvPr>
                <p:cNvGrpSpPr/>
                <p:nvPr/>
              </p:nvGrpSpPr>
              <p:grpSpPr>
                <a:xfrm>
                  <a:off x="670670" y="3011403"/>
                  <a:ext cx="8399772" cy="3693319"/>
                  <a:chOff x="670670" y="3011403"/>
                  <a:chExt cx="8399772" cy="3693319"/>
                </a:xfrm>
              </p:grpSpPr>
              <p:sp>
                <p:nvSpPr>
                  <p:cNvPr id="181" name="TextBox 180">
                    <a:extLst>
                      <a:ext uri="{FF2B5EF4-FFF2-40B4-BE49-F238E27FC236}">
                        <a16:creationId xmlns:a16="http://schemas.microsoft.com/office/drawing/2014/main" id="{0041AE55-62F6-4C5A-BB06-754258B4EB2C}"/>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182" name="Hexagon 181">
                    <a:extLst>
                      <a:ext uri="{FF2B5EF4-FFF2-40B4-BE49-F238E27FC236}">
                        <a16:creationId xmlns:a16="http://schemas.microsoft.com/office/drawing/2014/main" id="{95095E6F-C2FB-4AC9-961B-483EDDE0FE00}"/>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0504374B-BFC7-445C-9F48-25009940AAA4}"/>
                    </a:ext>
                  </a:extLst>
                </p:cNvPr>
                <p:cNvGrpSpPr/>
                <p:nvPr/>
              </p:nvGrpSpPr>
              <p:grpSpPr>
                <a:xfrm>
                  <a:off x="9310616" y="4041975"/>
                  <a:ext cx="2215764" cy="1929759"/>
                  <a:chOff x="9259401" y="3475593"/>
                  <a:chExt cx="2332383" cy="2031325"/>
                </a:xfrm>
              </p:grpSpPr>
              <p:sp>
                <p:nvSpPr>
                  <p:cNvPr id="178" name="TextBox 177">
                    <a:extLst>
                      <a:ext uri="{FF2B5EF4-FFF2-40B4-BE49-F238E27FC236}">
                        <a16:creationId xmlns:a16="http://schemas.microsoft.com/office/drawing/2014/main" id="{88C91CF4-F983-4922-8D6C-6D97DAE534E1}"/>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9" name="Hexagon 178">
                    <a:extLst>
                      <a:ext uri="{FF2B5EF4-FFF2-40B4-BE49-F238E27FC236}">
                        <a16:creationId xmlns:a16="http://schemas.microsoft.com/office/drawing/2014/main" id="{F78E2535-7D68-4E73-A133-EC40E350C135}"/>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F18485AB-2B68-4CF6-9885-F12BB576E747}"/>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28" name="Group 127">
                  <a:extLst>
                    <a:ext uri="{FF2B5EF4-FFF2-40B4-BE49-F238E27FC236}">
                      <a16:creationId xmlns:a16="http://schemas.microsoft.com/office/drawing/2014/main" id="{3947D3FA-C739-494D-AB9F-FC9AF9225C18}"/>
                    </a:ext>
                  </a:extLst>
                </p:cNvPr>
                <p:cNvGrpSpPr/>
                <p:nvPr/>
              </p:nvGrpSpPr>
              <p:grpSpPr>
                <a:xfrm>
                  <a:off x="665621" y="102468"/>
                  <a:ext cx="1922522" cy="1140313"/>
                  <a:chOff x="508855" y="140591"/>
                  <a:chExt cx="2023707" cy="1200329"/>
                </a:xfrm>
              </p:grpSpPr>
              <p:sp>
                <p:nvSpPr>
                  <p:cNvPr id="175" name="TextBox 174">
                    <a:extLst>
                      <a:ext uri="{FF2B5EF4-FFF2-40B4-BE49-F238E27FC236}">
                        <a16:creationId xmlns:a16="http://schemas.microsoft.com/office/drawing/2014/main" id="{4C21AD7E-DAA1-4E0D-B4B8-C67052958A28}"/>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176" name="Rectangle: Rounded Corners 175">
                    <a:extLst>
                      <a:ext uri="{FF2B5EF4-FFF2-40B4-BE49-F238E27FC236}">
                        <a16:creationId xmlns:a16="http://schemas.microsoft.com/office/drawing/2014/main" id="{47018743-AEB5-4620-AF28-7B1AEC2BAEDE}"/>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a:extLst>
                      <a:ext uri="{FF2B5EF4-FFF2-40B4-BE49-F238E27FC236}">
                        <a16:creationId xmlns:a16="http://schemas.microsoft.com/office/drawing/2014/main" id="{82BBC357-BD78-4B4F-B8F0-92D55F451C4E}"/>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29" name="Group 128">
                  <a:extLst>
                    <a:ext uri="{FF2B5EF4-FFF2-40B4-BE49-F238E27FC236}">
                      <a16:creationId xmlns:a16="http://schemas.microsoft.com/office/drawing/2014/main" id="{2A912D83-4042-4901-811C-97AD8BEDD68D}"/>
                    </a:ext>
                  </a:extLst>
                </p:cNvPr>
                <p:cNvGrpSpPr/>
                <p:nvPr/>
              </p:nvGrpSpPr>
              <p:grpSpPr>
                <a:xfrm>
                  <a:off x="3570370" y="1152733"/>
                  <a:ext cx="2876044" cy="1666610"/>
                  <a:chOff x="5533489" y="140591"/>
                  <a:chExt cx="3027415" cy="1754326"/>
                </a:xfrm>
              </p:grpSpPr>
              <p:sp>
                <p:nvSpPr>
                  <p:cNvPr id="171" name="TextBox 170">
                    <a:extLst>
                      <a:ext uri="{FF2B5EF4-FFF2-40B4-BE49-F238E27FC236}">
                        <a16:creationId xmlns:a16="http://schemas.microsoft.com/office/drawing/2014/main" id="{4C3771CE-9DAF-4E98-92C7-B7DDF905C01F}"/>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172" name="Group 171">
                    <a:extLst>
                      <a:ext uri="{FF2B5EF4-FFF2-40B4-BE49-F238E27FC236}">
                        <a16:creationId xmlns:a16="http://schemas.microsoft.com/office/drawing/2014/main" id="{744B26A3-8015-421E-9D9A-996B0CB9738F}"/>
                      </a:ext>
                    </a:extLst>
                  </p:cNvPr>
                  <p:cNvGrpSpPr/>
                  <p:nvPr/>
                </p:nvGrpSpPr>
                <p:grpSpPr>
                  <a:xfrm>
                    <a:off x="6282955" y="837607"/>
                    <a:ext cx="1528482" cy="917917"/>
                    <a:chOff x="4077593" y="1043637"/>
                    <a:chExt cx="1528482" cy="917917"/>
                  </a:xfrm>
                </p:grpSpPr>
                <p:sp>
                  <p:nvSpPr>
                    <p:cNvPr id="173" name="Hexagon 172">
                      <a:extLst>
                        <a:ext uri="{FF2B5EF4-FFF2-40B4-BE49-F238E27FC236}">
                          <a16:creationId xmlns:a16="http://schemas.microsoft.com/office/drawing/2014/main" id="{C545E524-0EA7-46A9-BAC0-7A975923247F}"/>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165AD8AA-D9D9-434D-9586-DCC472E0B289}"/>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30" name="Straight Arrow Connector 129">
                  <a:extLst>
                    <a:ext uri="{FF2B5EF4-FFF2-40B4-BE49-F238E27FC236}">
                      <a16:creationId xmlns:a16="http://schemas.microsoft.com/office/drawing/2014/main" id="{AAE9E635-D830-4ED9-A837-322AFB8FF2CB}"/>
                    </a:ext>
                  </a:extLst>
                </p:cNvPr>
                <p:cNvCxnSpPr>
                  <a:cxnSpLocks/>
                  <a:stCxn id="176" idx="3"/>
                  <a:endCxn id="173"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C99317BB-1FA2-4E31-9308-8347081BC59E}"/>
                    </a:ext>
                  </a:extLst>
                </p:cNvPr>
                <p:cNvGrpSpPr/>
                <p:nvPr/>
              </p:nvGrpSpPr>
              <p:grpSpPr>
                <a:xfrm>
                  <a:off x="764374" y="3155087"/>
                  <a:ext cx="1823768" cy="3225432"/>
                  <a:chOff x="612806" y="3314118"/>
                  <a:chExt cx="1919756" cy="3395192"/>
                </a:xfrm>
              </p:grpSpPr>
              <p:grpSp>
                <p:nvGrpSpPr>
                  <p:cNvPr id="158" name="Group 157">
                    <a:extLst>
                      <a:ext uri="{FF2B5EF4-FFF2-40B4-BE49-F238E27FC236}">
                        <a16:creationId xmlns:a16="http://schemas.microsoft.com/office/drawing/2014/main" id="{1615CD86-C6F3-45FA-BE8B-B075D2162E69}"/>
                      </a:ext>
                    </a:extLst>
                  </p:cNvPr>
                  <p:cNvGrpSpPr/>
                  <p:nvPr/>
                </p:nvGrpSpPr>
                <p:grpSpPr>
                  <a:xfrm>
                    <a:off x="612806" y="3314118"/>
                    <a:ext cx="1919756" cy="651866"/>
                    <a:chOff x="612806" y="3314118"/>
                    <a:chExt cx="1919756" cy="651866"/>
                  </a:xfrm>
                </p:grpSpPr>
                <p:sp>
                  <p:nvSpPr>
                    <p:cNvPr id="169" name="Rectangle: Rounded Corners 168">
                      <a:extLst>
                        <a:ext uri="{FF2B5EF4-FFF2-40B4-BE49-F238E27FC236}">
                          <a16:creationId xmlns:a16="http://schemas.microsoft.com/office/drawing/2014/main" id="{EE0DB97E-DE60-41DF-98FF-AEA53C03076A}"/>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FF9CF1D-86D6-4CFB-BDC1-D9B2036DE0C1}"/>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159" name="Group 158">
                    <a:extLst>
                      <a:ext uri="{FF2B5EF4-FFF2-40B4-BE49-F238E27FC236}">
                        <a16:creationId xmlns:a16="http://schemas.microsoft.com/office/drawing/2014/main" id="{CD0E711C-920F-4A4A-86BB-40B20DCC4AE2}"/>
                      </a:ext>
                    </a:extLst>
                  </p:cNvPr>
                  <p:cNvGrpSpPr/>
                  <p:nvPr/>
                </p:nvGrpSpPr>
                <p:grpSpPr>
                  <a:xfrm>
                    <a:off x="824846" y="4094042"/>
                    <a:ext cx="1525936" cy="2615268"/>
                    <a:chOff x="824846" y="3974375"/>
                    <a:chExt cx="1525936" cy="2615268"/>
                  </a:xfrm>
                </p:grpSpPr>
                <p:grpSp>
                  <p:nvGrpSpPr>
                    <p:cNvPr id="160" name="Group 159">
                      <a:extLst>
                        <a:ext uri="{FF2B5EF4-FFF2-40B4-BE49-F238E27FC236}">
                          <a16:creationId xmlns:a16="http://schemas.microsoft.com/office/drawing/2014/main" id="{A5741DD6-5458-4D72-B458-2149473EED1A}"/>
                        </a:ext>
                      </a:extLst>
                    </p:cNvPr>
                    <p:cNvGrpSpPr/>
                    <p:nvPr/>
                  </p:nvGrpSpPr>
                  <p:grpSpPr>
                    <a:xfrm>
                      <a:off x="824846" y="6065049"/>
                      <a:ext cx="1516861" cy="524594"/>
                      <a:chOff x="418923" y="5856152"/>
                      <a:chExt cx="1516861" cy="524594"/>
                    </a:xfrm>
                  </p:grpSpPr>
                  <p:sp>
                    <p:nvSpPr>
                      <p:cNvPr id="167" name="Rectangle: Rounded Corners 166">
                        <a:extLst>
                          <a:ext uri="{FF2B5EF4-FFF2-40B4-BE49-F238E27FC236}">
                            <a16:creationId xmlns:a16="http://schemas.microsoft.com/office/drawing/2014/main" id="{44C121A2-591C-4F82-9DCF-030FABBC588C}"/>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32FD8A3C-0C8B-466A-BCEA-A715AA6B2942}"/>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161" name="Group 160">
                      <a:extLst>
                        <a:ext uri="{FF2B5EF4-FFF2-40B4-BE49-F238E27FC236}">
                          <a16:creationId xmlns:a16="http://schemas.microsoft.com/office/drawing/2014/main" id="{F9754087-FECC-456D-93AD-5311F70A9D06}"/>
                        </a:ext>
                      </a:extLst>
                    </p:cNvPr>
                    <p:cNvGrpSpPr/>
                    <p:nvPr/>
                  </p:nvGrpSpPr>
                  <p:grpSpPr>
                    <a:xfrm>
                      <a:off x="824849" y="5011953"/>
                      <a:ext cx="1516861" cy="917917"/>
                      <a:chOff x="418926" y="4634244"/>
                      <a:chExt cx="1516861" cy="917917"/>
                    </a:xfrm>
                  </p:grpSpPr>
                  <p:sp>
                    <p:nvSpPr>
                      <p:cNvPr id="165" name="Hexagon 164">
                        <a:extLst>
                          <a:ext uri="{FF2B5EF4-FFF2-40B4-BE49-F238E27FC236}">
                            <a16:creationId xmlns:a16="http://schemas.microsoft.com/office/drawing/2014/main" id="{771A65C7-09FB-4350-BDB5-D9EA490B285E}"/>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5705A7C6-801B-48BE-B54A-B39F9709D355}"/>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162" name="Group 161">
                      <a:extLst>
                        <a:ext uri="{FF2B5EF4-FFF2-40B4-BE49-F238E27FC236}">
                          <a16:creationId xmlns:a16="http://schemas.microsoft.com/office/drawing/2014/main" id="{4D0FAD55-5562-48B4-90CD-E3F4333A8CF5}"/>
                        </a:ext>
                      </a:extLst>
                    </p:cNvPr>
                    <p:cNvGrpSpPr/>
                    <p:nvPr/>
                  </p:nvGrpSpPr>
                  <p:grpSpPr>
                    <a:xfrm>
                      <a:off x="824847" y="3974375"/>
                      <a:ext cx="1525935" cy="917917"/>
                      <a:chOff x="418924" y="2471250"/>
                      <a:chExt cx="1525935" cy="917917"/>
                    </a:xfrm>
                  </p:grpSpPr>
                  <p:sp>
                    <p:nvSpPr>
                      <p:cNvPr id="163" name="Hexagon 162">
                        <a:extLst>
                          <a:ext uri="{FF2B5EF4-FFF2-40B4-BE49-F238E27FC236}">
                            <a16:creationId xmlns:a16="http://schemas.microsoft.com/office/drawing/2014/main" id="{54BDAB5B-1BFB-482D-83E9-42B569C57ED7}"/>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82B010D8-4A42-408C-87B0-1FC4D2760E8E}"/>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132" name="Straight Arrow Connector 131">
                  <a:extLst>
                    <a:ext uri="{FF2B5EF4-FFF2-40B4-BE49-F238E27FC236}">
                      <a16:creationId xmlns:a16="http://schemas.microsoft.com/office/drawing/2014/main" id="{21282500-ABF6-4CB2-942B-5DD753C7A34C}"/>
                    </a:ext>
                  </a:extLst>
                </p:cNvPr>
                <p:cNvCxnSpPr>
                  <a:cxnSpLocks/>
                  <a:stCxn id="163" idx="0"/>
                  <a:endCxn id="156"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F065886-FBFE-48F7-A7BE-775E478AFE2F}"/>
                    </a:ext>
                  </a:extLst>
                </p:cNvPr>
                <p:cNvCxnSpPr>
                  <a:cxnSpLocks/>
                  <a:stCxn id="165" idx="0"/>
                  <a:endCxn id="156"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826EEB9-B485-4ACC-8F30-856D5C1D1AAC}"/>
                    </a:ext>
                  </a:extLst>
                </p:cNvPr>
                <p:cNvCxnSpPr>
                  <a:cxnSpLocks/>
                  <a:stCxn id="167" idx="3"/>
                  <a:endCxn id="156"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08C5510A-5241-4420-A100-911C8D2A5965}"/>
                    </a:ext>
                  </a:extLst>
                </p:cNvPr>
                <p:cNvGrpSpPr/>
                <p:nvPr/>
              </p:nvGrpSpPr>
              <p:grpSpPr>
                <a:xfrm>
                  <a:off x="4125941" y="4778715"/>
                  <a:ext cx="1777453" cy="872021"/>
                  <a:chOff x="3854807" y="3676102"/>
                  <a:chExt cx="1871003" cy="917917"/>
                </a:xfrm>
              </p:grpSpPr>
              <p:sp>
                <p:nvSpPr>
                  <p:cNvPr id="156" name="Hexagon 155">
                    <a:extLst>
                      <a:ext uri="{FF2B5EF4-FFF2-40B4-BE49-F238E27FC236}">
                        <a16:creationId xmlns:a16="http://schemas.microsoft.com/office/drawing/2014/main" id="{46159A9B-1172-467F-8938-2606364E3FF1}"/>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9144313-3600-4197-9E89-8E124895A75B}"/>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136" name="Group 135">
                  <a:extLst>
                    <a:ext uri="{FF2B5EF4-FFF2-40B4-BE49-F238E27FC236}">
                      <a16:creationId xmlns:a16="http://schemas.microsoft.com/office/drawing/2014/main" id="{85BA3A9E-CE50-43B8-A0A6-F185430E9C52}"/>
                    </a:ext>
                  </a:extLst>
                </p:cNvPr>
                <p:cNvGrpSpPr/>
                <p:nvPr/>
              </p:nvGrpSpPr>
              <p:grpSpPr>
                <a:xfrm>
                  <a:off x="7264373" y="4613582"/>
                  <a:ext cx="1441018" cy="872021"/>
                  <a:chOff x="7176617" y="4372704"/>
                  <a:chExt cx="1516861" cy="917917"/>
                </a:xfrm>
              </p:grpSpPr>
              <p:sp>
                <p:nvSpPr>
                  <p:cNvPr id="154" name="Hexagon 153">
                    <a:extLst>
                      <a:ext uri="{FF2B5EF4-FFF2-40B4-BE49-F238E27FC236}">
                        <a16:creationId xmlns:a16="http://schemas.microsoft.com/office/drawing/2014/main" id="{CC0DABDA-069C-43C0-975E-1E8CC877F3FB}"/>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03A63F70-8485-4B97-BBEF-5697F3D22BAD}"/>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137" name="Group 136">
                  <a:extLst>
                    <a:ext uri="{FF2B5EF4-FFF2-40B4-BE49-F238E27FC236}">
                      <a16:creationId xmlns:a16="http://schemas.microsoft.com/office/drawing/2014/main" id="{9A55A973-6BE5-4528-90B6-5AF96A34EF16}"/>
                    </a:ext>
                  </a:extLst>
                </p:cNvPr>
                <p:cNvGrpSpPr/>
                <p:nvPr/>
              </p:nvGrpSpPr>
              <p:grpSpPr>
                <a:xfrm>
                  <a:off x="7264373" y="5591540"/>
                  <a:ext cx="1441018" cy="695586"/>
                  <a:chOff x="7176617" y="5753825"/>
                  <a:chExt cx="1516861" cy="732196"/>
                </a:xfrm>
              </p:grpSpPr>
              <p:sp>
                <p:nvSpPr>
                  <p:cNvPr id="152" name="Rectangle: Rounded Corners 151">
                    <a:extLst>
                      <a:ext uri="{FF2B5EF4-FFF2-40B4-BE49-F238E27FC236}">
                        <a16:creationId xmlns:a16="http://schemas.microsoft.com/office/drawing/2014/main" id="{7ABE5D84-60F4-4513-8126-F0E800E33096}"/>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6916C585-A3AB-4BDA-A5D2-C9529C634A79}"/>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138" name="Group 137">
                  <a:extLst>
                    <a:ext uri="{FF2B5EF4-FFF2-40B4-BE49-F238E27FC236}">
                      <a16:creationId xmlns:a16="http://schemas.microsoft.com/office/drawing/2014/main" id="{986E1BDE-60B8-477A-A325-E30EE7B6F858}"/>
                    </a:ext>
                  </a:extLst>
                </p:cNvPr>
                <p:cNvGrpSpPr/>
                <p:nvPr/>
              </p:nvGrpSpPr>
              <p:grpSpPr>
                <a:xfrm>
                  <a:off x="7264373" y="3619369"/>
                  <a:ext cx="1441018" cy="872021"/>
                  <a:chOff x="7176617" y="3115149"/>
                  <a:chExt cx="1516861" cy="917917"/>
                </a:xfrm>
              </p:grpSpPr>
              <p:sp>
                <p:nvSpPr>
                  <p:cNvPr id="150" name="Hexagon 149">
                    <a:extLst>
                      <a:ext uri="{FF2B5EF4-FFF2-40B4-BE49-F238E27FC236}">
                        <a16:creationId xmlns:a16="http://schemas.microsoft.com/office/drawing/2014/main" id="{7F0398DE-A4C1-4D00-9998-60CC86D57DAB}"/>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08BED7E8-9C71-4CA9-BA14-3F0B77AE7735}"/>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139" name="Straight Arrow Connector 138">
                  <a:extLst>
                    <a:ext uri="{FF2B5EF4-FFF2-40B4-BE49-F238E27FC236}">
                      <a16:creationId xmlns:a16="http://schemas.microsoft.com/office/drawing/2014/main" id="{D27788B8-1A47-4620-BBD2-8B5FE0C7C81C}"/>
                    </a:ext>
                  </a:extLst>
                </p:cNvPr>
                <p:cNvCxnSpPr>
                  <a:cxnSpLocks/>
                  <a:stCxn id="156" idx="0"/>
                  <a:endCxn id="150"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EC080B6-7182-4F55-8156-8457E014FB06}"/>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141" name="Group 140">
                  <a:extLst>
                    <a:ext uri="{FF2B5EF4-FFF2-40B4-BE49-F238E27FC236}">
                      <a16:creationId xmlns:a16="http://schemas.microsoft.com/office/drawing/2014/main" id="{2A9BB55B-E767-4954-87A7-26D57E9A12F4}"/>
                    </a:ext>
                  </a:extLst>
                </p:cNvPr>
                <p:cNvGrpSpPr/>
                <p:nvPr/>
              </p:nvGrpSpPr>
              <p:grpSpPr>
                <a:xfrm>
                  <a:off x="670670" y="1433262"/>
                  <a:ext cx="1922521" cy="1403462"/>
                  <a:chOff x="514170" y="1607687"/>
                  <a:chExt cx="2023706" cy="1477328"/>
                </a:xfrm>
              </p:grpSpPr>
              <p:sp>
                <p:nvSpPr>
                  <p:cNvPr id="146" name="TextBox 145">
                    <a:extLst>
                      <a:ext uri="{FF2B5EF4-FFF2-40B4-BE49-F238E27FC236}">
                        <a16:creationId xmlns:a16="http://schemas.microsoft.com/office/drawing/2014/main" id="{5D8AFFA3-C667-4662-893F-07355423CC00}"/>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147" name="Group 146">
                    <a:extLst>
                      <a:ext uri="{FF2B5EF4-FFF2-40B4-BE49-F238E27FC236}">
                        <a16:creationId xmlns:a16="http://schemas.microsoft.com/office/drawing/2014/main" id="{943C2A7B-1EE2-4A1B-A851-73EF060A1017}"/>
                      </a:ext>
                    </a:extLst>
                  </p:cNvPr>
                  <p:cNvGrpSpPr/>
                  <p:nvPr/>
                </p:nvGrpSpPr>
                <p:grpSpPr>
                  <a:xfrm>
                    <a:off x="767591" y="1796302"/>
                    <a:ext cx="1516862" cy="917917"/>
                    <a:chOff x="767591" y="2007319"/>
                    <a:chExt cx="1516862" cy="917917"/>
                  </a:xfrm>
                </p:grpSpPr>
                <p:sp>
                  <p:nvSpPr>
                    <p:cNvPr id="148" name="Hexagon 147">
                      <a:extLst>
                        <a:ext uri="{FF2B5EF4-FFF2-40B4-BE49-F238E27FC236}">
                          <a16:creationId xmlns:a16="http://schemas.microsoft.com/office/drawing/2014/main" id="{AFD08453-19AA-445F-8307-57A8F4D1FBE0}"/>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E6B9766D-608A-446C-89FD-6AC7218E9BB3}"/>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142" name="Straight Arrow Connector 141">
                  <a:extLst>
                    <a:ext uri="{FF2B5EF4-FFF2-40B4-BE49-F238E27FC236}">
                      <a16:creationId xmlns:a16="http://schemas.microsoft.com/office/drawing/2014/main" id="{CC286CC7-EDBA-4C6E-B090-1DDF679E25B9}"/>
                    </a:ext>
                  </a:extLst>
                </p:cNvPr>
                <p:cNvCxnSpPr>
                  <a:cxnSpLocks/>
                  <a:stCxn id="148" idx="0"/>
                  <a:endCxn id="156"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398077E-83A9-4E3C-AC43-099D28263EF1}"/>
                    </a:ext>
                  </a:extLst>
                </p:cNvPr>
                <p:cNvCxnSpPr>
                  <a:cxnSpLocks/>
                  <a:stCxn id="173" idx="0"/>
                  <a:endCxn id="150"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29B5044-E09E-4041-A845-97880AED4649}"/>
                    </a:ext>
                  </a:extLst>
                </p:cNvPr>
                <p:cNvCxnSpPr>
                  <a:cxnSpLocks/>
                  <a:stCxn id="170" idx="3"/>
                  <a:endCxn id="157"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9D1F5B3-1BF6-49EA-9D43-E0F2488EE0A4}"/>
                    </a:ext>
                  </a:extLst>
                </p:cNvPr>
                <p:cNvCxnSpPr>
                  <a:cxnSpLocks/>
                  <a:stCxn id="182" idx="0"/>
                  <a:endCxn id="150"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83" name="TextBox 182">
            <a:extLst>
              <a:ext uri="{FF2B5EF4-FFF2-40B4-BE49-F238E27FC236}">
                <a16:creationId xmlns:a16="http://schemas.microsoft.com/office/drawing/2014/main" id="{CB7689F4-0CE3-43C0-9627-31E9D60C344E}"/>
              </a:ext>
            </a:extLst>
          </p:cNvPr>
          <p:cNvSpPr txBox="1"/>
          <p:nvPr/>
        </p:nvSpPr>
        <p:spPr>
          <a:xfrm>
            <a:off x="6766560" y="965458"/>
            <a:ext cx="5226105" cy="198515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rgbClr val="FF0000"/>
                </a:solidFill>
              </a:rPr>
              <a:t>Focus of today’s presentation</a:t>
            </a:r>
          </a:p>
          <a:p>
            <a:pPr marL="285750" indent="-285750">
              <a:spcAft>
                <a:spcPts val="600"/>
              </a:spcAft>
              <a:buFont typeface="Arial" panose="020B0604020202020204" pitchFamily="34" charset="0"/>
              <a:buChar char="•"/>
            </a:pPr>
            <a:r>
              <a:rPr lang="en-US" dirty="0">
                <a:solidFill>
                  <a:srgbClr val="FF0000"/>
                </a:solidFill>
              </a:rPr>
              <a:t>Model structure &amp; parameterization</a:t>
            </a:r>
          </a:p>
          <a:p>
            <a:pPr marL="285750" indent="-285750">
              <a:spcAft>
                <a:spcPts val="600"/>
              </a:spcAft>
              <a:buFont typeface="Arial" panose="020B0604020202020204" pitchFamily="34" charset="0"/>
              <a:buChar char="•"/>
            </a:pPr>
            <a:r>
              <a:rPr lang="en-US" dirty="0">
                <a:solidFill>
                  <a:srgbClr val="FF0000"/>
                </a:solidFill>
              </a:rPr>
              <a:t>Long-term population growth rate (lambda) results</a:t>
            </a:r>
          </a:p>
          <a:p>
            <a:pPr marL="285750" indent="-285750">
              <a:buFont typeface="Arial" panose="020B0604020202020204" pitchFamily="34" charset="0"/>
              <a:buChar char="•"/>
            </a:pPr>
            <a:r>
              <a:rPr lang="en-US" i="1" dirty="0">
                <a:solidFill>
                  <a:srgbClr val="FF0000"/>
                </a:solidFill>
              </a:rPr>
              <a:t>Caveat</a:t>
            </a:r>
            <a:r>
              <a:rPr lang="en-US" dirty="0">
                <a:solidFill>
                  <a:srgbClr val="FF0000"/>
                </a:solidFill>
              </a:rPr>
              <a:t>:  Changes or updates to outside models or their results (e.g., spawning model) will require updated population model results</a:t>
            </a:r>
          </a:p>
        </p:txBody>
      </p:sp>
      <p:sp>
        <p:nvSpPr>
          <p:cNvPr id="6" name="Rectangle: Rounded Corners 5">
            <a:extLst>
              <a:ext uri="{FF2B5EF4-FFF2-40B4-BE49-F238E27FC236}">
                <a16:creationId xmlns:a16="http://schemas.microsoft.com/office/drawing/2014/main" id="{1CE9994A-32F1-4293-9A48-E1ADB94587A0}"/>
              </a:ext>
            </a:extLst>
          </p:cNvPr>
          <p:cNvSpPr/>
          <p:nvPr/>
        </p:nvSpPr>
        <p:spPr>
          <a:xfrm>
            <a:off x="293039" y="2942844"/>
            <a:ext cx="11605922" cy="38126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733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A393D0-128A-44DB-9A09-760FA8E961AE}"/>
              </a:ext>
            </a:extLst>
          </p:cNvPr>
          <p:cNvGrpSpPr/>
          <p:nvPr/>
        </p:nvGrpSpPr>
        <p:grpSpPr>
          <a:xfrm>
            <a:off x="5538576" y="2252845"/>
            <a:ext cx="5847315" cy="3918201"/>
            <a:chOff x="2912371" y="2962989"/>
            <a:chExt cx="5847315" cy="3918201"/>
          </a:xfrm>
        </p:grpSpPr>
        <p:pic>
          <p:nvPicPr>
            <p:cNvPr id="12" name="Picture 11">
              <a:extLst>
                <a:ext uri="{FF2B5EF4-FFF2-40B4-BE49-F238E27FC236}">
                  <a16:creationId xmlns:a16="http://schemas.microsoft.com/office/drawing/2014/main" id="{7545C2B3-7A80-4B9C-9DB8-869980FAF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371" y="2962989"/>
              <a:ext cx="5847315" cy="3918201"/>
            </a:xfrm>
            <a:prstGeom prst="rect">
              <a:avLst/>
            </a:prstGeom>
          </p:spPr>
        </p:pic>
        <p:cxnSp>
          <p:nvCxnSpPr>
            <p:cNvPr id="13" name="Straight Connector 12">
              <a:extLst>
                <a:ext uri="{FF2B5EF4-FFF2-40B4-BE49-F238E27FC236}">
                  <a16:creationId xmlns:a16="http://schemas.microsoft.com/office/drawing/2014/main" id="{C3E7C0FA-214A-44C2-9D9A-D4A9C3C1B097}"/>
                </a:ext>
              </a:extLst>
            </p:cNvPr>
            <p:cNvCxnSpPr/>
            <p:nvPr/>
          </p:nvCxnSpPr>
          <p:spPr>
            <a:xfrm>
              <a:off x="4837043" y="3349488"/>
              <a:ext cx="41081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C3B5A8-5403-462E-B06B-38B3D25B965E}"/>
                </a:ext>
              </a:extLst>
            </p:cNvPr>
            <p:cNvCxnSpPr/>
            <p:nvPr/>
          </p:nvCxnSpPr>
          <p:spPr>
            <a:xfrm>
              <a:off x="4834698" y="3558160"/>
              <a:ext cx="41081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DF166EC0-BBFD-4656-B9C6-A49E49D2F948}"/>
              </a:ext>
            </a:extLst>
          </p:cNvPr>
          <p:cNvSpPr txBox="1"/>
          <p:nvPr/>
        </p:nvSpPr>
        <p:spPr>
          <a:xfrm>
            <a:off x="688122" y="1609715"/>
            <a:ext cx="4621297" cy="4170372"/>
          </a:xfrm>
          <a:prstGeom prst="rect">
            <a:avLst/>
          </a:prstGeom>
          <a:noFill/>
        </p:spPr>
        <p:txBody>
          <a:bodyPr wrap="square" rtlCol="0">
            <a:spAutoFit/>
          </a:bodyPr>
          <a:lstStyle/>
          <a:p>
            <a:pPr>
              <a:spcAft>
                <a:spcPts val="600"/>
              </a:spcAft>
            </a:pPr>
            <a:r>
              <a:rPr lang="en-US" sz="2400" u="sng" dirty="0"/>
              <a:t>Length-Fecundity Relationship</a:t>
            </a:r>
            <a:r>
              <a:rPr lang="en-US" sz="2400" dirty="0"/>
              <a:t>:</a:t>
            </a:r>
          </a:p>
          <a:p>
            <a:pPr marL="800100" lvl="1" indent="-342900">
              <a:spcAft>
                <a:spcPts val="1200"/>
              </a:spcAft>
              <a:buFont typeface="Arial" panose="020B0604020202020204" pitchFamily="34" charset="0"/>
              <a:buChar char="•"/>
            </a:pPr>
            <a:endParaRPr lang="en-US" sz="2400" dirty="0"/>
          </a:p>
          <a:p>
            <a:pPr marL="800100" lvl="1" indent="-342900">
              <a:spcAft>
                <a:spcPts val="1200"/>
              </a:spcAft>
              <a:buFont typeface="Arial" panose="020B0604020202020204" pitchFamily="34" charset="0"/>
              <a:buChar char="•"/>
            </a:pPr>
            <a:r>
              <a:rPr lang="en-US" sz="2400" dirty="0"/>
              <a:t>Mean fecundity was fit as an exponential function of fork length with a negative binomial error distribution</a:t>
            </a:r>
          </a:p>
          <a:p>
            <a:pPr marL="800100" lvl="1" indent="-342900">
              <a:buFont typeface="Arial" panose="020B0604020202020204" pitchFamily="34" charset="0"/>
              <a:buChar char="•"/>
            </a:pPr>
            <a:r>
              <a:rPr lang="en-US" sz="2400" dirty="0"/>
              <a:t>25 data points from 24 upper river females were used to obtain RPMA 2 parameter estimates</a:t>
            </a:r>
          </a:p>
        </p:txBody>
      </p:sp>
      <p:sp>
        <p:nvSpPr>
          <p:cNvPr id="8" name="TextBox 7">
            <a:extLst>
              <a:ext uri="{FF2B5EF4-FFF2-40B4-BE49-F238E27FC236}">
                <a16:creationId xmlns:a16="http://schemas.microsoft.com/office/drawing/2014/main" id="{24463DB7-0B5F-44FA-A232-0553F9D4967F}"/>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B719D64C-173E-401A-9D6C-92D00173938D}"/>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spTree>
    <p:extLst>
      <p:ext uri="{BB962C8B-B14F-4D97-AF65-F5344CB8AC3E}">
        <p14:creationId xmlns:p14="http://schemas.microsoft.com/office/powerpoint/2010/main" val="3432389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76AA63-1C2F-4F31-9BCE-A72C12E8E0C3}"/>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Parameterization Details:  Age-Specific Fertilities</a:t>
            </a:r>
          </a:p>
        </p:txBody>
      </p:sp>
      <p:sp>
        <p:nvSpPr>
          <p:cNvPr id="10" name="TextBox 9">
            <a:extLst>
              <a:ext uri="{FF2B5EF4-FFF2-40B4-BE49-F238E27FC236}">
                <a16:creationId xmlns:a16="http://schemas.microsoft.com/office/drawing/2014/main" id="{6149D5A3-1175-4838-A7FD-BE05DC5C017C}"/>
              </a:ext>
            </a:extLst>
          </p:cNvPr>
          <p:cNvSpPr txBox="1"/>
          <p:nvPr/>
        </p:nvSpPr>
        <p:spPr>
          <a:xfrm>
            <a:off x="291673" y="686954"/>
            <a:ext cx="8660598" cy="461665"/>
          </a:xfrm>
          <a:prstGeom prst="rect">
            <a:avLst/>
          </a:prstGeom>
          <a:noFill/>
        </p:spPr>
        <p:txBody>
          <a:bodyPr wrap="square" rtlCol="0">
            <a:spAutoFit/>
          </a:bodyPr>
          <a:lstStyle/>
          <a:p>
            <a:r>
              <a:rPr lang="en-US" sz="2400" i="1" dirty="0">
                <a:latin typeface="+mj-lt"/>
              </a:rPr>
              <a:t>Age-Specific Fecundity (number of eggs per spawning female by age)</a:t>
            </a:r>
          </a:p>
        </p:txBody>
      </p:sp>
      <p:pic>
        <p:nvPicPr>
          <p:cNvPr id="5" name="Picture 4">
            <a:extLst>
              <a:ext uri="{FF2B5EF4-FFF2-40B4-BE49-F238E27FC236}">
                <a16:creationId xmlns:a16="http://schemas.microsoft.com/office/drawing/2014/main" id="{A8A34410-75BB-4EF3-9A3D-2E933FFF5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185" y="1329597"/>
            <a:ext cx="7968234" cy="5528403"/>
          </a:xfrm>
          <a:prstGeom prst="rect">
            <a:avLst/>
          </a:prstGeom>
        </p:spPr>
      </p:pic>
    </p:spTree>
    <p:extLst>
      <p:ext uri="{BB962C8B-B14F-4D97-AF65-F5344CB8AC3E}">
        <p14:creationId xmlns:p14="http://schemas.microsoft.com/office/powerpoint/2010/main" val="40572967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7513A-0745-4C28-AD27-4A0BE533EC78}"/>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Analysis:  Long-Term Growth Decline Boundaries</a:t>
            </a:r>
          </a:p>
        </p:txBody>
      </p:sp>
      <p:grpSp>
        <p:nvGrpSpPr>
          <p:cNvPr id="3" name="Group 2">
            <a:extLst>
              <a:ext uri="{FF2B5EF4-FFF2-40B4-BE49-F238E27FC236}">
                <a16:creationId xmlns:a16="http://schemas.microsoft.com/office/drawing/2014/main" id="{1D3AD56D-3CA2-4DD5-B595-6681DB8BD34F}"/>
              </a:ext>
            </a:extLst>
          </p:cNvPr>
          <p:cNvGrpSpPr/>
          <p:nvPr/>
        </p:nvGrpSpPr>
        <p:grpSpPr>
          <a:xfrm>
            <a:off x="695232" y="1046606"/>
            <a:ext cx="8795581" cy="5560670"/>
            <a:chOff x="695232" y="1046606"/>
            <a:chExt cx="8795581" cy="5560670"/>
          </a:xfrm>
        </p:grpSpPr>
        <p:pic>
          <p:nvPicPr>
            <p:cNvPr id="21" name="image6.png">
              <a:extLst>
                <a:ext uri="{FF2B5EF4-FFF2-40B4-BE49-F238E27FC236}">
                  <a16:creationId xmlns:a16="http://schemas.microsoft.com/office/drawing/2014/main" id="{016CF340-3C44-40EC-B1DF-43C1D062C69B}"/>
                </a:ext>
              </a:extLst>
            </p:cNvPr>
            <p:cNvPicPr>
              <a:picLocks noChangeAspect="1"/>
            </p:cNvPicPr>
            <p:nvPr/>
          </p:nvPicPr>
          <p:blipFill>
            <a:blip r:embed="rId2" cstate="print"/>
            <a:stretch>
              <a:fillRect/>
            </a:stretch>
          </p:blipFill>
          <p:spPr>
            <a:xfrm>
              <a:off x="695232" y="1046606"/>
              <a:ext cx="8795581" cy="5560670"/>
            </a:xfrm>
            <a:prstGeom prst="rect">
              <a:avLst/>
            </a:prstGeom>
          </p:spPr>
        </p:pic>
        <p:sp>
          <p:nvSpPr>
            <p:cNvPr id="4" name="TextBox 3">
              <a:extLst>
                <a:ext uri="{FF2B5EF4-FFF2-40B4-BE49-F238E27FC236}">
                  <a16:creationId xmlns:a16="http://schemas.microsoft.com/office/drawing/2014/main" id="{43D2C851-F833-43E0-8D47-6538379DD99F}"/>
                </a:ext>
              </a:extLst>
            </p:cNvPr>
            <p:cNvSpPr txBox="1"/>
            <p:nvPr/>
          </p:nvSpPr>
          <p:spPr>
            <a:xfrm rot="16200000">
              <a:off x="-714762" y="3446544"/>
              <a:ext cx="3429120" cy="400110"/>
            </a:xfrm>
            <a:prstGeom prst="rect">
              <a:avLst/>
            </a:prstGeom>
            <a:solidFill>
              <a:schemeClr val="bg1"/>
            </a:solidFill>
          </p:spPr>
          <p:txBody>
            <a:bodyPr wrap="square" rtlCol="0">
              <a:spAutoFit/>
            </a:bodyPr>
            <a:lstStyle/>
            <a:p>
              <a:r>
                <a:rPr lang="en-US" sz="2000" dirty="0"/>
                <a:t>Age-0 Survival Given Retention</a:t>
              </a:r>
            </a:p>
          </p:txBody>
        </p:sp>
      </p:grpSp>
      <p:sp>
        <p:nvSpPr>
          <p:cNvPr id="6" name="TextBox 5">
            <a:extLst>
              <a:ext uri="{FF2B5EF4-FFF2-40B4-BE49-F238E27FC236}">
                <a16:creationId xmlns:a16="http://schemas.microsoft.com/office/drawing/2014/main" id="{394D2D98-148A-4C20-B503-27501481B568}"/>
              </a:ext>
            </a:extLst>
          </p:cNvPr>
          <p:cNvSpPr txBox="1"/>
          <p:nvPr/>
        </p:nvSpPr>
        <p:spPr>
          <a:xfrm>
            <a:off x="9152784" y="1626338"/>
            <a:ext cx="2989006" cy="344709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solidFill>
                  <a:srgbClr val="0070C0"/>
                </a:solidFill>
              </a:rPr>
              <a:t>A “map” of what combinations of spawning probability, retention probability, and age-0 survival given retention will allow for population growth.</a:t>
            </a:r>
          </a:p>
          <a:p>
            <a:pPr marL="285750" indent="-285750">
              <a:buFont typeface="Arial" panose="020B0604020202020204" pitchFamily="34" charset="0"/>
              <a:buChar char="•"/>
            </a:pPr>
            <a:r>
              <a:rPr lang="en-US" sz="1600" dirty="0">
                <a:solidFill>
                  <a:srgbClr val="0070C0"/>
                </a:solidFill>
              </a:rPr>
              <a:t>This figure is about what values (in terms of retention, spawning, and age-0 survival) would be good to aim for to achieve a growing population, rather than about comparing alternatives.</a:t>
            </a:r>
          </a:p>
        </p:txBody>
      </p:sp>
      <p:sp>
        <p:nvSpPr>
          <p:cNvPr id="7" name="TextBox 6">
            <a:extLst>
              <a:ext uri="{FF2B5EF4-FFF2-40B4-BE49-F238E27FC236}">
                <a16:creationId xmlns:a16="http://schemas.microsoft.com/office/drawing/2014/main" id="{BE9F3FD6-C2B3-4C7B-97DA-25E094C6AF3B}"/>
              </a:ext>
            </a:extLst>
          </p:cNvPr>
          <p:cNvSpPr txBox="1"/>
          <p:nvPr/>
        </p:nvSpPr>
        <p:spPr>
          <a:xfrm>
            <a:off x="9276735" y="5104311"/>
            <a:ext cx="2865055" cy="1323439"/>
          </a:xfrm>
          <a:prstGeom prst="rect">
            <a:avLst/>
          </a:prstGeom>
          <a:noFill/>
        </p:spPr>
        <p:txBody>
          <a:bodyPr wrap="square" rtlCol="0">
            <a:spAutoFit/>
          </a:bodyPr>
          <a:lstStyle/>
          <a:p>
            <a:r>
              <a:rPr lang="en-US" sz="1600" dirty="0">
                <a:solidFill>
                  <a:srgbClr val="FF0000"/>
                </a:solidFill>
              </a:rPr>
              <a:t>Caveat:  Successful recruitment to age-1 resulting from spawning on the Yellowstone River would change these outcomes.</a:t>
            </a:r>
          </a:p>
        </p:txBody>
      </p:sp>
    </p:spTree>
    <p:extLst>
      <p:ext uri="{BB962C8B-B14F-4D97-AF65-F5344CB8AC3E}">
        <p14:creationId xmlns:p14="http://schemas.microsoft.com/office/powerpoint/2010/main" val="9086384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36FCCD0-EDB6-4B90-A7F9-6F9DBE4CFFCF}"/>
              </a:ext>
            </a:extLst>
          </p:cNvPr>
          <p:cNvGrpSpPr/>
          <p:nvPr/>
        </p:nvGrpSpPr>
        <p:grpSpPr>
          <a:xfrm>
            <a:off x="2164125" y="900197"/>
            <a:ext cx="9900815" cy="5989320"/>
            <a:chOff x="1873845" y="827627"/>
            <a:chExt cx="9900815" cy="5989320"/>
          </a:xfrm>
        </p:grpSpPr>
        <p:pic>
          <p:nvPicPr>
            <p:cNvPr id="4" name="Picture 3">
              <a:extLst>
                <a:ext uri="{FF2B5EF4-FFF2-40B4-BE49-F238E27FC236}">
                  <a16:creationId xmlns:a16="http://schemas.microsoft.com/office/drawing/2014/main" id="{585A730C-EA1C-4044-B0D7-D66F2F7F699A}"/>
                </a:ext>
              </a:extLst>
            </p:cNvPr>
            <p:cNvPicPr>
              <a:picLocks noChangeAspect="1"/>
            </p:cNvPicPr>
            <p:nvPr/>
          </p:nvPicPr>
          <p:blipFill rotWithShape="1">
            <a:blip r:embed="rId2">
              <a:extLst>
                <a:ext uri="{28A0092B-C50C-407E-A947-70E740481C1C}">
                  <a14:useLocalDpi xmlns:a14="http://schemas.microsoft.com/office/drawing/2010/main" val="0"/>
                </a:ext>
              </a:extLst>
            </a:blip>
            <a:srcRect l="4194"/>
            <a:stretch/>
          </p:blipFill>
          <p:spPr>
            <a:xfrm>
              <a:off x="1873845" y="827627"/>
              <a:ext cx="8441183" cy="598932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2878A9-D748-4616-9475-A55CD82881B5}"/>
                    </a:ext>
                  </a:extLst>
                </p:cNvPr>
                <p:cNvSpPr txBox="1"/>
                <p:nvPr/>
              </p:nvSpPr>
              <p:spPr>
                <a:xfrm>
                  <a:off x="10244688" y="3496942"/>
                  <a:ext cx="1529972"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(long-term)</a:t>
                  </a:r>
                </a:p>
              </p:txBody>
            </p:sp>
          </mc:Choice>
          <mc:Fallback xmlns="">
            <p:sp>
              <p:nvSpPr>
                <p:cNvPr id="12" name="TextBox 11">
                  <a:extLst>
                    <a:ext uri="{FF2B5EF4-FFF2-40B4-BE49-F238E27FC236}">
                      <a16:creationId xmlns:a16="http://schemas.microsoft.com/office/drawing/2014/main" id="{012878A9-D748-4616-9475-A55CD82881B5}"/>
                    </a:ext>
                  </a:extLst>
                </p:cNvPr>
                <p:cNvSpPr txBox="1">
                  <a:spLocks noRot="1" noChangeAspect="1" noMove="1" noResize="1" noEditPoints="1" noAdjustHandles="1" noChangeArrowheads="1" noChangeShapeType="1" noTextEdit="1"/>
                </p:cNvSpPr>
                <p:nvPr/>
              </p:nvSpPr>
              <p:spPr>
                <a:xfrm>
                  <a:off x="10244688" y="3496942"/>
                  <a:ext cx="1529972" cy="369332"/>
                </a:xfrm>
                <a:prstGeom prst="rect">
                  <a:avLst/>
                </a:prstGeom>
                <a:blipFill>
                  <a:blip r:embed="rId3"/>
                  <a:stretch>
                    <a:fillRect t="-10000" r="-797" b="-26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D2E5472-4187-4E8F-8A54-3D5F5043AC21}"/>
                </a:ext>
              </a:extLst>
            </p:cNvPr>
            <p:cNvSpPr txBox="1"/>
            <p:nvPr/>
          </p:nvSpPr>
          <p:spPr>
            <a:xfrm>
              <a:off x="10519343" y="4655169"/>
              <a:ext cx="980661" cy="369332"/>
            </a:xfrm>
            <a:prstGeom prst="rect">
              <a:avLst/>
            </a:prstGeom>
            <a:noFill/>
          </p:spPr>
          <p:txBody>
            <a:bodyPr wrap="square" rtlCol="0">
              <a:spAutoFit/>
            </a:bodyPr>
            <a:lstStyle/>
            <a:p>
              <a:pPr algn="ctr"/>
              <a:r>
                <a:rPr lang="en-US" dirty="0">
                  <a:solidFill>
                    <a:srgbClr val="FF0000"/>
                  </a:solidFill>
                </a:rPr>
                <a:t>decline</a:t>
              </a:r>
            </a:p>
          </p:txBody>
        </p:sp>
        <p:sp>
          <p:nvSpPr>
            <p:cNvPr id="14" name="TextBox 13">
              <a:extLst>
                <a:ext uri="{FF2B5EF4-FFF2-40B4-BE49-F238E27FC236}">
                  <a16:creationId xmlns:a16="http://schemas.microsoft.com/office/drawing/2014/main" id="{96F90500-B37B-42CC-A592-BD96D0587333}"/>
                </a:ext>
              </a:extLst>
            </p:cNvPr>
            <p:cNvSpPr txBox="1"/>
            <p:nvPr/>
          </p:nvSpPr>
          <p:spPr>
            <a:xfrm>
              <a:off x="10500617" y="2338715"/>
              <a:ext cx="848139" cy="369332"/>
            </a:xfrm>
            <a:prstGeom prst="rect">
              <a:avLst/>
            </a:prstGeom>
            <a:noFill/>
          </p:spPr>
          <p:txBody>
            <a:bodyPr wrap="square" rtlCol="0">
              <a:spAutoFit/>
            </a:bodyPr>
            <a:lstStyle/>
            <a:p>
              <a:r>
                <a:rPr lang="en-US" dirty="0">
                  <a:solidFill>
                    <a:srgbClr val="0F02BE"/>
                  </a:solidFill>
                </a:rPr>
                <a:t>growth</a:t>
              </a:r>
            </a:p>
          </p:txBody>
        </p:sp>
      </p:grpSp>
      <p:cxnSp>
        <p:nvCxnSpPr>
          <p:cNvPr id="10" name="Straight Arrow Connector 9">
            <a:extLst>
              <a:ext uri="{FF2B5EF4-FFF2-40B4-BE49-F238E27FC236}">
                <a16:creationId xmlns:a16="http://schemas.microsoft.com/office/drawing/2014/main" id="{525B2C95-833F-43BB-BFBB-052F9E600C96}"/>
              </a:ext>
            </a:extLst>
          </p:cNvPr>
          <p:cNvCxnSpPr>
            <a:cxnSpLocks/>
          </p:cNvCxnSpPr>
          <p:nvPr/>
        </p:nvCxnSpPr>
        <p:spPr>
          <a:xfrm flipV="1">
            <a:off x="5508332" y="3462317"/>
            <a:ext cx="512758" cy="448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5A3C29-A7C8-486D-99A3-1D3F47669143}"/>
                  </a:ext>
                </a:extLst>
              </p:cNvPr>
              <p:cNvSpPr txBox="1"/>
              <p:nvPr/>
            </p:nvSpPr>
            <p:spPr>
              <a:xfrm>
                <a:off x="5066880" y="3890915"/>
                <a:ext cx="968278"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15" name="TextBox 14">
                <a:extLst>
                  <a:ext uri="{FF2B5EF4-FFF2-40B4-BE49-F238E27FC236}">
                    <a16:creationId xmlns:a16="http://schemas.microsoft.com/office/drawing/2014/main" id="{D55A3C29-A7C8-486D-99A3-1D3F47669143}"/>
                  </a:ext>
                </a:extLst>
              </p:cNvPr>
              <p:cNvSpPr txBox="1">
                <a:spLocks noRot="1" noChangeAspect="1" noMove="1" noResize="1" noEditPoints="1" noAdjustHandles="1" noChangeArrowheads="1" noChangeShapeType="1" noTextEdit="1"/>
              </p:cNvSpPr>
              <p:nvPr/>
            </p:nvSpPr>
            <p:spPr>
              <a:xfrm>
                <a:off x="5066880" y="3890915"/>
                <a:ext cx="968278" cy="312283"/>
              </a:xfrm>
              <a:prstGeom prst="rect">
                <a:avLst/>
              </a:prstGeom>
              <a:blipFill>
                <a:blip r:embed="rId4"/>
                <a:stretch>
                  <a:fillRect l="-629" r="-629" b="-961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945A8FD-3558-4C25-A77E-CF40EC70C42D}"/>
              </a:ext>
            </a:extLst>
          </p:cNvPr>
          <p:cNvSpPr txBox="1"/>
          <p:nvPr/>
        </p:nvSpPr>
        <p:spPr>
          <a:xfrm rot="16200000">
            <a:off x="253784" y="3163340"/>
            <a:ext cx="3185893" cy="369332"/>
          </a:xfrm>
          <a:prstGeom prst="rect">
            <a:avLst/>
          </a:prstGeom>
          <a:noFill/>
        </p:spPr>
        <p:txBody>
          <a:bodyPr wrap="square" rtlCol="0">
            <a:spAutoFit/>
          </a:bodyPr>
          <a:lstStyle/>
          <a:p>
            <a:r>
              <a:rPr lang="en-US" dirty="0"/>
              <a:t>Age-0 Survival Given Retention</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1B87A38-9BEA-4489-AB9F-97E4BD655986}"/>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p:sp>
            <p:nvSpPr>
              <p:cNvPr id="18" name="TextBox 17">
                <a:extLst>
                  <a:ext uri="{FF2B5EF4-FFF2-40B4-BE49-F238E27FC236}">
                    <a16:creationId xmlns:a16="http://schemas.microsoft.com/office/drawing/2014/main" id="{C1B87A38-9BEA-4489-AB9F-97E4BD655986}"/>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5"/>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28511000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2910C75-365A-4E74-B3D4-7A149AF7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19" y="1053610"/>
            <a:ext cx="8494776" cy="573328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02EB403-B2F7-447A-B6F6-B620C361C6D8}"/>
                  </a:ext>
                </a:extLst>
              </p:cNvPr>
              <p:cNvSpPr txBox="1"/>
              <p:nvPr/>
            </p:nvSpPr>
            <p:spPr>
              <a:xfrm>
                <a:off x="5066880" y="3890915"/>
                <a:ext cx="968278"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7" name="TextBox 6">
                <a:extLst>
                  <a:ext uri="{FF2B5EF4-FFF2-40B4-BE49-F238E27FC236}">
                    <a16:creationId xmlns:a16="http://schemas.microsoft.com/office/drawing/2014/main" id="{D02EB403-B2F7-447A-B6F6-B620C361C6D8}"/>
                  </a:ext>
                </a:extLst>
              </p:cNvPr>
              <p:cNvSpPr txBox="1">
                <a:spLocks noRot="1" noChangeAspect="1" noMove="1" noResize="1" noEditPoints="1" noAdjustHandles="1" noChangeArrowheads="1" noChangeShapeType="1" noTextEdit="1"/>
              </p:cNvSpPr>
              <p:nvPr/>
            </p:nvSpPr>
            <p:spPr>
              <a:xfrm>
                <a:off x="5066880" y="3890915"/>
                <a:ext cx="968278" cy="312283"/>
              </a:xfrm>
              <a:prstGeom prst="rect">
                <a:avLst/>
              </a:prstGeom>
              <a:blipFill>
                <a:blip r:embed="rId3"/>
                <a:stretch>
                  <a:fillRect l="-629" r="-629" b="-9615"/>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D61789D7-D12B-4CDE-81D9-ACBD806DAF9A}"/>
              </a:ext>
            </a:extLst>
          </p:cNvPr>
          <p:cNvCxnSpPr>
            <a:cxnSpLocks/>
          </p:cNvCxnSpPr>
          <p:nvPr/>
        </p:nvCxnSpPr>
        <p:spPr>
          <a:xfrm flipV="1">
            <a:off x="5508332" y="3462317"/>
            <a:ext cx="512758" cy="448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61BC08-835D-4163-8C8F-213654A2BBCD}"/>
                  </a:ext>
                </a:extLst>
              </p:cNvPr>
              <p:cNvSpPr txBox="1"/>
              <p:nvPr/>
            </p:nvSpPr>
            <p:spPr>
              <a:xfrm>
                <a:off x="9668095" y="1655335"/>
                <a:ext cx="1448679"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10" name="TextBox 9">
                <a:extLst>
                  <a:ext uri="{FF2B5EF4-FFF2-40B4-BE49-F238E27FC236}">
                    <a16:creationId xmlns:a16="http://schemas.microsoft.com/office/drawing/2014/main" id="{1261BC08-835D-4163-8C8F-213654A2BBCD}"/>
                  </a:ext>
                </a:extLst>
              </p:cNvPr>
              <p:cNvSpPr txBox="1">
                <a:spLocks noRot="1" noChangeAspect="1" noMove="1" noResize="1" noEditPoints="1" noAdjustHandles="1" noChangeArrowheads="1" noChangeShapeType="1" noTextEdit="1"/>
              </p:cNvSpPr>
              <p:nvPr/>
            </p:nvSpPr>
            <p:spPr>
              <a:xfrm>
                <a:off x="9668095" y="1655335"/>
                <a:ext cx="1448679" cy="312283"/>
              </a:xfrm>
              <a:prstGeom prst="rect">
                <a:avLst/>
              </a:prstGeom>
              <a:blipFill>
                <a:blip r:embed="rId4"/>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3B28A55-9616-4019-BC18-BAEA382CA375}"/>
                  </a:ext>
                </a:extLst>
              </p:cNvPr>
              <p:cNvSpPr txBox="1"/>
              <p:nvPr/>
            </p:nvSpPr>
            <p:spPr>
              <a:xfrm>
                <a:off x="9707331" y="3325478"/>
                <a:ext cx="1448679"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11" name="TextBox 10">
                <a:extLst>
                  <a:ext uri="{FF2B5EF4-FFF2-40B4-BE49-F238E27FC236}">
                    <a16:creationId xmlns:a16="http://schemas.microsoft.com/office/drawing/2014/main" id="{83B28A55-9616-4019-BC18-BAEA382CA375}"/>
                  </a:ext>
                </a:extLst>
              </p:cNvPr>
              <p:cNvSpPr txBox="1">
                <a:spLocks noRot="1" noChangeAspect="1" noMove="1" noResize="1" noEditPoints="1" noAdjustHandles="1" noChangeArrowheads="1" noChangeShapeType="1" noTextEdit="1"/>
              </p:cNvSpPr>
              <p:nvPr/>
            </p:nvSpPr>
            <p:spPr>
              <a:xfrm>
                <a:off x="9707331" y="3325478"/>
                <a:ext cx="1448679" cy="312283"/>
              </a:xfrm>
              <a:prstGeom prst="rect">
                <a:avLst/>
              </a:prstGeom>
              <a:blipFill>
                <a:blip r:embed="rId5"/>
                <a:stretch>
                  <a:fillRect b="-1176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D430B967-2A97-43A4-827E-579B471E7F95}"/>
              </a:ext>
            </a:extLst>
          </p:cNvPr>
          <p:cNvCxnSpPr>
            <a:cxnSpLocks/>
          </p:cNvCxnSpPr>
          <p:nvPr/>
        </p:nvCxnSpPr>
        <p:spPr>
          <a:xfrm flipH="1" flipV="1">
            <a:off x="9120227" y="3338614"/>
            <a:ext cx="618205" cy="1561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E01345-4508-4864-A406-85FCD8EB87B3}"/>
              </a:ext>
            </a:extLst>
          </p:cNvPr>
          <p:cNvCxnSpPr>
            <a:cxnSpLocks/>
          </p:cNvCxnSpPr>
          <p:nvPr/>
        </p:nvCxnSpPr>
        <p:spPr>
          <a:xfrm flipH="1" flipV="1">
            <a:off x="9106158" y="1655335"/>
            <a:ext cx="600398" cy="156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D79BB5-2727-489E-99C9-CCA91F0C996C}"/>
              </a:ext>
            </a:extLst>
          </p:cNvPr>
          <p:cNvCxnSpPr>
            <a:cxnSpLocks/>
          </p:cNvCxnSpPr>
          <p:nvPr/>
        </p:nvCxnSpPr>
        <p:spPr>
          <a:xfrm flipH="1" flipV="1">
            <a:off x="9118801" y="4087156"/>
            <a:ext cx="618205" cy="1561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67FD6DD-AB43-4964-AA1D-23128946BCEB}"/>
                  </a:ext>
                </a:extLst>
              </p:cNvPr>
              <p:cNvSpPr txBox="1"/>
              <p:nvPr/>
            </p:nvSpPr>
            <p:spPr>
              <a:xfrm>
                <a:off x="9693265" y="4082025"/>
                <a:ext cx="1448679"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8" name="TextBox 17">
                <a:extLst>
                  <a:ext uri="{FF2B5EF4-FFF2-40B4-BE49-F238E27FC236}">
                    <a16:creationId xmlns:a16="http://schemas.microsoft.com/office/drawing/2014/main" id="{D67FD6DD-AB43-4964-AA1D-23128946BCEB}"/>
                  </a:ext>
                </a:extLst>
              </p:cNvPr>
              <p:cNvSpPr txBox="1">
                <a:spLocks noRot="1" noChangeAspect="1" noMove="1" noResize="1" noEditPoints="1" noAdjustHandles="1" noChangeArrowheads="1" noChangeShapeType="1" noTextEdit="1"/>
              </p:cNvSpPr>
              <p:nvPr/>
            </p:nvSpPr>
            <p:spPr>
              <a:xfrm>
                <a:off x="9693265" y="4082025"/>
                <a:ext cx="1448679" cy="312283"/>
              </a:xfrm>
              <a:prstGeom prst="rect">
                <a:avLst/>
              </a:prstGeom>
              <a:blipFill>
                <a:blip r:embed="rId6"/>
                <a:stretch>
                  <a:fillRect b="-1176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E9C17C5-0429-4B12-AF6C-2148E3DC8DBA}"/>
              </a:ext>
            </a:extLst>
          </p:cNvPr>
          <p:cNvSpPr txBox="1"/>
          <p:nvPr/>
        </p:nvSpPr>
        <p:spPr>
          <a:xfrm>
            <a:off x="2612573" y="4499218"/>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p:sp>
        <p:nvSpPr>
          <p:cNvPr id="19" name="TextBox 18">
            <a:extLst>
              <a:ext uri="{FF2B5EF4-FFF2-40B4-BE49-F238E27FC236}">
                <a16:creationId xmlns:a16="http://schemas.microsoft.com/office/drawing/2014/main" id="{E82C2D5C-FE03-475B-A324-C2F1C5399A7F}"/>
              </a:ext>
            </a:extLst>
          </p:cNvPr>
          <p:cNvSpPr txBox="1"/>
          <p:nvPr/>
        </p:nvSpPr>
        <p:spPr>
          <a:xfrm rot="16200000">
            <a:off x="85315" y="3501967"/>
            <a:ext cx="3185893" cy="369332"/>
          </a:xfrm>
          <a:prstGeom prst="rect">
            <a:avLst/>
          </a:prstGeom>
          <a:solidFill>
            <a:schemeClr val="bg1"/>
          </a:solidFill>
        </p:spPr>
        <p:txBody>
          <a:bodyPr wrap="square" rtlCol="0">
            <a:spAutoFit/>
          </a:bodyPr>
          <a:lstStyle/>
          <a:p>
            <a:r>
              <a:rPr lang="en-US" dirty="0"/>
              <a:t>Age-0 Survival Given Retention</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EAF5471E-36AE-408A-8A72-F84D53C0D3F6}"/>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p:sp>
            <p:nvSpPr>
              <p:cNvPr id="20" name="TextBox 19">
                <a:extLst>
                  <a:ext uri="{FF2B5EF4-FFF2-40B4-BE49-F238E27FC236}">
                    <a16:creationId xmlns:a16="http://schemas.microsoft.com/office/drawing/2014/main" id="{EAF5471E-36AE-408A-8A72-F84D53C0D3F6}"/>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7"/>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2187452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D097C6-140A-462F-B305-5E91DD90B781}"/>
              </a:ext>
            </a:extLst>
          </p:cNvPr>
          <p:cNvSpPr txBox="1"/>
          <p:nvPr/>
        </p:nvSpPr>
        <p:spPr>
          <a:xfrm>
            <a:off x="954156" y="1391478"/>
            <a:ext cx="10469218" cy="2616101"/>
          </a:xfrm>
          <a:prstGeom prst="rect">
            <a:avLst/>
          </a:prstGeom>
          <a:noFill/>
        </p:spPr>
        <p:txBody>
          <a:bodyPr wrap="square" rtlCol="0">
            <a:spAutoFit/>
          </a:bodyPr>
          <a:lstStyle/>
          <a:p>
            <a:r>
              <a:rPr lang="en-US" sz="2400" dirty="0"/>
              <a:t>Say we believe: </a:t>
            </a:r>
          </a:p>
          <a:p>
            <a:endParaRPr lang="en-US" sz="2400" dirty="0"/>
          </a:p>
          <a:p>
            <a:pPr marL="742950" lvl="1" indent="-285750">
              <a:spcAft>
                <a:spcPts val="1200"/>
              </a:spcAft>
              <a:buFont typeface="Arial" panose="020B0604020202020204" pitchFamily="34" charset="0"/>
              <a:buChar char="•"/>
            </a:pPr>
            <a:r>
              <a:rPr lang="en-US" sz="2400" dirty="0"/>
              <a:t>Each spawning female produces an average of 30,000 fertilized eggs</a:t>
            </a:r>
          </a:p>
          <a:p>
            <a:pPr marL="742950" lvl="1" indent="-285750">
              <a:spcAft>
                <a:spcPts val="1200"/>
              </a:spcAft>
              <a:buFont typeface="Arial" panose="020B0604020202020204" pitchFamily="34" charset="0"/>
              <a:buChar char="•"/>
            </a:pPr>
            <a:r>
              <a:rPr lang="en-US" sz="2400" dirty="0"/>
              <a:t>About 1/3 of all mature females spawn each year</a:t>
            </a:r>
          </a:p>
          <a:p>
            <a:pPr marL="742950" lvl="1" indent="-285750">
              <a:buFont typeface="Arial" panose="020B0604020202020204" pitchFamily="34" charset="0"/>
              <a:buChar char="•"/>
            </a:pPr>
            <a:r>
              <a:rPr lang="en-US" sz="2400" dirty="0"/>
              <a:t>About 75 out of every one million drifting free embryos survive to age-1, given they did not drift into Lake Sakakawea</a:t>
            </a:r>
          </a:p>
        </p:txBody>
      </p:sp>
      <p:grpSp>
        <p:nvGrpSpPr>
          <p:cNvPr id="7" name="Group 6">
            <a:extLst>
              <a:ext uri="{FF2B5EF4-FFF2-40B4-BE49-F238E27FC236}">
                <a16:creationId xmlns:a16="http://schemas.microsoft.com/office/drawing/2014/main" id="{13AFA5D3-A73D-42F7-9828-B30BFFCE467B}"/>
              </a:ext>
            </a:extLst>
          </p:cNvPr>
          <p:cNvGrpSpPr/>
          <p:nvPr/>
        </p:nvGrpSpPr>
        <p:grpSpPr>
          <a:xfrm>
            <a:off x="699104" y="4823789"/>
            <a:ext cx="10793793" cy="1046440"/>
            <a:chOff x="1908312" y="4678017"/>
            <a:chExt cx="8483019" cy="1046440"/>
          </a:xfrm>
        </p:grpSpPr>
        <p:sp>
          <p:nvSpPr>
            <p:cNvPr id="5" name="TextBox 4">
              <a:extLst>
                <a:ext uri="{FF2B5EF4-FFF2-40B4-BE49-F238E27FC236}">
                  <a16:creationId xmlns:a16="http://schemas.microsoft.com/office/drawing/2014/main" id="{C48F594E-611B-4678-A14F-E34482F4F63B}"/>
                </a:ext>
              </a:extLst>
            </p:cNvPr>
            <p:cNvSpPr txBox="1"/>
            <p:nvPr/>
          </p:nvSpPr>
          <p:spPr>
            <a:xfrm>
              <a:off x="1908312" y="4678017"/>
              <a:ext cx="8282609" cy="523220"/>
            </a:xfrm>
            <a:prstGeom prst="rect">
              <a:avLst/>
            </a:prstGeom>
            <a:noFill/>
          </p:spPr>
          <p:txBody>
            <a:bodyPr wrap="square" rtlCol="0">
              <a:spAutoFit/>
            </a:bodyPr>
            <a:lstStyle/>
            <a:p>
              <a:r>
                <a:rPr lang="en-US" sz="2800" b="1" dirty="0"/>
                <a:t>Fertilized Eggs per Mature Female per Year :     30,000*(1/3) =  </a:t>
              </a:r>
              <a:r>
                <a:rPr lang="en-US" sz="2800" b="1" dirty="0">
                  <a:solidFill>
                    <a:srgbClr val="FF0000"/>
                  </a:solidFill>
                </a:rPr>
                <a:t>10,000</a:t>
              </a:r>
            </a:p>
          </p:txBody>
        </p:sp>
        <p:sp>
          <p:nvSpPr>
            <p:cNvPr id="6" name="TextBox 5">
              <a:extLst>
                <a:ext uri="{FF2B5EF4-FFF2-40B4-BE49-F238E27FC236}">
                  <a16:creationId xmlns:a16="http://schemas.microsoft.com/office/drawing/2014/main" id="{E10898D9-3586-4BDD-8856-E81BF2016B67}"/>
                </a:ext>
              </a:extLst>
            </p:cNvPr>
            <p:cNvSpPr txBox="1"/>
            <p:nvPr/>
          </p:nvSpPr>
          <p:spPr>
            <a:xfrm>
              <a:off x="3486779" y="5201237"/>
              <a:ext cx="6904552" cy="523220"/>
            </a:xfrm>
            <a:prstGeom prst="rect">
              <a:avLst/>
            </a:prstGeom>
            <a:noFill/>
          </p:spPr>
          <p:txBody>
            <a:bodyPr wrap="square" rtlCol="0">
              <a:spAutoFit/>
            </a:bodyPr>
            <a:lstStyle/>
            <a:p>
              <a:r>
                <a:rPr lang="en-US" sz="2800" b="1" dirty="0">
                  <a:solidFill>
                    <a:srgbClr val="FF0000"/>
                  </a:solidFill>
                </a:rPr>
                <a:t> </a:t>
              </a:r>
              <a:r>
                <a:rPr lang="en-US" sz="2800" b="1" dirty="0"/>
                <a:t>Missouri River Age-0 Survival:    75/1,000,000 =  </a:t>
              </a:r>
              <a:r>
                <a:rPr lang="en-US" sz="2800" b="1" dirty="0">
                  <a:solidFill>
                    <a:srgbClr val="FF0000"/>
                  </a:solidFill>
                </a:rPr>
                <a:t>0.000075</a:t>
              </a:r>
            </a:p>
          </p:txBody>
        </p: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06073C7-0C5A-4970-8DC2-BE93FC6CBC3C}"/>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p:sp>
            <p:nvSpPr>
              <p:cNvPr id="8" name="TextBox 7">
                <a:extLst>
                  <a:ext uri="{FF2B5EF4-FFF2-40B4-BE49-F238E27FC236}">
                    <a16:creationId xmlns:a16="http://schemas.microsoft.com/office/drawing/2014/main" id="{B06073C7-0C5A-4970-8DC2-BE93FC6CBC3C}"/>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2"/>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2980213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78318AC-B759-4046-B7C8-0774E8978786}"/>
              </a:ext>
            </a:extLst>
          </p:cNvPr>
          <p:cNvGrpSpPr/>
          <p:nvPr/>
        </p:nvGrpSpPr>
        <p:grpSpPr>
          <a:xfrm>
            <a:off x="1236202" y="730182"/>
            <a:ext cx="9719597" cy="5948911"/>
            <a:chOff x="2051014" y="624167"/>
            <a:chExt cx="9258844" cy="5609666"/>
          </a:xfrm>
        </p:grpSpPr>
        <p:pic>
          <p:nvPicPr>
            <p:cNvPr id="13" name="Picture 12">
              <a:extLst>
                <a:ext uri="{FF2B5EF4-FFF2-40B4-BE49-F238E27FC236}">
                  <a16:creationId xmlns:a16="http://schemas.microsoft.com/office/drawing/2014/main" id="{D86ED78A-3FE2-4303-A1FF-403E681A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14" y="624167"/>
              <a:ext cx="8089973" cy="560966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B7159-1CDD-4778-B94F-EABB286C03A7}"/>
                    </a:ext>
                  </a:extLst>
                </p:cNvPr>
                <p:cNvSpPr txBox="1"/>
                <p:nvPr/>
              </p:nvSpPr>
              <p:spPr>
                <a:xfrm>
                  <a:off x="4916905" y="3553326"/>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4" name="TextBox 3">
                  <a:extLst>
                    <a:ext uri="{FF2B5EF4-FFF2-40B4-BE49-F238E27FC236}">
                      <a16:creationId xmlns:a16="http://schemas.microsoft.com/office/drawing/2014/main" id="{F88B7159-1CDD-4778-B94F-EABB286C03A7}"/>
                    </a:ext>
                  </a:extLst>
                </p:cNvPr>
                <p:cNvSpPr txBox="1">
                  <a:spLocks noRot="1" noChangeAspect="1" noMove="1" noResize="1" noEditPoints="1" noAdjustHandles="1" noChangeArrowheads="1" noChangeShapeType="1" noTextEdit="1"/>
                </p:cNvSpPr>
                <p:nvPr/>
              </p:nvSpPr>
              <p:spPr>
                <a:xfrm>
                  <a:off x="4916905" y="3553326"/>
                  <a:ext cx="872355" cy="276999"/>
                </a:xfrm>
                <a:prstGeom prst="rect">
                  <a:avLst/>
                </a:prstGeom>
                <a:blipFill>
                  <a:blip r:embed="rId3"/>
                  <a:stretch>
                    <a:fillRect l="-6294" r="-5594" b="-2666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28A8C5B-2866-46C5-9BB2-A3C47D4A252B}"/>
                </a:ext>
              </a:extLst>
            </p:cNvPr>
            <p:cNvCxnSpPr>
              <a:stCxn id="4" idx="0"/>
            </p:cNvCxnSpPr>
            <p:nvPr/>
          </p:nvCxnSpPr>
          <p:spPr>
            <a:xfrm flipV="1">
              <a:off x="5353083" y="3031958"/>
              <a:ext cx="277696" cy="521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291A21-6D40-4B53-BA80-071DA630B15E}"/>
                    </a:ext>
                  </a:extLst>
                </p:cNvPr>
                <p:cNvSpPr txBox="1"/>
                <p:nvPr/>
              </p:nvSpPr>
              <p:spPr>
                <a:xfrm>
                  <a:off x="9973678" y="1219872"/>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6" name="TextBox 5">
                  <a:extLst>
                    <a:ext uri="{FF2B5EF4-FFF2-40B4-BE49-F238E27FC236}">
                      <a16:creationId xmlns:a16="http://schemas.microsoft.com/office/drawing/2014/main" id="{9C291A21-6D40-4B53-BA80-071DA630B15E}"/>
                    </a:ext>
                  </a:extLst>
                </p:cNvPr>
                <p:cNvSpPr txBox="1">
                  <a:spLocks noRot="1" noChangeAspect="1" noMove="1" noResize="1" noEditPoints="1" noAdjustHandles="1" noChangeArrowheads="1" noChangeShapeType="1" noTextEdit="1"/>
                </p:cNvSpPr>
                <p:nvPr/>
              </p:nvSpPr>
              <p:spPr>
                <a:xfrm>
                  <a:off x="9973678" y="1219872"/>
                  <a:ext cx="1305165" cy="276999"/>
                </a:xfrm>
                <a:prstGeom prst="rect">
                  <a:avLst/>
                </a:prstGeom>
                <a:blipFill>
                  <a:blip r:embed="rId4"/>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355EF2-F97D-449A-8B74-8804B3CEB133}"/>
                    </a:ext>
                  </a:extLst>
                </p:cNvPr>
                <p:cNvSpPr txBox="1"/>
                <p:nvPr/>
              </p:nvSpPr>
              <p:spPr>
                <a:xfrm>
                  <a:off x="9973677" y="2754959"/>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7" name="TextBox 6">
                  <a:extLst>
                    <a:ext uri="{FF2B5EF4-FFF2-40B4-BE49-F238E27FC236}">
                      <a16:creationId xmlns:a16="http://schemas.microsoft.com/office/drawing/2014/main" id="{F1355EF2-F97D-449A-8B74-8804B3CEB133}"/>
                    </a:ext>
                  </a:extLst>
                </p:cNvPr>
                <p:cNvSpPr txBox="1">
                  <a:spLocks noRot="1" noChangeAspect="1" noMove="1" noResize="1" noEditPoints="1" noAdjustHandles="1" noChangeArrowheads="1" noChangeShapeType="1" noTextEdit="1"/>
                </p:cNvSpPr>
                <p:nvPr/>
              </p:nvSpPr>
              <p:spPr>
                <a:xfrm>
                  <a:off x="9973677" y="2754959"/>
                  <a:ext cx="1305165" cy="276999"/>
                </a:xfrm>
                <a:prstGeom prst="rect">
                  <a:avLst/>
                </a:prstGeom>
                <a:blipFill>
                  <a:blip r:embed="rId5"/>
                  <a:stretch>
                    <a:fillRect l="-4206" r="-4673" b="-26667"/>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0FE0D6A-F5FD-4692-AFEA-DD510220F117}"/>
                </a:ext>
              </a:extLst>
            </p:cNvPr>
            <p:cNvCxnSpPr>
              <a:cxnSpLocks/>
            </p:cNvCxnSpPr>
            <p:nvPr/>
          </p:nvCxnSpPr>
          <p:spPr>
            <a:xfrm flipH="1" flipV="1">
              <a:off x="9432758" y="2790196"/>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309500-A0D4-426D-9F08-F04BDD7B9D9F}"/>
                </a:ext>
              </a:extLst>
            </p:cNvPr>
            <p:cNvCxnSpPr>
              <a:cxnSpLocks/>
            </p:cNvCxnSpPr>
            <p:nvPr/>
          </p:nvCxnSpPr>
          <p:spPr>
            <a:xfrm flipH="1" flipV="1">
              <a:off x="9432759" y="1215937"/>
              <a:ext cx="540919" cy="1384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AFAE9-5ADA-41F3-AD20-CA792F311064}"/>
                </a:ext>
              </a:extLst>
            </p:cNvPr>
            <p:cNvCxnSpPr>
              <a:cxnSpLocks/>
            </p:cNvCxnSpPr>
            <p:nvPr/>
          </p:nvCxnSpPr>
          <p:spPr>
            <a:xfrm flipH="1" flipV="1">
              <a:off x="9447731" y="3522473"/>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1BE84E-5D31-4C1D-84DA-89C4E6223820}"/>
                    </a:ext>
                  </a:extLst>
                </p:cNvPr>
                <p:cNvSpPr txBox="1"/>
                <p:nvPr/>
              </p:nvSpPr>
              <p:spPr>
                <a:xfrm>
                  <a:off x="10004693" y="3522473"/>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1" name="TextBox 10">
                  <a:extLst>
                    <a:ext uri="{FF2B5EF4-FFF2-40B4-BE49-F238E27FC236}">
                      <a16:creationId xmlns:a16="http://schemas.microsoft.com/office/drawing/2014/main" id="{B01BE84E-5D31-4C1D-84DA-89C4E6223820}"/>
                    </a:ext>
                  </a:extLst>
                </p:cNvPr>
                <p:cNvSpPr txBox="1">
                  <a:spLocks noRot="1" noChangeAspect="1" noMove="1" noResize="1" noEditPoints="1" noAdjustHandles="1" noChangeArrowheads="1" noChangeShapeType="1" noTextEdit="1"/>
                </p:cNvSpPr>
                <p:nvPr/>
              </p:nvSpPr>
              <p:spPr>
                <a:xfrm>
                  <a:off x="10004693" y="3522473"/>
                  <a:ext cx="1305165" cy="276999"/>
                </a:xfrm>
                <a:prstGeom prst="rect">
                  <a:avLst/>
                </a:prstGeom>
                <a:blipFill>
                  <a:blip r:embed="rId6"/>
                  <a:stretch>
                    <a:fillRect l="-1333" r="-1778" b="-18750"/>
                  </a:stretch>
                </a:blipFill>
              </p:spPr>
              <p:txBody>
                <a:bodyPr/>
                <a:lstStyle/>
                <a:p>
                  <a:r>
                    <a:rPr lang="en-US">
                      <a:noFill/>
                    </a:rPr>
                    <a:t> </a:t>
                  </a:r>
                </a:p>
              </p:txBody>
            </p:sp>
          </mc:Fallback>
        </mc:AlternateContent>
      </p:grpSp>
      <p:sp>
        <p:nvSpPr>
          <p:cNvPr id="15" name="TextBox 14">
            <a:extLst>
              <a:ext uri="{FF2B5EF4-FFF2-40B4-BE49-F238E27FC236}">
                <a16:creationId xmlns:a16="http://schemas.microsoft.com/office/drawing/2014/main" id="{F660B645-C72B-4E4B-A8E9-B7BEB825C87F}"/>
              </a:ext>
            </a:extLst>
          </p:cNvPr>
          <p:cNvSpPr txBox="1"/>
          <p:nvPr/>
        </p:nvSpPr>
        <p:spPr>
          <a:xfrm>
            <a:off x="2728685" y="4412134"/>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7AFC3F5-7F5D-4CC4-BC08-FCC661FEE7C5}"/>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p:sp>
            <p:nvSpPr>
              <p:cNvPr id="16" name="TextBox 15">
                <a:extLst>
                  <a:ext uri="{FF2B5EF4-FFF2-40B4-BE49-F238E27FC236}">
                    <a16:creationId xmlns:a16="http://schemas.microsoft.com/office/drawing/2014/main" id="{57AFC3F5-7F5D-4CC4-BC08-FCC661FEE7C5}"/>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7"/>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31267734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86ED78A-3FE2-4303-A1FF-403E681A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202" y="730182"/>
            <a:ext cx="8492559" cy="594891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B7159-1CDD-4778-B94F-EABB286C03A7}"/>
                  </a:ext>
                </a:extLst>
              </p:cNvPr>
              <p:cNvSpPr txBox="1"/>
              <p:nvPr/>
            </p:nvSpPr>
            <p:spPr>
              <a:xfrm>
                <a:off x="4244710" y="3836482"/>
                <a:ext cx="915766"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4" name="TextBox 3">
                <a:extLst>
                  <a:ext uri="{FF2B5EF4-FFF2-40B4-BE49-F238E27FC236}">
                    <a16:creationId xmlns:a16="http://schemas.microsoft.com/office/drawing/2014/main" id="{F88B7159-1CDD-4778-B94F-EABB286C03A7}"/>
                  </a:ext>
                </a:extLst>
              </p:cNvPr>
              <p:cNvSpPr txBox="1">
                <a:spLocks noRot="1" noChangeAspect="1" noMove="1" noResize="1" noEditPoints="1" noAdjustHandles="1" noChangeArrowheads="1" noChangeShapeType="1" noTextEdit="1"/>
              </p:cNvSpPr>
              <p:nvPr/>
            </p:nvSpPr>
            <p:spPr>
              <a:xfrm>
                <a:off x="4244710" y="3836482"/>
                <a:ext cx="915766" cy="293751"/>
              </a:xfrm>
              <a:prstGeom prst="rect">
                <a:avLst/>
              </a:prstGeom>
              <a:blipFill>
                <a:blip r:embed="rId3"/>
                <a:stretch>
                  <a:fillRect l="-3974" r="-3311" b="-1632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28A8C5B-2866-46C5-9BB2-A3C47D4A252B}"/>
              </a:ext>
            </a:extLst>
          </p:cNvPr>
          <p:cNvCxnSpPr>
            <a:stCxn id="4" idx="0"/>
          </p:cNvCxnSpPr>
          <p:nvPr/>
        </p:nvCxnSpPr>
        <p:spPr>
          <a:xfrm flipV="1">
            <a:off x="4702594" y="3283584"/>
            <a:ext cx="291515" cy="5528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291A21-6D40-4B53-BA80-071DA630B15E}"/>
                  </a:ext>
                </a:extLst>
              </p:cNvPr>
              <p:cNvSpPr txBox="1"/>
              <p:nvPr/>
            </p:nvSpPr>
            <p:spPr>
              <a:xfrm>
                <a:off x="9553126" y="1361912"/>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6" name="TextBox 5">
                <a:extLst>
                  <a:ext uri="{FF2B5EF4-FFF2-40B4-BE49-F238E27FC236}">
                    <a16:creationId xmlns:a16="http://schemas.microsoft.com/office/drawing/2014/main" id="{9C291A21-6D40-4B53-BA80-071DA630B15E}"/>
                  </a:ext>
                </a:extLst>
              </p:cNvPr>
              <p:cNvSpPr txBox="1">
                <a:spLocks noRot="1" noChangeAspect="1" noMove="1" noResize="1" noEditPoints="1" noAdjustHandles="1" noChangeArrowheads="1" noChangeShapeType="1" noTextEdit="1"/>
              </p:cNvSpPr>
              <p:nvPr/>
            </p:nvSpPr>
            <p:spPr>
              <a:xfrm>
                <a:off x="9553126" y="1361912"/>
                <a:ext cx="1370115" cy="293751"/>
              </a:xfrm>
              <a:prstGeom prst="rect">
                <a:avLst/>
              </a:prstGeom>
              <a:blipFill>
                <a:blip r:embed="rId4"/>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355EF2-F97D-449A-8B74-8804B3CEB133}"/>
                  </a:ext>
                </a:extLst>
              </p:cNvPr>
              <p:cNvSpPr txBox="1"/>
              <p:nvPr/>
            </p:nvSpPr>
            <p:spPr>
              <a:xfrm>
                <a:off x="9553125" y="2989834"/>
                <a:ext cx="1397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𝒓𝒆𝒕</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𝟓𝟏𝟓</m:t>
                      </m:r>
                    </m:oMath>
                  </m:oMathPara>
                </a14:m>
                <a:endParaRPr lang="en-US" b="1" dirty="0"/>
              </a:p>
            </p:txBody>
          </p:sp>
        </mc:Choice>
        <mc:Fallback xmlns="">
          <p:sp>
            <p:nvSpPr>
              <p:cNvPr id="7" name="TextBox 6">
                <a:extLst>
                  <a:ext uri="{FF2B5EF4-FFF2-40B4-BE49-F238E27FC236}">
                    <a16:creationId xmlns:a16="http://schemas.microsoft.com/office/drawing/2014/main" id="{F1355EF2-F97D-449A-8B74-8804B3CEB133}"/>
                  </a:ext>
                </a:extLst>
              </p:cNvPr>
              <p:cNvSpPr txBox="1">
                <a:spLocks noRot="1" noChangeAspect="1" noMove="1" noResize="1" noEditPoints="1" noAdjustHandles="1" noChangeArrowheads="1" noChangeShapeType="1" noTextEdit="1"/>
              </p:cNvSpPr>
              <p:nvPr/>
            </p:nvSpPr>
            <p:spPr>
              <a:xfrm>
                <a:off x="9553125" y="2989834"/>
                <a:ext cx="1397755" cy="276999"/>
              </a:xfrm>
              <a:prstGeom prst="rect">
                <a:avLst/>
              </a:prstGeom>
              <a:blipFill>
                <a:blip r:embed="rId5"/>
                <a:stretch>
                  <a:fillRect l="-3930" r="-4367" b="-23913"/>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25309500-A0D4-426D-9F08-F04BDD7B9D9F}"/>
              </a:ext>
            </a:extLst>
          </p:cNvPr>
          <p:cNvCxnSpPr>
            <a:cxnSpLocks/>
          </p:cNvCxnSpPr>
          <p:nvPr/>
        </p:nvCxnSpPr>
        <p:spPr>
          <a:xfrm flipH="1" flipV="1">
            <a:off x="8985289" y="1357739"/>
            <a:ext cx="567837" cy="146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1BE84E-5D31-4C1D-84DA-89C4E6223820}"/>
                  </a:ext>
                </a:extLst>
              </p:cNvPr>
              <p:cNvSpPr txBox="1"/>
              <p:nvPr/>
            </p:nvSpPr>
            <p:spPr>
              <a:xfrm>
                <a:off x="9585684" y="3803763"/>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1" name="TextBox 10">
                <a:extLst>
                  <a:ext uri="{FF2B5EF4-FFF2-40B4-BE49-F238E27FC236}">
                    <a16:creationId xmlns:a16="http://schemas.microsoft.com/office/drawing/2014/main" id="{B01BE84E-5D31-4C1D-84DA-89C4E6223820}"/>
                  </a:ext>
                </a:extLst>
              </p:cNvPr>
              <p:cNvSpPr txBox="1">
                <a:spLocks noRot="1" noChangeAspect="1" noMove="1" noResize="1" noEditPoints="1" noAdjustHandles="1" noChangeArrowheads="1" noChangeShapeType="1" noTextEdit="1"/>
              </p:cNvSpPr>
              <p:nvPr/>
            </p:nvSpPr>
            <p:spPr>
              <a:xfrm>
                <a:off x="9585684" y="3803763"/>
                <a:ext cx="1370115" cy="293751"/>
              </a:xfrm>
              <a:prstGeom prst="rect">
                <a:avLst/>
              </a:prstGeom>
              <a:blipFill>
                <a:blip r:embed="rId6"/>
                <a:stretch>
                  <a:fillRect l="-1333" r="-1778" b="-1875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2C9CE90-54C7-421C-AF00-22208885AC58}"/>
              </a:ext>
            </a:extLst>
          </p:cNvPr>
          <p:cNvSpPr txBox="1"/>
          <p:nvPr/>
        </p:nvSpPr>
        <p:spPr>
          <a:xfrm>
            <a:off x="7385538" y="2025748"/>
            <a:ext cx="1364567" cy="478301"/>
          </a:xfrm>
          <a:prstGeom prst="rect">
            <a:avLst/>
          </a:prstGeom>
          <a:noFill/>
        </p:spPr>
        <p:txBody>
          <a:bodyPr wrap="square" rtlCol="0">
            <a:spAutoFit/>
          </a:bodyPr>
          <a:lstStyle/>
          <a:p>
            <a:endParaRPr lang="en-US" dirty="0"/>
          </a:p>
        </p:txBody>
      </p:sp>
      <p:grpSp>
        <p:nvGrpSpPr>
          <p:cNvPr id="24" name="Group 23">
            <a:extLst>
              <a:ext uri="{FF2B5EF4-FFF2-40B4-BE49-F238E27FC236}">
                <a16:creationId xmlns:a16="http://schemas.microsoft.com/office/drawing/2014/main" id="{6F92497F-6729-423C-A7D9-48DBF0B3011B}"/>
              </a:ext>
            </a:extLst>
          </p:cNvPr>
          <p:cNvGrpSpPr/>
          <p:nvPr/>
        </p:nvGrpSpPr>
        <p:grpSpPr>
          <a:xfrm>
            <a:off x="9630286" y="4969388"/>
            <a:ext cx="2397593" cy="1627922"/>
            <a:chOff x="9545878" y="4617693"/>
            <a:chExt cx="2397593" cy="1627922"/>
          </a:xfrm>
        </p:grpSpPr>
        <p:sp>
          <p:nvSpPr>
            <p:cNvPr id="15" name="Rectangle: Rounded Corners 14">
              <a:extLst>
                <a:ext uri="{FF2B5EF4-FFF2-40B4-BE49-F238E27FC236}">
                  <a16:creationId xmlns:a16="http://schemas.microsoft.com/office/drawing/2014/main" id="{155A147A-08E1-4F2C-84BA-B4D0D883D7FE}"/>
                </a:ext>
              </a:extLst>
            </p:cNvPr>
            <p:cNvSpPr/>
            <p:nvPr/>
          </p:nvSpPr>
          <p:spPr>
            <a:xfrm>
              <a:off x="9781354" y="5150823"/>
              <a:ext cx="526587" cy="393895"/>
            </a:xfrm>
            <a:prstGeom prst="roundRect">
              <a:avLst/>
            </a:prstGeom>
            <a:solidFill>
              <a:srgbClr val="0F02BE">
                <a:alpha val="40000"/>
              </a:srgbClr>
            </a:solid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DF7736-8B56-4D85-9A23-065AAF5A67F0}"/>
                </a:ext>
              </a:extLst>
            </p:cNvPr>
            <p:cNvSpPr txBox="1"/>
            <p:nvPr/>
          </p:nvSpPr>
          <p:spPr>
            <a:xfrm>
              <a:off x="10414592" y="5163104"/>
              <a:ext cx="1044687" cy="369332"/>
            </a:xfrm>
            <a:prstGeom prst="rect">
              <a:avLst/>
            </a:prstGeom>
            <a:noFill/>
          </p:spPr>
          <p:txBody>
            <a:bodyPr wrap="square" rtlCol="0">
              <a:spAutoFit/>
            </a:bodyPr>
            <a:lstStyle/>
            <a:p>
              <a:r>
                <a:rPr lang="en-US" dirty="0">
                  <a:solidFill>
                    <a:srgbClr val="0F02BE"/>
                  </a:solidFill>
                </a:rPr>
                <a:t>Growth</a:t>
              </a:r>
            </a:p>
          </p:txBody>
        </p:sp>
        <p:sp>
          <p:nvSpPr>
            <p:cNvPr id="20" name="Rectangle: Rounded Corners 19">
              <a:extLst>
                <a:ext uri="{FF2B5EF4-FFF2-40B4-BE49-F238E27FC236}">
                  <a16:creationId xmlns:a16="http://schemas.microsoft.com/office/drawing/2014/main" id="{D33D2582-937B-4629-8FAE-416B810684D9}"/>
                </a:ext>
              </a:extLst>
            </p:cNvPr>
            <p:cNvSpPr/>
            <p:nvPr/>
          </p:nvSpPr>
          <p:spPr>
            <a:xfrm>
              <a:off x="9779007" y="5668986"/>
              <a:ext cx="526587" cy="39389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C45C470-C176-4DF3-929C-82174933034B}"/>
                </a:ext>
              </a:extLst>
            </p:cNvPr>
            <p:cNvSpPr txBox="1"/>
            <p:nvPr/>
          </p:nvSpPr>
          <p:spPr>
            <a:xfrm>
              <a:off x="10426313" y="5681267"/>
              <a:ext cx="1044687" cy="369332"/>
            </a:xfrm>
            <a:prstGeom prst="rect">
              <a:avLst/>
            </a:prstGeom>
            <a:noFill/>
          </p:spPr>
          <p:txBody>
            <a:bodyPr wrap="square" rtlCol="0">
              <a:spAutoFit/>
            </a:bodyPr>
            <a:lstStyle/>
            <a:p>
              <a:r>
                <a:rPr lang="en-US" dirty="0">
                  <a:solidFill>
                    <a:srgbClr val="FF0000"/>
                  </a:solidFill>
                </a:rPr>
                <a:t>Decline</a:t>
              </a:r>
            </a:p>
          </p:txBody>
        </p:sp>
        <p:sp>
          <p:nvSpPr>
            <p:cNvPr id="19" name="Rectangle 18">
              <a:extLst>
                <a:ext uri="{FF2B5EF4-FFF2-40B4-BE49-F238E27FC236}">
                  <a16:creationId xmlns:a16="http://schemas.microsoft.com/office/drawing/2014/main" id="{408AD70C-B4BB-4183-A6A6-8EB77DDB731C}"/>
                </a:ext>
              </a:extLst>
            </p:cNvPr>
            <p:cNvSpPr/>
            <p:nvPr/>
          </p:nvSpPr>
          <p:spPr>
            <a:xfrm>
              <a:off x="9553125" y="4617693"/>
              <a:ext cx="2390346" cy="1627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4AB4A47-3296-4CA8-BAE7-6AD00F204D68}"/>
                </a:ext>
              </a:extLst>
            </p:cNvPr>
            <p:cNvSpPr txBox="1"/>
            <p:nvPr/>
          </p:nvSpPr>
          <p:spPr>
            <a:xfrm>
              <a:off x="9545878" y="4670472"/>
              <a:ext cx="1853639" cy="369332"/>
            </a:xfrm>
            <a:prstGeom prst="rect">
              <a:avLst/>
            </a:prstGeom>
            <a:noFill/>
          </p:spPr>
          <p:txBody>
            <a:bodyPr wrap="square" rtlCol="0">
              <a:spAutoFit/>
            </a:bodyPr>
            <a:lstStyle/>
            <a:p>
              <a:r>
                <a:rPr lang="en-US" b="1" dirty="0"/>
                <a:t>EXPLANATION:</a:t>
              </a:r>
            </a:p>
          </p:txBody>
        </p:sp>
      </p:grpSp>
      <p:sp>
        <p:nvSpPr>
          <p:cNvPr id="26" name="Freeform: Shape 25">
            <a:extLst>
              <a:ext uri="{FF2B5EF4-FFF2-40B4-BE49-F238E27FC236}">
                <a16:creationId xmlns:a16="http://schemas.microsoft.com/office/drawing/2014/main" id="{835BCCB1-092D-4271-81FF-F41ABF96CB29}"/>
              </a:ext>
            </a:extLst>
          </p:cNvPr>
          <p:cNvSpPr>
            <a:spLocks noChangeAspect="1"/>
          </p:cNvSpPr>
          <p:nvPr/>
        </p:nvSpPr>
        <p:spPr>
          <a:xfrm>
            <a:off x="5297715" y="1016000"/>
            <a:ext cx="3911449" cy="2086106"/>
          </a:xfrm>
          <a:custGeom>
            <a:avLst/>
            <a:gdLst>
              <a:gd name="connsiteX0" fmla="*/ 0 w 3918857"/>
              <a:gd name="connsiteY0" fmla="*/ 0 h 2090057"/>
              <a:gd name="connsiteX1" fmla="*/ 3918857 w 3918857"/>
              <a:gd name="connsiteY1" fmla="*/ 0 h 2090057"/>
              <a:gd name="connsiteX2" fmla="*/ 3918857 w 3918857"/>
              <a:gd name="connsiteY2" fmla="*/ 2090057 h 2090057"/>
              <a:gd name="connsiteX3" fmla="*/ 3352800 w 3918857"/>
              <a:gd name="connsiteY3" fmla="*/ 1915885 h 2090057"/>
              <a:gd name="connsiteX4" fmla="*/ 2989943 w 3918857"/>
              <a:gd name="connsiteY4" fmla="*/ 1756228 h 2090057"/>
              <a:gd name="connsiteX5" fmla="*/ 2496457 w 3918857"/>
              <a:gd name="connsiteY5" fmla="*/ 1582057 h 2090057"/>
              <a:gd name="connsiteX6" fmla="*/ 2293257 w 3918857"/>
              <a:gd name="connsiteY6" fmla="*/ 1480457 h 2090057"/>
              <a:gd name="connsiteX7" fmla="*/ 2235200 w 3918857"/>
              <a:gd name="connsiteY7" fmla="*/ 1480457 h 2090057"/>
              <a:gd name="connsiteX8" fmla="*/ 2017486 w 3918857"/>
              <a:gd name="connsiteY8" fmla="*/ 1378857 h 2090057"/>
              <a:gd name="connsiteX9" fmla="*/ 1625600 w 3918857"/>
              <a:gd name="connsiteY9" fmla="*/ 1175657 h 2090057"/>
              <a:gd name="connsiteX10" fmla="*/ 1190172 w 3918857"/>
              <a:gd name="connsiteY10" fmla="*/ 928914 h 2090057"/>
              <a:gd name="connsiteX11" fmla="*/ 812800 w 3918857"/>
              <a:gd name="connsiteY11" fmla="*/ 667657 h 2090057"/>
              <a:gd name="connsiteX12" fmla="*/ 362857 w 3918857"/>
              <a:gd name="connsiteY12" fmla="*/ 348343 h 2090057"/>
              <a:gd name="connsiteX13" fmla="*/ 87086 w 3918857"/>
              <a:gd name="connsiteY13" fmla="*/ 130628 h 2090057"/>
              <a:gd name="connsiteX14" fmla="*/ 0 w 3918857"/>
              <a:gd name="connsiteY14" fmla="*/ 0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8857" h="2090057">
                <a:moveTo>
                  <a:pt x="0" y="0"/>
                </a:moveTo>
                <a:lnTo>
                  <a:pt x="3918857" y="0"/>
                </a:lnTo>
                <a:lnTo>
                  <a:pt x="3918857" y="2090057"/>
                </a:lnTo>
                <a:lnTo>
                  <a:pt x="3352800" y="1915885"/>
                </a:lnTo>
                <a:lnTo>
                  <a:pt x="2989943" y="1756228"/>
                </a:lnTo>
                <a:lnTo>
                  <a:pt x="2496457" y="1582057"/>
                </a:lnTo>
                <a:lnTo>
                  <a:pt x="2293257" y="1480457"/>
                </a:lnTo>
                <a:lnTo>
                  <a:pt x="2235200" y="1480457"/>
                </a:lnTo>
                <a:lnTo>
                  <a:pt x="2017486" y="1378857"/>
                </a:lnTo>
                <a:lnTo>
                  <a:pt x="1625600" y="1175657"/>
                </a:lnTo>
                <a:lnTo>
                  <a:pt x="1190172" y="928914"/>
                </a:lnTo>
                <a:lnTo>
                  <a:pt x="812800" y="667657"/>
                </a:lnTo>
                <a:lnTo>
                  <a:pt x="362857" y="348343"/>
                </a:lnTo>
                <a:lnTo>
                  <a:pt x="87086" y="130628"/>
                </a:lnTo>
                <a:lnTo>
                  <a:pt x="0" y="0"/>
                </a:lnTo>
                <a:close/>
              </a:path>
            </a:pathLst>
          </a:custGeom>
          <a:solidFill>
            <a:srgbClr val="0F02BE">
              <a:alpha val="40000"/>
            </a:srgbClr>
          </a:solidFill>
          <a:ln w="22225">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Shape 1">
            <a:extLst>
              <a:ext uri="{FF2B5EF4-FFF2-40B4-BE49-F238E27FC236}">
                <a16:creationId xmlns:a16="http://schemas.microsoft.com/office/drawing/2014/main" id="{75E51C86-D881-49E4-ADA5-7FCA693E1F76}"/>
              </a:ext>
            </a:extLst>
          </p:cNvPr>
          <p:cNvSpPr/>
          <p:nvPr/>
        </p:nvSpPr>
        <p:spPr>
          <a:xfrm>
            <a:off x="2685143" y="1016000"/>
            <a:ext cx="6531428" cy="4905829"/>
          </a:xfrm>
          <a:custGeom>
            <a:avLst/>
            <a:gdLst>
              <a:gd name="connsiteX0" fmla="*/ 0 w 6531428"/>
              <a:gd name="connsiteY0" fmla="*/ 0 h 4905829"/>
              <a:gd name="connsiteX1" fmla="*/ 14514 w 6531428"/>
              <a:gd name="connsiteY1" fmla="*/ 4905829 h 4905829"/>
              <a:gd name="connsiteX2" fmla="*/ 6531428 w 6531428"/>
              <a:gd name="connsiteY2" fmla="*/ 4905829 h 4905829"/>
              <a:gd name="connsiteX3" fmla="*/ 6516914 w 6531428"/>
              <a:gd name="connsiteY3" fmla="*/ 2090057 h 4905829"/>
              <a:gd name="connsiteX4" fmla="*/ 6270171 w 6531428"/>
              <a:gd name="connsiteY4" fmla="*/ 2002971 h 4905829"/>
              <a:gd name="connsiteX5" fmla="*/ 5907314 w 6531428"/>
              <a:gd name="connsiteY5" fmla="*/ 1872343 h 4905829"/>
              <a:gd name="connsiteX6" fmla="*/ 5544457 w 6531428"/>
              <a:gd name="connsiteY6" fmla="*/ 1741714 h 4905829"/>
              <a:gd name="connsiteX7" fmla="*/ 5152571 w 6531428"/>
              <a:gd name="connsiteY7" fmla="*/ 1596571 h 4905829"/>
              <a:gd name="connsiteX8" fmla="*/ 4862286 w 6531428"/>
              <a:gd name="connsiteY8" fmla="*/ 1494971 h 4905829"/>
              <a:gd name="connsiteX9" fmla="*/ 4426857 w 6531428"/>
              <a:gd name="connsiteY9" fmla="*/ 1277257 h 4905829"/>
              <a:gd name="connsiteX10" fmla="*/ 4020457 w 6531428"/>
              <a:gd name="connsiteY10" fmla="*/ 1074057 h 4905829"/>
              <a:gd name="connsiteX11" fmla="*/ 3585028 w 6531428"/>
              <a:gd name="connsiteY11" fmla="*/ 798286 h 4905829"/>
              <a:gd name="connsiteX12" fmla="*/ 3309257 w 6531428"/>
              <a:gd name="connsiteY12" fmla="*/ 609600 h 4905829"/>
              <a:gd name="connsiteX13" fmla="*/ 3004457 w 6531428"/>
              <a:gd name="connsiteY13" fmla="*/ 377371 h 4905829"/>
              <a:gd name="connsiteX14" fmla="*/ 2786743 w 6531428"/>
              <a:gd name="connsiteY14" fmla="*/ 217714 h 4905829"/>
              <a:gd name="connsiteX15" fmla="*/ 2612571 w 6531428"/>
              <a:gd name="connsiteY15" fmla="*/ 14514 h 4905829"/>
              <a:gd name="connsiteX16" fmla="*/ 0 w 6531428"/>
              <a:gd name="connsiteY16" fmla="*/ 0 h 490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31428" h="4905829">
                <a:moveTo>
                  <a:pt x="0" y="0"/>
                </a:moveTo>
                <a:lnTo>
                  <a:pt x="14514" y="4905829"/>
                </a:lnTo>
                <a:lnTo>
                  <a:pt x="6531428" y="4905829"/>
                </a:lnTo>
                <a:lnTo>
                  <a:pt x="6516914" y="2090057"/>
                </a:lnTo>
                <a:lnTo>
                  <a:pt x="6270171" y="2002971"/>
                </a:lnTo>
                <a:lnTo>
                  <a:pt x="5907314" y="1872343"/>
                </a:lnTo>
                <a:lnTo>
                  <a:pt x="5544457" y="1741714"/>
                </a:lnTo>
                <a:lnTo>
                  <a:pt x="5152571" y="1596571"/>
                </a:lnTo>
                <a:lnTo>
                  <a:pt x="4862286" y="1494971"/>
                </a:lnTo>
                <a:lnTo>
                  <a:pt x="4426857" y="1277257"/>
                </a:lnTo>
                <a:lnTo>
                  <a:pt x="4020457" y="1074057"/>
                </a:lnTo>
                <a:lnTo>
                  <a:pt x="3585028" y="798286"/>
                </a:lnTo>
                <a:lnTo>
                  <a:pt x="3309257" y="609600"/>
                </a:lnTo>
                <a:lnTo>
                  <a:pt x="3004457" y="377371"/>
                </a:lnTo>
                <a:lnTo>
                  <a:pt x="2786743" y="217714"/>
                </a:lnTo>
                <a:lnTo>
                  <a:pt x="2612571" y="14514"/>
                </a:lnTo>
                <a:lnTo>
                  <a:pt x="0" y="0"/>
                </a:lnTo>
                <a:close/>
              </a:path>
            </a:pathLst>
          </a:custGeom>
          <a:solidFill>
            <a:srgbClr val="FF0000">
              <a:alpha val="4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0FE0D6A-F5FD-4692-AFEA-DD510220F117}"/>
              </a:ext>
            </a:extLst>
          </p:cNvPr>
          <p:cNvCxnSpPr>
            <a:cxnSpLocks/>
          </p:cNvCxnSpPr>
          <p:nvPr/>
        </p:nvCxnSpPr>
        <p:spPr>
          <a:xfrm flipH="1" flipV="1">
            <a:off x="8985288" y="3027202"/>
            <a:ext cx="584678" cy="146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AFAE9-5ADA-41F3-AD20-CA792F311064}"/>
              </a:ext>
            </a:extLst>
          </p:cNvPr>
          <p:cNvCxnSpPr>
            <a:cxnSpLocks/>
          </p:cNvCxnSpPr>
          <p:nvPr/>
        </p:nvCxnSpPr>
        <p:spPr>
          <a:xfrm flipH="1" flipV="1">
            <a:off x="9001006" y="3803763"/>
            <a:ext cx="584678" cy="146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82ED41A-F8BF-4401-8B48-1E672987E912}"/>
              </a:ext>
            </a:extLst>
          </p:cNvPr>
          <p:cNvSpPr/>
          <p:nvPr/>
        </p:nvSpPr>
        <p:spPr>
          <a:xfrm>
            <a:off x="9497396" y="2882062"/>
            <a:ext cx="1607736" cy="5639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F6ECC53-DDBB-4C1D-A54A-97566FC944A1}"/>
              </a:ext>
            </a:extLst>
          </p:cNvPr>
          <p:cNvSpPr txBox="1"/>
          <p:nvPr/>
        </p:nvSpPr>
        <p:spPr>
          <a:xfrm>
            <a:off x="2728685" y="4412134"/>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p:sp>
        <p:nvSpPr>
          <p:cNvPr id="25" name="TextBox 24">
            <a:extLst>
              <a:ext uri="{FF2B5EF4-FFF2-40B4-BE49-F238E27FC236}">
                <a16:creationId xmlns:a16="http://schemas.microsoft.com/office/drawing/2014/main" id="{2F43218E-F050-40A5-990C-03F5869130B7}"/>
              </a:ext>
            </a:extLst>
          </p:cNvPr>
          <p:cNvSpPr txBox="1"/>
          <p:nvPr/>
        </p:nvSpPr>
        <p:spPr>
          <a:xfrm rot="16200000">
            <a:off x="167980" y="3191775"/>
            <a:ext cx="3185893" cy="369332"/>
          </a:xfrm>
          <a:prstGeom prst="rect">
            <a:avLst/>
          </a:prstGeom>
          <a:solidFill>
            <a:schemeClr val="bg1"/>
          </a:solidFill>
        </p:spPr>
        <p:txBody>
          <a:bodyPr wrap="square" rtlCol="0">
            <a:spAutoFit/>
          </a:bodyPr>
          <a:lstStyle/>
          <a:p>
            <a:r>
              <a:rPr lang="en-US" dirty="0"/>
              <a:t>Age-0 Survival Given Retention</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413D842-697A-4232-9A33-77CECF20A2DE}"/>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p:sp>
            <p:nvSpPr>
              <p:cNvPr id="28" name="TextBox 27">
                <a:extLst>
                  <a:ext uri="{FF2B5EF4-FFF2-40B4-BE49-F238E27FC236}">
                    <a16:creationId xmlns:a16="http://schemas.microsoft.com/office/drawing/2014/main" id="{F413D842-697A-4232-9A33-77CECF20A2DE}"/>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7"/>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19780403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5410488-FB9C-43AA-86AA-5D8F3BE97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964" y="730237"/>
            <a:ext cx="8504416" cy="595274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84A391-B612-486D-B3AB-0C5188756DDA}"/>
                  </a:ext>
                </a:extLst>
              </p:cNvPr>
              <p:cNvSpPr txBox="1"/>
              <p:nvPr/>
            </p:nvSpPr>
            <p:spPr>
              <a:xfrm>
                <a:off x="9608907" y="3799690"/>
                <a:ext cx="1397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𝒑</m:t>
                          </m:r>
                        </m:e>
                        <m:sub>
                          <m:r>
                            <a:rPr lang="en-US" b="1" i="1" smtClean="0">
                              <a:solidFill>
                                <a:schemeClr val="tx1"/>
                              </a:solidFill>
                              <a:latin typeface="Cambria Math" panose="02040503050406030204" pitchFamily="18" charset="0"/>
                            </a:rPr>
                            <m:t>𝒓𝒆𝒕</m:t>
                          </m:r>
                        </m:sub>
                      </m:sSub>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𝟕𝟏𝟓</m:t>
                      </m:r>
                    </m:oMath>
                  </m:oMathPara>
                </a14:m>
                <a:endParaRPr lang="en-US" b="1" dirty="0">
                  <a:solidFill>
                    <a:schemeClr val="tx1"/>
                  </a:solidFill>
                </a:endParaRPr>
              </a:p>
            </p:txBody>
          </p:sp>
        </mc:Choice>
        <mc:Fallback xmlns="">
          <p:sp>
            <p:nvSpPr>
              <p:cNvPr id="11" name="TextBox 10">
                <a:extLst>
                  <a:ext uri="{FF2B5EF4-FFF2-40B4-BE49-F238E27FC236}">
                    <a16:creationId xmlns:a16="http://schemas.microsoft.com/office/drawing/2014/main" id="{B684A391-B612-486D-B3AB-0C5188756DDA}"/>
                  </a:ext>
                </a:extLst>
              </p:cNvPr>
              <p:cNvSpPr txBox="1">
                <a:spLocks noRot="1" noChangeAspect="1" noMove="1" noResize="1" noEditPoints="1" noAdjustHandles="1" noChangeArrowheads="1" noChangeShapeType="1" noTextEdit="1"/>
              </p:cNvSpPr>
              <p:nvPr/>
            </p:nvSpPr>
            <p:spPr>
              <a:xfrm>
                <a:off x="9608907" y="3799690"/>
                <a:ext cx="1397755" cy="276999"/>
              </a:xfrm>
              <a:prstGeom prst="rect">
                <a:avLst/>
              </a:prstGeom>
              <a:blipFill>
                <a:blip r:embed="rId3"/>
                <a:stretch>
                  <a:fillRect l="-3913" r="-3913"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B477EF-DCCA-4B53-B873-478C3F0EBB5C}"/>
                  </a:ext>
                </a:extLst>
              </p:cNvPr>
              <p:cNvSpPr txBox="1"/>
              <p:nvPr/>
            </p:nvSpPr>
            <p:spPr>
              <a:xfrm>
                <a:off x="4244710" y="3836482"/>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𝑟𝑒𝑡</m:t>
                          </m:r>
                        </m:sub>
                      </m:sSub>
                      <m:r>
                        <a:rPr lang="en-US" b="0" i="1" smtClean="0">
                          <a:solidFill>
                            <a:schemeClr val="tx1"/>
                          </a:solidFill>
                          <a:latin typeface="Cambria Math" panose="02040503050406030204" pitchFamily="18" charset="0"/>
                        </a:rPr>
                        <m:t>=1</m:t>
                      </m:r>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1BB477EF-DCCA-4B53-B873-478C3F0EBB5C}"/>
                  </a:ext>
                </a:extLst>
              </p:cNvPr>
              <p:cNvSpPr txBox="1">
                <a:spLocks noRot="1" noChangeAspect="1" noMove="1" noResize="1" noEditPoints="1" noAdjustHandles="1" noChangeArrowheads="1" noChangeShapeType="1" noTextEdit="1"/>
              </p:cNvSpPr>
              <p:nvPr/>
            </p:nvSpPr>
            <p:spPr>
              <a:xfrm>
                <a:off x="4244710" y="3836482"/>
                <a:ext cx="872355" cy="276999"/>
              </a:xfrm>
              <a:prstGeom prst="rect">
                <a:avLst/>
              </a:prstGeom>
              <a:blipFill>
                <a:blip r:embed="rId4"/>
                <a:stretch>
                  <a:fillRect l="-6294" r="-6294" b="-2391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5F8395F-65EF-4B65-ABF5-12022DCDEF0B}"/>
              </a:ext>
            </a:extLst>
          </p:cNvPr>
          <p:cNvCxnSpPr>
            <a:stCxn id="7" idx="0"/>
          </p:cNvCxnSpPr>
          <p:nvPr/>
        </p:nvCxnSpPr>
        <p:spPr>
          <a:xfrm flipV="1">
            <a:off x="4680888" y="3283584"/>
            <a:ext cx="313221" cy="5528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E77B5F0-B788-4928-B9DE-B516DE6C8768}"/>
                  </a:ext>
                </a:extLst>
              </p:cNvPr>
              <p:cNvSpPr txBox="1"/>
              <p:nvPr/>
            </p:nvSpPr>
            <p:spPr>
              <a:xfrm>
                <a:off x="9553126" y="1361912"/>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12" name="TextBox 11">
                <a:extLst>
                  <a:ext uri="{FF2B5EF4-FFF2-40B4-BE49-F238E27FC236}">
                    <a16:creationId xmlns:a16="http://schemas.microsoft.com/office/drawing/2014/main" id="{AE77B5F0-B788-4928-B9DE-B516DE6C8768}"/>
                  </a:ext>
                </a:extLst>
              </p:cNvPr>
              <p:cNvSpPr txBox="1">
                <a:spLocks noRot="1" noChangeAspect="1" noMove="1" noResize="1" noEditPoints="1" noAdjustHandles="1" noChangeArrowheads="1" noChangeShapeType="1" noTextEdit="1"/>
              </p:cNvSpPr>
              <p:nvPr/>
            </p:nvSpPr>
            <p:spPr>
              <a:xfrm>
                <a:off x="9553126" y="1361912"/>
                <a:ext cx="1370115" cy="293751"/>
              </a:xfrm>
              <a:prstGeom prst="rect">
                <a:avLst/>
              </a:prstGeom>
              <a:blipFill>
                <a:blip r:embed="rId5"/>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A7383-CC5C-4C81-AC97-BADDC1619893}"/>
                  </a:ext>
                </a:extLst>
              </p:cNvPr>
              <p:cNvSpPr txBox="1"/>
              <p:nvPr/>
            </p:nvSpPr>
            <p:spPr>
              <a:xfrm>
                <a:off x="9553125" y="2989834"/>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13" name="TextBox 12">
                <a:extLst>
                  <a:ext uri="{FF2B5EF4-FFF2-40B4-BE49-F238E27FC236}">
                    <a16:creationId xmlns:a16="http://schemas.microsoft.com/office/drawing/2014/main" id="{884A7383-CC5C-4C81-AC97-BADDC1619893}"/>
                  </a:ext>
                </a:extLst>
              </p:cNvPr>
              <p:cNvSpPr txBox="1">
                <a:spLocks noRot="1" noChangeAspect="1" noMove="1" noResize="1" noEditPoints="1" noAdjustHandles="1" noChangeArrowheads="1" noChangeShapeType="1" noTextEdit="1"/>
              </p:cNvSpPr>
              <p:nvPr/>
            </p:nvSpPr>
            <p:spPr>
              <a:xfrm>
                <a:off x="9553125" y="2989834"/>
                <a:ext cx="1370115" cy="293751"/>
              </a:xfrm>
              <a:prstGeom prst="rect">
                <a:avLst/>
              </a:prstGeom>
              <a:blipFill>
                <a:blip r:embed="rId6"/>
                <a:stretch>
                  <a:fillRect l="-1333" r="-1778" b="-1632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D56D5DC-E1FE-45C0-A459-A0F1D4CC7B6F}"/>
              </a:ext>
            </a:extLst>
          </p:cNvPr>
          <p:cNvCxnSpPr>
            <a:cxnSpLocks/>
          </p:cNvCxnSpPr>
          <p:nvPr/>
        </p:nvCxnSpPr>
        <p:spPr>
          <a:xfrm flipH="1" flipV="1">
            <a:off x="8985288" y="3027202"/>
            <a:ext cx="584678" cy="146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BC80BE-E285-445B-86C2-AA0D9BAD1EFF}"/>
              </a:ext>
            </a:extLst>
          </p:cNvPr>
          <p:cNvCxnSpPr>
            <a:cxnSpLocks/>
          </p:cNvCxnSpPr>
          <p:nvPr/>
        </p:nvCxnSpPr>
        <p:spPr>
          <a:xfrm flipH="1" flipV="1">
            <a:off x="8985289" y="1357739"/>
            <a:ext cx="567837" cy="146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F48BCB55-2D24-42CD-930E-CEBB6C9AA893}"/>
              </a:ext>
            </a:extLst>
          </p:cNvPr>
          <p:cNvSpPr/>
          <p:nvPr/>
        </p:nvSpPr>
        <p:spPr>
          <a:xfrm>
            <a:off x="2700997" y="1026942"/>
            <a:ext cx="6527409" cy="4881489"/>
          </a:xfrm>
          <a:custGeom>
            <a:avLst/>
            <a:gdLst>
              <a:gd name="connsiteX0" fmla="*/ 1252025 w 6527409"/>
              <a:gd name="connsiteY0" fmla="*/ 182880 h 4881489"/>
              <a:gd name="connsiteX1" fmla="*/ 1125415 w 6527409"/>
              <a:gd name="connsiteY1" fmla="*/ 0 h 4881489"/>
              <a:gd name="connsiteX2" fmla="*/ 0 w 6527409"/>
              <a:gd name="connsiteY2" fmla="*/ 0 h 4881489"/>
              <a:gd name="connsiteX3" fmla="*/ 0 w 6527409"/>
              <a:gd name="connsiteY3" fmla="*/ 4867421 h 4881489"/>
              <a:gd name="connsiteX4" fmla="*/ 6527409 w 6527409"/>
              <a:gd name="connsiteY4" fmla="*/ 4881489 h 4881489"/>
              <a:gd name="connsiteX5" fmla="*/ 6499274 w 6527409"/>
              <a:gd name="connsiteY5" fmla="*/ 2799470 h 4881489"/>
              <a:gd name="connsiteX6" fmla="*/ 6217920 w 6527409"/>
              <a:gd name="connsiteY6" fmla="*/ 2743200 h 4881489"/>
              <a:gd name="connsiteX7" fmla="*/ 5641145 w 6527409"/>
              <a:gd name="connsiteY7" fmla="*/ 2602523 h 4881489"/>
              <a:gd name="connsiteX8" fmla="*/ 4754880 w 6527409"/>
              <a:gd name="connsiteY8" fmla="*/ 2335236 h 4881489"/>
              <a:gd name="connsiteX9" fmla="*/ 4220308 w 6527409"/>
              <a:gd name="connsiteY9" fmla="*/ 2166424 h 4881489"/>
              <a:gd name="connsiteX10" fmla="*/ 3798277 w 6527409"/>
              <a:gd name="connsiteY10" fmla="*/ 1983544 h 4881489"/>
              <a:gd name="connsiteX11" fmla="*/ 3334043 w 6527409"/>
              <a:gd name="connsiteY11" fmla="*/ 1772529 h 4881489"/>
              <a:gd name="connsiteX12" fmla="*/ 2954215 w 6527409"/>
              <a:gd name="connsiteY12" fmla="*/ 1561513 h 4881489"/>
              <a:gd name="connsiteX13" fmla="*/ 2588455 w 6527409"/>
              <a:gd name="connsiteY13" fmla="*/ 1336430 h 4881489"/>
              <a:gd name="connsiteX14" fmla="*/ 2124221 w 6527409"/>
              <a:gd name="connsiteY14" fmla="*/ 998806 h 4881489"/>
              <a:gd name="connsiteX15" fmla="*/ 1716258 w 6527409"/>
              <a:gd name="connsiteY15" fmla="*/ 661181 h 4881489"/>
              <a:gd name="connsiteX16" fmla="*/ 1533378 w 6527409"/>
              <a:gd name="connsiteY16" fmla="*/ 478301 h 4881489"/>
              <a:gd name="connsiteX17" fmla="*/ 1364566 w 6527409"/>
              <a:gd name="connsiteY17" fmla="*/ 295421 h 4881489"/>
              <a:gd name="connsiteX18" fmla="*/ 1252025 w 6527409"/>
              <a:gd name="connsiteY18" fmla="*/ 182880 h 488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27409" h="4881489">
                <a:moveTo>
                  <a:pt x="1252025" y="182880"/>
                </a:moveTo>
                <a:lnTo>
                  <a:pt x="1125415" y="0"/>
                </a:lnTo>
                <a:lnTo>
                  <a:pt x="0" y="0"/>
                </a:lnTo>
                <a:lnTo>
                  <a:pt x="0" y="4867421"/>
                </a:lnTo>
                <a:lnTo>
                  <a:pt x="6527409" y="4881489"/>
                </a:lnTo>
                <a:lnTo>
                  <a:pt x="6499274" y="2799470"/>
                </a:lnTo>
                <a:lnTo>
                  <a:pt x="6217920" y="2743200"/>
                </a:lnTo>
                <a:lnTo>
                  <a:pt x="5641145" y="2602523"/>
                </a:lnTo>
                <a:lnTo>
                  <a:pt x="4754880" y="2335236"/>
                </a:lnTo>
                <a:lnTo>
                  <a:pt x="4220308" y="2166424"/>
                </a:lnTo>
                <a:lnTo>
                  <a:pt x="3798277" y="1983544"/>
                </a:lnTo>
                <a:lnTo>
                  <a:pt x="3334043" y="1772529"/>
                </a:lnTo>
                <a:lnTo>
                  <a:pt x="2954215" y="1561513"/>
                </a:lnTo>
                <a:lnTo>
                  <a:pt x="2588455" y="1336430"/>
                </a:lnTo>
                <a:lnTo>
                  <a:pt x="2124221" y="998806"/>
                </a:lnTo>
                <a:lnTo>
                  <a:pt x="1716258" y="661181"/>
                </a:lnTo>
                <a:lnTo>
                  <a:pt x="1533378" y="478301"/>
                </a:lnTo>
                <a:lnTo>
                  <a:pt x="1364566" y="295421"/>
                </a:lnTo>
                <a:lnTo>
                  <a:pt x="1252025" y="182880"/>
                </a:lnTo>
                <a:close/>
              </a:path>
            </a:pathLst>
          </a:custGeom>
          <a:solidFill>
            <a:srgbClr val="FF0000">
              <a:alpha val="4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C054D6A-EBBE-4557-8888-379AC3F765A2}"/>
              </a:ext>
            </a:extLst>
          </p:cNvPr>
          <p:cNvSpPr>
            <a:spLocks noChangeAspect="1"/>
          </p:cNvSpPr>
          <p:nvPr/>
        </p:nvSpPr>
        <p:spPr>
          <a:xfrm>
            <a:off x="3854549" y="1026942"/>
            <a:ext cx="5354727" cy="2788920"/>
          </a:xfrm>
          <a:custGeom>
            <a:avLst/>
            <a:gdLst>
              <a:gd name="connsiteX0" fmla="*/ 0 w 5401994"/>
              <a:gd name="connsiteY0" fmla="*/ 0 h 2813538"/>
              <a:gd name="connsiteX1" fmla="*/ 5387926 w 5401994"/>
              <a:gd name="connsiteY1" fmla="*/ 0 h 2813538"/>
              <a:gd name="connsiteX2" fmla="*/ 5401994 w 5401994"/>
              <a:gd name="connsiteY2" fmla="*/ 2813538 h 2813538"/>
              <a:gd name="connsiteX3" fmla="*/ 4937760 w 5401994"/>
              <a:gd name="connsiteY3" fmla="*/ 2686929 h 2813538"/>
              <a:gd name="connsiteX4" fmla="*/ 4487594 w 5401994"/>
              <a:gd name="connsiteY4" fmla="*/ 2574388 h 2813538"/>
              <a:gd name="connsiteX5" fmla="*/ 4079631 w 5401994"/>
              <a:gd name="connsiteY5" fmla="*/ 2461846 h 2813538"/>
              <a:gd name="connsiteX6" fmla="*/ 3559126 w 5401994"/>
              <a:gd name="connsiteY6" fmla="*/ 2307101 h 2813538"/>
              <a:gd name="connsiteX7" fmla="*/ 2968283 w 5401994"/>
              <a:gd name="connsiteY7" fmla="*/ 2096086 h 2813538"/>
              <a:gd name="connsiteX8" fmla="*/ 2546252 w 5401994"/>
              <a:gd name="connsiteY8" fmla="*/ 1913206 h 2813538"/>
              <a:gd name="connsiteX9" fmla="*/ 2053883 w 5401994"/>
              <a:gd name="connsiteY9" fmla="*/ 1674055 h 2813538"/>
              <a:gd name="connsiteX10" fmla="*/ 1589649 w 5401994"/>
              <a:gd name="connsiteY10" fmla="*/ 1406769 h 2813538"/>
              <a:gd name="connsiteX11" fmla="*/ 1252025 w 5401994"/>
              <a:gd name="connsiteY11" fmla="*/ 1181686 h 2813538"/>
              <a:gd name="connsiteX12" fmla="*/ 942535 w 5401994"/>
              <a:gd name="connsiteY12" fmla="*/ 928468 h 2813538"/>
              <a:gd name="connsiteX13" fmla="*/ 604911 w 5401994"/>
              <a:gd name="connsiteY13" fmla="*/ 661181 h 2813538"/>
              <a:gd name="connsiteX14" fmla="*/ 281354 w 5401994"/>
              <a:gd name="connsiteY14" fmla="*/ 351692 h 2813538"/>
              <a:gd name="connsiteX15" fmla="*/ 84406 w 5401994"/>
              <a:gd name="connsiteY15" fmla="*/ 126609 h 2813538"/>
              <a:gd name="connsiteX16" fmla="*/ 0 w 5401994"/>
              <a:gd name="connsiteY16" fmla="*/ 0 h 281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01994" h="2813538">
                <a:moveTo>
                  <a:pt x="0" y="0"/>
                </a:moveTo>
                <a:lnTo>
                  <a:pt x="5387926" y="0"/>
                </a:lnTo>
                <a:cubicBezTo>
                  <a:pt x="5392615" y="937846"/>
                  <a:pt x="5397305" y="1875692"/>
                  <a:pt x="5401994" y="2813538"/>
                </a:cubicBezTo>
                <a:lnTo>
                  <a:pt x="4937760" y="2686929"/>
                </a:lnTo>
                <a:lnTo>
                  <a:pt x="4487594" y="2574388"/>
                </a:lnTo>
                <a:lnTo>
                  <a:pt x="4079631" y="2461846"/>
                </a:lnTo>
                <a:lnTo>
                  <a:pt x="3559126" y="2307101"/>
                </a:lnTo>
                <a:lnTo>
                  <a:pt x="2968283" y="2096086"/>
                </a:lnTo>
                <a:lnTo>
                  <a:pt x="2546252" y="1913206"/>
                </a:lnTo>
                <a:lnTo>
                  <a:pt x="2053883" y="1674055"/>
                </a:lnTo>
                <a:lnTo>
                  <a:pt x="1589649" y="1406769"/>
                </a:lnTo>
                <a:lnTo>
                  <a:pt x="1252025" y="1181686"/>
                </a:lnTo>
                <a:lnTo>
                  <a:pt x="942535" y="928468"/>
                </a:lnTo>
                <a:lnTo>
                  <a:pt x="604911" y="661181"/>
                </a:lnTo>
                <a:lnTo>
                  <a:pt x="281354" y="351692"/>
                </a:lnTo>
                <a:lnTo>
                  <a:pt x="84406" y="126609"/>
                </a:lnTo>
                <a:lnTo>
                  <a:pt x="0" y="0"/>
                </a:lnTo>
                <a:close/>
              </a:path>
            </a:pathLst>
          </a:custGeom>
          <a:solidFill>
            <a:srgbClr val="0F02BE">
              <a:alpha val="40000"/>
            </a:srgbClr>
          </a:solidFill>
          <a:ln w="25400">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D7C21A2-7814-4092-B1CC-D1798CBC7720}"/>
              </a:ext>
            </a:extLst>
          </p:cNvPr>
          <p:cNvGrpSpPr/>
          <p:nvPr/>
        </p:nvGrpSpPr>
        <p:grpSpPr>
          <a:xfrm>
            <a:off x="9630286" y="4969388"/>
            <a:ext cx="2397593" cy="1627922"/>
            <a:chOff x="9545878" y="4617693"/>
            <a:chExt cx="2397593" cy="1627922"/>
          </a:xfrm>
        </p:grpSpPr>
        <p:sp>
          <p:nvSpPr>
            <p:cNvPr id="20" name="Rectangle: Rounded Corners 19">
              <a:extLst>
                <a:ext uri="{FF2B5EF4-FFF2-40B4-BE49-F238E27FC236}">
                  <a16:creationId xmlns:a16="http://schemas.microsoft.com/office/drawing/2014/main" id="{1E2C2393-5E1C-4201-9F0F-BC1414402DAB}"/>
                </a:ext>
              </a:extLst>
            </p:cNvPr>
            <p:cNvSpPr/>
            <p:nvPr/>
          </p:nvSpPr>
          <p:spPr>
            <a:xfrm>
              <a:off x="9781354" y="5150823"/>
              <a:ext cx="526587" cy="393895"/>
            </a:xfrm>
            <a:prstGeom prst="roundRect">
              <a:avLst/>
            </a:prstGeom>
            <a:solidFill>
              <a:srgbClr val="0F02BE">
                <a:alpha val="40000"/>
              </a:srgbClr>
            </a:solid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66CCD4-9167-40FD-A979-5F7F9C2FEA52}"/>
                </a:ext>
              </a:extLst>
            </p:cNvPr>
            <p:cNvSpPr txBox="1"/>
            <p:nvPr/>
          </p:nvSpPr>
          <p:spPr>
            <a:xfrm>
              <a:off x="10414592" y="5163104"/>
              <a:ext cx="1044687" cy="369332"/>
            </a:xfrm>
            <a:prstGeom prst="rect">
              <a:avLst/>
            </a:prstGeom>
            <a:noFill/>
          </p:spPr>
          <p:txBody>
            <a:bodyPr wrap="square" rtlCol="0">
              <a:spAutoFit/>
            </a:bodyPr>
            <a:lstStyle/>
            <a:p>
              <a:r>
                <a:rPr lang="en-US" dirty="0">
                  <a:solidFill>
                    <a:srgbClr val="0F02BE"/>
                  </a:solidFill>
                </a:rPr>
                <a:t>Growth</a:t>
              </a:r>
            </a:p>
          </p:txBody>
        </p:sp>
        <p:sp>
          <p:nvSpPr>
            <p:cNvPr id="22" name="Rectangle: Rounded Corners 21">
              <a:extLst>
                <a:ext uri="{FF2B5EF4-FFF2-40B4-BE49-F238E27FC236}">
                  <a16:creationId xmlns:a16="http://schemas.microsoft.com/office/drawing/2014/main" id="{8CA15CA2-5859-4905-9387-DD52BE09C73A}"/>
                </a:ext>
              </a:extLst>
            </p:cNvPr>
            <p:cNvSpPr/>
            <p:nvPr/>
          </p:nvSpPr>
          <p:spPr>
            <a:xfrm>
              <a:off x="9779007" y="5668986"/>
              <a:ext cx="526587" cy="39389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9397BEE-DCE3-4619-A25A-DDC5622C4322}"/>
                </a:ext>
              </a:extLst>
            </p:cNvPr>
            <p:cNvSpPr txBox="1"/>
            <p:nvPr/>
          </p:nvSpPr>
          <p:spPr>
            <a:xfrm>
              <a:off x="10426313" y="5681267"/>
              <a:ext cx="1044687" cy="369332"/>
            </a:xfrm>
            <a:prstGeom prst="rect">
              <a:avLst/>
            </a:prstGeom>
            <a:noFill/>
          </p:spPr>
          <p:txBody>
            <a:bodyPr wrap="square" rtlCol="0">
              <a:spAutoFit/>
            </a:bodyPr>
            <a:lstStyle/>
            <a:p>
              <a:r>
                <a:rPr lang="en-US" dirty="0">
                  <a:solidFill>
                    <a:srgbClr val="FF0000"/>
                  </a:solidFill>
                </a:rPr>
                <a:t>Decline</a:t>
              </a:r>
            </a:p>
          </p:txBody>
        </p:sp>
        <p:sp>
          <p:nvSpPr>
            <p:cNvPr id="24" name="Rectangle 23">
              <a:extLst>
                <a:ext uri="{FF2B5EF4-FFF2-40B4-BE49-F238E27FC236}">
                  <a16:creationId xmlns:a16="http://schemas.microsoft.com/office/drawing/2014/main" id="{A838167D-0A9D-4C67-B0F3-3A71068110D5}"/>
                </a:ext>
              </a:extLst>
            </p:cNvPr>
            <p:cNvSpPr/>
            <p:nvPr/>
          </p:nvSpPr>
          <p:spPr>
            <a:xfrm>
              <a:off x="9553125" y="4617693"/>
              <a:ext cx="2390346" cy="1627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B39977E-E947-45D5-9E6E-B37FAC2A5FA2}"/>
                </a:ext>
              </a:extLst>
            </p:cNvPr>
            <p:cNvSpPr txBox="1"/>
            <p:nvPr/>
          </p:nvSpPr>
          <p:spPr>
            <a:xfrm>
              <a:off x="9545878" y="4670472"/>
              <a:ext cx="1853639" cy="369332"/>
            </a:xfrm>
            <a:prstGeom prst="rect">
              <a:avLst/>
            </a:prstGeom>
            <a:noFill/>
          </p:spPr>
          <p:txBody>
            <a:bodyPr wrap="square" rtlCol="0">
              <a:spAutoFit/>
            </a:bodyPr>
            <a:lstStyle/>
            <a:p>
              <a:r>
                <a:rPr lang="en-US" b="1" dirty="0"/>
                <a:t>EXPLANATION:</a:t>
              </a:r>
            </a:p>
          </p:txBody>
        </p:sp>
      </p:grpSp>
      <p:sp>
        <p:nvSpPr>
          <p:cNvPr id="27" name="Oval 26">
            <a:extLst>
              <a:ext uri="{FF2B5EF4-FFF2-40B4-BE49-F238E27FC236}">
                <a16:creationId xmlns:a16="http://schemas.microsoft.com/office/drawing/2014/main" id="{FAD512C2-7F00-4B54-9396-E6FA1ED401E1}"/>
              </a:ext>
            </a:extLst>
          </p:cNvPr>
          <p:cNvSpPr/>
          <p:nvPr/>
        </p:nvSpPr>
        <p:spPr>
          <a:xfrm>
            <a:off x="9497396" y="3680346"/>
            <a:ext cx="1607736" cy="5639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93B4179-7AE2-4676-8839-5A8935DD8091}"/>
              </a:ext>
            </a:extLst>
          </p:cNvPr>
          <p:cNvCxnSpPr>
            <a:cxnSpLocks/>
          </p:cNvCxnSpPr>
          <p:nvPr/>
        </p:nvCxnSpPr>
        <p:spPr>
          <a:xfrm flipH="1" flipV="1">
            <a:off x="9014527" y="3785176"/>
            <a:ext cx="594380" cy="149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CB01F01-31D1-4FC8-BD3C-2B7C9CF11595}"/>
              </a:ext>
            </a:extLst>
          </p:cNvPr>
          <p:cNvSpPr txBox="1"/>
          <p:nvPr/>
        </p:nvSpPr>
        <p:spPr>
          <a:xfrm>
            <a:off x="2755979" y="4828985"/>
            <a:ext cx="6390115" cy="923330"/>
          </a:xfrm>
          <a:prstGeom prst="rect">
            <a:avLst/>
          </a:prstGeom>
          <a:noFill/>
        </p:spPr>
        <p:txBody>
          <a:bodyPr wrap="square" rtlCol="0">
            <a:spAutoFit/>
          </a:bodyPr>
          <a:lstStyle/>
          <a:p>
            <a:r>
              <a:rPr lang="en-US" b="1" dirty="0"/>
              <a:t>As retention probability increases, the spawning and survival scenarios under which population growth is possible expand down and left toward the origin.</a:t>
            </a:r>
            <a:endParaRPr lang="en-US" dirty="0">
              <a:solidFill>
                <a:srgbClr val="0F02BE"/>
              </a:solidFill>
            </a:endParaRPr>
          </a:p>
        </p:txBody>
      </p:sp>
      <p:sp>
        <p:nvSpPr>
          <p:cNvPr id="29" name="TextBox 28">
            <a:extLst>
              <a:ext uri="{FF2B5EF4-FFF2-40B4-BE49-F238E27FC236}">
                <a16:creationId xmlns:a16="http://schemas.microsoft.com/office/drawing/2014/main" id="{879826FC-A595-446A-89C0-AD29D39B7B18}"/>
              </a:ext>
            </a:extLst>
          </p:cNvPr>
          <p:cNvSpPr txBox="1"/>
          <p:nvPr/>
        </p:nvSpPr>
        <p:spPr>
          <a:xfrm rot="16200000">
            <a:off x="179599" y="3191775"/>
            <a:ext cx="3185893" cy="369332"/>
          </a:xfrm>
          <a:prstGeom prst="rect">
            <a:avLst/>
          </a:prstGeom>
          <a:solidFill>
            <a:schemeClr val="bg1"/>
          </a:solidFill>
        </p:spPr>
        <p:txBody>
          <a:bodyPr wrap="square" rtlCol="0">
            <a:spAutoFit/>
          </a:bodyPr>
          <a:lstStyle/>
          <a:p>
            <a:r>
              <a:rPr lang="en-US" dirty="0"/>
              <a:t>Age-0 Survival Given Retention</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57B8321-D76D-4198-9967-1D90FD4F68D9}"/>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p:sp>
            <p:nvSpPr>
              <p:cNvPr id="30" name="TextBox 29">
                <a:extLst>
                  <a:ext uri="{FF2B5EF4-FFF2-40B4-BE49-F238E27FC236}">
                    <a16:creationId xmlns:a16="http://schemas.microsoft.com/office/drawing/2014/main" id="{F57B8321-D76D-4198-9967-1D90FD4F68D9}"/>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7"/>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1206357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CA9F85-8D0B-49CC-80E0-D7E13D0175C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6659" y="731088"/>
            <a:ext cx="8503920" cy="595274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84A391-B612-486D-B3AB-0C5188756DDA}"/>
                  </a:ext>
                </a:extLst>
              </p:cNvPr>
              <p:cNvSpPr txBox="1"/>
              <p:nvPr/>
            </p:nvSpPr>
            <p:spPr>
              <a:xfrm>
                <a:off x="9580771" y="3307310"/>
                <a:ext cx="1305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F02BE"/>
                              </a:solidFill>
                              <a:latin typeface="Cambria Math" panose="02040503050406030204" pitchFamily="18" charset="0"/>
                            </a:rPr>
                          </m:ctrlPr>
                        </m:sSubPr>
                        <m:e>
                          <m:r>
                            <a:rPr lang="en-US" b="0" i="1" smtClean="0">
                              <a:solidFill>
                                <a:srgbClr val="0F02BE"/>
                              </a:solidFill>
                              <a:latin typeface="Cambria Math" panose="02040503050406030204" pitchFamily="18" charset="0"/>
                            </a:rPr>
                            <m:t>𝑝</m:t>
                          </m:r>
                        </m:e>
                        <m:sub>
                          <m:r>
                            <a:rPr lang="en-US" b="0" i="1" smtClean="0">
                              <a:solidFill>
                                <a:srgbClr val="0F02BE"/>
                              </a:solidFill>
                              <a:latin typeface="Cambria Math" panose="02040503050406030204" pitchFamily="18" charset="0"/>
                            </a:rPr>
                            <m:t>𝑟𝑒𝑡</m:t>
                          </m:r>
                        </m:sub>
                      </m:sSub>
                      <m:r>
                        <a:rPr lang="en-US" b="0" i="1" smtClean="0">
                          <a:solidFill>
                            <a:srgbClr val="0F02BE"/>
                          </a:solidFill>
                          <a:latin typeface="Cambria Math" panose="02040503050406030204" pitchFamily="18" charset="0"/>
                        </a:rPr>
                        <m:t>=0.715</m:t>
                      </m:r>
                    </m:oMath>
                  </m:oMathPara>
                </a14:m>
                <a:endParaRPr lang="en-US" dirty="0">
                  <a:solidFill>
                    <a:srgbClr val="0F02BE"/>
                  </a:solidFill>
                </a:endParaRPr>
              </a:p>
            </p:txBody>
          </p:sp>
        </mc:Choice>
        <mc:Fallback xmlns="">
          <p:sp>
            <p:nvSpPr>
              <p:cNvPr id="11" name="TextBox 10">
                <a:extLst>
                  <a:ext uri="{FF2B5EF4-FFF2-40B4-BE49-F238E27FC236}">
                    <a16:creationId xmlns:a16="http://schemas.microsoft.com/office/drawing/2014/main" id="{B684A391-B612-486D-B3AB-0C5188756DDA}"/>
                  </a:ext>
                </a:extLst>
              </p:cNvPr>
              <p:cNvSpPr txBox="1">
                <a:spLocks noRot="1" noChangeAspect="1" noMove="1" noResize="1" noEditPoints="1" noAdjustHandles="1" noChangeArrowheads="1" noChangeShapeType="1" noTextEdit="1"/>
              </p:cNvSpPr>
              <p:nvPr/>
            </p:nvSpPr>
            <p:spPr>
              <a:xfrm>
                <a:off x="9580771" y="3307310"/>
                <a:ext cx="1305164" cy="276999"/>
              </a:xfrm>
              <a:prstGeom prst="rect">
                <a:avLst/>
              </a:prstGeom>
              <a:blipFill>
                <a:blip r:embed="rId3"/>
                <a:stretch>
                  <a:fillRect l="-4206" r="-467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B477EF-DCCA-4B53-B873-478C3F0EBB5C}"/>
                  </a:ext>
                </a:extLst>
              </p:cNvPr>
              <p:cNvSpPr txBox="1"/>
              <p:nvPr/>
            </p:nvSpPr>
            <p:spPr>
              <a:xfrm>
                <a:off x="4244710" y="3836482"/>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F02BE"/>
                              </a:solidFill>
                              <a:latin typeface="Cambria Math" panose="02040503050406030204" pitchFamily="18" charset="0"/>
                            </a:rPr>
                          </m:ctrlPr>
                        </m:sSubPr>
                        <m:e>
                          <m:r>
                            <a:rPr lang="en-US" b="0" i="1" smtClean="0">
                              <a:solidFill>
                                <a:srgbClr val="0F02BE"/>
                              </a:solidFill>
                              <a:latin typeface="Cambria Math" panose="02040503050406030204" pitchFamily="18" charset="0"/>
                            </a:rPr>
                            <m:t>𝑝</m:t>
                          </m:r>
                        </m:e>
                        <m:sub>
                          <m:r>
                            <a:rPr lang="en-US" b="0" i="1" smtClean="0">
                              <a:solidFill>
                                <a:srgbClr val="0F02BE"/>
                              </a:solidFill>
                              <a:latin typeface="Cambria Math" panose="02040503050406030204" pitchFamily="18" charset="0"/>
                            </a:rPr>
                            <m:t>𝑟𝑒𝑡</m:t>
                          </m:r>
                        </m:sub>
                      </m:sSub>
                      <m:r>
                        <a:rPr lang="en-US" b="0" i="1" smtClean="0">
                          <a:solidFill>
                            <a:srgbClr val="0F02BE"/>
                          </a:solidFill>
                          <a:latin typeface="Cambria Math" panose="02040503050406030204" pitchFamily="18" charset="0"/>
                        </a:rPr>
                        <m:t>=1</m:t>
                      </m:r>
                    </m:oMath>
                  </m:oMathPara>
                </a14:m>
                <a:endParaRPr lang="en-US" dirty="0">
                  <a:solidFill>
                    <a:srgbClr val="0F02BE"/>
                  </a:solidFill>
                </a:endParaRPr>
              </a:p>
            </p:txBody>
          </p:sp>
        </mc:Choice>
        <mc:Fallback xmlns="">
          <p:sp>
            <p:nvSpPr>
              <p:cNvPr id="7" name="TextBox 6">
                <a:extLst>
                  <a:ext uri="{FF2B5EF4-FFF2-40B4-BE49-F238E27FC236}">
                    <a16:creationId xmlns:a16="http://schemas.microsoft.com/office/drawing/2014/main" id="{1BB477EF-DCCA-4B53-B873-478C3F0EBB5C}"/>
                  </a:ext>
                </a:extLst>
              </p:cNvPr>
              <p:cNvSpPr txBox="1">
                <a:spLocks noRot="1" noChangeAspect="1" noMove="1" noResize="1" noEditPoints="1" noAdjustHandles="1" noChangeArrowheads="1" noChangeShapeType="1" noTextEdit="1"/>
              </p:cNvSpPr>
              <p:nvPr/>
            </p:nvSpPr>
            <p:spPr>
              <a:xfrm>
                <a:off x="4244710" y="3836482"/>
                <a:ext cx="872355" cy="276999"/>
              </a:xfrm>
              <a:prstGeom prst="rect">
                <a:avLst/>
              </a:prstGeom>
              <a:blipFill>
                <a:blip r:embed="rId4"/>
                <a:stretch>
                  <a:fillRect l="-6294" r="-6294" b="-2391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5F8395F-65EF-4B65-ABF5-12022DCDEF0B}"/>
              </a:ext>
            </a:extLst>
          </p:cNvPr>
          <p:cNvCxnSpPr>
            <a:stCxn id="7" idx="0"/>
          </p:cNvCxnSpPr>
          <p:nvPr/>
        </p:nvCxnSpPr>
        <p:spPr>
          <a:xfrm flipV="1">
            <a:off x="4680888" y="3283584"/>
            <a:ext cx="313221" cy="552898"/>
          </a:xfrm>
          <a:prstGeom prst="straightConnector1">
            <a:avLst/>
          </a:prstGeom>
          <a:ln w="12700">
            <a:solidFill>
              <a:srgbClr val="0F02BE"/>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D943D2-0361-47BF-8042-C9B02C99CCDA}"/>
              </a:ext>
            </a:extLst>
          </p:cNvPr>
          <p:cNvSpPr txBox="1"/>
          <p:nvPr/>
        </p:nvSpPr>
        <p:spPr>
          <a:xfrm>
            <a:off x="8986391" y="3569191"/>
            <a:ext cx="471424" cy="923330"/>
          </a:xfrm>
          <a:prstGeom prst="rect">
            <a:avLst/>
          </a:prstGeom>
          <a:noFill/>
        </p:spPr>
        <p:txBody>
          <a:bodyPr wrap="square" rtlCol="0">
            <a:spAutoFit/>
          </a:bodyPr>
          <a:lstStyle/>
          <a:p>
            <a:r>
              <a:rPr lang="en-US" sz="5400" dirty="0">
                <a:solidFill>
                  <a:srgbClr val="0F02BE"/>
                </a:solidFill>
              </a:rPr>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DBEB3B-193A-408E-B161-41028CD12C94}"/>
                  </a:ext>
                </a:extLst>
              </p:cNvPr>
              <p:cNvSpPr txBox="1"/>
              <p:nvPr/>
            </p:nvSpPr>
            <p:spPr>
              <a:xfrm>
                <a:off x="9258951" y="3748111"/>
                <a:ext cx="2734185" cy="923330"/>
              </a:xfrm>
              <a:prstGeom prst="rect">
                <a:avLst/>
              </a:prstGeom>
              <a:noFill/>
            </p:spPr>
            <p:txBody>
              <a:bodyPr wrap="square" rtlCol="0">
                <a:spAutoFit/>
              </a:bodyPr>
              <a:lstStyle/>
              <a:p>
                <a:r>
                  <a:rPr lang="en-US" b="1" dirty="0">
                    <a:solidFill>
                      <a:srgbClr val="0F02BE"/>
                    </a:solidFill>
                  </a:rPr>
                  <a:t>Retention Scenarios with Population Growth: </a:t>
                </a:r>
              </a:p>
              <a:p>
                <a:pPr/>
                <a14:m>
                  <m:oMathPara xmlns:m="http://schemas.openxmlformats.org/officeDocument/2006/math">
                    <m:oMathParaPr>
                      <m:jc m:val="centerGroup"/>
                    </m:oMathParaPr>
                    <m:oMath xmlns:m="http://schemas.openxmlformats.org/officeDocument/2006/math">
                      <m:sSub>
                        <m:sSubPr>
                          <m:ctrlPr>
                            <a:rPr lang="en-US" b="1" i="1" smtClean="0">
                              <a:solidFill>
                                <a:srgbClr val="0F02BE"/>
                              </a:solidFill>
                              <a:latin typeface="Cambria Math" panose="02040503050406030204" pitchFamily="18" charset="0"/>
                            </a:rPr>
                          </m:ctrlPr>
                        </m:sSubPr>
                        <m:e>
                          <m:r>
                            <a:rPr lang="en-US" b="1" i="1" smtClean="0">
                              <a:solidFill>
                                <a:srgbClr val="0F02BE"/>
                              </a:solidFill>
                              <a:latin typeface="Cambria Math" panose="02040503050406030204" pitchFamily="18" charset="0"/>
                            </a:rPr>
                            <m:t>𝒑</m:t>
                          </m:r>
                        </m:e>
                        <m:sub>
                          <m:r>
                            <a:rPr lang="en-US" b="1" i="1" smtClean="0">
                              <a:solidFill>
                                <a:srgbClr val="0F02BE"/>
                              </a:solidFill>
                              <a:latin typeface="Cambria Math" panose="02040503050406030204" pitchFamily="18" charset="0"/>
                            </a:rPr>
                            <m:t>𝒓𝒆𝒕</m:t>
                          </m:r>
                        </m:sub>
                      </m:sSub>
                      <m:r>
                        <a:rPr lang="en-US" b="1" i="1" smtClean="0">
                          <a:solidFill>
                            <a:srgbClr val="0F02BE"/>
                          </a:solidFill>
                          <a:latin typeface="Cambria Math" panose="02040503050406030204" pitchFamily="18" charset="0"/>
                        </a:rPr>
                        <m:t>&gt;</m:t>
                      </m:r>
                      <m:r>
                        <a:rPr lang="en-US" b="1" i="1" smtClean="0">
                          <a:solidFill>
                            <a:srgbClr val="0F02BE"/>
                          </a:solidFill>
                          <a:latin typeface="Cambria Math" panose="02040503050406030204" pitchFamily="18" charset="0"/>
                        </a:rPr>
                        <m:t>𝟎</m:t>
                      </m:r>
                      <m:r>
                        <a:rPr lang="en-US" b="1" i="1" smtClean="0">
                          <a:solidFill>
                            <a:srgbClr val="0F02BE"/>
                          </a:solidFill>
                          <a:latin typeface="Cambria Math" panose="02040503050406030204" pitchFamily="18" charset="0"/>
                        </a:rPr>
                        <m:t>.</m:t>
                      </m:r>
                      <m:r>
                        <a:rPr lang="en-US" b="1" i="1" smtClean="0">
                          <a:solidFill>
                            <a:srgbClr val="0F02BE"/>
                          </a:solidFill>
                          <a:latin typeface="Cambria Math" panose="02040503050406030204" pitchFamily="18" charset="0"/>
                        </a:rPr>
                        <m:t>𝟕</m:t>
                      </m:r>
                    </m:oMath>
                  </m:oMathPara>
                </a14:m>
                <a:endParaRPr lang="en-US" b="1" dirty="0">
                  <a:solidFill>
                    <a:srgbClr val="0F02BE"/>
                  </a:solidFill>
                </a:endParaRPr>
              </a:p>
            </p:txBody>
          </p:sp>
        </mc:Choice>
        <mc:Fallback xmlns="">
          <p:sp>
            <p:nvSpPr>
              <p:cNvPr id="19" name="TextBox 18">
                <a:extLst>
                  <a:ext uri="{FF2B5EF4-FFF2-40B4-BE49-F238E27FC236}">
                    <a16:creationId xmlns:a16="http://schemas.microsoft.com/office/drawing/2014/main" id="{5ADBEB3B-193A-408E-B161-41028CD12C94}"/>
                  </a:ext>
                </a:extLst>
              </p:cNvPr>
              <p:cNvSpPr txBox="1">
                <a:spLocks noRot="1" noChangeAspect="1" noMove="1" noResize="1" noEditPoints="1" noAdjustHandles="1" noChangeArrowheads="1" noChangeShapeType="1" noTextEdit="1"/>
              </p:cNvSpPr>
              <p:nvPr/>
            </p:nvSpPr>
            <p:spPr>
              <a:xfrm>
                <a:off x="9258951" y="3748111"/>
                <a:ext cx="2734185" cy="923330"/>
              </a:xfrm>
              <a:prstGeom prst="rect">
                <a:avLst/>
              </a:prstGeom>
              <a:blipFill>
                <a:blip r:embed="rId5"/>
                <a:stretch>
                  <a:fillRect l="-2009" t="-3974" b="-198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AE652D5-3F9F-4695-BCFB-F5DA1ACEFA09}"/>
              </a:ext>
            </a:extLst>
          </p:cNvPr>
          <p:cNvCxnSpPr/>
          <p:nvPr/>
        </p:nvCxnSpPr>
        <p:spPr>
          <a:xfrm flipH="1">
            <a:off x="8985288" y="3484783"/>
            <a:ext cx="567837" cy="267291"/>
          </a:xfrm>
          <a:prstGeom prst="straightConnector1">
            <a:avLst/>
          </a:prstGeom>
          <a:ln>
            <a:solidFill>
              <a:srgbClr val="0F02BE"/>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DFCA84-80D2-4BD4-8995-DDD7D889E349}"/>
              </a:ext>
            </a:extLst>
          </p:cNvPr>
          <p:cNvSpPr txBox="1"/>
          <p:nvPr/>
        </p:nvSpPr>
        <p:spPr>
          <a:xfrm rot="16200000">
            <a:off x="173767" y="3300116"/>
            <a:ext cx="3185893" cy="369332"/>
          </a:xfrm>
          <a:prstGeom prst="rect">
            <a:avLst/>
          </a:prstGeom>
          <a:solidFill>
            <a:schemeClr val="bg1"/>
          </a:solidFill>
        </p:spPr>
        <p:txBody>
          <a:bodyPr wrap="square" rtlCol="0">
            <a:spAutoFit/>
          </a:bodyPr>
          <a:lstStyle/>
          <a:p>
            <a:r>
              <a:rPr lang="en-US" dirty="0"/>
              <a:t>Age-0 Survival Given Retention</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0CB0D59-F303-405D-9302-F12F244FD7FE}"/>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Growth-Decline Boundary Example (different </a:t>
                </a:r>
                <a14:m>
                  <m:oMath xmlns:m="http://schemas.openxmlformats.org/officeDocument/2006/math">
                    <m:r>
                      <a:rPr lang="en-US" sz="3200" i="1" dirty="0" smtClean="0">
                        <a:latin typeface="Cambria Math" panose="02040503050406030204" pitchFamily="18" charset="0"/>
                      </a:rPr>
                      <m:t>𝑥</m:t>
                    </m:r>
                  </m:oMath>
                </a14:m>
                <a:r>
                  <a:rPr lang="en-US" sz="3200" dirty="0">
                    <a:latin typeface="+mj-lt"/>
                  </a:rPr>
                  <a:t>-axis parameter)</a:t>
                </a:r>
              </a:p>
            </p:txBody>
          </p:sp>
        </mc:Choice>
        <mc:Fallback>
          <p:sp>
            <p:nvSpPr>
              <p:cNvPr id="13" name="TextBox 12">
                <a:extLst>
                  <a:ext uri="{FF2B5EF4-FFF2-40B4-BE49-F238E27FC236}">
                    <a16:creationId xmlns:a16="http://schemas.microsoft.com/office/drawing/2014/main" id="{F0CB0D59-F303-405D-9302-F12F244FD7FE}"/>
                  </a:ext>
                </a:extLst>
              </p:cNvPr>
              <p:cNvSpPr txBox="1">
                <a:spLocks noRot="1" noChangeAspect="1" noMove="1" noResize="1" noEditPoints="1" noAdjustHandles="1" noChangeArrowheads="1" noChangeShapeType="1" noTextEdit="1"/>
              </p:cNvSpPr>
              <p:nvPr/>
            </p:nvSpPr>
            <p:spPr>
              <a:xfrm>
                <a:off x="253219" y="225858"/>
                <a:ext cx="11647108" cy="584775"/>
              </a:xfrm>
              <a:prstGeom prst="rect">
                <a:avLst/>
              </a:prstGeom>
              <a:blipFill>
                <a:blip r:embed="rId6"/>
                <a:stretch>
                  <a:fillRect l="-136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462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1311839" y="225858"/>
            <a:ext cx="10588487"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61" name="Group 60">
            <a:extLst>
              <a:ext uri="{FF2B5EF4-FFF2-40B4-BE49-F238E27FC236}">
                <a16:creationId xmlns:a16="http://schemas.microsoft.com/office/drawing/2014/main" id="{D0952796-B8F0-4C3D-988A-F73704EF0AF0}"/>
              </a:ext>
            </a:extLst>
          </p:cNvPr>
          <p:cNvGrpSpPr/>
          <p:nvPr/>
        </p:nvGrpSpPr>
        <p:grpSpPr>
          <a:xfrm>
            <a:off x="665621" y="102468"/>
            <a:ext cx="10860759" cy="6602254"/>
            <a:chOff x="665621" y="102468"/>
            <a:chExt cx="10860759" cy="6602254"/>
          </a:xfrm>
        </p:grpSpPr>
        <p:cxnSp>
          <p:nvCxnSpPr>
            <p:cNvPr id="62" name="Straight Arrow Connector 61">
              <a:extLst>
                <a:ext uri="{FF2B5EF4-FFF2-40B4-BE49-F238E27FC236}">
                  <a16:creationId xmlns:a16="http://schemas.microsoft.com/office/drawing/2014/main" id="{5DC89C83-0C6D-44FB-98E4-34E2BB840909}"/>
                </a:ext>
              </a:extLst>
            </p:cNvPr>
            <p:cNvCxnSpPr>
              <a:cxnSpLocks/>
              <a:stCxn id="176"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D3350264-6F81-41EB-9F58-DDB0E750D47F}"/>
                </a:ext>
              </a:extLst>
            </p:cNvPr>
            <p:cNvGrpSpPr/>
            <p:nvPr/>
          </p:nvGrpSpPr>
          <p:grpSpPr>
            <a:xfrm>
              <a:off x="665621" y="102468"/>
              <a:ext cx="10860759" cy="6602254"/>
              <a:chOff x="665621" y="102468"/>
              <a:chExt cx="10860759" cy="6602254"/>
            </a:xfrm>
          </p:grpSpPr>
          <p:cxnSp>
            <p:nvCxnSpPr>
              <p:cNvPr id="64" name="Straight Arrow Connector 63">
                <a:extLst>
                  <a:ext uri="{FF2B5EF4-FFF2-40B4-BE49-F238E27FC236}">
                    <a16:creationId xmlns:a16="http://schemas.microsoft.com/office/drawing/2014/main" id="{9886CC37-9A8D-4A78-B892-7757B255305A}"/>
                  </a:ext>
                </a:extLst>
              </p:cNvPr>
              <p:cNvCxnSpPr>
                <a:cxnSpLocks/>
                <a:stCxn id="150" idx="0"/>
                <a:endCxn id="179"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1623E5F-7274-4177-9DDD-522526C2B725}"/>
                  </a:ext>
                </a:extLst>
              </p:cNvPr>
              <p:cNvCxnSpPr>
                <a:cxnSpLocks/>
                <a:stCxn id="154" idx="0"/>
                <a:endCxn id="179"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A72C6B1-5F57-493E-A12C-430E7DE2A610}"/>
                  </a:ext>
                </a:extLst>
              </p:cNvPr>
              <p:cNvCxnSpPr>
                <a:cxnSpLocks/>
                <a:stCxn id="152" idx="3"/>
                <a:endCxn id="179"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DDBDBF12-3533-4CD1-8547-844239A90B29}"/>
                  </a:ext>
                </a:extLst>
              </p:cNvPr>
              <p:cNvGrpSpPr/>
              <p:nvPr/>
            </p:nvGrpSpPr>
            <p:grpSpPr>
              <a:xfrm>
                <a:off x="665621" y="102468"/>
                <a:ext cx="10860759" cy="6602254"/>
                <a:chOff x="665621" y="102468"/>
                <a:chExt cx="10860759" cy="6602254"/>
              </a:xfrm>
            </p:grpSpPr>
            <p:grpSp>
              <p:nvGrpSpPr>
                <p:cNvPr id="126" name="Group 125">
                  <a:extLst>
                    <a:ext uri="{FF2B5EF4-FFF2-40B4-BE49-F238E27FC236}">
                      <a16:creationId xmlns:a16="http://schemas.microsoft.com/office/drawing/2014/main" id="{81863A29-4039-4A78-BE20-0EC0A533A741}"/>
                    </a:ext>
                  </a:extLst>
                </p:cNvPr>
                <p:cNvGrpSpPr/>
                <p:nvPr/>
              </p:nvGrpSpPr>
              <p:grpSpPr>
                <a:xfrm>
                  <a:off x="670670" y="3011403"/>
                  <a:ext cx="8399772" cy="3693319"/>
                  <a:chOff x="670670" y="3011403"/>
                  <a:chExt cx="8399772" cy="3693319"/>
                </a:xfrm>
              </p:grpSpPr>
              <p:sp>
                <p:nvSpPr>
                  <p:cNvPr id="181" name="TextBox 180">
                    <a:extLst>
                      <a:ext uri="{FF2B5EF4-FFF2-40B4-BE49-F238E27FC236}">
                        <a16:creationId xmlns:a16="http://schemas.microsoft.com/office/drawing/2014/main" id="{0041AE55-62F6-4C5A-BB06-754258B4EB2C}"/>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182" name="Hexagon 181">
                    <a:extLst>
                      <a:ext uri="{FF2B5EF4-FFF2-40B4-BE49-F238E27FC236}">
                        <a16:creationId xmlns:a16="http://schemas.microsoft.com/office/drawing/2014/main" id="{95095E6F-C2FB-4AC9-961B-483EDDE0FE00}"/>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0504374B-BFC7-445C-9F48-25009940AAA4}"/>
                    </a:ext>
                  </a:extLst>
                </p:cNvPr>
                <p:cNvGrpSpPr/>
                <p:nvPr/>
              </p:nvGrpSpPr>
              <p:grpSpPr>
                <a:xfrm>
                  <a:off x="9310616" y="4041975"/>
                  <a:ext cx="2215764" cy="1929759"/>
                  <a:chOff x="9259401" y="3475593"/>
                  <a:chExt cx="2332383" cy="2031325"/>
                </a:xfrm>
              </p:grpSpPr>
              <p:sp>
                <p:nvSpPr>
                  <p:cNvPr id="178" name="TextBox 177">
                    <a:extLst>
                      <a:ext uri="{FF2B5EF4-FFF2-40B4-BE49-F238E27FC236}">
                        <a16:creationId xmlns:a16="http://schemas.microsoft.com/office/drawing/2014/main" id="{88C91CF4-F983-4922-8D6C-6D97DAE534E1}"/>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9" name="Hexagon 178">
                    <a:extLst>
                      <a:ext uri="{FF2B5EF4-FFF2-40B4-BE49-F238E27FC236}">
                        <a16:creationId xmlns:a16="http://schemas.microsoft.com/office/drawing/2014/main" id="{F78E2535-7D68-4E73-A133-EC40E350C135}"/>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a:extLst>
                      <a:ext uri="{FF2B5EF4-FFF2-40B4-BE49-F238E27FC236}">
                        <a16:creationId xmlns:a16="http://schemas.microsoft.com/office/drawing/2014/main" id="{F18485AB-2B68-4CF6-9885-F12BB576E747}"/>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28" name="Group 127">
                  <a:extLst>
                    <a:ext uri="{FF2B5EF4-FFF2-40B4-BE49-F238E27FC236}">
                      <a16:creationId xmlns:a16="http://schemas.microsoft.com/office/drawing/2014/main" id="{3947D3FA-C739-494D-AB9F-FC9AF9225C18}"/>
                    </a:ext>
                  </a:extLst>
                </p:cNvPr>
                <p:cNvGrpSpPr/>
                <p:nvPr/>
              </p:nvGrpSpPr>
              <p:grpSpPr>
                <a:xfrm>
                  <a:off x="665621" y="102468"/>
                  <a:ext cx="1922522" cy="1140313"/>
                  <a:chOff x="508855" y="140591"/>
                  <a:chExt cx="2023707" cy="1200329"/>
                </a:xfrm>
              </p:grpSpPr>
              <p:sp>
                <p:nvSpPr>
                  <p:cNvPr id="175" name="TextBox 174">
                    <a:extLst>
                      <a:ext uri="{FF2B5EF4-FFF2-40B4-BE49-F238E27FC236}">
                        <a16:creationId xmlns:a16="http://schemas.microsoft.com/office/drawing/2014/main" id="{4C21AD7E-DAA1-4E0D-B4B8-C67052958A28}"/>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176" name="Rectangle: Rounded Corners 175">
                    <a:extLst>
                      <a:ext uri="{FF2B5EF4-FFF2-40B4-BE49-F238E27FC236}">
                        <a16:creationId xmlns:a16="http://schemas.microsoft.com/office/drawing/2014/main" id="{47018743-AEB5-4620-AF28-7B1AEC2BAEDE}"/>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a:extLst>
                      <a:ext uri="{FF2B5EF4-FFF2-40B4-BE49-F238E27FC236}">
                        <a16:creationId xmlns:a16="http://schemas.microsoft.com/office/drawing/2014/main" id="{82BBC357-BD78-4B4F-B8F0-92D55F451C4E}"/>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29" name="Group 128">
                  <a:extLst>
                    <a:ext uri="{FF2B5EF4-FFF2-40B4-BE49-F238E27FC236}">
                      <a16:creationId xmlns:a16="http://schemas.microsoft.com/office/drawing/2014/main" id="{2A912D83-4042-4901-811C-97AD8BEDD68D}"/>
                    </a:ext>
                  </a:extLst>
                </p:cNvPr>
                <p:cNvGrpSpPr/>
                <p:nvPr/>
              </p:nvGrpSpPr>
              <p:grpSpPr>
                <a:xfrm>
                  <a:off x="3570370" y="1152733"/>
                  <a:ext cx="2876044" cy="1666610"/>
                  <a:chOff x="5533489" y="140591"/>
                  <a:chExt cx="3027415" cy="1754326"/>
                </a:xfrm>
              </p:grpSpPr>
              <p:sp>
                <p:nvSpPr>
                  <p:cNvPr id="171" name="TextBox 170">
                    <a:extLst>
                      <a:ext uri="{FF2B5EF4-FFF2-40B4-BE49-F238E27FC236}">
                        <a16:creationId xmlns:a16="http://schemas.microsoft.com/office/drawing/2014/main" id="{4C3771CE-9DAF-4E98-92C7-B7DDF905C01F}"/>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172" name="Group 171">
                    <a:extLst>
                      <a:ext uri="{FF2B5EF4-FFF2-40B4-BE49-F238E27FC236}">
                        <a16:creationId xmlns:a16="http://schemas.microsoft.com/office/drawing/2014/main" id="{744B26A3-8015-421E-9D9A-996B0CB9738F}"/>
                      </a:ext>
                    </a:extLst>
                  </p:cNvPr>
                  <p:cNvGrpSpPr/>
                  <p:nvPr/>
                </p:nvGrpSpPr>
                <p:grpSpPr>
                  <a:xfrm>
                    <a:off x="6282955" y="837607"/>
                    <a:ext cx="1528482" cy="917917"/>
                    <a:chOff x="4077593" y="1043637"/>
                    <a:chExt cx="1528482" cy="917917"/>
                  </a:xfrm>
                </p:grpSpPr>
                <p:sp>
                  <p:nvSpPr>
                    <p:cNvPr id="173" name="Hexagon 172">
                      <a:extLst>
                        <a:ext uri="{FF2B5EF4-FFF2-40B4-BE49-F238E27FC236}">
                          <a16:creationId xmlns:a16="http://schemas.microsoft.com/office/drawing/2014/main" id="{C545E524-0EA7-46A9-BAC0-7A975923247F}"/>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165AD8AA-D9D9-434D-9586-DCC472E0B289}"/>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30" name="Straight Arrow Connector 129">
                  <a:extLst>
                    <a:ext uri="{FF2B5EF4-FFF2-40B4-BE49-F238E27FC236}">
                      <a16:creationId xmlns:a16="http://schemas.microsoft.com/office/drawing/2014/main" id="{AAE9E635-D830-4ED9-A837-322AFB8FF2CB}"/>
                    </a:ext>
                  </a:extLst>
                </p:cNvPr>
                <p:cNvCxnSpPr>
                  <a:cxnSpLocks/>
                  <a:stCxn id="176" idx="3"/>
                  <a:endCxn id="173"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C99317BB-1FA2-4E31-9308-8347081BC59E}"/>
                    </a:ext>
                  </a:extLst>
                </p:cNvPr>
                <p:cNvGrpSpPr/>
                <p:nvPr/>
              </p:nvGrpSpPr>
              <p:grpSpPr>
                <a:xfrm>
                  <a:off x="764374" y="3155087"/>
                  <a:ext cx="1823768" cy="3225432"/>
                  <a:chOff x="612806" y="3314118"/>
                  <a:chExt cx="1919756" cy="3395192"/>
                </a:xfrm>
              </p:grpSpPr>
              <p:grpSp>
                <p:nvGrpSpPr>
                  <p:cNvPr id="158" name="Group 157">
                    <a:extLst>
                      <a:ext uri="{FF2B5EF4-FFF2-40B4-BE49-F238E27FC236}">
                        <a16:creationId xmlns:a16="http://schemas.microsoft.com/office/drawing/2014/main" id="{1615CD86-C6F3-45FA-BE8B-B075D2162E69}"/>
                      </a:ext>
                    </a:extLst>
                  </p:cNvPr>
                  <p:cNvGrpSpPr/>
                  <p:nvPr/>
                </p:nvGrpSpPr>
                <p:grpSpPr>
                  <a:xfrm>
                    <a:off x="612806" y="3314118"/>
                    <a:ext cx="1919756" cy="651866"/>
                    <a:chOff x="612806" y="3314118"/>
                    <a:chExt cx="1919756" cy="651866"/>
                  </a:xfrm>
                </p:grpSpPr>
                <p:sp>
                  <p:nvSpPr>
                    <p:cNvPr id="169" name="Rectangle: Rounded Corners 168">
                      <a:extLst>
                        <a:ext uri="{FF2B5EF4-FFF2-40B4-BE49-F238E27FC236}">
                          <a16:creationId xmlns:a16="http://schemas.microsoft.com/office/drawing/2014/main" id="{EE0DB97E-DE60-41DF-98FF-AEA53C03076A}"/>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FF9CF1D-86D6-4CFB-BDC1-D9B2036DE0C1}"/>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159" name="Group 158">
                    <a:extLst>
                      <a:ext uri="{FF2B5EF4-FFF2-40B4-BE49-F238E27FC236}">
                        <a16:creationId xmlns:a16="http://schemas.microsoft.com/office/drawing/2014/main" id="{CD0E711C-920F-4A4A-86BB-40B20DCC4AE2}"/>
                      </a:ext>
                    </a:extLst>
                  </p:cNvPr>
                  <p:cNvGrpSpPr/>
                  <p:nvPr/>
                </p:nvGrpSpPr>
                <p:grpSpPr>
                  <a:xfrm>
                    <a:off x="824846" y="4094042"/>
                    <a:ext cx="1525936" cy="2615268"/>
                    <a:chOff x="824846" y="3974375"/>
                    <a:chExt cx="1525936" cy="2615268"/>
                  </a:xfrm>
                </p:grpSpPr>
                <p:grpSp>
                  <p:nvGrpSpPr>
                    <p:cNvPr id="160" name="Group 159">
                      <a:extLst>
                        <a:ext uri="{FF2B5EF4-FFF2-40B4-BE49-F238E27FC236}">
                          <a16:creationId xmlns:a16="http://schemas.microsoft.com/office/drawing/2014/main" id="{A5741DD6-5458-4D72-B458-2149473EED1A}"/>
                        </a:ext>
                      </a:extLst>
                    </p:cNvPr>
                    <p:cNvGrpSpPr/>
                    <p:nvPr/>
                  </p:nvGrpSpPr>
                  <p:grpSpPr>
                    <a:xfrm>
                      <a:off x="824846" y="6065049"/>
                      <a:ext cx="1516861" cy="524594"/>
                      <a:chOff x="418923" y="5856152"/>
                      <a:chExt cx="1516861" cy="524594"/>
                    </a:xfrm>
                  </p:grpSpPr>
                  <p:sp>
                    <p:nvSpPr>
                      <p:cNvPr id="167" name="Rectangle: Rounded Corners 166">
                        <a:extLst>
                          <a:ext uri="{FF2B5EF4-FFF2-40B4-BE49-F238E27FC236}">
                            <a16:creationId xmlns:a16="http://schemas.microsoft.com/office/drawing/2014/main" id="{44C121A2-591C-4F82-9DCF-030FABBC588C}"/>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32FD8A3C-0C8B-466A-BCEA-A715AA6B2942}"/>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161" name="Group 160">
                      <a:extLst>
                        <a:ext uri="{FF2B5EF4-FFF2-40B4-BE49-F238E27FC236}">
                          <a16:creationId xmlns:a16="http://schemas.microsoft.com/office/drawing/2014/main" id="{F9754087-FECC-456D-93AD-5311F70A9D06}"/>
                        </a:ext>
                      </a:extLst>
                    </p:cNvPr>
                    <p:cNvGrpSpPr/>
                    <p:nvPr/>
                  </p:nvGrpSpPr>
                  <p:grpSpPr>
                    <a:xfrm>
                      <a:off x="824849" y="5011953"/>
                      <a:ext cx="1516861" cy="917917"/>
                      <a:chOff x="418926" y="4634244"/>
                      <a:chExt cx="1516861" cy="917917"/>
                    </a:xfrm>
                  </p:grpSpPr>
                  <p:sp>
                    <p:nvSpPr>
                      <p:cNvPr id="165" name="Hexagon 164">
                        <a:extLst>
                          <a:ext uri="{FF2B5EF4-FFF2-40B4-BE49-F238E27FC236}">
                            <a16:creationId xmlns:a16="http://schemas.microsoft.com/office/drawing/2014/main" id="{771A65C7-09FB-4350-BDB5-D9EA490B285E}"/>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5705A7C6-801B-48BE-B54A-B39F9709D355}"/>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162" name="Group 161">
                      <a:extLst>
                        <a:ext uri="{FF2B5EF4-FFF2-40B4-BE49-F238E27FC236}">
                          <a16:creationId xmlns:a16="http://schemas.microsoft.com/office/drawing/2014/main" id="{4D0FAD55-5562-48B4-90CD-E3F4333A8CF5}"/>
                        </a:ext>
                      </a:extLst>
                    </p:cNvPr>
                    <p:cNvGrpSpPr/>
                    <p:nvPr/>
                  </p:nvGrpSpPr>
                  <p:grpSpPr>
                    <a:xfrm>
                      <a:off x="824847" y="3974375"/>
                      <a:ext cx="1525935" cy="917917"/>
                      <a:chOff x="418924" y="2471250"/>
                      <a:chExt cx="1525935" cy="917917"/>
                    </a:xfrm>
                  </p:grpSpPr>
                  <p:sp>
                    <p:nvSpPr>
                      <p:cNvPr id="163" name="Hexagon 162">
                        <a:extLst>
                          <a:ext uri="{FF2B5EF4-FFF2-40B4-BE49-F238E27FC236}">
                            <a16:creationId xmlns:a16="http://schemas.microsoft.com/office/drawing/2014/main" id="{54BDAB5B-1BFB-482D-83E9-42B569C57ED7}"/>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82B010D8-4A42-408C-87B0-1FC4D2760E8E}"/>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132" name="Straight Arrow Connector 131">
                  <a:extLst>
                    <a:ext uri="{FF2B5EF4-FFF2-40B4-BE49-F238E27FC236}">
                      <a16:creationId xmlns:a16="http://schemas.microsoft.com/office/drawing/2014/main" id="{21282500-ABF6-4CB2-942B-5DD753C7A34C}"/>
                    </a:ext>
                  </a:extLst>
                </p:cNvPr>
                <p:cNvCxnSpPr>
                  <a:cxnSpLocks/>
                  <a:stCxn id="163" idx="0"/>
                  <a:endCxn id="156"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F065886-FBFE-48F7-A7BE-775E478AFE2F}"/>
                    </a:ext>
                  </a:extLst>
                </p:cNvPr>
                <p:cNvCxnSpPr>
                  <a:cxnSpLocks/>
                  <a:stCxn id="165" idx="0"/>
                  <a:endCxn id="156"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B826EEB9-B485-4ACC-8F30-856D5C1D1AAC}"/>
                    </a:ext>
                  </a:extLst>
                </p:cNvPr>
                <p:cNvCxnSpPr>
                  <a:cxnSpLocks/>
                  <a:stCxn id="167" idx="3"/>
                  <a:endCxn id="156"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08C5510A-5241-4420-A100-911C8D2A5965}"/>
                    </a:ext>
                  </a:extLst>
                </p:cNvPr>
                <p:cNvGrpSpPr/>
                <p:nvPr/>
              </p:nvGrpSpPr>
              <p:grpSpPr>
                <a:xfrm>
                  <a:off x="4125941" y="4778715"/>
                  <a:ext cx="1777453" cy="872021"/>
                  <a:chOff x="3854807" y="3676102"/>
                  <a:chExt cx="1871003" cy="917917"/>
                </a:xfrm>
              </p:grpSpPr>
              <p:sp>
                <p:nvSpPr>
                  <p:cNvPr id="156" name="Hexagon 155">
                    <a:extLst>
                      <a:ext uri="{FF2B5EF4-FFF2-40B4-BE49-F238E27FC236}">
                        <a16:creationId xmlns:a16="http://schemas.microsoft.com/office/drawing/2014/main" id="{46159A9B-1172-467F-8938-2606364E3FF1}"/>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F9144313-3600-4197-9E89-8E124895A75B}"/>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136" name="Group 135">
                  <a:extLst>
                    <a:ext uri="{FF2B5EF4-FFF2-40B4-BE49-F238E27FC236}">
                      <a16:creationId xmlns:a16="http://schemas.microsoft.com/office/drawing/2014/main" id="{85BA3A9E-CE50-43B8-A0A6-F185430E9C52}"/>
                    </a:ext>
                  </a:extLst>
                </p:cNvPr>
                <p:cNvGrpSpPr/>
                <p:nvPr/>
              </p:nvGrpSpPr>
              <p:grpSpPr>
                <a:xfrm>
                  <a:off x="7264373" y="4613582"/>
                  <a:ext cx="1441018" cy="872021"/>
                  <a:chOff x="7176617" y="4372704"/>
                  <a:chExt cx="1516861" cy="917917"/>
                </a:xfrm>
              </p:grpSpPr>
              <p:sp>
                <p:nvSpPr>
                  <p:cNvPr id="154" name="Hexagon 153">
                    <a:extLst>
                      <a:ext uri="{FF2B5EF4-FFF2-40B4-BE49-F238E27FC236}">
                        <a16:creationId xmlns:a16="http://schemas.microsoft.com/office/drawing/2014/main" id="{CC0DABDA-069C-43C0-975E-1E8CC877F3FB}"/>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03A63F70-8485-4B97-BBEF-5697F3D22BAD}"/>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137" name="Group 136">
                  <a:extLst>
                    <a:ext uri="{FF2B5EF4-FFF2-40B4-BE49-F238E27FC236}">
                      <a16:creationId xmlns:a16="http://schemas.microsoft.com/office/drawing/2014/main" id="{9A55A973-6BE5-4528-90B6-5AF96A34EF16}"/>
                    </a:ext>
                  </a:extLst>
                </p:cNvPr>
                <p:cNvGrpSpPr/>
                <p:nvPr/>
              </p:nvGrpSpPr>
              <p:grpSpPr>
                <a:xfrm>
                  <a:off x="7264373" y="5591540"/>
                  <a:ext cx="1441018" cy="695586"/>
                  <a:chOff x="7176617" y="5753825"/>
                  <a:chExt cx="1516861" cy="732196"/>
                </a:xfrm>
              </p:grpSpPr>
              <p:sp>
                <p:nvSpPr>
                  <p:cNvPr id="152" name="Rectangle: Rounded Corners 151">
                    <a:extLst>
                      <a:ext uri="{FF2B5EF4-FFF2-40B4-BE49-F238E27FC236}">
                        <a16:creationId xmlns:a16="http://schemas.microsoft.com/office/drawing/2014/main" id="{7ABE5D84-60F4-4513-8126-F0E800E33096}"/>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6916C585-A3AB-4BDA-A5D2-C9529C634A79}"/>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138" name="Group 137">
                  <a:extLst>
                    <a:ext uri="{FF2B5EF4-FFF2-40B4-BE49-F238E27FC236}">
                      <a16:creationId xmlns:a16="http://schemas.microsoft.com/office/drawing/2014/main" id="{986E1BDE-60B8-477A-A325-E30EE7B6F858}"/>
                    </a:ext>
                  </a:extLst>
                </p:cNvPr>
                <p:cNvGrpSpPr/>
                <p:nvPr/>
              </p:nvGrpSpPr>
              <p:grpSpPr>
                <a:xfrm>
                  <a:off x="7264373" y="3619369"/>
                  <a:ext cx="1441018" cy="872021"/>
                  <a:chOff x="7176617" y="3115149"/>
                  <a:chExt cx="1516861" cy="917917"/>
                </a:xfrm>
              </p:grpSpPr>
              <p:sp>
                <p:nvSpPr>
                  <p:cNvPr id="150" name="Hexagon 149">
                    <a:extLst>
                      <a:ext uri="{FF2B5EF4-FFF2-40B4-BE49-F238E27FC236}">
                        <a16:creationId xmlns:a16="http://schemas.microsoft.com/office/drawing/2014/main" id="{7F0398DE-A4C1-4D00-9998-60CC86D57DAB}"/>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08BED7E8-9C71-4CA9-BA14-3F0B77AE7735}"/>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139" name="Straight Arrow Connector 138">
                  <a:extLst>
                    <a:ext uri="{FF2B5EF4-FFF2-40B4-BE49-F238E27FC236}">
                      <a16:creationId xmlns:a16="http://schemas.microsoft.com/office/drawing/2014/main" id="{D27788B8-1A47-4620-BBD2-8B5FE0C7C81C}"/>
                    </a:ext>
                  </a:extLst>
                </p:cNvPr>
                <p:cNvCxnSpPr>
                  <a:cxnSpLocks/>
                  <a:stCxn id="156" idx="0"/>
                  <a:endCxn id="150"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3EC080B6-7182-4F55-8156-8457E014FB06}"/>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141" name="Group 140">
                  <a:extLst>
                    <a:ext uri="{FF2B5EF4-FFF2-40B4-BE49-F238E27FC236}">
                      <a16:creationId xmlns:a16="http://schemas.microsoft.com/office/drawing/2014/main" id="{2A9BB55B-E767-4954-87A7-26D57E9A12F4}"/>
                    </a:ext>
                  </a:extLst>
                </p:cNvPr>
                <p:cNvGrpSpPr/>
                <p:nvPr/>
              </p:nvGrpSpPr>
              <p:grpSpPr>
                <a:xfrm>
                  <a:off x="670670" y="1433262"/>
                  <a:ext cx="1922521" cy="1403462"/>
                  <a:chOff x="514170" y="1607687"/>
                  <a:chExt cx="2023706" cy="1477328"/>
                </a:xfrm>
              </p:grpSpPr>
              <p:sp>
                <p:nvSpPr>
                  <p:cNvPr id="146" name="TextBox 145">
                    <a:extLst>
                      <a:ext uri="{FF2B5EF4-FFF2-40B4-BE49-F238E27FC236}">
                        <a16:creationId xmlns:a16="http://schemas.microsoft.com/office/drawing/2014/main" id="{5D8AFFA3-C667-4662-893F-07355423CC00}"/>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147" name="Group 146">
                    <a:extLst>
                      <a:ext uri="{FF2B5EF4-FFF2-40B4-BE49-F238E27FC236}">
                        <a16:creationId xmlns:a16="http://schemas.microsoft.com/office/drawing/2014/main" id="{943C2A7B-1EE2-4A1B-A851-73EF060A1017}"/>
                      </a:ext>
                    </a:extLst>
                  </p:cNvPr>
                  <p:cNvGrpSpPr/>
                  <p:nvPr/>
                </p:nvGrpSpPr>
                <p:grpSpPr>
                  <a:xfrm>
                    <a:off x="767591" y="1796302"/>
                    <a:ext cx="1516862" cy="917917"/>
                    <a:chOff x="767591" y="2007319"/>
                    <a:chExt cx="1516862" cy="917917"/>
                  </a:xfrm>
                </p:grpSpPr>
                <p:sp>
                  <p:nvSpPr>
                    <p:cNvPr id="148" name="Hexagon 147">
                      <a:extLst>
                        <a:ext uri="{FF2B5EF4-FFF2-40B4-BE49-F238E27FC236}">
                          <a16:creationId xmlns:a16="http://schemas.microsoft.com/office/drawing/2014/main" id="{AFD08453-19AA-445F-8307-57A8F4D1FBE0}"/>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E6B9766D-608A-446C-89FD-6AC7218E9BB3}"/>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142" name="Straight Arrow Connector 141">
                  <a:extLst>
                    <a:ext uri="{FF2B5EF4-FFF2-40B4-BE49-F238E27FC236}">
                      <a16:creationId xmlns:a16="http://schemas.microsoft.com/office/drawing/2014/main" id="{CC286CC7-EDBA-4C6E-B090-1DDF679E25B9}"/>
                    </a:ext>
                  </a:extLst>
                </p:cNvPr>
                <p:cNvCxnSpPr>
                  <a:cxnSpLocks/>
                  <a:stCxn id="148" idx="0"/>
                  <a:endCxn id="156"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398077E-83A9-4E3C-AC43-099D28263EF1}"/>
                    </a:ext>
                  </a:extLst>
                </p:cNvPr>
                <p:cNvCxnSpPr>
                  <a:cxnSpLocks/>
                  <a:stCxn id="173" idx="0"/>
                  <a:endCxn id="150"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29B5044-E09E-4041-A845-97880AED4649}"/>
                    </a:ext>
                  </a:extLst>
                </p:cNvPr>
                <p:cNvCxnSpPr>
                  <a:cxnSpLocks/>
                  <a:stCxn id="170" idx="3"/>
                  <a:endCxn id="157"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9D1F5B3-1BF6-49EA-9D43-E0F2488EE0A4}"/>
                    </a:ext>
                  </a:extLst>
                </p:cNvPr>
                <p:cNvCxnSpPr>
                  <a:cxnSpLocks/>
                  <a:stCxn id="182" idx="0"/>
                  <a:endCxn id="150"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83" name="TextBox 182">
            <a:extLst>
              <a:ext uri="{FF2B5EF4-FFF2-40B4-BE49-F238E27FC236}">
                <a16:creationId xmlns:a16="http://schemas.microsoft.com/office/drawing/2014/main" id="{CB7689F4-0CE3-43C0-9627-31E9D60C344E}"/>
              </a:ext>
            </a:extLst>
          </p:cNvPr>
          <p:cNvSpPr txBox="1"/>
          <p:nvPr/>
        </p:nvSpPr>
        <p:spPr>
          <a:xfrm>
            <a:off x="6697563" y="1806230"/>
            <a:ext cx="5226105" cy="100027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solidFill>
                  <a:srgbClr val="FF0000"/>
                </a:solidFill>
              </a:rPr>
              <a:t>3 main components of the model structure</a:t>
            </a:r>
          </a:p>
          <a:p>
            <a:pPr marL="285750" indent="-285750">
              <a:spcAft>
                <a:spcPts val="600"/>
              </a:spcAft>
              <a:buFont typeface="Arial" panose="020B0604020202020204" pitchFamily="34" charset="0"/>
              <a:buChar char="•"/>
            </a:pPr>
            <a:r>
              <a:rPr lang="en-US" dirty="0">
                <a:solidFill>
                  <a:srgbClr val="FF0000"/>
                </a:solidFill>
              </a:rPr>
              <a:t>Age-specific fertilities are broken down into underlying parameters</a:t>
            </a:r>
          </a:p>
        </p:txBody>
      </p:sp>
      <p:sp>
        <p:nvSpPr>
          <p:cNvPr id="3" name="Oval 2">
            <a:extLst>
              <a:ext uri="{FF2B5EF4-FFF2-40B4-BE49-F238E27FC236}">
                <a16:creationId xmlns:a16="http://schemas.microsoft.com/office/drawing/2014/main" id="{05D32AB1-CD51-4E51-9A7C-04EC5E86BA6A}"/>
              </a:ext>
            </a:extLst>
          </p:cNvPr>
          <p:cNvSpPr/>
          <p:nvPr/>
        </p:nvSpPr>
        <p:spPr>
          <a:xfrm>
            <a:off x="6867740" y="3263581"/>
            <a:ext cx="2215764" cy="34770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7676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76AA63-1C2F-4F31-9BCE-A72C12E8E0C3}"/>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Growth-Decline Boundaries</a:t>
            </a:r>
          </a:p>
        </p:txBody>
      </p:sp>
      <p:grpSp>
        <p:nvGrpSpPr>
          <p:cNvPr id="6" name="Group 5">
            <a:extLst>
              <a:ext uri="{FF2B5EF4-FFF2-40B4-BE49-F238E27FC236}">
                <a16:creationId xmlns:a16="http://schemas.microsoft.com/office/drawing/2014/main" id="{E1D7DD96-8D06-4D3B-96F7-6E8206275492}"/>
              </a:ext>
            </a:extLst>
          </p:cNvPr>
          <p:cNvGrpSpPr/>
          <p:nvPr/>
        </p:nvGrpSpPr>
        <p:grpSpPr>
          <a:xfrm>
            <a:off x="989455" y="984920"/>
            <a:ext cx="10213091" cy="5529235"/>
            <a:chOff x="827222" y="984920"/>
            <a:chExt cx="10213091" cy="5529235"/>
          </a:xfrm>
        </p:grpSpPr>
        <p:pic>
          <p:nvPicPr>
            <p:cNvPr id="3" name="Picture 2">
              <a:extLst>
                <a:ext uri="{FF2B5EF4-FFF2-40B4-BE49-F238E27FC236}">
                  <a16:creationId xmlns:a16="http://schemas.microsoft.com/office/drawing/2014/main" id="{9B5EB428-A9EB-464C-B679-C2BB9EF32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22" y="984920"/>
              <a:ext cx="10213091" cy="5529235"/>
            </a:xfrm>
            <a:prstGeom prst="rect">
              <a:avLst/>
            </a:prstGeom>
          </p:spPr>
        </p:pic>
        <p:sp>
          <p:nvSpPr>
            <p:cNvPr id="4" name="TextBox 3">
              <a:extLst>
                <a:ext uri="{FF2B5EF4-FFF2-40B4-BE49-F238E27FC236}">
                  <a16:creationId xmlns:a16="http://schemas.microsoft.com/office/drawing/2014/main" id="{D0EEDDC6-AFF5-4A74-AD35-A581DF85F1A0}"/>
                </a:ext>
              </a:extLst>
            </p:cNvPr>
            <p:cNvSpPr txBox="1"/>
            <p:nvPr/>
          </p:nvSpPr>
          <p:spPr>
            <a:xfrm rot="16200000">
              <a:off x="-743482" y="3495692"/>
              <a:ext cx="3819833" cy="338554"/>
            </a:xfrm>
            <a:prstGeom prst="rect">
              <a:avLst/>
            </a:prstGeom>
            <a:solidFill>
              <a:schemeClr val="bg1"/>
            </a:solidFill>
          </p:spPr>
          <p:txBody>
            <a:bodyPr wrap="square" rtlCol="0">
              <a:spAutoFit/>
            </a:bodyPr>
            <a:lstStyle/>
            <a:p>
              <a:pPr algn="ctr"/>
              <a:r>
                <a:rPr lang="en-US" sz="1600" dirty="0"/>
                <a:t>Age-0 Survival Given Retention</a:t>
              </a:r>
            </a:p>
          </p:txBody>
        </p:sp>
      </p:grpSp>
      <p:sp>
        <p:nvSpPr>
          <p:cNvPr id="9" name="TextBox 8">
            <a:extLst>
              <a:ext uri="{FF2B5EF4-FFF2-40B4-BE49-F238E27FC236}">
                <a16:creationId xmlns:a16="http://schemas.microsoft.com/office/drawing/2014/main" id="{A05F012D-26D8-4680-8A00-808B8A7B4F73}"/>
              </a:ext>
            </a:extLst>
          </p:cNvPr>
          <p:cNvSpPr txBox="1"/>
          <p:nvPr/>
        </p:nvSpPr>
        <p:spPr>
          <a:xfrm>
            <a:off x="4980424" y="4722122"/>
            <a:ext cx="5831618" cy="115416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solidFill>
                  <a:srgbClr val="0070C0"/>
                </a:solidFill>
              </a:rPr>
              <a:t>Large variations in the growth-decline boundaries occur within an alternative flow scenario across time.</a:t>
            </a:r>
          </a:p>
          <a:p>
            <a:pPr marL="285750" indent="-285750">
              <a:buFont typeface="Arial" panose="020B0604020202020204" pitchFamily="34" charset="0"/>
              <a:buChar char="•"/>
            </a:pPr>
            <a:r>
              <a:rPr lang="en-US" sz="1600" dirty="0">
                <a:solidFill>
                  <a:srgbClr val="0070C0"/>
                </a:solidFill>
              </a:rPr>
              <a:t>Alternatives 2a and 2b have relatively less variation than other alternatives during years in which implementation can occur. </a:t>
            </a:r>
          </a:p>
        </p:txBody>
      </p:sp>
    </p:spTree>
    <p:extLst>
      <p:ext uri="{BB962C8B-B14F-4D97-AF65-F5344CB8AC3E}">
        <p14:creationId xmlns:p14="http://schemas.microsoft.com/office/powerpoint/2010/main" val="1214988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068B4B6-39D3-4A75-9C69-C235A4BAF834}"/>
              </a:ext>
            </a:extLst>
          </p:cNvPr>
          <p:cNvGrpSpPr/>
          <p:nvPr/>
        </p:nvGrpSpPr>
        <p:grpSpPr>
          <a:xfrm>
            <a:off x="458436" y="527934"/>
            <a:ext cx="11275128" cy="6104208"/>
            <a:chOff x="737419" y="527934"/>
            <a:chExt cx="11275128" cy="6104208"/>
          </a:xfrm>
        </p:grpSpPr>
        <p:pic>
          <p:nvPicPr>
            <p:cNvPr id="5" name="Picture 4">
              <a:extLst>
                <a:ext uri="{FF2B5EF4-FFF2-40B4-BE49-F238E27FC236}">
                  <a16:creationId xmlns:a16="http://schemas.microsoft.com/office/drawing/2014/main" id="{FB796FA0-6415-43E8-A01C-5F0420EEE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19" y="527934"/>
              <a:ext cx="11275128" cy="6104208"/>
            </a:xfrm>
            <a:prstGeom prst="rect">
              <a:avLst/>
            </a:prstGeom>
          </p:spPr>
        </p:pic>
        <p:sp>
          <p:nvSpPr>
            <p:cNvPr id="4" name="TextBox 3">
              <a:extLst>
                <a:ext uri="{FF2B5EF4-FFF2-40B4-BE49-F238E27FC236}">
                  <a16:creationId xmlns:a16="http://schemas.microsoft.com/office/drawing/2014/main" id="{D0EEDDC6-AFF5-4A74-AD35-A581DF85F1A0}"/>
                </a:ext>
              </a:extLst>
            </p:cNvPr>
            <p:cNvSpPr txBox="1"/>
            <p:nvPr/>
          </p:nvSpPr>
          <p:spPr>
            <a:xfrm rot="16200000">
              <a:off x="-817219" y="3362960"/>
              <a:ext cx="3819833" cy="338554"/>
            </a:xfrm>
            <a:prstGeom prst="rect">
              <a:avLst/>
            </a:prstGeom>
            <a:solidFill>
              <a:schemeClr val="bg1"/>
            </a:solidFill>
          </p:spPr>
          <p:txBody>
            <a:bodyPr wrap="square" rtlCol="0">
              <a:spAutoFit/>
            </a:bodyPr>
            <a:lstStyle/>
            <a:p>
              <a:pPr algn="ctr"/>
              <a:r>
                <a:rPr lang="en-US" sz="1600" dirty="0"/>
                <a:t>Age-0 Survival Given Retention</a:t>
              </a:r>
            </a:p>
          </p:txBody>
        </p:sp>
      </p:grpSp>
      <p:sp>
        <p:nvSpPr>
          <p:cNvPr id="8" name="TextBox 7">
            <a:extLst>
              <a:ext uri="{FF2B5EF4-FFF2-40B4-BE49-F238E27FC236}">
                <a16:creationId xmlns:a16="http://schemas.microsoft.com/office/drawing/2014/main" id="{E676AA63-1C2F-4F31-9BCE-A72C12E8E0C3}"/>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Results: Growth-Decline Boundaries</a:t>
            </a:r>
          </a:p>
        </p:txBody>
      </p:sp>
      <p:sp>
        <p:nvSpPr>
          <p:cNvPr id="9" name="TextBox 8">
            <a:extLst>
              <a:ext uri="{FF2B5EF4-FFF2-40B4-BE49-F238E27FC236}">
                <a16:creationId xmlns:a16="http://schemas.microsoft.com/office/drawing/2014/main" id="{D1495211-2D46-47EA-A2AF-E7E5B8F33B9E}"/>
              </a:ext>
            </a:extLst>
          </p:cNvPr>
          <p:cNvSpPr txBox="1"/>
          <p:nvPr/>
        </p:nvSpPr>
        <p:spPr>
          <a:xfrm>
            <a:off x="6676489" y="5088194"/>
            <a:ext cx="489031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70C0"/>
                </a:solidFill>
              </a:rPr>
              <a:t>Some years all alternatives perform more similarly (e.g., 1975), while in other years, there are larger discrepancies among alternatives (e.g., 1980, 1985).</a:t>
            </a:r>
          </a:p>
        </p:txBody>
      </p:sp>
    </p:spTree>
    <p:extLst>
      <p:ext uri="{BB962C8B-B14F-4D97-AF65-F5344CB8AC3E}">
        <p14:creationId xmlns:p14="http://schemas.microsoft.com/office/powerpoint/2010/main" val="14210418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2F8E21E-0F5C-4255-A4BB-851C8AE15038}"/>
              </a:ext>
            </a:extLst>
          </p:cNvPr>
          <p:cNvGrpSpPr/>
          <p:nvPr/>
        </p:nvGrpSpPr>
        <p:grpSpPr>
          <a:xfrm>
            <a:off x="1651424" y="178711"/>
            <a:ext cx="8889152" cy="2911362"/>
            <a:chOff x="2308731" y="178711"/>
            <a:chExt cx="8889152" cy="2911362"/>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0E9EB9-2972-484D-8649-FE2D36B0A3E5}"/>
                    </a:ext>
                  </a:extLst>
                </p:cNvPr>
                <p:cNvSpPr txBox="1"/>
                <p:nvPr/>
              </p:nvSpPr>
              <p:spPr>
                <a:xfrm>
                  <a:off x="4320209" y="1147029"/>
                  <a:ext cx="5386499" cy="4778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𝛾</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𝜙</m:t>
                            </m:r>
                          </m:e>
                          <m:sub>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𝑅</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𝑟𝑒𝑡</m:t>
                            </m:r>
                          </m:sub>
                        </m:sSub>
                      </m:oMath>
                    </m:oMathPara>
                  </a14:m>
                  <a:endParaRPr lang="en-US" sz="2400" dirty="0"/>
                </a:p>
              </p:txBody>
            </p:sp>
          </mc:Choice>
          <mc:Fallback xmlns="">
            <p:sp>
              <p:nvSpPr>
                <p:cNvPr id="3" name="TextBox 2">
                  <a:extLst>
                    <a:ext uri="{FF2B5EF4-FFF2-40B4-BE49-F238E27FC236}">
                      <a16:creationId xmlns:a16="http://schemas.microsoft.com/office/drawing/2014/main" id="{790E9EB9-2972-484D-8649-FE2D36B0A3E5}"/>
                    </a:ext>
                  </a:extLst>
                </p:cNvPr>
                <p:cNvSpPr txBox="1">
                  <a:spLocks noRot="1" noChangeAspect="1" noMove="1" noResize="1" noEditPoints="1" noAdjustHandles="1" noChangeArrowheads="1" noChangeShapeType="1" noTextEdit="1"/>
                </p:cNvSpPr>
                <p:nvPr/>
              </p:nvSpPr>
              <p:spPr>
                <a:xfrm>
                  <a:off x="4320209" y="1147029"/>
                  <a:ext cx="5386499" cy="477888"/>
                </a:xfrm>
                <a:prstGeom prst="rect">
                  <a:avLst/>
                </a:prstGeom>
                <a:blipFill>
                  <a:blip r:embed="rId2"/>
                  <a:stretch>
                    <a:fillRect l="-340" b="-1392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1B88272C-05CB-442C-A6E1-4750D2BA6671}"/>
                </a:ext>
              </a:extLst>
            </p:cNvPr>
            <p:cNvCxnSpPr/>
            <p:nvPr/>
          </p:nvCxnSpPr>
          <p:spPr>
            <a:xfrm flipV="1">
              <a:off x="3525078" y="1608694"/>
              <a:ext cx="901148" cy="757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ight Brace 5">
              <a:extLst>
                <a:ext uri="{FF2B5EF4-FFF2-40B4-BE49-F238E27FC236}">
                  <a16:creationId xmlns:a16="http://schemas.microsoft.com/office/drawing/2014/main" id="{4D3982A5-2B8B-4E9B-AFEE-C9D5B259CCEB}"/>
                </a:ext>
              </a:extLst>
            </p:cNvPr>
            <p:cNvSpPr/>
            <p:nvPr/>
          </p:nvSpPr>
          <p:spPr>
            <a:xfrm rot="5400000">
              <a:off x="5962938" y="669411"/>
              <a:ext cx="358892" cy="2213115"/>
            </a:xfrm>
            <a:prstGeom prst="rightBrace">
              <a:avLst>
                <a:gd name="adj1" fmla="val 34180"/>
                <a:gd name="adj2" fmla="val 51796"/>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079DBD5-944F-4EB6-9910-CD265833F99B}"/>
                </a:ext>
              </a:extLst>
            </p:cNvPr>
            <p:cNvCxnSpPr>
              <a:cxnSpLocks/>
            </p:cNvCxnSpPr>
            <p:nvPr/>
          </p:nvCxnSpPr>
          <p:spPr>
            <a:xfrm flipH="1" flipV="1">
              <a:off x="7633253" y="1608695"/>
              <a:ext cx="586608" cy="5518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59C91C-DFB0-4485-975F-7471D72EE4B8}"/>
                    </a:ext>
                  </a:extLst>
                </p:cNvPr>
                <p:cNvSpPr txBox="1"/>
                <p:nvPr/>
              </p:nvSpPr>
              <p:spPr>
                <a:xfrm>
                  <a:off x="2308731" y="2341994"/>
                  <a:ext cx="1644187" cy="400110"/>
                </a:xfrm>
                <a:prstGeom prst="rect">
                  <a:avLst/>
                </a:prstGeom>
                <a:noFill/>
              </p:spPr>
              <p:txBody>
                <a:bodyPr wrap="square" rtlCol="0">
                  <a:spAutoFit/>
                </a:bodyPr>
                <a:lstStyle/>
                <a:p>
                  <a:r>
                    <a:rPr lang="en-US" sz="2000" dirty="0"/>
                    <a:t>Age-</a:t>
                  </a:r>
                  <a14:m>
                    <m:oMath xmlns:m="http://schemas.openxmlformats.org/officeDocument/2006/math">
                      <m:r>
                        <a:rPr lang="en-US" sz="2000" b="0" i="1" smtClean="0">
                          <a:latin typeface="Cambria Math" panose="02040503050406030204" pitchFamily="18" charset="0"/>
                        </a:rPr>
                        <m:t>𝑖</m:t>
                      </m:r>
                    </m:oMath>
                  </a14:m>
                  <a:r>
                    <a:rPr lang="en-US" sz="2000" dirty="0"/>
                    <a:t> Fertility</a:t>
                  </a:r>
                </a:p>
              </p:txBody>
            </p:sp>
          </mc:Choice>
          <mc:Fallback xmlns="">
            <p:sp>
              <p:nvSpPr>
                <p:cNvPr id="11" name="TextBox 10">
                  <a:extLst>
                    <a:ext uri="{FF2B5EF4-FFF2-40B4-BE49-F238E27FC236}">
                      <a16:creationId xmlns:a16="http://schemas.microsoft.com/office/drawing/2014/main" id="{8559C91C-DFB0-4485-975F-7471D72EE4B8}"/>
                    </a:ext>
                  </a:extLst>
                </p:cNvPr>
                <p:cNvSpPr txBox="1">
                  <a:spLocks noRot="1" noChangeAspect="1" noMove="1" noResize="1" noEditPoints="1" noAdjustHandles="1" noChangeArrowheads="1" noChangeShapeType="1" noTextEdit="1"/>
                </p:cNvSpPr>
                <p:nvPr/>
              </p:nvSpPr>
              <p:spPr>
                <a:xfrm>
                  <a:off x="2308731" y="2341994"/>
                  <a:ext cx="1644187" cy="400110"/>
                </a:xfrm>
                <a:prstGeom prst="rect">
                  <a:avLst/>
                </a:prstGeom>
                <a:blipFill>
                  <a:blip r:embed="rId3"/>
                  <a:stretch>
                    <a:fillRect l="-4074" t="-7576" r="-74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A862E92-210F-4BE8-BE93-9434AE67283A}"/>
                    </a:ext>
                  </a:extLst>
                </p:cNvPr>
                <p:cNvSpPr txBox="1"/>
                <p:nvPr/>
              </p:nvSpPr>
              <p:spPr>
                <a:xfrm>
                  <a:off x="4449215" y="2074410"/>
                  <a:ext cx="3161046" cy="1015663"/>
                </a:xfrm>
                <a:prstGeom prst="rect">
                  <a:avLst/>
                </a:prstGeom>
                <a:noFill/>
              </p:spPr>
              <p:txBody>
                <a:bodyPr wrap="square" rtlCol="0">
                  <a:spAutoFit/>
                </a:bodyPr>
                <a:lstStyle/>
                <a:p>
                  <a:pPr algn="ctr"/>
                  <a:r>
                    <a:rPr lang="en-US" sz="2000" dirty="0"/>
                    <a:t>Number of Female Eggs Released per Reproductively Ready Age-</a:t>
                  </a:r>
                  <a14:m>
                    <m:oMath xmlns:m="http://schemas.openxmlformats.org/officeDocument/2006/math">
                      <m:r>
                        <a:rPr lang="en-US" sz="2000" b="0" i="1" smtClean="0">
                          <a:latin typeface="Cambria Math" panose="02040503050406030204" pitchFamily="18" charset="0"/>
                        </a:rPr>
                        <m:t>𝑖</m:t>
                      </m:r>
                    </m:oMath>
                  </a14:m>
                  <a:r>
                    <a:rPr lang="en-US" sz="2000" dirty="0"/>
                    <a:t> Female</a:t>
                  </a:r>
                </a:p>
              </p:txBody>
            </p:sp>
          </mc:Choice>
          <mc:Fallback xmlns="">
            <p:sp>
              <p:nvSpPr>
                <p:cNvPr id="12" name="TextBox 11">
                  <a:extLst>
                    <a:ext uri="{FF2B5EF4-FFF2-40B4-BE49-F238E27FC236}">
                      <a16:creationId xmlns:a16="http://schemas.microsoft.com/office/drawing/2014/main" id="{FA862E92-210F-4BE8-BE93-9434AE67283A}"/>
                    </a:ext>
                  </a:extLst>
                </p:cNvPr>
                <p:cNvSpPr txBox="1">
                  <a:spLocks noRot="1" noChangeAspect="1" noMove="1" noResize="1" noEditPoints="1" noAdjustHandles="1" noChangeArrowheads="1" noChangeShapeType="1" noTextEdit="1"/>
                </p:cNvSpPr>
                <p:nvPr/>
              </p:nvSpPr>
              <p:spPr>
                <a:xfrm>
                  <a:off x="4449215" y="2074410"/>
                  <a:ext cx="3161046" cy="1015663"/>
                </a:xfrm>
                <a:prstGeom prst="rect">
                  <a:avLst/>
                </a:prstGeom>
                <a:blipFill>
                  <a:blip r:embed="rId4"/>
                  <a:stretch>
                    <a:fillRect l="-1541" t="-2994" r="-2890" b="-958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3FA0B13-AFA4-48B0-A072-B90D0C39B966}"/>
                </a:ext>
              </a:extLst>
            </p:cNvPr>
            <p:cNvSpPr txBox="1"/>
            <p:nvPr/>
          </p:nvSpPr>
          <p:spPr>
            <a:xfrm>
              <a:off x="7970368" y="2096879"/>
              <a:ext cx="2484474" cy="400110"/>
            </a:xfrm>
            <a:prstGeom prst="rect">
              <a:avLst/>
            </a:prstGeom>
            <a:noFill/>
          </p:spPr>
          <p:txBody>
            <a:bodyPr wrap="square" rtlCol="0">
              <a:spAutoFit/>
            </a:bodyPr>
            <a:lstStyle/>
            <a:p>
              <a:r>
                <a:rPr lang="en-US" sz="2000" dirty="0"/>
                <a:t>Spawning Probability</a:t>
              </a:r>
            </a:p>
          </p:txBody>
        </p:sp>
        <p:cxnSp>
          <p:nvCxnSpPr>
            <p:cNvPr id="15" name="Straight Arrow Connector 14">
              <a:extLst>
                <a:ext uri="{FF2B5EF4-FFF2-40B4-BE49-F238E27FC236}">
                  <a16:creationId xmlns:a16="http://schemas.microsoft.com/office/drawing/2014/main" id="{C6EEA7F7-F327-4E0E-A951-01429EA572E5}"/>
                </a:ext>
              </a:extLst>
            </p:cNvPr>
            <p:cNvCxnSpPr>
              <a:cxnSpLocks/>
            </p:cNvCxnSpPr>
            <p:nvPr/>
          </p:nvCxnSpPr>
          <p:spPr>
            <a:xfrm>
              <a:off x="7610261" y="825042"/>
              <a:ext cx="506797" cy="4691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CC3BA1-569E-4E4D-96D2-2E23673AAEAC}"/>
                </a:ext>
              </a:extLst>
            </p:cNvPr>
            <p:cNvCxnSpPr>
              <a:cxnSpLocks/>
            </p:cNvCxnSpPr>
            <p:nvPr/>
          </p:nvCxnSpPr>
          <p:spPr>
            <a:xfrm flipH="1">
              <a:off x="8834513" y="825042"/>
              <a:ext cx="612604" cy="493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4C852C-97D3-4F9E-AF1D-7C8AFD984772}"/>
                </a:ext>
              </a:extLst>
            </p:cNvPr>
            <p:cNvSpPr txBox="1"/>
            <p:nvPr/>
          </p:nvSpPr>
          <p:spPr>
            <a:xfrm>
              <a:off x="6200640" y="178711"/>
              <a:ext cx="1916418" cy="646331"/>
            </a:xfrm>
            <a:prstGeom prst="rect">
              <a:avLst/>
            </a:prstGeom>
            <a:noFill/>
          </p:spPr>
          <p:txBody>
            <a:bodyPr wrap="square" rtlCol="0">
              <a:spAutoFit/>
            </a:bodyPr>
            <a:lstStyle/>
            <a:p>
              <a:pPr algn="ctr"/>
              <a:r>
                <a:rPr lang="en-US" dirty="0"/>
                <a:t>Age-0 Survival Given Retention</a:t>
              </a:r>
            </a:p>
          </p:txBody>
        </p:sp>
        <p:sp>
          <p:nvSpPr>
            <p:cNvPr id="23" name="TextBox 22">
              <a:extLst>
                <a:ext uri="{FF2B5EF4-FFF2-40B4-BE49-F238E27FC236}">
                  <a16:creationId xmlns:a16="http://schemas.microsoft.com/office/drawing/2014/main" id="{FDCDEF26-7C5B-4144-B61A-3E8E02E4426D}"/>
                </a:ext>
              </a:extLst>
            </p:cNvPr>
            <p:cNvSpPr txBox="1"/>
            <p:nvPr/>
          </p:nvSpPr>
          <p:spPr>
            <a:xfrm>
              <a:off x="9000163" y="459058"/>
              <a:ext cx="2197720" cy="369332"/>
            </a:xfrm>
            <a:prstGeom prst="rect">
              <a:avLst/>
            </a:prstGeom>
            <a:noFill/>
          </p:spPr>
          <p:txBody>
            <a:bodyPr wrap="square" rtlCol="0">
              <a:spAutoFit/>
            </a:bodyPr>
            <a:lstStyle/>
            <a:p>
              <a:r>
                <a:rPr lang="en-US" dirty="0"/>
                <a:t>Retention Probability</a:t>
              </a: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B14B29-82C8-42AC-822A-BAF379C8234C}"/>
                  </a:ext>
                </a:extLst>
              </p:cNvPr>
              <p:cNvSpPr txBox="1"/>
              <p:nvPr/>
            </p:nvSpPr>
            <p:spPr>
              <a:xfrm>
                <a:off x="364031" y="3373049"/>
                <a:ext cx="3161047" cy="4778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r>
                            <a:rPr lang="en-US" sz="2400" b="0" i="1" smtClean="0">
                              <a:latin typeface="Cambria Math" panose="02040503050406030204" pitchFamily="18" charset="0"/>
                            </a:rPr>
                            <m:t>, </m:t>
                          </m:r>
                          <m:r>
                            <a:rPr lang="en-US" sz="2400" b="0" i="1" smtClean="0">
                              <a:latin typeface="Cambria Math" panose="02040503050406030204" pitchFamily="18" charset="0"/>
                            </a:rPr>
                            <m:t>𝑡𝑜𝑡𝑎𝑙</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𝑀𝑅</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r>
                            <a:rPr lang="en-US" sz="2400" b="0" i="1" smtClean="0">
                              <a:latin typeface="Cambria Math" panose="02040503050406030204" pitchFamily="18" charset="0"/>
                            </a:rPr>
                            <m:t>, </m:t>
                          </m:r>
                          <m:r>
                            <a:rPr lang="en-US" sz="2400" b="0" i="1" smtClean="0">
                              <a:latin typeface="Cambria Math" panose="02040503050406030204" pitchFamily="18" charset="0"/>
                            </a:rPr>
                            <m:t>𝑌𝑅</m:t>
                          </m:r>
                        </m:sub>
                      </m:sSub>
                    </m:oMath>
                  </m:oMathPara>
                </a14:m>
                <a:endParaRPr lang="en-US" sz="2400" dirty="0"/>
              </a:p>
            </p:txBody>
          </p:sp>
        </mc:Choice>
        <mc:Fallback xmlns="">
          <p:sp>
            <p:nvSpPr>
              <p:cNvPr id="24" name="TextBox 23">
                <a:extLst>
                  <a:ext uri="{FF2B5EF4-FFF2-40B4-BE49-F238E27FC236}">
                    <a16:creationId xmlns:a16="http://schemas.microsoft.com/office/drawing/2014/main" id="{A8B14B29-82C8-42AC-822A-BAF379C8234C}"/>
                  </a:ext>
                </a:extLst>
              </p:cNvPr>
              <p:cNvSpPr txBox="1">
                <a:spLocks noRot="1" noChangeAspect="1" noMove="1" noResize="1" noEditPoints="1" noAdjustHandles="1" noChangeArrowheads="1" noChangeShapeType="1" noTextEdit="1"/>
              </p:cNvSpPr>
              <p:nvPr/>
            </p:nvSpPr>
            <p:spPr>
              <a:xfrm>
                <a:off x="364031" y="3373049"/>
                <a:ext cx="3161047" cy="477888"/>
              </a:xfrm>
              <a:prstGeom prst="rect">
                <a:avLst/>
              </a:prstGeom>
              <a:blipFill>
                <a:blip r:embed="rId5"/>
                <a:stretch>
                  <a:fillRect l="-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9118076E-EC97-457C-948F-F2B95250F0F5}"/>
                  </a:ext>
                </a:extLst>
              </p:cNvPr>
              <p:cNvSpPr/>
              <p:nvPr/>
            </p:nvSpPr>
            <p:spPr>
              <a:xfrm>
                <a:off x="3399719" y="3372839"/>
                <a:ext cx="5600444" cy="477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𝑡</m:t>
                              </m:r>
                              <m:r>
                                <a:rPr lang="en-US" sz="2400" b="0" i="1" smtClean="0">
                                  <a:latin typeface="Cambria Math" panose="02040503050406030204" pitchFamily="18" charset="0"/>
                                </a:rPr>
                                <m:t> </m:t>
                              </m:r>
                            </m:sub>
                          </m:sSub>
                        </m:e>
                      </m:d>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𝑀𝑅</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𝜙</m:t>
                          </m:r>
                        </m:e>
                        <m:sub>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𝑀</m:t>
                          </m:r>
                          <m:r>
                            <a:rPr lang="en-US" sz="2400" i="1">
                              <a:latin typeface="Cambria Math" panose="02040503050406030204" pitchFamily="18" charset="0"/>
                              <a:ea typeface="Cambria Math" panose="02040503050406030204" pitchFamily="18" charset="0"/>
                            </a:rPr>
                            <m:t>𝑅</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𝑟𝑒𝑡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𝑀𝑅</m:t>
                          </m:r>
                        </m:sub>
                      </m:sSub>
                    </m:oMath>
                  </m:oMathPara>
                </a14:m>
                <a:endParaRPr lang="en-US" sz="2400" dirty="0"/>
              </a:p>
            </p:txBody>
          </p:sp>
        </mc:Choice>
        <mc:Fallback xmlns="">
          <p:sp>
            <p:nvSpPr>
              <p:cNvPr id="25" name="Rectangle 24">
                <a:extLst>
                  <a:ext uri="{FF2B5EF4-FFF2-40B4-BE49-F238E27FC236}">
                    <a16:creationId xmlns:a16="http://schemas.microsoft.com/office/drawing/2014/main" id="{9118076E-EC97-457C-948F-F2B95250F0F5}"/>
                  </a:ext>
                </a:extLst>
              </p:cNvPr>
              <p:cNvSpPr>
                <a:spLocks noRot="1" noChangeAspect="1" noMove="1" noResize="1" noEditPoints="1" noAdjustHandles="1" noChangeArrowheads="1" noChangeShapeType="1" noTextEdit="1"/>
              </p:cNvSpPr>
              <p:nvPr/>
            </p:nvSpPr>
            <p:spPr>
              <a:xfrm>
                <a:off x="3399719" y="3372839"/>
                <a:ext cx="5600444" cy="477888"/>
              </a:xfrm>
              <a:prstGeom prst="rect">
                <a:avLst/>
              </a:prstGeom>
              <a:blipFill>
                <a:blip r:embed="rId6"/>
                <a:stretch>
                  <a:fillRect b="-139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5A71300-FCC6-4409-BD58-7723B2A30947}"/>
                  </a:ext>
                </a:extLst>
              </p:cNvPr>
              <p:cNvSpPr/>
              <p:nvPr/>
            </p:nvSpPr>
            <p:spPr>
              <a:xfrm>
                <a:off x="4320209" y="3875207"/>
                <a:ext cx="5346656" cy="477888"/>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𝑡</m:t>
                            </m:r>
                            <m:r>
                              <a:rPr lang="en-US" sz="2400" i="1">
                                <a:latin typeface="Cambria Math" panose="02040503050406030204" pitchFamily="18" charset="0"/>
                              </a:rPr>
                              <m:t> </m:t>
                            </m:r>
                          </m:sub>
                        </m:sSub>
                      </m:e>
                    </m:d>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𝑌𝑅</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𝜙</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𝑌𝑅</m:t>
                        </m:r>
                      </m:sub>
                    </m:sSub>
                    <m:r>
                      <a:rPr lang="en-US" sz="2400" i="1">
                        <a:latin typeface="Cambria Math" panose="02040503050406030204" pitchFamily="18" charset="0"/>
                        <a:ea typeface="Cambria Math" panose="02040503050406030204" pitchFamily="18" charset="0"/>
                      </a:rPr>
                      <m:t>∙</m:t>
                    </m:r>
                    <m:sSub>
                      <m:sSubPr>
                        <m:ctrlPr>
                          <a:rPr lang="en-US" sz="2400" i="1" smtClean="0">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𝑝</m:t>
                        </m:r>
                      </m:e>
                      <m:sub>
                        <m:r>
                          <a:rPr lang="en-US" sz="2400" i="1">
                            <a:solidFill>
                              <a:srgbClr val="FF0000"/>
                            </a:solidFill>
                            <a:latin typeface="Cambria Math" panose="02040503050406030204" pitchFamily="18" charset="0"/>
                            <a:ea typeface="Cambria Math" panose="02040503050406030204" pitchFamily="18" charset="0"/>
                          </a:rPr>
                          <m:t>𝑟𝑒𝑡</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𝑌𝑅</m:t>
                        </m:r>
                      </m:sub>
                    </m:sSub>
                  </m:oMath>
                </a14:m>
                <a:endParaRPr lang="en-US" sz="2400" dirty="0"/>
              </a:p>
            </p:txBody>
          </p:sp>
        </mc:Choice>
        <mc:Fallback xmlns="">
          <p:sp>
            <p:nvSpPr>
              <p:cNvPr id="26" name="Rectangle 25">
                <a:extLst>
                  <a:ext uri="{FF2B5EF4-FFF2-40B4-BE49-F238E27FC236}">
                    <a16:creationId xmlns:a16="http://schemas.microsoft.com/office/drawing/2014/main" id="{35A71300-FCC6-4409-BD58-7723B2A30947}"/>
                  </a:ext>
                </a:extLst>
              </p:cNvPr>
              <p:cNvSpPr>
                <a:spLocks noRot="1" noChangeAspect="1" noMove="1" noResize="1" noEditPoints="1" noAdjustHandles="1" noChangeArrowheads="1" noChangeShapeType="1" noTextEdit="1"/>
              </p:cNvSpPr>
              <p:nvPr/>
            </p:nvSpPr>
            <p:spPr>
              <a:xfrm>
                <a:off x="4320209" y="3875207"/>
                <a:ext cx="5346656" cy="477888"/>
              </a:xfrm>
              <a:prstGeom prst="rect">
                <a:avLst/>
              </a:prstGeom>
              <a:blipFill>
                <a:blip r:embed="rId7"/>
                <a:stretch>
                  <a:fillRect l="-114" b="-1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4BC3C99-C877-4042-BDEA-4F3952632266}"/>
                  </a:ext>
                </a:extLst>
              </p:cNvPr>
              <p:cNvSpPr txBox="1"/>
              <p:nvPr/>
            </p:nvSpPr>
            <p:spPr>
              <a:xfrm>
                <a:off x="364031" y="4805707"/>
                <a:ext cx="11677913" cy="173977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solidFill>
                      <a:srgbClr val="0070C0"/>
                    </a:solidFill>
                  </a:rPr>
                  <a:t>Under the assumption that the drift distance from Intake to Lake Sakakawea is too short for retention in free-flowing waters, we’d have  </a:t>
                </a:r>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𝑝</m:t>
                        </m:r>
                      </m:e>
                      <m:sub>
                        <m:r>
                          <a:rPr lang="en-US" sz="2400" b="0" i="1" smtClean="0">
                            <a:solidFill>
                              <a:srgbClr val="FF0000"/>
                            </a:solidFill>
                            <a:latin typeface="Cambria Math" panose="02040503050406030204" pitchFamily="18" charset="0"/>
                          </a:rPr>
                          <m:t>𝑟𝑒𝑡</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𝑌𝑅</m:t>
                        </m:r>
                      </m:sub>
                    </m:sSub>
                    <m:r>
                      <a:rPr lang="en-US" sz="2400" b="0" i="1" smtClean="0">
                        <a:solidFill>
                          <a:srgbClr val="FF0000"/>
                        </a:solidFill>
                        <a:latin typeface="Cambria Math" panose="02040503050406030204" pitchFamily="18" charset="0"/>
                      </a:rPr>
                      <m:t>=0</m:t>
                    </m:r>
                  </m:oMath>
                </a14:m>
                <a:r>
                  <a:rPr lang="en-US" sz="2400" dirty="0">
                    <a:solidFill>
                      <a:srgbClr val="0070C0"/>
                    </a:solidFill>
                  </a:rPr>
                  <a:t> and only fish spawning on the Missouri River can contribute to the population.   </a:t>
                </a:r>
              </a:p>
              <a:p>
                <a:pPr marL="285750" indent="-285750">
                  <a:buFont typeface="Arial" panose="020B0604020202020204" pitchFamily="34" charset="0"/>
                  <a:buChar char="•"/>
                </a:pPr>
                <a:r>
                  <a:rPr lang="en-US" sz="2400" dirty="0">
                    <a:solidFill>
                      <a:srgbClr val="0070C0"/>
                    </a:solidFill>
                  </a:rPr>
                  <a:t>Given passage at Intake, the model will need to be adjusted.</a:t>
                </a:r>
              </a:p>
            </p:txBody>
          </p:sp>
        </mc:Choice>
        <mc:Fallback xmlns="">
          <p:sp>
            <p:nvSpPr>
              <p:cNvPr id="27" name="TextBox 26">
                <a:extLst>
                  <a:ext uri="{FF2B5EF4-FFF2-40B4-BE49-F238E27FC236}">
                    <a16:creationId xmlns:a16="http://schemas.microsoft.com/office/drawing/2014/main" id="{14BC3C99-C877-4042-BDEA-4F3952632266}"/>
                  </a:ext>
                </a:extLst>
              </p:cNvPr>
              <p:cNvSpPr txBox="1">
                <a:spLocks noRot="1" noChangeAspect="1" noMove="1" noResize="1" noEditPoints="1" noAdjustHandles="1" noChangeArrowheads="1" noChangeShapeType="1" noTextEdit="1"/>
              </p:cNvSpPr>
              <p:nvPr/>
            </p:nvSpPr>
            <p:spPr>
              <a:xfrm>
                <a:off x="364031" y="4805707"/>
                <a:ext cx="11677913" cy="1739772"/>
              </a:xfrm>
              <a:prstGeom prst="rect">
                <a:avLst/>
              </a:prstGeom>
              <a:blipFill>
                <a:blip r:embed="rId8"/>
                <a:stretch>
                  <a:fillRect l="-731" t="-2797" b="-6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149A0E-5555-4BE7-939D-F7BB90136366}"/>
                  </a:ext>
                </a:extLst>
              </p:cNvPr>
              <p:cNvSpPr txBox="1"/>
              <p:nvPr/>
            </p:nvSpPr>
            <p:spPr>
              <a:xfrm>
                <a:off x="9441716" y="6406979"/>
                <a:ext cx="25012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𝑀𝑅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𝑌𝑅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𝑎𝑡𝑟𝑒𝑠𝑖𝑎</m:t>
                          </m:r>
                        </m:sub>
                      </m:sSub>
                      <m:r>
                        <a:rPr lang="en-US" b="0" i="1" smtClean="0">
                          <a:latin typeface="Cambria Math" panose="02040503050406030204" pitchFamily="18" charset="0"/>
                        </a:rPr>
                        <m:t>=1</m:t>
                      </m:r>
                    </m:oMath>
                  </m:oMathPara>
                </a14:m>
                <a:endParaRPr lang="en-US" dirty="0"/>
              </a:p>
            </p:txBody>
          </p:sp>
        </mc:Choice>
        <mc:Fallback xmlns="">
          <p:sp>
            <p:nvSpPr>
              <p:cNvPr id="36" name="TextBox 35">
                <a:extLst>
                  <a:ext uri="{FF2B5EF4-FFF2-40B4-BE49-F238E27FC236}">
                    <a16:creationId xmlns:a16="http://schemas.microsoft.com/office/drawing/2014/main" id="{38149A0E-5555-4BE7-939D-F7BB90136366}"/>
                  </a:ext>
                </a:extLst>
              </p:cNvPr>
              <p:cNvSpPr txBox="1">
                <a:spLocks noRot="1" noChangeAspect="1" noMove="1" noResize="1" noEditPoints="1" noAdjustHandles="1" noChangeArrowheads="1" noChangeShapeType="1" noTextEdit="1"/>
              </p:cNvSpPr>
              <p:nvPr/>
            </p:nvSpPr>
            <p:spPr>
              <a:xfrm>
                <a:off x="9441716" y="6406979"/>
                <a:ext cx="2501262" cy="276999"/>
              </a:xfrm>
              <a:prstGeom prst="rect">
                <a:avLst/>
              </a:prstGeom>
              <a:blipFill>
                <a:blip r:embed="rId9"/>
                <a:stretch>
                  <a:fillRect l="-1951" r="-1707" b="-2444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D5EC9B18-1471-4CB3-9179-5C186489FDAC}"/>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Yellowstone &amp; Spawning</a:t>
            </a:r>
          </a:p>
        </p:txBody>
      </p:sp>
    </p:spTree>
    <p:extLst>
      <p:ext uri="{BB962C8B-B14F-4D97-AF65-F5344CB8AC3E}">
        <p14:creationId xmlns:p14="http://schemas.microsoft.com/office/powerpoint/2010/main" val="411279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49C941-331B-469B-B8E9-3AA1732A07A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774"/>
          <a:stretch/>
        </p:blipFill>
        <p:spPr bwMode="auto">
          <a:xfrm>
            <a:off x="870156" y="1349475"/>
            <a:ext cx="10825316" cy="4505633"/>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16BA346D-7DE7-41F6-B4F3-2E349FAF5F11}"/>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Hydrographs for the 7 Alternatives</a:t>
            </a:r>
          </a:p>
        </p:txBody>
      </p:sp>
    </p:spTree>
    <p:extLst>
      <p:ext uri="{BB962C8B-B14F-4D97-AF65-F5344CB8AC3E}">
        <p14:creationId xmlns:p14="http://schemas.microsoft.com/office/powerpoint/2010/main" val="290276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7C300-4ED8-4B83-A2E6-2103FCEC5887}"/>
              </a:ext>
            </a:extLst>
          </p:cNvPr>
          <p:cNvSpPr txBox="1"/>
          <p:nvPr/>
        </p:nvSpPr>
        <p:spPr>
          <a:xfrm>
            <a:off x="253219" y="225858"/>
            <a:ext cx="11647108" cy="584775"/>
          </a:xfrm>
          <a:prstGeom prst="rect">
            <a:avLst/>
          </a:prstGeom>
          <a:noFill/>
        </p:spPr>
        <p:txBody>
          <a:bodyPr wrap="square" rtlCol="0">
            <a:spAutoFit/>
          </a:bodyPr>
          <a:lstStyle/>
          <a:p>
            <a:r>
              <a:rPr lang="en-US" sz="3200" dirty="0">
                <a:latin typeface="+mj-lt"/>
              </a:rPr>
              <a:t>Methodology: Demographic Population Model</a:t>
            </a:r>
          </a:p>
        </p:txBody>
      </p:sp>
      <p:pic>
        <p:nvPicPr>
          <p:cNvPr id="3" name="Picture 2">
            <a:extLst>
              <a:ext uri="{FF2B5EF4-FFF2-40B4-BE49-F238E27FC236}">
                <a16:creationId xmlns:a16="http://schemas.microsoft.com/office/drawing/2014/main" id="{ED96B20C-8EE3-4992-9183-6C5B04EA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037" y="1972201"/>
            <a:ext cx="7841926" cy="4055622"/>
          </a:xfrm>
          <a:prstGeom prst="rect">
            <a:avLst/>
          </a:prstGeom>
        </p:spPr>
      </p:pic>
      <p:sp>
        <p:nvSpPr>
          <p:cNvPr id="4" name="TextBox 3">
            <a:extLst>
              <a:ext uri="{FF2B5EF4-FFF2-40B4-BE49-F238E27FC236}">
                <a16:creationId xmlns:a16="http://schemas.microsoft.com/office/drawing/2014/main" id="{4AEFA858-D4BD-4C7D-9076-03D3B74EDA9B}"/>
              </a:ext>
            </a:extLst>
          </p:cNvPr>
          <p:cNvSpPr txBox="1"/>
          <p:nvPr/>
        </p:nvSpPr>
        <p:spPr>
          <a:xfrm>
            <a:off x="928468" y="1069145"/>
            <a:ext cx="763875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70C0"/>
                </a:solidFill>
              </a:rPr>
              <a:t>Age-Structured Projection Matrix (Leslie Matrix)</a:t>
            </a:r>
          </a:p>
          <a:p>
            <a:pPr marL="285750" indent="-285750">
              <a:buFont typeface="Arial" panose="020B0604020202020204" pitchFamily="34" charset="0"/>
              <a:buChar char="•"/>
            </a:pPr>
            <a:r>
              <a:rPr lang="en-US" sz="2400" dirty="0">
                <a:solidFill>
                  <a:srgbClr val="0070C0"/>
                </a:solidFill>
              </a:rPr>
              <a:t>Entries associated with females</a:t>
            </a:r>
          </a:p>
        </p:txBody>
      </p:sp>
      <p:sp>
        <p:nvSpPr>
          <p:cNvPr id="5" name="TextBox 4">
            <a:extLst>
              <a:ext uri="{FF2B5EF4-FFF2-40B4-BE49-F238E27FC236}">
                <a16:creationId xmlns:a16="http://schemas.microsoft.com/office/drawing/2014/main" id="{5A8CA298-BB10-4AAB-9ACF-52FF01144586}"/>
              </a:ext>
            </a:extLst>
          </p:cNvPr>
          <p:cNvSpPr txBox="1"/>
          <p:nvPr/>
        </p:nvSpPr>
        <p:spPr>
          <a:xfrm>
            <a:off x="9873299" y="2802199"/>
            <a:ext cx="1844842" cy="830997"/>
          </a:xfrm>
          <a:prstGeom prst="rect">
            <a:avLst/>
          </a:prstGeom>
          <a:noFill/>
        </p:spPr>
        <p:txBody>
          <a:bodyPr wrap="square" rtlCol="0">
            <a:spAutoFit/>
          </a:bodyPr>
          <a:lstStyle/>
          <a:p>
            <a:r>
              <a:rPr lang="en-US" sz="2400" dirty="0">
                <a:solidFill>
                  <a:srgbClr val="0070C0"/>
                </a:solidFill>
              </a:rPr>
              <a:t>Age-Specific Fertilities</a:t>
            </a:r>
          </a:p>
        </p:txBody>
      </p:sp>
      <p:sp>
        <p:nvSpPr>
          <p:cNvPr id="6" name="Oval 5">
            <a:extLst>
              <a:ext uri="{FF2B5EF4-FFF2-40B4-BE49-F238E27FC236}">
                <a16:creationId xmlns:a16="http://schemas.microsoft.com/office/drawing/2014/main" id="{FF165C96-BC4D-46F6-A251-20FBD2869ADE}"/>
              </a:ext>
            </a:extLst>
          </p:cNvPr>
          <p:cNvSpPr/>
          <p:nvPr/>
        </p:nvSpPr>
        <p:spPr>
          <a:xfrm>
            <a:off x="2276647" y="2060094"/>
            <a:ext cx="7740316" cy="809714"/>
          </a:xfrm>
          <a:prstGeom prst="ellipse">
            <a:avLst/>
          </a:prstGeom>
          <a:no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CF7D8BC-D575-4E37-B546-32B03D955E61}"/>
              </a:ext>
            </a:extLst>
          </p:cNvPr>
          <p:cNvSpPr/>
          <p:nvPr/>
        </p:nvSpPr>
        <p:spPr>
          <a:xfrm rot="1799308">
            <a:off x="1875422" y="3803806"/>
            <a:ext cx="7199008" cy="1248174"/>
          </a:xfrm>
          <a:prstGeom prst="ellipse">
            <a:avLst/>
          </a:prstGeom>
          <a:no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0AC91D1-D631-4C45-9EF7-6E48CCCC41D3}"/>
              </a:ext>
            </a:extLst>
          </p:cNvPr>
          <p:cNvSpPr txBox="1"/>
          <p:nvPr/>
        </p:nvSpPr>
        <p:spPr>
          <a:xfrm>
            <a:off x="7825835" y="6325031"/>
            <a:ext cx="2935707" cy="461665"/>
          </a:xfrm>
          <a:prstGeom prst="rect">
            <a:avLst/>
          </a:prstGeom>
          <a:noFill/>
        </p:spPr>
        <p:txBody>
          <a:bodyPr wrap="square" rtlCol="0">
            <a:spAutoFit/>
          </a:bodyPr>
          <a:lstStyle/>
          <a:p>
            <a:r>
              <a:rPr lang="en-US" sz="2400" dirty="0">
                <a:solidFill>
                  <a:srgbClr val="0070C0"/>
                </a:solidFill>
              </a:rPr>
              <a:t>Age-Specific Survivals</a:t>
            </a:r>
          </a:p>
        </p:txBody>
      </p:sp>
      <p:cxnSp>
        <p:nvCxnSpPr>
          <p:cNvPr id="9" name="Connector: Curved 8">
            <a:extLst>
              <a:ext uri="{FF2B5EF4-FFF2-40B4-BE49-F238E27FC236}">
                <a16:creationId xmlns:a16="http://schemas.microsoft.com/office/drawing/2014/main" id="{90B53F9E-3757-4D49-837B-91F302842CA3}"/>
              </a:ext>
            </a:extLst>
          </p:cNvPr>
          <p:cNvCxnSpPr>
            <a:cxnSpLocks/>
            <a:stCxn id="5" idx="0"/>
            <a:endCxn id="6" idx="6"/>
          </p:cNvCxnSpPr>
          <p:nvPr/>
        </p:nvCxnSpPr>
        <p:spPr>
          <a:xfrm rot="16200000" flipV="1">
            <a:off x="10237718" y="2244196"/>
            <a:ext cx="337248" cy="778757"/>
          </a:xfrm>
          <a:prstGeom prst="curved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0159E6F0-1356-4154-BAB3-1AC946DB5BE9}"/>
              </a:ext>
            </a:extLst>
          </p:cNvPr>
          <p:cNvCxnSpPr>
            <a:cxnSpLocks/>
            <a:stCxn id="8" idx="0"/>
          </p:cNvCxnSpPr>
          <p:nvPr/>
        </p:nvCxnSpPr>
        <p:spPr>
          <a:xfrm rot="16200000" flipV="1">
            <a:off x="8729191" y="5760533"/>
            <a:ext cx="402533" cy="726464"/>
          </a:xfrm>
          <a:prstGeom prst="curved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91CBD7D-6FCF-4FE4-8626-9004C96C1D1E}"/>
              </a:ext>
            </a:extLst>
          </p:cNvPr>
          <p:cNvSpPr txBox="1"/>
          <p:nvPr/>
        </p:nvSpPr>
        <p:spPr>
          <a:xfrm>
            <a:off x="8787623" y="1352054"/>
            <a:ext cx="1973919" cy="461665"/>
          </a:xfrm>
          <a:prstGeom prst="rect">
            <a:avLst/>
          </a:prstGeom>
          <a:noFill/>
        </p:spPr>
        <p:txBody>
          <a:bodyPr wrap="square" rtlCol="0">
            <a:spAutoFit/>
          </a:bodyPr>
          <a:lstStyle/>
          <a:p>
            <a:r>
              <a:rPr lang="en-US" sz="2400" dirty="0">
                <a:solidFill>
                  <a:srgbClr val="0070C0"/>
                </a:solidFill>
              </a:rPr>
              <a:t>maximum age</a:t>
            </a:r>
            <a:endParaRPr lang="en-US" sz="2400" dirty="0"/>
          </a:p>
        </p:txBody>
      </p:sp>
      <p:sp>
        <p:nvSpPr>
          <p:cNvPr id="22" name="Oval 21">
            <a:extLst>
              <a:ext uri="{FF2B5EF4-FFF2-40B4-BE49-F238E27FC236}">
                <a16:creationId xmlns:a16="http://schemas.microsoft.com/office/drawing/2014/main" id="{3FE9E1DD-47E2-4196-BB13-BD3C7B173B87}"/>
              </a:ext>
            </a:extLst>
          </p:cNvPr>
          <p:cNvSpPr/>
          <p:nvPr/>
        </p:nvSpPr>
        <p:spPr>
          <a:xfrm>
            <a:off x="8473891" y="2312074"/>
            <a:ext cx="917460" cy="49012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Curved 30">
            <a:extLst>
              <a:ext uri="{FF2B5EF4-FFF2-40B4-BE49-F238E27FC236}">
                <a16:creationId xmlns:a16="http://schemas.microsoft.com/office/drawing/2014/main" id="{7BACC7B9-E5AD-48DB-A280-AD6E2151032D}"/>
              </a:ext>
            </a:extLst>
          </p:cNvPr>
          <p:cNvCxnSpPr>
            <a:cxnSpLocks/>
            <a:stCxn id="21" idx="2"/>
            <a:endCxn id="22" idx="0"/>
          </p:cNvCxnSpPr>
          <p:nvPr/>
        </p:nvCxnSpPr>
        <p:spPr>
          <a:xfrm rot="5400000">
            <a:off x="9104425" y="1641915"/>
            <a:ext cx="498355" cy="841962"/>
          </a:xfrm>
          <a:prstGeom prst="curvedConnector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429A91-3924-456B-A415-E5E7A6393FEF}"/>
              </a:ext>
            </a:extLst>
          </p:cNvPr>
          <p:cNvSpPr txBox="1"/>
          <p:nvPr/>
        </p:nvSpPr>
        <p:spPr>
          <a:xfrm>
            <a:off x="10220632" y="4572000"/>
            <a:ext cx="1497509" cy="369332"/>
          </a:xfrm>
          <a:prstGeom prst="rect">
            <a:avLst/>
          </a:prstGeom>
          <a:noFill/>
        </p:spPr>
        <p:txBody>
          <a:bodyPr wrap="square" rtlCol="0">
            <a:spAutoFit/>
          </a:bodyPr>
          <a:lstStyle/>
          <a:p>
            <a:r>
              <a:rPr lang="en-US" dirty="0">
                <a:solidFill>
                  <a:srgbClr val="FF0000"/>
                </a:solidFill>
              </a:rPr>
              <a:t>Matrix Entries</a:t>
            </a:r>
          </a:p>
        </p:txBody>
      </p:sp>
      <p:cxnSp>
        <p:nvCxnSpPr>
          <p:cNvPr id="13" name="Straight Arrow Connector 12">
            <a:extLst>
              <a:ext uri="{FF2B5EF4-FFF2-40B4-BE49-F238E27FC236}">
                <a16:creationId xmlns:a16="http://schemas.microsoft.com/office/drawing/2014/main" id="{0DEE8BB0-0CFE-4D8C-83EB-183D1F262E3B}"/>
              </a:ext>
            </a:extLst>
          </p:cNvPr>
          <p:cNvCxnSpPr>
            <a:stCxn id="11" idx="0"/>
            <a:endCxn id="5" idx="2"/>
          </p:cNvCxnSpPr>
          <p:nvPr/>
        </p:nvCxnSpPr>
        <p:spPr>
          <a:xfrm flipH="1" flipV="1">
            <a:off x="10795720" y="3633196"/>
            <a:ext cx="173667" cy="9388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31D425-6331-48A2-BEDD-4F373C3B58B0}"/>
              </a:ext>
            </a:extLst>
          </p:cNvPr>
          <p:cNvCxnSpPr>
            <a:stCxn id="11" idx="2"/>
          </p:cNvCxnSpPr>
          <p:nvPr/>
        </p:nvCxnSpPr>
        <p:spPr>
          <a:xfrm flipH="1">
            <a:off x="10016963" y="4941332"/>
            <a:ext cx="952424" cy="13836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ECBF7B-98F6-4501-ABA7-866E014D6B87}"/>
              </a:ext>
            </a:extLst>
          </p:cNvPr>
          <p:cNvSpPr txBox="1"/>
          <p:nvPr/>
        </p:nvSpPr>
        <p:spPr>
          <a:xfrm>
            <a:off x="10111626" y="629432"/>
            <a:ext cx="1368188" cy="369332"/>
          </a:xfrm>
          <a:prstGeom prst="rect">
            <a:avLst/>
          </a:prstGeom>
          <a:noFill/>
        </p:spPr>
        <p:txBody>
          <a:bodyPr wrap="square" rtlCol="0">
            <a:spAutoFit/>
          </a:bodyPr>
          <a:lstStyle/>
          <a:p>
            <a:pPr algn="ctr"/>
            <a:r>
              <a:rPr lang="en-US" dirty="0">
                <a:solidFill>
                  <a:srgbClr val="FF0000"/>
                </a:solidFill>
              </a:rPr>
              <a:t>Matrix Size</a:t>
            </a:r>
          </a:p>
        </p:txBody>
      </p:sp>
      <p:cxnSp>
        <p:nvCxnSpPr>
          <p:cNvPr id="18" name="Straight Arrow Connector 17">
            <a:extLst>
              <a:ext uri="{FF2B5EF4-FFF2-40B4-BE49-F238E27FC236}">
                <a16:creationId xmlns:a16="http://schemas.microsoft.com/office/drawing/2014/main" id="{57525228-6B96-4DAE-BED8-A1D6341384C1}"/>
              </a:ext>
            </a:extLst>
          </p:cNvPr>
          <p:cNvCxnSpPr>
            <a:stCxn id="16" idx="2"/>
          </p:cNvCxnSpPr>
          <p:nvPr/>
        </p:nvCxnSpPr>
        <p:spPr>
          <a:xfrm flipH="1">
            <a:off x="10406342" y="998764"/>
            <a:ext cx="389378" cy="4197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27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21" grpId="0"/>
      <p:bldP spid="22" grpId="0" animBg="1"/>
      <p:bldP spid="11"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271E-0B95-4BFB-B8A3-CB0910D46064}"/>
              </a:ext>
            </a:extLst>
          </p:cNvPr>
          <p:cNvSpPr txBox="1"/>
          <p:nvPr/>
        </p:nvSpPr>
        <p:spPr>
          <a:xfrm>
            <a:off x="253219" y="225858"/>
            <a:ext cx="11647108" cy="584775"/>
          </a:xfrm>
          <a:prstGeom prst="rect">
            <a:avLst/>
          </a:prstGeom>
          <a:noFill/>
        </p:spPr>
        <p:txBody>
          <a:bodyPr wrap="square" rtlCol="0">
            <a:spAutoFit/>
          </a:bodyPr>
          <a:lstStyle/>
          <a:p>
            <a:pPr algn="r"/>
            <a:r>
              <a:rPr lang="en-US" sz="3200" dirty="0">
                <a:latin typeface="+mj-lt"/>
              </a:rPr>
              <a:t>Overarching Modeling Framework</a:t>
            </a:r>
          </a:p>
        </p:txBody>
      </p:sp>
      <p:grpSp>
        <p:nvGrpSpPr>
          <p:cNvPr id="187" name="Group 186">
            <a:extLst>
              <a:ext uri="{FF2B5EF4-FFF2-40B4-BE49-F238E27FC236}">
                <a16:creationId xmlns:a16="http://schemas.microsoft.com/office/drawing/2014/main" id="{C5851C76-CE1E-4FC3-B6B6-C961D52DE096}"/>
              </a:ext>
            </a:extLst>
          </p:cNvPr>
          <p:cNvGrpSpPr/>
          <p:nvPr/>
        </p:nvGrpSpPr>
        <p:grpSpPr>
          <a:xfrm>
            <a:off x="665621" y="102468"/>
            <a:ext cx="10860759" cy="6602254"/>
            <a:chOff x="665621" y="102468"/>
            <a:chExt cx="10860759" cy="6602254"/>
          </a:xfrm>
        </p:grpSpPr>
        <p:cxnSp>
          <p:nvCxnSpPr>
            <p:cNvPr id="188" name="Straight Arrow Connector 187">
              <a:extLst>
                <a:ext uri="{FF2B5EF4-FFF2-40B4-BE49-F238E27FC236}">
                  <a16:creationId xmlns:a16="http://schemas.microsoft.com/office/drawing/2014/main" id="{BAEE4289-ED52-4A1C-8EC1-0D0A16DF6876}"/>
                </a:ext>
              </a:extLst>
            </p:cNvPr>
            <p:cNvCxnSpPr>
              <a:cxnSpLocks/>
              <a:stCxn id="244" idx="2"/>
            </p:cNvCxnSpPr>
            <p:nvPr/>
          </p:nvCxnSpPr>
          <p:spPr>
            <a:xfrm flipH="1">
              <a:off x="1626880" y="1147092"/>
              <a:ext cx="1" cy="5283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9" name="Group 188">
              <a:extLst>
                <a:ext uri="{FF2B5EF4-FFF2-40B4-BE49-F238E27FC236}">
                  <a16:creationId xmlns:a16="http://schemas.microsoft.com/office/drawing/2014/main" id="{72C73D53-8067-44C0-A53F-FFE3628DBC5B}"/>
                </a:ext>
              </a:extLst>
            </p:cNvPr>
            <p:cNvGrpSpPr/>
            <p:nvPr/>
          </p:nvGrpSpPr>
          <p:grpSpPr>
            <a:xfrm>
              <a:off x="665621" y="102468"/>
              <a:ext cx="10860759" cy="6602254"/>
              <a:chOff x="665621" y="102468"/>
              <a:chExt cx="10860759" cy="6602254"/>
            </a:xfrm>
          </p:grpSpPr>
          <p:cxnSp>
            <p:nvCxnSpPr>
              <p:cNvPr id="190" name="Straight Arrow Connector 189">
                <a:extLst>
                  <a:ext uri="{FF2B5EF4-FFF2-40B4-BE49-F238E27FC236}">
                    <a16:creationId xmlns:a16="http://schemas.microsoft.com/office/drawing/2014/main" id="{623752CF-3F4E-46BA-BC2B-59B9770A64A9}"/>
                  </a:ext>
                </a:extLst>
              </p:cNvPr>
              <p:cNvCxnSpPr>
                <a:cxnSpLocks/>
                <a:stCxn id="218" idx="0"/>
                <a:endCxn id="247" idx="3"/>
              </p:cNvCxnSpPr>
              <p:nvPr/>
            </p:nvCxnSpPr>
            <p:spPr>
              <a:xfrm>
                <a:off x="8705391" y="4055380"/>
                <a:ext cx="949986" cy="9865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CCCFB1B-726F-43DF-BA60-AC433DCC07D6}"/>
                  </a:ext>
                </a:extLst>
              </p:cNvPr>
              <p:cNvCxnSpPr>
                <a:cxnSpLocks/>
                <a:stCxn id="222" idx="0"/>
                <a:endCxn id="247" idx="3"/>
              </p:cNvCxnSpPr>
              <p:nvPr/>
            </p:nvCxnSpPr>
            <p:spPr>
              <a:xfrm flipV="1">
                <a:off x="8705391" y="5041936"/>
                <a:ext cx="949986" cy="765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C122319A-0D1F-4530-9598-D1056E83FD15}"/>
                  </a:ext>
                </a:extLst>
              </p:cNvPr>
              <p:cNvCxnSpPr>
                <a:cxnSpLocks/>
                <a:stCxn id="220" idx="3"/>
                <a:endCxn id="247" idx="3"/>
              </p:cNvCxnSpPr>
              <p:nvPr/>
            </p:nvCxnSpPr>
            <p:spPr>
              <a:xfrm flipV="1">
                <a:off x="8705391" y="5041936"/>
                <a:ext cx="949986" cy="8973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014593B5-F20A-4B6C-9DEC-E3103A0E3AAE}"/>
                  </a:ext>
                </a:extLst>
              </p:cNvPr>
              <p:cNvGrpSpPr/>
              <p:nvPr/>
            </p:nvGrpSpPr>
            <p:grpSpPr>
              <a:xfrm>
                <a:off x="665621" y="102468"/>
                <a:ext cx="10860759" cy="6602254"/>
                <a:chOff x="665621" y="102468"/>
                <a:chExt cx="10860759" cy="6602254"/>
              </a:xfrm>
            </p:grpSpPr>
            <p:grpSp>
              <p:nvGrpSpPr>
                <p:cNvPr id="194" name="Group 193">
                  <a:extLst>
                    <a:ext uri="{FF2B5EF4-FFF2-40B4-BE49-F238E27FC236}">
                      <a16:creationId xmlns:a16="http://schemas.microsoft.com/office/drawing/2014/main" id="{9C68785F-DF3B-407E-8CDA-9A7CDAEA1B26}"/>
                    </a:ext>
                  </a:extLst>
                </p:cNvPr>
                <p:cNvGrpSpPr/>
                <p:nvPr/>
              </p:nvGrpSpPr>
              <p:grpSpPr>
                <a:xfrm>
                  <a:off x="670670" y="3011403"/>
                  <a:ext cx="8399772" cy="3693319"/>
                  <a:chOff x="670670" y="3011403"/>
                  <a:chExt cx="8399772" cy="3693319"/>
                </a:xfrm>
              </p:grpSpPr>
              <p:sp>
                <p:nvSpPr>
                  <p:cNvPr id="249" name="TextBox 248">
                    <a:extLst>
                      <a:ext uri="{FF2B5EF4-FFF2-40B4-BE49-F238E27FC236}">
                        <a16:creationId xmlns:a16="http://schemas.microsoft.com/office/drawing/2014/main" id="{D60C03E1-555D-4695-9710-297C9AFBF1D3}"/>
                      </a:ext>
                    </a:extLst>
                  </p:cNvPr>
                  <p:cNvSpPr txBox="1"/>
                  <p:nvPr/>
                </p:nvSpPr>
                <p:spPr>
                  <a:xfrm>
                    <a:off x="670670" y="3011403"/>
                    <a:ext cx="8399772" cy="3693319"/>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p>
                  <a:p>
                    <a:r>
                      <a:rPr lang="en-US" dirty="0"/>
                      <a:t>		    Pallid Sturgeon Demographic Population Model</a:t>
                    </a:r>
                  </a:p>
                </p:txBody>
              </p:sp>
              <p:sp>
                <p:nvSpPr>
                  <p:cNvPr id="250" name="Hexagon 249">
                    <a:extLst>
                      <a:ext uri="{FF2B5EF4-FFF2-40B4-BE49-F238E27FC236}">
                        <a16:creationId xmlns:a16="http://schemas.microsoft.com/office/drawing/2014/main" id="{A2E65BE0-BA1A-499A-B69B-A2091D4AAC09}"/>
                      </a:ext>
                    </a:extLst>
                  </p:cNvPr>
                  <p:cNvSpPr/>
                  <p:nvPr/>
                </p:nvSpPr>
                <p:spPr>
                  <a:xfrm>
                    <a:off x="4126181" y="3521526"/>
                    <a:ext cx="1777453" cy="872021"/>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5" name="Group 194">
                  <a:extLst>
                    <a:ext uri="{FF2B5EF4-FFF2-40B4-BE49-F238E27FC236}">
                      <a16:creationId xmlns:a16="http://schemas.microsoft.com/office/drawing/2014/main" id="{ECB6C36F-995B-47A0-923F-007875454EDE}"/>
                    </a:ext>
                  </a:extLst>
                </p:cNvPr>
                <p:cNvGrpSpPr/>
                <p:nvPr/>
              </p:nvGrpSpPr>
              <p:grpSpPr>
                <a:xfrm>
                  <a:off x="9310616" y="4041975"/>
                  <a:ext cx="2215764" cy="1929759"/>
                  <a:chOff x="9259401" y="3475593"/>
                  <a:chExt cx="2332383" cy="2031325"/>
                </a:xfrm>
              </p:grpSpPr>
              <p:sp>
                <p:nvSpPr>
                  <p:cNvPr id="246" name="TextBox 245">
                    <a:extLst>
                      <a:ext uri="{FF2B5EF4-FFF2-40B4-BE49-F238E27FC236}">
                        <a16:creationId xmlns:a16="http://schemas.microsoft.com/office/drawing/2014/main" id="{4E9DD9D7-209B-421C-80C7-756B7981567A}"/>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47" name="Hexagon 246">
                    <a:extLst>
                      <a:ext uri="{FF2B5EF4-FFF2-40B4-BE49-F238E27FC236}">
                        <a16:creationId xmlns:a16="http://schemas.microsoft.com/office/drawing/2014/main" id="{CE0F1B8C-F450-4F29-95F9-97EAABBF630B}"/>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a:extLst>
                      <a:ext uri="{FF2B5EF4-FFF2-40B4-BE49-F238E27FC236}">
                        <a16:creationId xmlns:a16="http://schemas.microsoft.com/office/drawing/2014/main" id="{B1FD4510-5828-4A4F-9B72-8447E1D4FC42}"/>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196" name="Group 195">
                  <a:extLst>
                    <a:ext uri="{FF2B5EF4-FFF2-40B4-BE49-F238E27FC236}">
                      <a16:creationId xmlns:a16="http://schemas.microsoft.com/office/drawing/2014/main" id="{03233E2A-F3F8-4742-B0D3-15155DE28D4F}"/>
                    </a:ext>
                  </a:extLst>
                </p:cNvPr>
                <p:cNvGrpSpPr/>
                <p:nvPr/>
              </p:nvGrpSpPr>
              <p:grpSpPr>
                <a:xfrm>
                  <a:off x="665621" y="102468"/>
                  <a:ext cx="1922522" cy="1140313"/>
                  <a:chOff x="508855" y="140591"/>
                  <a:chExt cx="2023707" cy="1200329"/>
                </a:xfrm>
              </p:grpSpPr>
              <p:sp>
                <p:nvSpPr>
                  <p:cNvPr id="243" name="TextBox 242">
                    <a:extLst>
                      <a:ext uri="{FF2B5EF4-FFF2-40B4-BE49-F238E27FC236}">
                        <a16:creationId xmlns:a16="http://schemas.microsoft.com/office/drawing/2014/main" id="{30C26036-EAC2-4671-9C5E-718CEC633192}"/>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244" name="Rectangle: Rounded Corners 243">
                    <a:extLst>
                      <a:ext uri="{FF2B5EF4-FFF2-40B4-BE49-F238E27FC236}">
                        <a16:creationId xmlns:a16="http://schemas.microsoft.com/office/drawing/2014/main" id="{101729A8-5093-4333-8359-8797166F5CF7}"/>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A9EF1373-0AA9-462B-98DC-B1BC8C833542}"/>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197" name="Group 196">
                  <a:extLst>
                    <a:ext uri="{FF2B5EF4-FFF2-40B4-BE49-F238E27FC236}">
                      <a16:creationId xmlns:a16="http://schemas.microsoft.com/office/drawing/2014/main" id="{7D934D58-CEFD-447A-9514-8A2D119A8A0E}"/>
                    </a:ext>
                  </a:extLst>
                </p:cNvPr>
                <p:cNvGrpSpPr/>
                <p:nvPr/>
              </p:nvGrpSpPr>
              <p:grpSpPr>
                <a:xfrm>
                  <a:off x="3570370" y="1152733"/>
                  <a:ext cx="2876044" cy="1666610"/>
                  <a:chOff x="5533489" y="140591"/>
                  <a:chExt cx="3027415" cy="1754326"/>
                </a:xfrm>
              </p:grpSpPr>
              <p:sp>
                <p:nvSpPr>
                  <p:cNvPr id="239" name="TextBox 238">
                    <a:extLst>
                      <a:ext uri="{FF2B5EF4-FFF2-40B4-BE49-F238E27FC236}">
                        <a16:creationId xmlns:a16="http://schemas.microsoft.com/office/drawing/2014/main" id="{6FA3CE70-890B-483B-8872-5F027D8BAFBC}"/>
                      </a:ext>
                    </a:extLst>
                  </p:cNvPr>
                  <p:cNvSpPr txBox="1"/>
                  <p:nvPr/>
                </p:nvSpPr>
                <p:spPr>
                  <a:xfrm>
                    <a:off x="5533489" y="140591"/>
                    <a:ext cx="3027415" cy="1754326"/>
                  </a:xfrm>
                  <a:prstGeom prst="rect">
                    <a:avLst/>
                  </a:prstGeom>
                  <a:noFill/>
                  <a:ln w="19050">
                    <a:solidFill>
                      <a:schemeClr val="tx1">
                        <a:lumMod val="50000"/>
                        <a:lumOff val="50000"/>
                      </a:schemeClr>
                    </a:solidFill>
                  </a:ln>
                </p:spPr>
                <p:txBody>
                  <a:bodyPr wrap="square" rtlCol="0">
                    <a:spAutoFit/>
                  </a:bodyPr>
                  <a:lstStyle/>
                  <a:p>
                    <a:pPr algn="ctr"/>
                    <a:r>
                      <a:rPr lang="en-US" dirty="0"/>
                      <a:t>Integrated Temperature, Drift, &amp; Development Model</a:t>
                    </a:r>
                  </a:p>
                  <a:p>
                    <a:pPr algn="ctr"/>
                    <a:endParaRPr lang="en-US" dirty="0"/>
                  </a:p>
                  <a:p>
                    <a:pPr algn="ctr"/>
                    <a:endParaRPr lang="en-US" dirty="0"/>
                  </a:p>
                  <a:p>
                    <a:pPr algn="ctr"/>
                    <a:endParaRPr lang="en-US" dirty="0"/>
                  </a:p>
                  <a:p>
                    <a:pPr algn="ctr"/>
                    <a:endParaRPr lang="en-US" dirty="0"/>
                  </a:p>
                </p:txBody>
              </p:sp>
              <p:grpSp>
                <p:nvGrpSpPr>
                  <p:cNvPr id="240" name="Group 239">
                    <a:extLst>
                      <a:ext uri="{FF2B5EF4-FFF2-40B4-BE49-F238E27FC236}">
                        <a16:creationId xmlns:a16="http://schemas.microsoft.com/office/drawing/2014/main" id="{517560A2-5482-46B1-A5F4-4D3A11ECBBA9}"/>
                      </a:ext>
                    </a:extLst>
                  </p:cNvPr>
                  <p:cNvGrpSpPr/>
                  <p:nvPr/>
                </p:nvGrpSpPr>
                <p:grpSpPr>
                  <a:xfrm>
                    <a:off x="6282955" y="837607"/>
                    <a:ext cx="1528482" cy="917917"/>
                    <a:chOff x="4077593" y="1043637"/>
                    <a:chExt cx="1528482" cy="917917"/>
                  </a:xfrm>
                </p:grpSpPr>
                <p:sp>
                  <p:nvSpPr>
                    <p:cNvPr id="241" name="Hexagon 240">
                      <a:extLst>
                        <a:ext uri="{FF2B5EF4-FFF2-40B4-BE49-F238E27FC236}">
                          <a16:creationId xmlns:a16="http://schemas.microsoft.com/office/drawing/2014/main" id="{F8883053-9C4F-409E-B271-443B48E0707D}"/>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406A26C5-3EA2-44BB-89A5-E08D4E4C347F}"/>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98" name="Straight Arrow Connector 197">
                  <a:extLst>
                    <a:ext uri="{FF2B5EF4-FFF2-40B4-BE49-F238E27FC236}">
                      <a16:creationId xmlns:a16="http://schemas.microsoft.com/office/drawing/2014/main" id="{EC21C5FC-784F-41A2-A77F-25A59A046B05}"/>
                    </a:ext>
                  </a:extLst>
                </p:cNvPr>
                <p:cNvCxnSpPr>
                  <a:cxnSpLocks/>
                  <a:stCxn id="244" idx="3"/>
                  <a:endCxn id="241" idx="3"/>
                </p:cNvCxnSpPr>
                <p:nvPr/>
              </p:nvCxnSpPr>
              <p:spPr>
                <a:xfrm>
                  <a:off x="2294128" y="813468"/>
                  <a:ext cx="1988234" cy="143744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7A6D2415-6CAC-415C-9158-B259A7B66A06}"/>
                    </a:ext>
                  </a:extLst>
                </p:cNvPr>
                <p:cNvGrpSpPr/>
                <p:nvPr/>
              </p:nvGrpSpPr>
              <p:grpSpPr>
                <a:xfrm>
                  <a:off x="764374" y="3155087"/>
                  <a:ext cx="1823768" cy="3225432"/>
                  <a:chOff x="612806" y="3314118"/>
                  <a:chExt cx="1919756" cy="3395192"/>
                </a:xfrm>
              </p:grpSpPr>
              <p:grpSp>
                <p:nvGrpSpPr>
                  <p:cNvPr id="226" name="Group 225">
                    <a:extLst>
                      <a:ext uri="{FF2B5EF4-FFF2-40B4-BE49-F238E27FC236}">
                        <a16:creationId xmlns:a16="http://schemas.microsoft.com/office/drawing/2014/main" id="{0545F7D7-A5E0-4A51-B18D-31EE2EA15BC3}"/>
                      </a:ext>
                    </a:extLst>
                  </p:cNvPr>
                  <p:cNvGrpSpPr/>
                  <p:nvPr/>
                </p:nvGrpSpPr>
                <p:grpSpPr>
                  <a:xfrm>
                    <a:off x="612806" y="3314118"/>
                    <a:ext cx="1919756" cy="651866"/>
                    <a:chOff x="612806" y="3314118"/>
                    <a:chExt cx="1919756" cy="651866"/>
                  </a:xfrm>
                </p:grpSpPr>
                <p:sp>
                  <p:nvSpPr>
                    <p:cNvPr id="237" name="Rectangle: Rounded Corners 236">
                      <a:extLst>
                        <a:ext uri="{FF2B5EF4-FFF2-40B4-BE49-F238E27FC236}">
                          <a16:creationId xmlns:a16="http://schemas.microsoft.com/office/drawing/2014/main" id="{67C0714D-8AAA-46EB-AD05-2A38228E4F67}"/>
                        </a:ext>
                      </a:extLst>
                    </p:cNvPr>
                    <p:cNvSpPr/>
                    <p:nvPr/>
                  </p:nvSpPr>
                  <p:spPr>
                    <a:xfrm>
                      <a:off x="612806" y="3319653"/>
                      <a:ext cx="1919756" cy="646331"/>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1AD5B775-5833-45E4-B921-CC6FE08E9C69}"/>
                        </a:ext>
                      </a:extLst>
                    </p:cNvPr>
                    <p:cNvSpPr txBox="1"/>
                    <p:nvPr/>
                  </p:nvSpPr>
                  <p:spPr>
                    <a:xfrm>
                      <a:off x="612806" y="3314118"/>
                      <a:ext cx="1919756" cy="646331"/>
                    </a:xfrm>
                    <a:prstGeom prst="rect">
                      <a:avLst/>
                    </a:prstGeom>
                    <a:noFill/>
                  </p:spPr>
                  <p:txBody>
                    <a:bodyPr wrap="square" rtlCol="0">
                      <a:spAutoFit/>
                    </a:bodyPr>
                    <a:lstStyle/>
                    <a:p>
                      <a:pPr algn="ctr"/>
                      <a:r>
                        <a:rPr lang="en-US" dirty="0"/>
                        <a:t>Reproductively-Ready Period</a:t>
                      </a:r>
                    </a:p>
                  </p:txBody>
                </p:sp>
              </p:grpSp>
              <p:grpSp>
                <p:nvGrpSpPr>
                  <p:cNvPr id="227" name="Group 226">
                    <a:extLst>
                      <a:ext uri="{FF2B5EF4-FFF2-40B4-BE49-F238E27FC236}">
                        <a16:creationId xmlns:a16="http://schemas.microsoft.com/office/drawing/2014/main" id="{3D627621-4B51-4AB8-B111-0CE1C4861F0F}"/>
                      </a:ext>
                    </a:extLst>
                  </p:cNvPr>
                  <p:cNvGrpSpPr/>
                  <p:nvPr/>
                </p:nvGrpSpPr>
                <p:grpSpPr>
                  <a:xfrm>
                    <a:off x="824846" y="4094042"/>
                    <a:ext cx="1525936" cy="2615268"/>
                    <a:chOff x="824846" y="3974375"/>
                    <a:chExt cx="1525936" cy="2615268"/>
                  </a:xfrm>
                </p:grpSpPr>
                <p:grpSp>
                  <p:nvGrpSpPr>
                    <p:cNvPr id="228" name="Group 227">
                      <a:extLst>
                        <a:ext uri="{FF2B5EF4-FFF2-40B4-BE49-F238E27FC236}">
                          <a16:creationId xmlns:a16="http://schemas.microsoft.com/office/drawing/2014/main" id="{64218706-9959-4681-84F5-61044F708880}"/>
                        </a:ext>
                      </a:extLst>
                    </p:cNvPr>
                    <p:cNvGrpSpPr/>
                    <p:nvPr/>
                  </p:nvGrpSpPr>
                  <p:grpSpPr>
                    <a:xfrm>
                      <a:off x="824846" y="6065049"/>
                      <a:ext cx="1516861" cy="524594"/>
                      <a:chOff x="418923" y="5856152"/>
                      <a:chExt cx="1516861" cy="524594"/>
                    </a:xfrm>
                  </p:grpSpPr>
                  <p:sp>
                    <p:nvSpPr>
                      <p:cNvPr id="235" name="Rectangle: Rounded Corners 234">
                        <a:extLst>
                          <a:ext uri="{FF2B5EF4-FFF2-40B4-BE49-F238E27FC236}">
                            <a16:creationId xmlns:a16="http://schemas.microsoft.com/office/drawing/2014/main" id="{CD140DB1-BDA9-4608-9EF2-23561630D581}"/>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8E60BC90-AC33-4F73-A2BE-A6E2DC31BDDA}"/>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229" name="Group 228">
                      <a:extLst>
                        <a:ext uri="{FF2B5EF4-FFF2-40B4-BE49-F238E27FC236}">
                          <a16:creationId xmlns:a16="http://schemas.microsoft.com/office/drawing/2014/main" id="{4713CF21-CE55-4C62-8B8D-3AE84D89ED10}"/>
                        </a:ext>
                      </a:extLst>
                    </p:cNvPr>
                    <p:cNvGrpSpPr/>
                    <p:nvPr/>
                  </p:nvGrpSpPr>
                  <p:grpSpPr>
                    <a:xfrm>
                      <a:off x="824849" y="5011953"/>
                      <a:ext cx="1516861" cy="917917"/>
                      <a:chOff x="418926" y="4634244"/>
                      <a:chExt cx="1516861" cy="917917"/>
                    </a:xfrm>
                  </p:grpSpPr>
                  <p:sp>
                    <p:nvSpPr>
                      <p:cNvPr id="233" name="Hexagon 232">
                        <a:extLst>
                          <a:ext uri="{FF2B5EF4-FFF2-40B4-BE49-F238E27FC236}">
                            <a16:creationId xmlns:a16="http://schemas.microsoft.com/office/drawing/2014/main" id="{2E65DB10-D1F8-4CCF-8240-C70B30A44B1A}"/>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37A8CF5C-91EE-479A-AB16-5570353BB260}"/>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230" name="Group 229">
                      <a:extLst>
                        <a:ext uri="{FF2B5EF4-FFF2-40B4-BE49-F238E27FC236}">
                          <a16:creationId xmlns:a16="http://schemas.microsoft.com/office/drawing/2014/main" id="{7FBC4180-99F1-4D76-A2C3-63F1F162E531}"/>
                        </a:ext>
                      </a:extLst>
                    </p:cNvPr>
                    <p:cNvGrpSpPr/>
                    <p:nvPr/>
                  </p:nvGrpSpPr>
                  <p:grpSpPr>
                    <a:xfrm>
                      <a:off x="824847" y="3974375"/>
                      <a:ext cx="1525935" cy="917917"/>
                      <a:chOff x="418924" y="2471250"/>
                      <a:chExt cx="1525935" cy="917917"/>
                    </a:xfrm>
                  </p:grpSpPr>
                  <p:sp>
                    <p:nvSpPr>
                      <p:cNvPr id="231" name="Hexagon 230">
                        <a:extLst>
                          <a:ext uri="{FF2B5EF4-FFF2-40B4-BE49-F238E27FC236}">
                            <a16:creationId xmlns:a16="http://schemas.microsoft.com/office/drawing/2014/main" id="{66314479-72D1-4F33-8A0A-8DAAB2FE9CB6}"/>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BE02DF52-65F9-4DD8-B8CB-C0B3858E36FC}"/>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grpSp>
            <p:cxnSp>
              <p:nvCxnSpPr>
                <p:cNvPr id="200" name="Straight Arrow Connector 199">
                  <a:extLst>
                    <a:ext uri="{FF2B5EF4-FFF2-40B4-BE49-F238E27FC236}">
                      <a16:creationId xmlns:a16="http://schemas.microsoft.com/office/drawing/2014/main" id="{60BF18C0-F7B1-4E84-B64F-57448D72976F}"/>
                    </a:ext>
                  </a:extLst>
                </p:cNvPr>
                <p:cNvCxnSpPr>
                  <a:cxnSpLocks/>
                  <a:stCxn id="231" idx="0"/>
                  <a:endCxn id="224" idx="3"/>
                </p:cNvCxnSpPr>
                <p:nvPr/>
              </p:nvCxnSpPr>
              <p:spPr>
                <a:xfrm>
                  <a:off x="2406831" y="4332026"/>
                  <a:ext cx="1719110" cy="8827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52539BA-5985-4982-BDDB-815A4DAFBC82}"/>
                    </a:ext>
                  </a:extLst>
                </p:cNvPr>
                <p:cNvCxnSpPr>
                  <a:cxnSpLocks/>
                  <a:stCxn id="233" idx="0"/>
                  <a:endCxn id="224" idx="3"/>
                </p:cNvCxnSpPr>
                <p:nvPr/>
              </p:nvCxnSpPr>
              <p:spPr>
                <a:xfrm flipV="1">
                  <a:off x="2406833" y="5214726"/>
                  <a:ext cx="1719108" cy="10299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50A4543B-7970-4E90-8681-C26E1F8AE9D9}"/>
                    </a:ext>
                  </a:extLst>
                </p:cNvPr>
                <p:cNvCxnSpPr>
                  <a:cxnSpLocks/>
                  <a:stCxn id="235" idx="3"/>
                  <a:endCxn id="224" idx="3"/>
                </p:cNvCxnSpPr>
                <p:nvPr/>
              </p:nvCxnSpPr>
              <p:spPr>
                <a:xfrm flipV="1">
                  <a:off x="2406831" y="5214726"/>
                  <a:ext cx="1719111" cy="91661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6A42EEA0-3C37-499D-ADB7-28FC2E3511A3}"/>
                    </a:ext>
                  </a:extLst>
                </p:cNvPr>
                <p:cNvGrpSpPr/>
                <p:nvPr/>
              </p:nvGrpSpPr>
              <p:grpSpPr>
                <a:xfrm>
                  <a:off x="4125941" y="4778715"/>
                  <a:ext cx="1777453" cy="872021"/>
                  <a:chOff x="3854807" y="3676102"/>
                  <a:chExt cx="1871003" cy="917917"/>
                </a:xfrm>
              </p:grpSpPr>
              <p:sp>
                <p:nvSpPr>
                  <p:cNvPr id="224" name="Hexagon 223">
                    <a:extLst>
                      <a:ext uri="{FF2B5EF4-FFF2-40B4-BE49-F238E27FC236}">
                        <a16:creationId xmlns:a16="http://schemas.microsoft.com/office/drawing/2014/main" id="{3F2EEA11-3885-46D8-AF6C-A0278F01AFF4}"/>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a:extLst>
                      <a:ext uri="{FF2B5EF4-FFF2-40B4-BE49-F238E27FC236}">
                        <a16:creationId xmlns:a16="http://schemas.microsoft.com/office/drawing/2014/main" id="{CEDC4E19-523E-4B8F-B0C1-E881D35D35C1}"/>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204" name="Group 203">
                  <a:extLst>
                    <a:ext uri="{FF2B5EF4-FFF2-40B4-BE49-F238E27FC236}">
                      <a16:creationId xmlns:a16="http://schemas.microsoft.com/office/drawing/2014/main" id="{AADB5669-30DC-4554-B8B2-14AB5B029DFE}"/>
                    </a:ext>
                  </a:extLst>
                </p:cNvPr>
                <p:cNvGrpSpPr/>
                <p:nvPr/>
              </p:nvGrpSpPr>
              <p:grpSpPr>
                <a:xfrm>
                  <a:off x="7264373" y="4613582"/>
                  <a:ext cx="1441018" cy="872021"/>
                  <a:chOff x="7176617" y="4372704"/>
                  <a:chExt cx="1516861" cy="917917"/>
                </a:xfrm>
              </p:grpSpPr>
              <p:sp>
                <p:nvSpPr>
                  <p:cNvPr id="222" name="Hexagon 221">
                    <a:extLst>
                      <a:ext uri="{FF2B5EF4-FFF2-40B4-BE49-F238E27FC236}">
                        <a16:creationId xmlns:a16="http://schemas.microsoft.com/office/drawing/2014/main" id="{1E52187B-4152-44F6-8201-4CB6B82F698D}"/>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EC37EF09-1F44-41FA-BEED-800E1E8D9825}"/>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205" name="Group 204">
                  <a:extLst>
                    <a:ext uri="{FF2B5EF4-FFF2-40B4-BE49-F238E27FC236}">
                      <a16:creationId xmlns:a16="http://schemas.microsoft.com/office/drawing/2014/main" id="{93AFF828-E2AF-4456-8C64-309D73506D33}"/>
                    </a:ext>
                  </a:extLst>
                </p:cNvPr>
                <p:cNvGrpSpPr/>
                <p:nvPr/>
              </p:nvGrpSpPr>
              <p:grpSpPr>
                <a:xfrm>
                  <a:off x="7264373" y="5591540"/>
                  <a:ext cx="1441018" cy="695586"/>
                  <a:chOff x="7176617" y="5753825"/>
                  <a:chExt cx="1516861" cy="732196"/>
                </a:xfrm>
              </p:grpSpPr>
              <p:sp>
                <p:nvSpPr>
                  <p:cNvPr id="220" name="Rectangle: Rounded Corners 219">
                    <a:extLst>
                      <a:ext uri="{FF2B5EF4-FFF2-40B4-BE49-F238E27FC236}">
                        <a16:creationId xmlns:a16="http://schemas.microsoft.com/office/drawing/2014/main" id="{09C8548D-2E05-49AB-98DF-85B124DFFFA9}"/>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a:extLst>
                      <a:ext uri="{FF2B5EF4-FFF2-40B4-BE49-F238E27FC236}">
                        <a16:creationId xmlns:a16="http://schemas.microsoft.com/office/drawing/2014/main" id="{6EED50B1-8902-4924-80AE-51DAFE33E9A4}"/>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206" name="Group 205">
                  <a:extLst>
                    <a:ext uri="{FF2B5EF4-FFF2-40B4-BE49-F238E27FC236}">
                      <a16:creationId xmlns:a16="http://schemas.microsoft.com/office/drawing/2014/main" id="{6BC8867A-8781-4B58-942D-0AF825C09D01}"/>
                    </a:ext>
                  </a:extLst>
                </p:cNvPr>
                <p:cNvGrpSpPr/>
                <p:nvPr/>
              </p:nvGrpSpPr>
              <p:grpSpPr>
                <a:xfrm>
                  <a:off x="7264373" y="3619369"/>
                  <a:ext cx="1441018" cy="872021"/>
                  <a:chOff x="7176617" y="3115149"/>
                  <a:chExt cx="1516861" cy="917917"/>
                </a:xfrm>
              </p:grpSpPr>
              <p:sp>
                <p:nvSpPr>
                  <p:cNvPr id="218" name="Hexagon 217">
                    <a:extLst>
                      <a:ext uri="{FF2B5EF4-FFF2-40B4-BE49-F238E27FC236}">
                        <a16:creationId xmlns:a16="http://schemas.microsoft.com/office/drawing/2014/main" id="{0ACD8C4A-7DAC-4E6B-8890-E0FBBACE6EFD}"/>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E39DC916-C910-49C2-A1CF-9E3805531C37}"/>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207" name="Straight Arrow Connector 206">
                  <a:extLst>
                    <a:ext uri="{FF2B5EF4-FFF2-40B4-BE49-F238E27FC236}">
                      <a16:creationId xmlns:a16="http://schemas.microsoft.com/office/drawing/2014/main" id="{3B00965D-19AB-4318-916C-1395BBB5D782}"/>
                    </a:ext>
                  </a:extLst>
                </p:cNvPr>
                <p:cNvCxnSpPr>
                  <a:cxnSpLocks/>
                  <a:stCxn id="224" idx="0"/>
                  <a:endCxn id="218" idx="3"/>
                </p:cNvCxnSpPr>
                <p:nvPr/>
              </p:nvCxnSpPr>
              <p:spPr>
                <a:xfrm flipV="1">
                  <a:off x="5903394" y="4055380"/>
                  <a:ext cx="1360979" cy="115934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AD1482ED-F878-431D-974B-9C3EFE71F664}"/>
                    </a:ext>
                  </a:extLst>
                </p:cNvPr>
                <p:cNvSpPr txBox="1"/>
                <p:nvPr/>
              </p:nvSpPr>
              <p:spPr>
                <a:xfrm>
                  <a:off x="4125941" y="3513091"/>
                  <a:ext cx="1777213" cy="892553"/>
                </a:xfrm>
                <a:prstGeom prst="rect">
                  <a:avLst/>
                </a:prstGeom>
                <a:noFill/>
              </p:spPr>
              <p:txBody>
                <a:bodyPr wrap="square" rtlCol="0">
                  <a:spAutoFit/>
                </a:bodyPr>
                <a:lstStyle/>
                <a:p>
                  <a:pPr algn="ctr"/>
                  <a:r>
                    <a:rPr lang="en-US" dirty="0"/>
                    <a:t>Age-0</a:t>
                  </a:r>
                </a:p>
                <a:p>
                  <a:pPr algn="ctr"/>
                  <a:r>
                    <a:rPr lang="en-US" dirty="0"/>
                    <a:t>Survival </a:t>
                  </a:r>
                </a:p>
                <a:p>
                  <a:pPr algn="ctr"/>
                  <a:r>
                    <a:rPr lang="en-US" sz="1600" dirty="0"/>
                    <a:t>Given Retention</a:t>
                  </a:r>
                </a:p>
              </p:txBody>
            </p:sp>
            <p:grpSp>
              <p:nvGrpSpPr>
                <p:cNvPr id="209" name="Group 208">
                  <a:extLst>
                    <a:ext uri="{FF2B5EF4-FFF2-40B4-BE49-F238E27FC236}">
                      <a16:creationId xmlns:a16="http://schemas.microsoft.com/office/drawing/2014/main" id="{E89CB8FB-C736-48E7-87F5-9F71612413AB}"/>
                    </a:ext>
                  </a:extLst>
                </p:cNvPr>
                <p:cNvGrpSpPr/>
                <p:nvPr/>
              </p:nvGrpSpPr>
              <p:grpSpPr>
                <a:xfrm>
                  <a:off x="670670" y="1433262"/>
                  <a:ext cx="1922521" cy="1403462"/>
                  <a:chOff x="514170" y="1607687"/>
                  <a:chExt cx="2023706" cy="1477328"/>
                </a:xfrm>
              </p:grpSpPr>
              <p:sp>
                <p:nvSpPr>
                  <p:cNvPr id="214" name="TextBox 213">
                    <a:extLst>
                      <a:ext uri="{FF2B5EF4-FFF2-40B4-BE49-F238E27FC236}">
                        <a16:creationId xmlns:a16="http://schemas.microsoft.com/office/drawing/2014/main" id="{35BCE3D8-0B49-4811-A8CC-00C1A828ECA5}"/>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215" name="Group 214">
                    <a:extLst>
                      <a:ext uri="{FF2B5EF4-FFF2-40B4-BE49-F238E27FC236}">
                        <a16:creationId xmlns:a16="http://schemas.microsoft.com/office/drawing/2014/main" id="{55405A15-F818-4348-9C0A-26FAE39EE3AB}"/>
                      </a:ext>
                    </a:extLst>
                  </p:cNvPr>
                  <p:cNvGrpSpPr/>
                  <p:nvPr/>
                </p:nvGrpSpPr>
                <p:grpSpPr>
                  <a:xfrm>
                    <a:off x="767591" y="1796302"/>
                    <a:ext cx="1516862" cy="917917"/>
                    <a:chOff x="767591" y="2007319"/>
                    <a:chExt cx="1516862" cy="917917"/>
                  </a:xfrm>
                </p:grpSpPr>
                <p:sp>
                  <p:nvSpPr>
                    <p:cNvPr id="216" name="Hexagon 215">
                      <a:extLst>
                        <a:ext uri="{FF2B5EF4-FFF2-40B4-BE49-F238E27FC236}">
                          <a16:creationId xmlns:a16="http://schemas.microsoft.com/office/drawing/2014/main" id="{8B68B290-4811-4946-B16D-72C59CDB0AC2}"/>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F2C23AD4-1BB8-4E70-92D9-7AAA848725DF}"/>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Probability</a:t>
                      </a:r>
                      <a:endParaRPr lang="en-US" sz="1100" dirty="0"/>
                    </a:p>
                  </p:txBody>
                </p:sp>
              </p:grpSp>
            </p:grpSp>
            <p:cxnSp>
              <p:nvCxnSpPr>
                <p:cNvPr id="210" name="Straight Arrow Connector 209">
                  <a:extLst>
                    <a:ext uri="{FF2B5EF4-FFF2-40B4-BE49-F238E27FC236}">
                      <a16:creationId xmlns:a16="http://schemas.microsoft.com/office/drawing/2014/main" id="{D07990DA-5494-4EBF-B9C3-B0B57779DFA7}"/>
                    </a:ext>
                  </a:extLst>
                </p:cNvPr>
                <p:cNvCxnSpPr>
                  <a:cxnSpLocks/>
                  <a:stCxn id="216" idx="0"/>
                  <a:endCxn id="224" idx="3"/>
                </p:cNvCxnSpPr>
                <p:nvPr/>
              </p:nvCxnSpPr>
              <p:spPr>
                <a:xfrm>
                  <a:off x="2352439" y="2048458"/>
                  <a:ext cx="1773502" cy="316626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D807E38-E2D5-46C8-996F-DBD6CF43ED86}"/>
                    </a:ext>
                  </a:extLst>
                </p:cNvPr>
                <p:cNvCxnSpPr>
                  <a:cxnSpLocks/>
                  <a:stCxn id="241" idx="0"/>
                  <a:endCxn id="218" idx="3"/>
                </p:cNvCxnSpPr>
                <p:nvPr/>
              </p:nvCxnSpPr>
              <p:spPr>
                <a:xfrm>
                  <a:off x="5723381" y="2250909"/>
                  <a:ext cx="1540992" cy="18044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053DDF71-55BE-42E5-B89D-EFFB994518A9}"/>
                    </a:ext>
                  </a:extLst>
                </p:cNvPr>
                <p:cNvCxnSpPr>
                  <a:cxnSpLocks/>
                  <a:stCxn id="238" idx="3"/>
                  <a:endCxn id="225" idx="1"/>
                </p:cNvCxnSpPr>
                <p:nvPr/>
              </p:nvCxnSpPr>
              <p:spPr>
                <a:xfrm>
                  <a:off x="2588143" y="3462095"/>
                  <a:ext cx="1537798" cy="17633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51FA67A9-0D34-4BA6-BCD3-78879FE3234D}"/>
                    </a:ext>
                  </a:extLst>
                </p:cNvPr>
                <p:cNvCxnSpPr>
                  <a:cxnSpLocks/>
                  <a:stCxn id="250" idx="0"/>
                  <a:endCxn id="218" idx="3"/>
                </p:cNvCxnSpPr>
                <p:nvPr/>
              </p:nvCxnSpPr>
              <p:spPr>
                <a:xfrm>
                  <a:off x="5903634" y="3957537"/>
                  <a:ext cx="1360739" cy="978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67" name="TextBox 66">
            <a:extLst>
              <a:ext uri="{FF2B5EF4-FFF2-40B4-BE49-F238E27FC236}">
                <a16:creationId xmlns:a16="http://schemas.microsoft.com/office/drawing/2014/main" id="{4D365BFA-F976-405F-8754-53BA8125F986}"/>
              </a:ext>
            </a:extLst>
          </p:cNvPr>
          <p:cNvSpPr txBox="1"/>
          <p:nvPr/>
        </p:nvSpPr>
        <p:spPr>
          <a:xfrm>
            <a:off x="6697563" y="1142554"/>
            <a:ext cx="5226105" cy="19082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Age-specific fertility is comprised of two main components</a:t>
            </a:r>
          </a:p>
          <a:p>
            <a:pPr marL="742950" lvl="1" indent="-285750">
              <a:spcAft>
                <a:spcPts val="600"/>
              </a:spcAft>
              <a:buSzPct val="70000"/>
              <a:buFont typeface="Courier New" panose="02070309020205020404" pitchFamily="49" charset="0"/>
              <a:buChar char="o"/>
            </a:pPr>
            <a:r>
              <a:rPr lang="en-US" dirty="0">
                <a:solidFill>
                  <a:srgbClr val="FF0000"/>
                </a:solidFill>
              </a:rPr>
              <a:t>Age-specific reproduction</a:t>
            </a:r>
          </a:p>
          <a:p>
            <a:pPr marL="742950" lvl="1" indent="-285750">
              <a:spcAft>
                <a:spcPts val="600"/>
              </a:spcAft>
              <a:buSzPct val="70000"/>
              <a:buFont typeface="Courier New" panose="02070309020205020404" pitchFamily="49" charset="0"/>
              <a:buChar char="o"/>
            </a:pPr>
            <a:r>
              <a:rPr lang="en-US" dirty="0">
                <a:solidFill>
                  <a:srgbClr val="FF0000"/>
                </a:solidFill>
              </a:rPr>
              <a:t>Age-0 survival </a:t>
            </a:r>
          </a:p>
          <a:p>
            <a:pPr marL="285750" indent="-285750">
              <a:spcAft>
                <a:spcPts val="600"/>
              </a:spcAft>
              <a:buFont typeface="Arial" panose="020B0604020202020204" pitchFamily="34" charset="0"/>
              <a:buChar char="•"/>
            </a:pPr>
            <a:r>
              <a:rPr lang="en-US" dirty="0">
                <a:solidFill>
                  <a:srgbClr val="FF0000"/>
                </a:solidFill>
              </a:rPr>
              <a:t>Each of these components are broken down further into meaningful parameters</a:t>
            </a:r>
          </a:p>
        </p:txBody>
      </p:sp>
      <p:sp>
        <p:nvSpPr>
          <p:cNvPr id="3" name="Rectangle: Rounded Corners 2">
            <a:extLst>
              <a:ext uri="{FF2B5EF4-FFF2-40B4-BE49-F238E27FC236}">
                <a16:creationId xmlns:a16="http://schemas.microsoft.com/office/drawing/2014/main" id="{8A94EF5B-3661-40AA-8D11-26F76640B996}"/>
              </a:ext>
            </a:extLst>
          </p:cNvPr>
          <p:cNvSpPr/>
          <p:nvPr/>
        </p:nvSpPr>
        <p:spPr>
          <a:xfrm>
            <a:off x="3481882" y="1706358"/>
            <a:ext cx="3127193" cy="28231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EDD5AB60-2EFC-425F-89DA-A2D0CBFDE98C}"/>
              </a:ext>
            </a:extLst>
          </p:cNvPr>
          <p:cNvSpPr/>
          <p:nvPr/>
        </p:nvSpPr>
        <p:spPr>
          <a:xfrm>
            <a:off x="4037452" y="4690057"/>
            <a:ext cx="1970059" cy="11593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0D2A791-4160-4839-B450-361D107D2D86}"/>
              </a:ext>
            </a:extLst>
          </p:cNvPr>
          <p:cNvCxnSpPr/>
          <p:nvPr/>
        </p:nvCxnSpPr>
        <p:spPr>
          <a:xfrm flipH="1">
            <a:off x="6620115" y="2250909"/>
            <a:ext cx="644258" cy="874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97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TotalTime>
  <Words>5815</Words>
  <Application>Microsoft Office PowerPoint</Application>
  <PresentationFormat>Widescreen</PresentationFormat>
  <Paragraphs>1536</Paragraphs>
  <Slides>73</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73</vt:i4>
      </vt:variant>
    </vt:vector>
  </HeadingPairs>
  <TitlesOfParts>
    <vt:vector size="83" baseType="lpstr">
      <vt:lpstr>Arial</vt:lpstr>
      <vt:lpstr>Calibri</vt:lpstr>
      <vt:lpstr>Calibri Light</vt:lpstr>
      <vt:lpstr>Cambria Math</vt:lpstr>
      <vt:lpstr>Courier New</vt:lpstr>
      <vt:lpstr>Wingdings</vt:lpstr>
      <vt:lpstr>Office Theme</vt:lpstr>
      <vt:lpstr>Worksheet</vt:lpstr>
      <vt:lpstr>Equation</vt:lpstr>
      <vt:lpstr>MathType 7.0 Equation</vt:lpstr>
      <vt:lpstr>Pallid Sturgeon Demographic Population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Pallid Sturgeon Demographic Population Model</dc:title>
  <dc:creator>Sara Reynolds</dc:creator>
  <cp:lastModifiedBy>Sara Reynolds</cp:lastModifiedBy>
  <cp:revision>130</cp:revision>
  <dcterms:created xsi:type="dcterms:W3CDTF">2019-10-09T18:13:19Z</dcterms:created>
  <dcterms:modified xsi:type="dcterms:W3CDTF">2019-10-11T17:32:50Z</dcterms:modified>
</cp:coreProperties>
</file>