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72" r:id="rId4"/>
    <p:sldId id="271" r:id="rId5"/>
    <p:sldId id="258" r:id="rId6"/>
    <p:sldId id="264" r:id="rId7"/>
    <p:sldId id="284" r:id="rId8"/>
    <p:sldId id="265" r:id="rId9"/>
    <p:sldId id="274" r:id="rId10"/>
    <p:sldId id="285" r:id="rId11"/>
    <p:sldId id="289" r:id="rId12"/>
    <p:sldId id="292" r:id="rId13"/>
    <p:sldId id="293" r:id="rId14"/>
    <p:sldId id="278" r:id="rId15"/>
    <p:sldId id="279" r:id="rId16"/>
    <p:sldId id="282" r:id="rId17"/>
    <p:sldId id="280" r:id="rId18"/>
    <p:sldId id="281" r:id="rId19"/>
    <p:sldId id="297" r:id="rId20"/>
    <p:sldId id="296" r:id="rId21"/>
    <p:sldId id="294" r:id="rId22"/>
    <p:sldId id="299" r:id="rId23"/>
    <p:sldId id="300" r:id="rId24"/>
    <p:sldId id="302" r:id="rId25"/>
    <p:sldId id="30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2AB161-7C2C-4504-BA32-398A961322BA}"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en-US"/>
        </a:p>
      </dgm:t>
    </dgm:pt>
    <dgm:pt modelId="{B0E5948A-9C80-40B3-A5EE-D7295DEF54E7}">
      <dgm:prSet phldrT="[Text]">
        <dgm:style>
          <a:lnRef idx="2">
            <a:schemeClr val="accent2">
              <a:shade val="50000"/>
            </a:schemeClr>
          </a:lnRef>
          <a:fillRef idx="1">
            <a:schemeClr val="accent2"/>
          </a:fillRef>
          <a:effectRef idx="0">
            <a:schemeClr val="accent2"/>
          </a:effectRef>
          <a:fontRef idx="minor">
            <a:schemeClr val="lt1"/>
          </a:fontRef>
        </dgm:style>
      </dgm:prSet>
      <dgm:spPr>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gm:spPr>
      <dgm:t>
        <a:bodyPr spcFirstLastPara="0" vert="horz" wrap="square" lIns="26670" tIns="26670" rIns="26670" bIns="26670" numCol="1" spcCol="1270" anchor="ctr" anchorCtr="0"/>
        <a:lstStyle/>
        <a:p>
          <a:r>
            <a:rPr lang="en-US" dirty="0"/>
            <a:t>1) Collate / update + analyze available data on F, T, </a:t>
          </a:r>
          <a:r>
            <a:rPr lang="en-US" dirty="0" err="1"/>
            <a:t>Turb</a:t>
          </a:r>
          <a:r>
            <a:rPr lang="en-US" dirty="0"/>
            <a:t> </a:t>
          </a:r>
          <a:r>
            <a:rPr lang="en-US" dirty="0" err="1"/>
            <a:t>etc</a:t>
          </a:r>
          <a:endParaRPr lang="en-US" dirty="0"/>
        </a:p>
      </dgm:t>
    </dgm:pt>
    <dgm:pt modelId="{4A6637F8-C717-4809-B5AE-DD972D604F72}" type="parTrans" cxnId="{AAFD2187-88E8-4E3D-A683-6166A865E36D}">
      <dgm:prSet/>
      <dgm:spPr/>
      <dgm:t>
        <a:bodyPr/>
        <a:lstStyle/>
        <a:p>
          <a:endParaRPr lang="en-US"/>
        </a:p>
      </dgm:t>
    </dgm:pt>
    <dgm:pt modelId="{CAA5BE03-DAD7-4A9F-831A-D04A7B29F360}" type="sibTrans" cxnId="{AAFD2187-88E8-4E3D-A683-6166A865E36D}">
      <dgm:prSet/>
      <dgm:spPr>
        <a:noFill/>
        <a:ln w="28575" cap="flat" cmpd="sng" algn="ctr">
          <a:solidFill>
            <a:scrgbClr r="0" g="0" b="0"/>
          </a:solidFill>
          <a:prstDash val="solid"/>
          <a:miter lim="800000"/>
          <a:tailEnd type="arrow"/>
        </a:ln>
        <a:effectLst/>
      </dgm:spPr>
      <dgm:t>
        <a:bodyPr/>
        <a:lstStyle/>
        <a:p>
          <a:endParaRPr lang="en-US"/>
        </a:p>
      </dgm:t>
    </dgm:pt>
    <dgm:pt modelId="{B92E74A7-DD69-4A75-94B1-1F41C61B36C3}">
      <dgm:prSet phldrT="[Text]"/>
      <dgm:spPr>
        <a:solidFill>
          <a:schemeClr val="accent2"/>
        </a:solidFill>
      </dgm:spPr>
      <dgm:t>
        <a:bodyPr/>
        <a:lstStyle/>
        <a:p>
          <a:r>
            <a:rPr lang="en-US"/>
            <a:t>2) Define hypothesized biologically viable windows</a:t>
          </a:r>
        </a:p>
      </dgm:t>
    </dgm:pt>
    <dgm:pt modelId="{801CE7D1-3934-4761-BE92-BF5CD5EA0FF0}" type="parTrans" cxnId="{7856EB7E-ECFC-4E4F-8E2B-9968D6EC0DA3}">
      <dgm:prSet/>
      <dgm:spPr/>
      <dgm:t>
        <a:bodyPr/>
        <a:lstStyle/>
        <a:p>
          <a:endParaRPr lang="en-US"/>
        </a:p>
      </dgm:t>
    </dgm:pt>
    <dgm:pt modelId="{575491BE-4F27-42FB-9E33-339A4AFB241E}" type="sibTrans" cxnId="{7856EB7E-ECFC-4E4F-8E2B-9968D6EC0DA3}">
      <dgm:prSet/>
      <dgm:spPr>
        <a:noFill/>
        <a:ln w="28575" cap="flat" cmpd="sng" algn="ctr">
          <a:solidFill>
            <a:scrgbClr r="0" g="0" b="0"/>
          </a:solidFill>
          <a:prstDash val="solid"/>
          <a:miter lim="800000"/>
          <a:tailEnd type="arrow"/>
        </a:ln>
        <a:effectLst/>
      </dgm:spPr>
      <dgm:t>
        <a:bodyPr/>
        <a:lstStyle/>
        <a:p>
          <a:endParaRPr lang="en-US"/>
        </a:p>
      </dgm:t>
    </dgm:pt>
    <dgm:pt modelId="{BED5B0AD-3F88-42B3-B90E-4377BC7BC68D}">
      <dgm:prSet phldrT="[Text]"/>
      <dgm:spPr/>
      <dgm:t>
        <a:bodyPr/>
        <a:lstStyle/>
        <a:p>
          <a:r>
            <a:rPr lang="en-US"/>
            <a:t>3) Identify </a:t>
          </a:r>
          <a:r>
            <a:rPr lang="en-US" u="sng"/>
            <a:t>desired</a:t>
          </a:r>
          <a:r>
            <a:rPr lang="en-US"/>
            <a:t> hydro changes to create windows</a:t>
          </a:r>
        </a:p>
      </dgm:t>
    </dgm:pt>
    <dgm:pt modelId="{8D258CF8-D17F-468F-9518-4A252E135307}" type="parTrans" cxnId="{FD4714DD-B233-4C26-8F66-AE994F4CBC9E}">
      <dgm:prSet/>
      <dgm:spPr/>
      <dgm:t>
        <a:bodyPr/>
        <a:lstStyle/>
        <a:p>
          <a:endParaRPr lang="en-US"/>
        </a:p>
      </dgm:t>
    </dgm:pt>
    <dgm:pt modelId="{811FE56F-D58B-48BB-8FA4-A78F6846FBD3}" type="sibTrans" cxnId="{FD4714DD-B233-4C26-8F66-AE994F4CBC9E}">
      <dgm:prSet/>
      <dgm:spPr>
        <a:noFill/>
        <a:ln w="28575" cap="flat" cmpd="sng" algn="ctr">
          <a:solidFill>
            <a:scrgbClr r="0" g="0" b="0"/>
          </a:solidFill>
          <a:prstDash val="solid"/>
          <a:miter lim="800000"/>
          <a:tailEnd type="arrow"/>
        </a:ln>
        <a:effectLst/>
      </dgm:spPr>
      <dgm:t>
        <a:bodyPr/>
        <a:lstStyle/>
        <a:p>
          <a:endParaRPr lang="en-US"/>
        </a:p>
      </dgm:t>
    </dgm:pt>
    <dgm:pt modelId="{95C0BE0B-37C1-49E8-B55F-FB41688E000C}">
      <dgm:prSet phldrT="[Text]"/>
      <dgm:spPr/>
      <dgm:t>
        <a:bodyPr/>
        <a:lstStyle/>
        <a:p>
          <a:r>
            <a:rPr lang="en-US"/>
            <a:t>4) Consider </a:t>
          </a:r>
          <a:r>
            <a:rPr lang="en-US" u="sng"/>
            <a:t>possible</a:t>
          </a:r>
          <a:r>
            <a:rPr lang="en-US"/>
            <a:t> hydro changes to create windows</a:t>
          </a:r>
        </a:p>
      </dgm:t>
    </dgm:pt>
    <dgm:pt modelId="{2B2F8695-F5CB-492A-BBCC-431E1AB4994B}" type="parTrans" cxnId="{34CA3B57-05E3-4721-ADAF-7F9EC20F8F80}">
      <dgm:prSet/>
      <dgm:spPr/>
      <dgm:t>
        <a:bodyPr/>
        <a:lstStyle/>
        <a:p>
          <a:endParaRPr lang="en-US"/>
        </a:p>
      </dgm:t>
    </dgm:pt>
    <dgm:pt modelId="{CF1053C4-CB78-4E21-A706-787C5CBF8706}" type="sibTrans" cxnId="{34CA3B57-05E3-4721-ADAF-7F9EC20F8F80}">
      <dgm:prSet/>
      <dgm:spPr>
        <a:noFill/>
        <a:ln w="28575" cap="flat" cmpd="sng" algn="ctr">
          <a:solidFill>
            <a:scrgbClr r="0" g="0" b="0"/>
          </a:solidFill>
          <a:prstDash val="solid"/>
          <a:miter lim="800000"/>
          <a:tailEnd type="arrow"/>
        </a:ln>
        <a:effectLst/>
      </dgm:spPr>
      <dgm:t>
        <a:bodyPr/>
        <a:lstStyle/>
        <a:p>
          <a:endParaRPr lang="en-US"/>
        </a:p>
      </dgm:t>
    </dgm:pt>
    <dgm:pt modelId="{90125523-C0BD-4298-BEED-BE1874C50A49}">
      <dgm:prSet phldrT="[Text]"/>
      <dgm:spPr/>
      <dgm:t>
        <a:bodyPr/>
        <a:lstStyle/>
        <a:p>
          <a:r>
            <a:rPr lang="en-US"/>
            <a:t>7) Implement and monitor experiments</a:t>
          </a:r>
        </a:p>
      </dgm:t>
    </dgm:pt>
    <dgm:pt modelId="{F43B10D1-B72E-429E-815A-681EF23371B0}" type="parTrans" cxnId="{C80E0873-CB33-42EE-A50A-DA111356CACB}">
      <dgm:prSet/>
      <dgm:spPr/>
      <dgm:t>
        <a:bodyPr/>
        <a:lstStyle/>
        <a:p>
          <a:endParaRPr lang="en-US"/>
        </a:p>
      </dgm:t>
    </dgm:pt>
    <dgm:pt modelId="{CE323809-28B9-4336-A683-9B58BCC59B61}" type="sibTrans" cxnId="{C80E0873-CB33-42EE-A50A-DA111356CACB}">
      <dgm:prSet/>
      <dgm:spPr>
        <a:ln w="28575"/>
      </dgm:spPr>
      <dgm:t>
        <a:bodyPr/>
        <a:lstStyle/>
        <a:p>
          <a:endParaRPr lang="en-US"/>
        </a:p>
      </dgm:t>
    </dgm:pt>
    <dgm:pt modelId="{F6EBC540-4C66-46EF-8AD5-5AED51806C73}">
      <dgm:prSet phldrT="[Text]"/>
      <dgm:spPr/>
      <dgm:t>
        <a:bodyPr/>
        <a:lstStyle/>
        <a:p>
          <a:r>
            <a:rPr lang="en-US"/>
            <a:t>5) Predict fish benefits from possible changes using model</a:t>
          </a:r>
        </a:p>
      </dgm:t>
    </dgm:pt>
    <dgm:pt modelId="{8CDA24C9-97F5-4456-8E2D-81CB5ABA19DB}" type="parTrans" cxnId="{E0DF26AC-7A6A-45DF-B970-6BEB1AA5930E}">
      <dgm:prSet/>
      <dgm:spPr/>
      <dgm:t>
        <a:bodyPr/>
        <a:lstStyle/>
        <a:p>
          <a:endParaRPr lang="en-US"/>
        </a:p>
      </dgm:t>
    </dgm:pt>
    <dgm:pt modelId="{65A76A87-C497-4A9B-8F6C-62B8B2E41ACD}" type="sibTrans" cxnId="{E0DF26AC-7A6A-45DF-B970-6BEB1AA5930E}">
      <dgm:prSet/>
      <dgm:spPr>
        <a:noFill/>
        <a:ln w="28575" cap="flat" cmpd="sng" algn="ctr">
          <a:solidFill>
            <a:scrgbClr r="0" g="0" b="0"/>
          </a:solidFill>
          <a:prstDash val="solid"/>
          <a:miter lim="800000"/>
          <a:tailEnd type="arrow"/>
        </a:ln>
        <a:effectLst/>
      </dgm:spPr>
      <dgm:t>
        <a:bodyPr/>
        <a:lstStyle/>
        <a:p>
          <a:endParaRPr lang="en-US"/>
        </a:p>
      </dgm:t>
    </dgm:pt>
    <dgm:pt modelId="{A36D2C68-100E-4532-81F7-D24CB9861990}">
      <dgm:prSet phldrT="[Text]"/>
      <dgm:spPr/>
      <dgm:t>
        <a:bodyPr/>
        <a:lstStyle/>
        <a:p>
          <a:r>
            <a:rPr lang="en-US"/>
            <a:t>6) Define detailed experiments</a:t>
          </a:r>
        </a:p>
      </dgm:t>
    </dgm:pt>
    <dgm:pt modelId="{D03F972B-A612-472C-9068-89155C95C186}" type="parTrans" cxnId="{5F3CC00F-FF6E-4929-9D6C-8E7D58087F0B}">
      <dgm:prSet/>
      <dgm:spPr/>
      <dgm:t>
        <a:bodyPr/>
        <a:lstStyle/>
        <a:p>
          <a:endParaRPr lang="en-US"/>
        </a:p>
      </dgm:t>
    </dgm:pt>
    <dgm:pt modelId="{2596B5AE-4773-4A93-ABB3-01BA5CA70B89}" type="sibTrans" cxnId="{5F3CC00F-FF6E-4929-9D6C-8E7D58087F0B}">
      <dgm:prSet/>
      <dgm:spPr>
        <a:noFill/>
        <a:ln w="28575" cap="flat" cmpd="sng" algn="ctr">
          <a:solidFill>
            <a:scrgbClr r="0" g="0" b="0"/>
          </a:solidFill>
          <a:prstDash val="solid"/>
          <a:miter lim="800000"/>
          <a:tailEnd type="arrow"/>
        </a:ln>
        <a:effectLst/>
      </dgm:spPr>
      <dgm:t>
        <a:bodyPr/>
        <a:lstStyle/>
        <a:p>
          <a:endParaRPr lang="en-US"/>
        </a:p>
      </dgm:t>
    </dgm:pt>
    <dgm:pt modelId="{84449877-5592-46B4-911C-1E5878D1E480}" type="pres">
      <dgm:prSet presAssocID="{A92AB161-7C2C-4504-BA32-398A961322BA}" presName="cycle" presStyleCnt="0">
        <dgm:presLayoutVars>
          <dgm:dir/>
          <dgm:resizeHandles val="exact"/>
        </dgm:presLayoutVars>
      </dgm:prSet>
      <dgm:spPr/>
    </dgm:pt>
    <dgm:pt modelId="{8DEA4B59-FA74-48E1-85C6-AA21D5794E34}" type="pres">
      <dgm:prSet presAssocID="{B0E5948A-9C80-40B3-A5EE-D7295DEF54E7}" presName="node" presStyleLbl="node1" presStyleIdx="0" presStyleCnt="7">
        <dgm:presLayoutVars>
          <dgm:bulletEnabled val="1"/>
        </dgm:presLayoutVars>
      </dgm:prSet>
      <dgm:spPr>
        <a:xfrm>
          <a:off x="2552439" y="1916"/>
          <a:ext cx="838720" cy="545168"/>
        </a:xfrm>
        <a:prstGeom prst="roundRect">
          <a:avLst/>
        </a:prstGeom>
      </dgm:spPr>
    </dgm:pt>
    <dgm:pt modelId="{3C50BF1E-9A17-4D41-B47F-F1DB4A34406B}" type="pres">
      <dgm:prSet presAssocID="{B0E5948A-9C80-40B3-A5EE-D7295DEF54E7}" presName="spNode" presStyleCnt="0"/>
      <dgm:spPr/>
    </dgm:pt>
    <dgm:pt modelId="{0959BF3B-7F66-4E29-A297-1AC318578023}" type="pres">
      <dgm:prSet presAssocID="{CAA5BE03-DAD7-4A9F-831A-D04A7B29F360}" presName="sibTrans" presStyleLbl="sibTrans1D1" presStyleIdx="0" presStyleCnt="7"/>
      <dgm:spPr/>
    </dgm:pt>
    <dgm:pt modelId="{A06C2CA2-842E-472B-8FD6-7AF4E485BDA5}" type="pres">
      <dgm:prSet presAssocID="{B92E74A7-DD69-4A75-94B1-1F41C61B36C3}" presName="node" presStyleLbl="node1" presStyleIdx="1" presStyleCnt="7">
        <dgm:presLayoutVars>
          <dgm:bulletEnabled val="1"/>
        </dgm:presLayoutVars>
      </dgm:prSet>
      <dgm:spPr/>
    </dgm:pt>
    <dgm:pt modelId="{C1933BCA-30BB-4771-AC48-30FF144B1692}" type="pres">
      <dgm:prSet presAssocID="{B92E74A7-DD69-4A75-94B1-1F41C61B36C3}" presName="spNode" presStyleCnt="0"/>
      <dgm:spPr/>
    </dgm:pt>
    <dgm:pt modelId="{845EA82D-5A66-4F17-85DB-3EC2F3B24929}" type="pres">
      <dgm:prSet presAssocID="{575491BE-4F27-42FB-9E33-339A4AFB241E}" presName="sibTrans" presStyleLbl="sibTrans1D1" presStyleIdx="1" presStyleCnt="7"/>
      <dgm:spPr/>
    </dgm:pt>
    <dgm:pt modelId="{A8513EF8-D896-4A96-BAFA-673BC8E8D7E5}" type="pres">
      <dgm:prSet presAssocID="{BED5B0AD-3F88-42B3-B90E-4377BC7BC68D}" presName="node" presStyleLbl="node1" presStyleIdx="2" presStyleCnt="7">
        <dgm:presLayoutVars>
          <dgm:bulletEnabled val="1"/>
        </dgm:presLayoutVars>
      </dgm:prSet>
      <dgm:spPr/>
    </dgm:pt>
    <dgm:pt modelId="{0DD6D4CD-E500-4482-BE0D-5A3D472787F8}" type="pres">
      <dgm:prSet presAssocID="{BED5B0AD-3F88-42B3-B90E-4377BC7BC68D}" presName="spNode" presStyleCnt="0"/>
      <dgm:spPr/>
    </dgm:pt>
    <dgm:pt modelId="{1ECC2885-B458-4824-B208-C1E4BB6A25D3}" type="pres">
      <dgm:prSet presAssocID="{811FE56F-D58B-48BB-8FA4-A78F6846FBD3}" presName="sibTrans" presStyleLbl="sibTrans1D1" presStyleIdx="2" presStyleCnt="7"/>
      <dgm:spPr/>
    </dgm:pt>
    <dgm:pt modelId="{435C9112-2697-4C66-86FD-5723119BBC6E}" type="pres">
      <dgm:prSet presAssocID="{95C0BE0B-37C1-49E8-B55F-FB41688E000C}" presName="node" presStyleLbl="node1" presStyleIdx="3" presStyleCnt="7">
        <dgm:presLayoutVars>
          <dgm:bulletEnabled val="1"/>
        </dgm:presLayoutVars>
      </dgm:prSet>
      <dgm:spPr/>
    </dgm:pt>
    <dgm:pt modelId="{CC956768-362C-4FCC-B70A-1E498E93693E}" type="pres">
      <dgm:prSet presAssocID="{95C0BE0B-37C1-49E8-B55F-FB41688E000C}" presName="spNode" presStyleCnt="0"/>
      <dgm:spPr/>
    </dgm:pt>
    <dgm:pt modelId="{6255BB12-06ED-4B2A-8C21-6C2F4B1F2DF1}" type="pres">
      <dgm:prSet presAssocID="{CF1053C4-CB78-4E21-A706-787C5CBF8706}" presName="sibTrans" presStyleLbl="sibTrans1D1" presStyleIdx="3" presStyleCnt="7"/>
      <dgm:spPr/>
    </dgm:pt>
    <dgm:pt modelId="{79A6841D-ADAD-4B65-864F-4F68747CE6C8}" type="pres">
      <dgm:prSet presAssocID="{F6EBC540-4C66-46EF-8AD5-5AED51806C73}" presName="node" presStyleLbl="node1" presStyleIdx="4" presStyleCnt="7">
        <dgm:presLayoutVars>
          <dgm:bulletEnabled val="1"/>
        </dgm:presLayoutVars>
      </dgm:prSet>
      <dgm:spPr/>
    </dgm:pt>
    <dgm:pt modelId="{2BADEA1A-CB96-4207-B510-0C783B3AEAD1}" type="pres">
      <dgm:prSet presAssocID="{F6EBC540-4C66-46EF-8AD5-5AED51806C73}" presName="spNode" presStyleCnt="0"/>
      <dgm:spPr/>
    </dgm:pt>
    <dgm:pt modelId="{A258FBCE-0DE1-4D8F-84A5-7FB883FF197E}" type="pres">
      <dgm:prSet presAssocID="{65A76A87-C497-4A9B-8F6C-62B8B2E41ACD}" presName="sibTrans" presStyleLbl="sibTrans1D1" presStyleIdx="4" presStyleCnt="7"/>
      <dgm:spPr/>
    </dgm:pt>
    <dgm:pt modelId="{51DF94D1-0BE8-4D93-9F57-F70AFB83FFA6}" type="pres">
      <dgm:prSet presAssocID="{A36D2C68-100E-4532-81F7-D24CB9861990}" presName="node" presStyleLbl="node1" presStyleIdx="5" presStyleCnt="7">
        <dgm:presLayoutVars>
          <dgm:bulletEnabled val="1"/>
        </dgm:presLayoutVars>
      </dgm:prSet>
      <dgm:spPr/>
    </dgm:pt>
    <dgm:pt modelId="{25AD9461-451D-4555-BF82-480BB212827B}" type="pres">
      <dgm:prSet presAssocID="{A36D2C68-100E-4532-81F7-D24CB9861990}" presName="spNode" presStyleCnt="0"/>
      <dgm:spPr/>
    </dgm:pt>
    <dgm:pt modelId="{CE7AD1C2-53C5-4EF0-86FE-CD158C7A1C10}" type="pres">
      <dgm:prSet presAssocID="{2596B5AE-4773-4A93-ABB3-01BA5CA70B89}" presName="sibTrans" presStyleLbl="sibTrans1D1" presStyleIdx="5" presStyleCnt="7"/>
      <dgm:spPr/>
    </dgm:pt>
    <dgm:pt modelId="{9DF8E689-DAC9-4BC2-8120-FC15D8898F33}" type="pres">
      <dgm:prSet presAssocID="{90125523-C0BD-4298-BEED-BE1874C50A49}" presName="node" presStyleLbl="node1" presStyleIdx="6" presStyleCnt="7">
        <dgm:presLayoutVars>
          <dgm:bulletEnabled val="1"/>
        </dgm:presLayoutVars>
      </dgm:prSet>
      <dgm:spPr/>
    </dgm:pt>
    <dgm:pt modelId="{430E0703-03D3-42F5-A49F-3A093B4CA22E}" type="pres">
      <dgm:prSet presAssocID="{90125523-C0BD-4298-BEED-BE1874C50A49}" presName="spNode" presStyleCnt="0"/>
      <dgm:spPr/>
    </dgm:pt>
    <dgm:pt modelId="{B0943B60-852E-4889-ADAF-02EE8E5FFD63}" type="pres">
      <dgm:prSet presAssocID="{CE323809-28B9-4336-A683-9B58BCC59B61}" presName="sibTrans" presStyleLbl="sibTrans1D1" presStyleIdx="6" presStyleCnt="7"/>
      <dgm:spPr/>
    </dgm:pt>
  </dgm:ptLst>
  <dgm:cxnLst>
    <dgm:cxn modelId="{494FFD00-D461-4944-A387-E40CAEEED2AD}" type="presOf" srcId="{95C0BE0B-37C1-49E8-B55F-FB41688E000C}" destId="{435C9112-2697-4C66-86FD-5723119BBC6E}" srcOrd="0" destOrd="0" presId="urn:microsoft.com/office/officeart/2005/8/layout/cycle5"/>
    <dgm:cxn modelId="{5F3CC00F-FF6E-4929-9D6C-8E7D58087F0B}" srcId="{A92AB161-7C2C-4504-BA32-398A961322BA}" destId="{A36D2C68-100E-4532-81F7-D24CB9861990}" srcOrd="5" destOrd="0" parTransId="{D03F972B-A612-472C-9068-89155C95C186}" sibTransId="{2596B5AE-4773-4A93-ABB3-01BA5CA70B89}"/>
    <dgm:cxn modelId="{DB2DDC1B-0F01-40C1-9C39-BD4227F1D1B0}" type="presOf" srcId="{811FE56F-D58B-48BB-8FA4-A78F6846FBD3}" destId="{1ECC2885-B458-4824-B208-C1E4BB6A25D3}" srcOrd="0" destOrd="0" presId="urn:microsoft.com/office/officeart/2005/8/layout/cycle5"/>
    <dgm:cxn modelId="{8B777069-0C53-461F-B806-F96B8CB1596B}" type="presOf" srcId="{2596B5AE-4773-4A93-ABB3-01BA5CA70B89}" destId="{CE7AD1C2-53C5-4EF0-86FE-CD158C7A1C10}" srcOrd="0" destOrd="0" presId="urn:microsoft.com/office/officeart/2005/8/layout/cycle5"/>
    <dgm:cxn modelId="{B1DBD16B-6347-43B5-80A3-56AE2AD98276}" type="presOf" srcId="{B0E5948A-9C80-40B3-A5EE-D7295DEF54E7}" destId="{8DEA4B59-FA74-48E1-85C6-AA21D5794E34}" srcOrd="0" destOrd="0" presId="urn:microsoft.com/office/officeart/2005/8/layout/cycle5"/>
    <dgm:cxn modelId="{C80E0873-CB33-42EE-A50A-DA111356CACB}" srcId="{A92AB161-7C2C-4504-BA32-398A961322BA}" destId="{90125523-C0BD-4298-BEED-BE1874C50A49}" srcOrd="6" destOrd="0" parTransId="{F43B10D1-B72E-429E-815A-681EF23371B0}" sibTransId="{CE323809-28B9-4336-A683-9B58BCC59B61}"/>
    <dgm:cxn modelId="{C2725C73-225D-4648-8C7D-A7BA86B52BF0}" type="presOf" srcId="{65A76A87-C497-4A9B-8F6C-62B8B2E41ACD}" destId="{A258FBCE-0DE1-4D8F-84A5-7FB883FF197E}" srcOrd="0" destOrd="0" presId="urn:microsoft.com/office/officeart/2005/8/layout/cycle5"/>
    <dgm:cxn modelId="{6AF5D556-E476-4F21-B28B-CBAF82A5FA74}" type="presOf" srcId="{F6EBC540-4C66-46EF-8AD5-5AED51806C73}" destId="{79A6841D-ADAD-4B65-864F-4F68747CE6C8}" srcOrd="0" destOrd="0" presId="urn:microsoft.com/office/officeart/2005/8/layout/cycle5"/>
    <dgm:cxn modelId="{34CA3B57-05E3-4721-ADAF-7F9EC20F8F80}" srcId="{A92AB161-7C2C-4504-BA32-398A961322BA}" destId="{95C0BE0B-37C1-49E8-B55F-FB41688E000C}" srcOrd="3" destOrd="0" parTransId="{2B2F8695-F5CB-492A-BBCC-431E1AB4994B}" sibTransId="{CF1053C4-CB78-4E21-A706-787C5CBF8706}"/>
    <dgm:cxn modelId="{F0C9A158-67DB-4CFD-9142-E8BF83CE54E9}" type="presOf" srcId="{CF1053C4-CB78-4E21-A706-787C5CBF8706}" destId="{6255BB12-06ED-4B2A-8C21-6C2F4B1F2DF1}" srcOrd="0" destOrd="0" presId="urn:microsoft.com/office/officeart/2005/8/layout/cycle5"/>
    <dgm:cxn modelId="{7856EB7E-ECFC-4E4F-8E2B-9968D6EC0DA3}" srcId="{A92AB161-7C2C-4504-BA32-398A961322BA}" destId="{B92E74A7-DD69-4A75-94B1-1F41C61B36C3}" srcOrd="1" destOrd="0" parTransId="{801CE7D1-3934-4761-BE92-BF5CD5EA0FF0}" sibTransId="{575491BE-4F27-42FB-9E33-339A4AFB241E}"/>
    <dgm:cxn modelId="{70F0F384-EFF4-45C1-9B3A-07F7081B74F3}" type="presOf" srcId="{CE323809-28B9-4336-A683-9B58BCC59B61}" destId="{B0943B60-852E-4889-ADAF-02EE8E5FFD63}" srcOrd="0" destOrd="0" presId="urn:microsoft.com/office/officeart/2005/8/layout/cycle5"/>
    <dgm:cxn modelId="{AAFD2187-88E8-4E3D-A683-6166A865E36D}" srcId="{A92AB161-7C2C-4504-BA32-398A961322BA}" destId="{B0E5948A-9C80-40B3-A5EE-D7295DEF54E7}" srcOrd="0" destOrd="0" parTransId="{4A6637F8-C717-4809-B5AE-DD972D604F72}" sibTransId="{CAA5BE03-DAD7-4A9F-831A-D04A7B29F360}"/>
    <dgm:cxn modelId="{C43F3893-1491-4914-9E35-44D5B37F2951}" type="presOf" srcId="{BED5B0AD-3F88-42B3-B90E-4377BC7BC68D}" destId="{A8513EF8-D896-4A96-BAFA-673BC8E8D7E5}" srcOrd="0" destOrd="0" presId="urn:microsoft.com/office/officeart/2005/8/layout/cycle5"/>
    <dgm:cxn modelId="{E7EF92A0-7E3A-46B8-B0A2-9D29F50F1644}" type="presOf" srcId="{B92E74A7-DD69-4A75-94B1-1F41C61B36C3}" destId="{A06C2CA2-842E-472B-8FD6-7AF4E485BDA5}" srcOrd="0" destOrd="0" presId="urn:microsoft.com/office/officeart/2005/8/layout/cycle5"/>
    <dgm:cxn modelId="{E773EDA7-C2D0-4B73-8EAB-A6A3FBF175A3}" type="presOf" srcId="{90125523-C0BD-4298-BEED-BE1874C50A49}" destId="{9DF8E689-DAC9-4BC2-8120-FC15D8898F33}" srcOrd="0" destOrd="0" presId="urn:microsoft.com/office/officeart/2005/8/layout/cycle5"/>
    <dgm:cxn modelId="{E0DF26AC-7A6A-45DF-B970-6BEB1AA5930E}" srcId="{A92AB161-7C2C-4504-BA32-398A961322BA}" destId="{F6EBC540-4C66-46EF-8AD5-5AED51806C73}" srcOrd="4" destOrd="0" parTransId="{8CDA24C9-97F5-4456-8E2D-81CB5ABA19DB}" sibTransId="{65A76A87-C497-4A9B-8F6C-62B8B2E41ACD}"/>
    <dgm:cxn modelId="{800D0EAF-8911-4D2A-A490-9C6E4C052D86}" type="presOf" srcId="{A92AB161-7C2C-4504-BA32-398A961322BA}" destId="{84449877-5592-46B4-911C-1E5878D1E480}" srcOrd="0" destOrd="0" presId="urn:microsoft.com/office/officeart/2005/8/layout/cycle5"/>
    <dgm:cxn modelId="{6C8599B8-D6F4-4EC0-A773-824A999A97F8}" type="presOf" srcId="{A36D2C68-100E-4532-81F7-D24CB9861990}" destId="{51DF94D1-0BE8-4D93-9F57-F70AFB83FFA6}" srcOrd="0" destOrd="0" presId="urn:microsoft.com/office/officeart/2005/8/layout/cycle5"/>
    <dgm:cxn modelId="{245947B9-90E1-40B8-99CA-B88EE1A3CD2B}" type="presOf" srcId="{CAA5BE03-DAD7-4A9F-831A-D04A7B29F360}" destId="{0959BF3B-7F66-4E29-A297-1AC318578023}" srcOrd="0" destOrd="0" presId="urn:microsoft.com/office/officeart/2005/8/layout/cycle5"/>
    <dgm:cxn modelId="{FD4714DD-B233-4C26-8F66-AE994F4CBC9E}" srcId="{A92AB161-7C2C-4504-BA32-398A961322BA}" destId="{BED5B0AD-3F88-42B3-B90E-4377BC7BC68D}" srcOrd="2" destOrd="0" parTransId="{8D258CF8-D17F-468F-9518-4A252E135307}" sibTransId="{811FE56F-D58B-48BB-8FA4-A78F6846FBD3}"/>
    <dgm:cxn modelId="{401B9AE8-B18E-470D-B339-1D8A5B586E81}" type="presOf" srcId="{575491BE-4F27-42FB-9E33-339A4AFB241E}" destId="{845EA82D-5A66-4F17-85DB-3EC2F3B24929}" srcOrd="0" destOrd="0" presId="urn:microsoft.com/office/officeart/2005/8/layout/cycle5"/>
    <dgm:cxn modelId="{F296ACB5-A256-4255-9226-F504EB2217BB}" type="presParOf" srcId="{84449877-5592-46B4-911C-1E5878D1E480}" destId="{8DEA4B59-FA74-48E1-85C6-AA21D5794E34}" srcOrd="0" destOrd="0" presId="urn:microsoft.com/office/officeart/2005/8/layout/cycle5"/>
    <dgm:cxn modelId="{09524B78-65CF-4A7D-BA7F-DE7EEF39B1C4}" type="presParOf" srcId="{84449877-5592-46B4-911C-1E5878D1E480}" destId="{3C50BF1E-9A17-4D41-B47F-F1DB4A34406B}" srcOrd="1" destOrd="0" presId="urn:microsoft.com/office/officeart/2005/8/layout/cycle5"/>
    <dgm:cxn modelId="{4BA7538C-6D90-406D-9F81-4CCC98AED529}" type="presParOf" srcId="{84449877-5592-46B4-911C-1E5878D1E480}" destId="{0959BF3B-7F66-4E29-A297-1AC318578023}" srcOrd="2" destOrd="0" presId="urn:microsoft.com/office/officeart/2005/8/layout/cycle5"/>
    <dgm:cxn modelId="{2205C2FC-DF49-4CEC-B0AD-ACD33ADFD4B2}" type="presParOf" srcId="{84449877-5592-46B4-911C-1E5878D1E480}" destId="{A06C2CA2-842E-472B-8FD6-7AF4E485BDA5}" srcOrd="3" destOrd="0" presId="urn:microsoft.com/office/officeart/2005/8/layout/cycle5"/>
    <dgm:cxn modelId="{249142C4-73EE-4FF8-8A45-73B6ADEA3FAC}" type="presParOf" srcId="{84449877-5592-46B4-911C-1E5878D1E480}" destId="{C1933BCA-30BB-4771-AC48-30FF144B1692}" srcOrd="4" destOrd="0" presId="urn:microsoft.com/office/officeart/2005/8/layout/cycle5"/>
    <dgm:cxn modelId="{C73C8E2B-7396-4C37-84FC-B2E2769EE6C5}" type="presParOf" srcId="{84449877-5592-46B4-911C-1E5878D1E480}" destId="{845EA82D-5A66-4F17-85DB-3EC2F3B24929}" srcOrd="5" destOrd="0" presId="urn:microsoft.com/office/officeart/2005/8/layout/cycle5"/>
    <dgm:cxn modelId="{4CC8FD2E-C5F4-4AED-8DBA-0FD893F4DE6B}" type="presParOf" srcId="{84449877-5592-46B4-911C-1E5878D1E480}" destId="{A8513EF8-D896-4A96-BAFA-673BC8E8D7E5}" srcOrd="6" destOrd="0" presId="urn:microsoft.com/office/officeart/2005/8/layout/cycle5"/>
    <dgm:cxn modelId="{58E003F7-FEB1-4901-BBAB-7AF30493FA10}" type="presParOf" srcId="{84449877-5592-46B4-911C-1E5878D1E480}" destId="{0DD6D4CD-E500-4482-BE0D-5A3D472787F8}" srcOrd="7" destOrd="0" presId="urn:microsoft.com/office/officeart/2005/8/layout/cycle5"/>
    <dgm:cxn modelId="{BADC159E-CA3A-44EB-9451-0B10D4AB737A}" type="presParOf" srcId="{84449877-5592-46B4-911C-1E5878D1E480}" destId="{1ECC2885-B458-4824-B208-C1E4BB6A25D3}" srcOrd="8" destOrd="0" presId="urn:microsoft.com/office/officeart/2005/8/layout/cycle5"/>
    <dgm:cxn modelId="{5654E022-B95E-457A-A138-DF3DF873C0F1}" type="presParOf" srcId="{84449877-5592-46B4-911C-1E5878D1E480}" destId="{435C9112-2697-4C66-86FD-5723119BBC6E}" srcOrd="9" destOrd="0" presId="urn:microsoft.com/office/officeart/2005/8/layout/cycle5"/>
    <dgm:cxn modelId="{BBFA82A3-F5AF-4160-8D7F-7A59E60207D8}" type="presParOf" srcId="{84449877-5592-46B4-911C-1E5878D1E480}" destId="{CC956768-362C-4FCC-B70A-1E498E93693E}" srcOrd="10" destOrd="0" presId="urn:microsoft.com/office/officeart/2005/8/layout/cycle5"/>
    <dgm:cxn modelId="{7E965BD9-4E8E-48FE-976A-CFBB0D677F76}" type="presParOf" srcId="{84449877-5592-46B4-911C-1E5878D1E480}" destId="{6255BB12-06ED-4B2A-8C21-6C2F4B1F2DF1}" srcOrd="11" destOrd="0" presId="urn:microsoft.com/office/officeart/2005/8/layout/cycle5"/>
    <dgm:cxn modelId="{4475B0C8-AEAA-4BD8-A49A-48792512C711}" type="presParOf" srcId="{84449877-5592-46B4-911C-1E5878D1E480}" destId="{79A6841D-ADAD-4B65-864F-4F68747CE6C8}" srcOrd="12" destOrd="0" presId="urn:microsoft.com/office/officeart/2005/8/layout/cycle5"/>
    <dgm:cxn modelId="{10A354EA-EDCB-4F52-BCA0-B97EF9B55A31}" type="presParOf" srcId="{84449877-5592-46B4-911C-1E5878D1E480}" destId="{2BADEA1A-CB96-4207-B510-0C783B3AEAD1}" srcOrd="13" destOrd="0" presId="urn:microsoft.com/office/officeart/2005/8/layout/cycle5"/>
    <dgm:cxn modelId="{E58D1ABF-F6AB-4BCC-A73B-780C0934DF17}" type="presParOf" srcId="{84449877-5592-46B4-911C-1E5878D1E480}" destId="{A258FBCE-0DE1-4D8F-84A5-7FB883FF197E}" srcOrd="14" destOrd="0" presId="urn:microsoft.com/office/officeart/2005/8/layout/cycle5"/>
    <dgm:cxn modelId="{1FFE09C1-C65F-4C7C-9487-765A06299F0B}" type="presParOf" srcId="{84449877-5592-46B4-911C-1E5878D1E480}" destId="{51DF94D1-0BE8-4D93-9F57-F70AFB83FFA6}" srcOrd="15" destOrd="0" presId="urn:microsoft.com/office/officeart/2005/8/layout/cycle5"/>
    <dgm:cxn modelId="{4A0CE37B-7536-495E-A367-BB0A2A89B995}" type="presParOf" srcId="{84449877-5592-46B4-911C-1E5878D1E480}" destId="{25AD9461-451D-4555-BF82-480BB212827B}" srcOrd="16" destOrd="0" presId="urn:microsoft.com/office/officeart/2005/8/layout/cycle5"/>
    <dgm:cxn modelId="{C3774C2B-F3A7-4109-B06C-4668D19789B8}" type="presParOf" srcId="{84449877-5592-46B4-911C-1E5878D1E480}" destId="{CE7AD1C2-53C5-4EF0-86FE-CD158C7A1C10}" srcOrd="17" destOrd="0" presId="urn:microsoft.com/office/officeart/2005/8/layout/cycle5"/>
    <dgm:cxn modelId="{6D088D73-640D-49A8-93E0-3BB1DEB1CA64}" type="presParOf" srcId="{84449877-5592-46B4-911C-1E5878D1E480}" destId="{9DF8E689-DAC9-4BC2-8120-FC15D8898F33}" srcOrd="18" destOrd="0" presId="urn:microsoft.com/office/officeart/2005/8/layout/cycle5"/>
    <dgm:cxn modelId="{34A4E2E2-EEB9-48F7-80C0-B7213CEE76C8}" type="presParOf" srcId="{84449877-5592-46B4-911C-1E5878D1E480}" destId="{430E0703-03D3-42F5-A49F-3A093B4CA22E}" srcOrd="19" destOrd="0" presId="urn:microsoft.com/office/officeart/2005/8/layout/cycle5"/>
    <dgm:cxn modelId="{C96477BE-C9C3-43F0-979E-4EB7720020DF}" type="presParOf" srcId="{84449877-5592-46B4-911C-1E5878D1E480}" destId="{B0943B60-852E-4889-ADAF-02EE8E5FFD63}" srcOrd="20"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A4B59-FA74-48E1-85C6-AA21D5794E34}">
      <dsp:nvSpPr>
        <dsp:cNvPr id="0" name=""/>
        <dsp:cNvSpPr/>
      </dsp:nvSpPr>
      <dsp:spPr>
        <a:xfrm>
          <a:off x="2552439" y="1916"/>
          <a:ext cx="838720" cy="545168"/>
        </a:xfrm>
        <a:prstGeom prst="roundRect">
          <a:avLst/>
        </a:prstGeom>
        <a:solidFill>
          <a:prstClr val="white">
            <a:hueOff val="0"/>
            <a:satOff val="0"/>
            <a:lumOff val="0"/>
            <a:alphaOff val="0"/>
          </a:prstClr>
        </a:solidFill>
        <a:ln w="12700" cap="flat" cmpd="sng" algn="ctr">
          <a:solidFill>
            <a:prstClr val="black">
              <a:shade val="80000"/>
              <a:hueOff val="0"/>
              <a:satOff val="0"/>
              <a:lumOff val="0"/>
              <a:alphaOff val="0"/>
            </a:prst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1) Collate / update + analyze available data on F, T, </a:t>
          </a:r>
          <a:r>
            <a:rPr lang="en-US" sz="700" kern="1200" dirty="0" err="1"/>
            <a:t>Turb</a:t>
          </a:r>
          <a:r>
            <a:rPr lang="en-US" sz="700" kern="1200" dirty="0"/>
            <a:t> </a:t>
          </a:r>
          <a:r>
            <a:rPr lang="en-US" sz="700" kern="1200" dirty="0" err="1"/>
            <a:t>etc</a:t>
          </a:r>
          <a:endParaRPr lang="en-US" sz="700" kern="1200" dirty="0"/>
        </a:p>
      </dsp:txBody>
      <dsp:txXfrm>
        <a:off x="2579052" y="28529"/>
        <a:ext cx="785494" cy="491942"/>
      </dsp:txXfrm>
    </dsp:sp>
    <dsp:sp modelId="{0959BF3B-7F66-4E29-A297-1AC318578023}">
      <dsp:nvSpPr>
        <dsp:cNvPr id="0" name=""/>
        <dsp:cNvSpPr/>
      </dsp:nvSpPr>
      <dsp:spPr>
        <a:xfrm>
          <a:off x="1413358" y="274500"/>
          <a:ext cx="3116882" cy="3116882"/>
        </a:xfrm>
        <a:custGeom>
          <a:avLst/>
          <a:gdLst/>
          <a:ahLst/>
          <a:cxnLst/>
          <a:rect l="0" t="0" r="0" b="0"/>
          <a:pathLst>
            <a:path>
              <a:moveTo>
                <a:pt x="2088077" y="92758"/>
              </a:moveTo>
              <a:arcTo wR="1558441" hR="1558441" stAng="17392064" swAng="773835"/>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A06C2CA2-842E-472B-8FD6-7AF4E485BDA5}">
      <dsp:nvSpPr>
        <dsp:cNvPr id="0" name=""/>
        <dsp:cNvSpPr/>
      </dsp:nvSpPr>
      <dsp:spPr>
        <a:xfrm>
          <a:off x="3770877" y="588685"/>
          <a:ext cx="838720" cy="545168"/>
        </a:xfrm>
        <a:prstGeom prst="roundRect">
          <a:avLst/>
        </a:prstGeom>
        <a:solidFill>
          <a:schemeClr val="accent2"/>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2) Define hypothesized biologically viable windows</a:t>
          </a:r>
        </a:p>
      </dsp:txBody>
      <dsp:txXfrm>
        <a:off x="3797490" y="615298"/>
        <a:ext cx="785494" cy="491942"/>
      </dsp:txXfrm>
    </dsp:sp>
    <dsp:sp modelId="{845EA82D-5A66-4F17-85DB-3EC2F3B24929}">
      <dsp:nvSpPr>
        <dsp:cNvPr id="0" name=""/>
        <dsp:cNvSpPr/>
      </dsp:nvSpPr>
      <dsp:spPr>
        <a:xfrm>
          <a:off x="1413358" y="274500"/>
          <a:ext cx="3116882" cy="3116882"/>
        </a:xfrm>
        <a:custGeom>
          <a:avLst/>
          <a:gdLst/>
          <a:ahLst/>
          <a:cxnLst/>
          <a:rect l="0" t="0" r="0" b="0"/>
          <a:pathLst>
            <a:path>
              <a:moveTo>
                <a:pt x="3014920" y="1003997"/>
              </a:moveTo>
              <a:arcTo wR="1558441" hR="1558441" stAng="20349568" swAng="1065444"/>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A8513EF8-D896-4A96-BAFA-673BC8E8D7E5}">
      <dsp:nvSpPr>
        <dsp:cNvPr id="0" name=""/>
        <dsp:cNvSpPr/>
      </dsp:nvSpPr>
      <dsp:spPr>
        <a:xfrm>
          <a:off x="4071807" y="1907143"/>
          <a:ext cx="838720" cy="54516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3) Identify </a:t>
          </a:r>
          <a:r>
            <a:rPr lang="en-US" sz="700" u="sng" kern="1200"/>
            <a:t>desired</a:t>
          </a:r>
          <a:r>
            <a:rPr lang="en-US" sz="700" kern="1200"/>
            <a:t> hydro changes to create windows</a:t>
          </a:r>
        </a:p>
      </dsp:txBody>
      <dsp:txXfrm>
        <a:off x="4098420" y="1933756"/>
        <a:ext cx="785494" cy="491942"/>
      </dsp:txXfrm>
    </dsp:sp>
    <dsp:sp modelId="{1ECC2885-B458-4824-B208-C1E4BB6A25D3}">
      <dsp:nvSpPr>
        <dsp:cNvPr id="0" name=""/>
        <dsp:cNvSpPr/>
      </dsp:nvSpPr>
      <dsp:spPr>
        <a:xfrm>
          <a:off x="1413358" y="274500"/>
          <a:ext cx="3116882" cy="3116882"/>
        </a:xfrm>
        <a:custGeom>
          <a:avLst/>
          <a:gdLst/>
          <a:ahLst/>
          <a:cxnLst/>
          <a:rect l="0" t="0" r="0" b="0"/>
          <a:pathLst>
            <a:path>
              <a:moveTo>
                <a:pt x="2934283" y="2290423"/>
              </a:moveTo>
              <a:arcTo wR="1558441" hR="1558441" stAng="1680846" swAng="836791"/>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435C9112-2697-4C66-86FD-5723119BBC6E}">
      <dsp:nvSpPr>
        <dsp:cNvPr id="0" name=""/>
        <dsp:cNvSpPr/>
      </dsp:nvSpPr>
      <dsp:spPr>
        <a:xfrm>
          <a:off x="3228621" y="2964464"/>
          <a:ext cx="838720" cy="54516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4) Consider </a:t>
          </a:r>
          <a:r>
            <a:rPr lang="en-US" sz="700" u="sng" kern="1200"/>
            <a:t>possible</a:t>
          </a:r>
          <a:r>
            <a:rPr lang="en-US" sz="700" kern="1200"/>
            <a:t> hydro changes to create windows</a:t>
          </a:r>
        </a:p>
      </dsp:txBody>
      <dsp:txXfrm>
        <a:off x="3255234" y="2991077"/>
        <a:ext cx="785494" cy="491942"/>
      </dsp:txXfrm>
    </dsp:sp>
    <dsp:sp modelId="{6255BB12-06ED-4B2A-8C21-6C2F4B1F2DF1}">
      <dsp:nvSpPr>
        <dsp:cNvPr id="0" name=""/>
        <dsp:cNvSpPr/>
      </dsp:nvSpPr>
      <dsp:spPr>
        <a:xfrm>
          <a:off x="1413358" y="274500"/>
          <a:ext cx="3116882" cy="3116882"/>
        </a:xfrm>
        <a:custGeom>
          <a:avLst/>
          <a:gdLst/>
          <a:ahLst/>
          <a:cxnLst/>
          <a:rect l="0" t="0" r="0" b="0"/>
          <a:pathLst>
            <a:path>
              <a:moveTo>
                <a:pt x="1713454" y="3109153"/>
              </a:moveTo>
              <a:arcTo wR="1558441" hR="1558441" stAng="5057492" swAng="685016"/>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79A6841D-ADAD-4B65-864F-4F68747CE6C8}">
      <dsp:nvSpPr>
        <dsp:cNvPr id="0" name=""/>
        <dsp:cNvSpPr/>
      </dsp:nvSpPr>
      <dsp:spPr>
        <a:xfrm>
          <a:off x="1876257" y="2964464"/>
          <a:ext cx="838720" cy="54516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5) Predict fish benefits from possible changes using model</a:t>
          </a:r>
        </a:p>
      </dsp:txBody>
      <dsp:txXfrm>
        <a:off x="1902870" y="2991077"/>
        <a:ext cx="785494" cy="491942"/>
      </dsp:txXfrm>
    </dsp:sp>
    <dsp:sp modelId="{A258FBCE-0DE1-4D8F-84A5-7FB883FF197E}">
      <dsp:nvSpPr>
        <dsp:cNvPr id="0" name=""/>
        <dsp:cNvSpPr/>
      </dsp:nvSpPr>
      <dsp:spPr>
        <a:xfrm>
          <a:off x="1413358" y="274500"/>
          <a:ext cx="3116882" cy="3116882"/>
        </a:xfrm>
        <a:custGeom>
          <a:avLst/>
          <a:gdLst/>
          <a:ahLst/>
          <a:cxnLst/>
          <a:rect l="0" t="0" r="0" b="0"/>
          <a:pathLst>
            <a:path>
              <a:moveTo>
                <a:pt x="399577" y="2600445"/>
              </a:moveTo>
              <a:arcTo wR="1558441" hR="1558441" stAng="8282363" swAng="836791"/>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51DF94D1-0BE8-4D93-9F57-F70AFB83FFA6}">
      <dsp:nvSpPr>
        <dsp:cNvPr id="0" name=""/>
        <dsp:cNvSpPr/>
      </dsp:nvSpPr>
      <dsp:spPr>
        <a:xfrm>
          <a:off x="1033071" y="1907143"/>
          <a:ext cx="838720" cy="54516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6) Define detailed experiments</a:t>
          </a:r>
        </a:p>
      </dsp:txBody>
      <dsp:txXfrm>
        <a:off x="1059684" y="1933756"/>
        <a:ext cx="785494" cy="491942"/>
      </dsp:txXfrm>
    </dsp:sp>
    <dsp:sp modelId="{CE7AD1C2-53C5-4EF0-86FE-CD158C7A1C10}">
      <dsp:nvSpPr>
        <dsp:cNvPr id="0" name=""/>
        <dsp:cNvSpPr/>
      </dsp:nvSpPr>
      <dsp:spPr>
        <a:xfrm>
          <a:off x="1413358" y="274500"/>
          <a:ext cx="3116882" cy="3116882"/>
        </a:xfrm>
        <a:custGeom>
          <a:avLst/>
          <a:gdLst/>
          <a:ahLst/>
          <a:cxnLst/>
          <a:rect l="0" t="0" r="0" b="0"/>
          <a:pathLst>
            <a:path>
              <a:moveTo>
                <a:pt x="2255" y="1474620"/>
              </a:moveTo>
              <a:arcTo wR="1558441" hR="1558441" stAng="10984988" swAng="1065444"/>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9DF8E689-DAC9-4BC2-8120-FC15D8898F33}">
      <dsp:nvSpPr>
        <dsp:cNvPr id="0" name=""/>
        <dsp:cNvSpPr/>
      </dsp:nvSpPr>
      <dsp:spPr>
        <a:xfrm>
          <a:off x="1334001" y="588685"/>
          <a:ext cx="838720" cy="54516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7) Implement and monitor experiments</a:t>
          </a:r>
        </a:p>
      </dsp:txBody>
      <dsp:txXfrm>
        <a:off x="1360614" y="615298"/>
        <a:ext cx="785494" cy="491942"/>
      </dsp:txXfrm>
    </dsp:sp>
    <dsp:sp modelId="{B0943B60-852E-4889-ADAF-02EE8E5FFD63}">
      <dsp:nvSpPr>
        <dsp:cNvPr id="0" name=""/>
        <dsp:cNvSpPr/>
      </dsp:nvSpPr>
      <dsp:spPr>
        <a:xfrm>
          <a:off x="1413358" y="274500"/>
          <a:ext cx="3116882" cy="3116882"/>
        </a:xfrm>
        <a:custGeom>
          <a:avLst/>
          <a:gdLst/>
          <a:ahLst/>
          <a:cxnLst/>
          <a:rect l="0" t="0" r="0" b="0"/>
          <a:pathLst>
            <a:path>
              <a:moveTo>
                <a:pt x="715021" y="247951"/>
              </a:moveTo>
              <a:arcTo wR="1558441" hR="1558441" stAng="14234101" swAng="773835"/>
            </a:path>
          </a:pathLst>
        </a:custGeom>
        <a:noFill/>
        <a:ln w="28575"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6A3D-3D8D-49B3-A9C5-84D70ECE25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B58EAB-B1F7-402D-ACEA-AEAD68137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7C8E51-D992-4D85-8F1E-AAC39E07E015}"/>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5" name="Footer Placeholder 4">
            <a:extLst>
              <a:ext uri="{FF2B5EF4-FFF2-40B4-BE49-F238E27FC236}">
                <a16:creationId xmlns:a16="http://schemas.microsoft.com/office/drawing/2014/main" id="{A1B5BF3F-976C-4CBF-BB05-FF82FFF60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AADD2-77A8-4D2B-9939-A37FD4542D17}"/>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329868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105D-52B7-4B5B-A222-534A6CC034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8DE13-EA75-4FE6-B0F5-C9EA5BC784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6EEA6-0882-4307-B4A0-7CD5F3092CE8}"/>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5" name="Footer Placeholder 4">
            <a:extLst>
              <a:ext uri="{FF2B5EF4-FFF2-40B4-BE49-F238E27FC236}">
                <a16:creationId xmlns:a16="http://schemas.microsoft.com/office/drawing/2014/main" id="{7471F0D5-75BC-4961-96E5-6B8CB2C74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A0FD7-1763-4D97-BABE-476E8F46DB88}"/>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374976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C3E5A-34C2-47F5-B781-5981BAD8AD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A36B26-6F72-4BFA-8DD7-82E0FD0880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33C2C-79CC-4860-A5BD-7FBFC58BD5D8}"/>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5" name="Footer Placeholder 4">
            <a:extLst>
              <a:ext uri="{FF2B5EF4-FFF2-40B4-BE49-F238E27FC236}">
                <a16:creationId xmlns:a16="http://schemas.microsoft.com/office/drawing/2014/main" id="{CF3AF24A-3B82-49F0-898F-B685BE038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162C3-6B5D-4869-8B4C-D4AC139BCFFD}"/>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424817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3C5C-C1AD-4D9B-A2FD-A373E5830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1F316-4FE0-48C9-976E-33A486E636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29376-5919-42C6-923C-4596DE0439E5}"/>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5" name="Footer Placeholder 4">
            <a:extLst>
              <a:ext uri="{FF2B5EF4-FFF2-40B4-BE49-F238E27FC236}">
                <a16:creationId xmlns:a16="http://schemas.microsoft.com/office/drawing/2014/main" id="{258D4370-2129-429F-9D22-30991C970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7853E-AD62-4861-B2B8-68642B64C20A}"/>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5529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1832-4CD0-411A-A780-A220EB47F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1AACB6-058A-4119-A954-CF5D8FB82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88ADED-1D78-4364-9C36-DC63426CD0DB}"/>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5" name="Footer Placeholder 4">
            <a:extLst>
              <a:ext uri="{FF2B5EF4-FFF2-40B4-BE49-F238E27FC236}">
                <a16:creationId xmlns:a16="http://schemas.microsoft.com/office/drawing/2014/main" id="{B3036744-6890-4142-8BCE-F782D0E5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E3348-F4B6-4AFB-A0C0-B59E1F9FC202}"/>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145972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74B6-5F9E-4A25-B7CF-71A04D828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108D08-FFC1-4B76-8567-16B532EA66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DB3A1A-6BDB-4448-BC20-103E42360A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2C39F9-BB2F-400F-BFFB-DDE906A4D232}"/>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6" name="Footer Placeholder 5">
            <a:extLst>
              <a:ext uri="{FF2B5EF4-FFF2-40B4-BE49-F238E27FC236}">
                <a16:creationId xmlns:a16="http://schemas.microsoft.com/office/drawing/2014/main" id="{269BA3AB-75E9-4871-B8B7-C8484C34F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E102C-6B61-43B9-A963-EC37D342F48D}"/>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23344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E65E-146F-4A29-8845-7AB9F07A9D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C5F237-FCAD-4B0E-9ADC-8BBFCD2DCB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9CD74C-9191-469B-8F8E-E59534BDF2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0B77D4-1B0F-4C75-B849-C070EA82B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93DD24-A4BE-4633-9B14-0557D7E3C9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3CD2C-039E-457D-BF71-BAF6759F08DF}"/>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8" name="Footer Placeholder 7">
            <a:extLst>
              <a:ext uri="{FF2B5EF4-FFF2-40B4-BE49-F238E27FC236}">
                <a16:creationId xmlns:a16="http://schemas.microsoft.com/office/drawing/2014/main" id="{D2CA2AEE-91B0-413B-BFE5-335EB2D61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666F46-50C4-436E-A1D2-72AE41E2F799}"/>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425322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3911-0422-4E7C-93D1-F8BDD4DCDA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25552A-7FB5-49FC-86AD-5FCE553D3027}"/>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4" name="Footer Placeholder 3">
            <a:extLst>
              <a:ext uri="{FF2B5EF4-FFF2-40B4-BE49-F238E27FC236}">
                <a16:creationId xmlns:a16="http://schemas.microsoft.com/office/drawing/2014/main" id="{C3A5A14A-C01A-45D4-A79A-B44A6DC631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4EA66B-876E-44DC-A2E8-EF8FF75F87E3}"/>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105015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78676-A45C-4FF1-9D27-73861B807B55}"/>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3" name="Footer Placeholder 2">
            <a:extLst>
              <a:ext uri="{FF2B5EF4-FFF2-40B4-BE49-F238E27FC236}">
                <a16:creationId xmlns:a16="http://schemas.microsoft.com/office/drawing/2014/main" id="{72B9F0E2-3A7C-45FA-9D9F-CBF82F3EE8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98EEEE-B3B7-496D-AF3F-89BE62DF989C}"/>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412448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A390-9A15-4407-B6D1-08D673B83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E0F0E0-3093-4929-8D12-780EDAFF0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86D9E-207C-4E5E-B6DD-E14080199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2151AB-65BF-46A1-8D94-02886B7B8C51}"/>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6" name="Footer Placeholder 5">
            <a:extLst>
              <a:ext uri="{FF2B5EF4-FFF2-40B4-BE49-F238E27FC236}">
                <a16:creationId xmlns:a16="http://schemas.microsoft.com/office/drawing/2014/main" id="{543A12F2-AE95-42F2-8768-DD79B8961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B964B-C824-406D-99E4-39EF4C370CBA}"/>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285191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AF3A-F9D2-4145-B251-F438E5055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DB88A2-57CD-4C74-B6F7-4FF06A65D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AAB498-3D25-4486-8E0D-09B3ECF06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59917-FB37-4BC4-92A7-C98B4D62869F}"/>
              </a:ext>
            </a:extLst>
          </p:cNvPr>
          <p:cNvSpPr>
            <a:spLocks noGrp="1"/>
          </p:cNvSpPr>
          <p:nvPr>
            <p:ph type="dt" sz="half" idx="10"/>
          </p:nvPr>
        </p:nvSpPr>
        <p:spPr/>
        <p:txBody>
          <a:bodyPr/>
          <a:lstStyle/>
          <a:p>
            <a:fld id="{DABC15A1-F8F2-45E2-8CBC-C255958EB259}" type="datetimeFigureOut">
              <a:rPr lang="en-US" smtClean="0"/>
              <a:t>7/18/2019</a:t>
            </a:fld>
            <a:endParaRPr lang="en-US"/>
          </a:p>
        </p:txBody>
      </p:sp>
      <p:sp>
        <p:nvSpPr>
          <p:cNvPr id="6" name="Footer Placeholder 5">
            <a:extLst>
              <a:ext uri="{FF2B5EF4-FFF2-40B4-BE49-F238E27FC236}">
                <a16:creationId xmlns:a16="http://schemas.microsoft.com/office/drawing/2014/main" id="{1DF90E2C-D33F-4DCF-8375-BBEB81430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BCA188-9A01-4069-911C-6F837422ADD7}"/>
              </a:ext>
            </a:extLst>
          </p:cNvPr>
          <p:cNvSpPr>
            <a:spLocks noGrp="1"/>
          </p:cNvSpPr>
          <p:nvPr>
            <p:ph type="sldNum" sz="quarter" idx="12"/>
          </p:nvPr>
        </p:nvSpPr>
        <p:spPr/>
        <p:txBody>
          <a:bodyPr/>
          <a:lstStyle/>
          <a:p>
            <a:fld id="{0576DA63-8B27-424D-9089-486E3B987161}" type="slidenum">
              <a:rPr lang="en-US" smtClean="0"/>
              <a:t>‹#›</a:t>
            </a:fld>
            <a:endParaRPr lang="en-US"/>
          </a:p>
        </p:txBody>
      </p:sp>
    </p:spTree>
    <p:extLst>
      <p:ext uri="{BB962C8B-B14F-4D97-AF65-F5344CB8AC3E}">
        <p14:creationId xmlns:p14="http://schemas.microsoft.com/office/powerpoint/2010/main" val="200103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BD018-9120-4537-9640-1B029224D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4F5290-45EB-4BEE-B29B-542F1C867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07C08-E2EE-43B1-94BC-5B764855A2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C15A1-F8F2-45E2-8CBC-C255958EB259}" type="datetimeFigureOut">
              <a:rPr lang="en-US" smtClean="0"/>
              <a:t>7/18/2019</a:t>
            </a:fld>
            <a:endParaRPr lang="en-US"/>
          </a:p>
        </p:txBody>
      </p:sp>
      <p:sp>
        <p:nvSpPr>
          <p:cNvPr id="5" name="Footer Placeholder 4">
            <a:extLst>
              <a:ext uri="{FF2B5EF4-FFF2-40B4-BE49-F238E27FC236}">
                <a16:creationId xmlns:a16="http://schemas.microsoft.com/office/drawing/2014/main" id="{F97AE42E-F247-455F-9D94-EDF740EB6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7CE9F2-E9DB-426C-BBC5-2EC4F34CC1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6DA63-8B27-424D-9089-486E3B987161}" type="slidenum">
              <a:rPr lang="en-US" smtClean="0"/>
              <a:t>‹#›</a:t>
            </a:fld>
            <a:endParaRPr lang="en-US"/>
          </a:p>
        </p:txBody>
      </p:sp>
    </p:spTree>
    <p:extLst>
      <p:ext uri="{BB962C8B-B14F-4D97-AF65-F5344CB8AC3E}">
        <p14:creationId xmlns:p14="http://schemas.microsoft.com/office/powerpoint/2010/main" val="2333024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13.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1.bin"/><Relationship Id="rId7" Type="http://schemas.openxmlformats.org/officeDocument/2006/relationships/diagramQuickStyle" Target="../diagrams/quickStyle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wmf"/><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8.png"/><Relationship Id="rId4" Type="http://schemas.openxmlformats.org/officeDocument/2006/relationships/image" Target="../media/image16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049D-6C83-40B1-8239-58EDE16735B9}"/>
              </a:ext>
            </a:extLst>
          </p:cNvPr>
          <p:cNvSpPr>
            <a:spLocks noGrp="1"/>
          </p:cNvSpPr>
          <p:nvPr>
            <p:ph type="ctrTitle"/>
          </p:nvPr>
        </p:nvSpPr>
        <p:spPr>
          <a:xfrm>
            <a:off x="1524000" y="1122363"/>
            <a:ext cx="9144000" cy="2387600"/>
          </a:xfrm>
        </p:spPr>
        <p:txBody>
          <a:bodyPr/>
          <a:lstStyle/>
          <a:p>
            <a:r>
              <a:rPr lang="en-US" dirty="0"/>
              <a:t>Fort Peck Flows Update</a:t>
            </a:r>
            <a:br>
              <a:rPr lang="en-US" dirty="0"/>
            </a:br>
            <a:endParaRPr lang="en-US" dirty="0"/>
          </a:p>
        </p:txBody>
      </p:sp>
      <p:sp>
        <p:nvSpPr>
          <p:cNvPr id="3" name="Subtitle 2">
            <a:extLst>
              <a:ext uri="{FF2B5EF4-FFF2-40B4-BE49-F238E27FC236}">
                <a16:creationId xmlns:a16="http://schemas.microsoft.com/office/drawing/2014/main" id="{8D5C24BB-9023-4417-B6D5-C8B614F48E05}"/>
              </a:ext>
            </a:extLst>
          </p:cNvPr>
          <p:cNvSpPr>
            <a:spLocks noGrp="1"/>
          </p:cNvSpPr>
          <p:nvPr>
            <p:ph type="subTitle" idx="1"/>
          </p:nvPr>
        </p:nvSpPr>
        <p:spPr/>
        <p:txBody>
          <a:bodyPr>
            <a:normAutofit/>
          </a:bodyPr>
          <a:lstStyle/>
          <a:p>
            <a:r>
              <a:rPr lang="en-US" dirty="0"/>
              <a:t>Presented by Sara Reynolds</a:t>
            </a:r>
          </a:p>
          <a:p>
            <a:r>
              <a:rPr lang="en-US" dirty="0"/>
              <a:t>Pallid Sturgeon Tech Team Meeting </a:t>
            </a:r>
          </a:p>
          <a:p>
            <a:r>
              <a:rPr lang="en-US" dirty="0"/>
              <a:t>7/15/2019</a:t>
            </a:r>
          </a:p>
        </p:txBody>
      </p:sp>
    </p:spTree>
    <p:extLst>
      <p:ext uri="{BB962C8B-B14F-4D97-AF65-F5344CB8AC3E}">
        <p14:creationId xmlns:p14="http://schemas.microsoft.com/office/powerpoint/2010/main" val="289801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Box 79">
            <a:extLst>
              <a:ext uri="{FF2B5EF4-FFF2-40B4-BE49-F238E27FC236}">
                <a16:creationId xmlns:a16="http://schemas.microsoft.com/office/drawing/2014/main" id="{E486F169-B0ED-4B84-A000-1E3A5DFF6F7C}"/>
              </a:ext>
            </a:extLst>
          </p:cNvPr>
          <p:cNvSpPr txBox="1"/>
          <p:nvPr/>
        </p:nvSpPr>
        <p:spPr>
          <a:xfrm>
            <a:off x="291548" y="8931"/>
            <a:ext cx="12192000" cy="646331"/>
          </a:xfrm>
          <a:prstGeom prst="rect">
            <a:avLst/>
          </a:prstGeom>
          <a:noFill/>
        </p:spPr>
        <p:txBody>
          <a:bodyPr wrap="square" rtlCol="0">
            <a:spAutoFit/>
          </a:bodyPr>
          <a:lstStyle/>
          <a:p>
            <a:r>
              <a:rPr lang="en-US" sz="3600" u="sng" dirty="0">
                <a:latin typeface="+mj-lt"/>
              </a:rPr>
              <a:t>Management Actions that Meet Retention Probability Criteria</a:t>
            </a:r>
          </a:p>
        </p:txBody>
      </p:sp>
      <p:cxnSp>
        <p:nvCxnSpPr>
          <p:cNvPr id="81" name="Connector: Elbow 80">
            <a:extLst>
              <a:ext uri="{FF2B5EF4-FFF2-40B4-BE49-F238E27FC236}">
                <a16:creationId xmlns:a16="http://schemas.microsoft.com/office/drawing/2014/main" id="{36B49B77-64D4-46A5-88A2-441E511B0786}"/>
              </a:ext>
            </a:extLst>
          </p:cNvPr>
          <p:cNvCxnSpPr/>
          <p:nvPr/>
        </p:nvCxnSpPr>
        <p:spPr>
          <a:xfrm>
            <a:off x="9617729" y="538291"/>
            <a:ext cx="899886" cy="412262"/>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3E8C5E5-2AE7-4308-A2E7-62DC11D173D2}"/>
                  </a:ext>
                </a:extLst>
              </p:cNvPr>
              <p:cNvSpPr txBox="1"/>
              <p:nvPr/>
            </p:nvSpPr>
            <p:spPr>
              <a:xfrm>
                <a:off x="10445045" y="680165"/>
                <a:ext cx="167438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rgbClr val="0F02BE"/>
                              </a:solidFill>
                              <a:latin typeface="Cambria Math" panose="02040503050406030204" pitchFamily="18" charset="0"/>
                            </a:rPr>
                          </m:ctrlPr>
                        </m:sSubPr>
                        <m:e>
                          <m:r>
                            <a:rPr lang="en-US" sz="2400" b="1" i="1">
                              <a:solidFill>
                                <a:srgbClr val="0F02BE"/>
                              </a:solidFill>
                              <a:latin typeface="Cambria Math" panose="02040503050406030204" pitchFamily="18" charset="0"/>
                            </a:rPr>
                            <m:t>𝒑</m:t>
                          </m:r>
                        </m:e>
                        <m:sub>
                          <m:r>
                            <a:rPr lang="en-US" sz="2400" b="1" i="1">
                              <a:solidFill>
                                <a:srgbClr val="0F02BE"/>
                              </a:solidFill>
                              <a:latin typeface="Cambria Math" panose="02040503050406030204" pitchFamily="18" charset="0"/>
                            </a:rPr>
                            <m:t>𝒓𝒆𝒕</m:t>
                          </m:r>
                        </m:sub>
                      </m:sSub>
                      <m:r>
                        <a:rPr lang="en-US" sz="2400" b="1" i="1">
                          <a:solidFill>
                            <a:srgbClr val="0F02BE"/>
                          </a:solidFill>
                          <a:latin typeface="Cambria Math" panose="02040503050406030204" pitchFamily="18" charset="0"/>
                        </a:rPr>
                        <m:t>&gt;</m:t>
                      </m:r>
                      <m:r>
                        <a:rPr lang="en-US" sz="2400" b="1" i="1">
                          <a:solidFill>
                            <a:srgbClr val="0F02BE"/>
                          </a:solidFill>
                          <a:latin typeface="Cambria Math" panose="02040503050406030204" pitchFamily="18" charset="0"/>
                        </a:rPr>
                        <m:t>𝟎</m:t>
                      </m:r>
                      <m:r>
                        <a:rPr lang="en-US" sz="2400" b="1" i="1">
                          <a:solidFill>
                            <a:srgbClr val="0F02BE"/>
                          </a:solidFill>
                          <a:latin typeface="Cambria Math" panose="02040503050406030204" pitchFamily="18" charset="0"/>
                        </a:rPr>
                        <m:t>.</m:t>
                      </m:r>
                      <m:r>
                        <a:rPr lang="en-US" sz="2400" b="1" i="1">
                          <a:solidFill>
                            <a:srgbClr val="0F02BE"/>
                          </a:solidFill>
                          <a:latin typeface="Cambria Math" panose="02040503050406030204" pitchFamily="18" charset="0"/>
                        </a:rPr>
                        <m:t>𝟕</m:t>
                      </m:r>
                    </m:oMath>
                  </m:oMathPara>
                </a14:m>
                <a:endParaRPr lang="en-US" sz="2400" dirty="0"/>
              </a:p>
            </p:txBody>
          </p:sp>
        </mc:Choice>
        <mc:Fallback xmlns="">
          <p:sp>
            <p:nvSpPr>
              <p:cNvPr id="82" name="TextBox 81">
                <a:extLst>
                  <a:ext uri="{FF2B5EF4-FFF2-40B4-BE49-F238E27FC236}">
                    <a16:creationId xmlns:a16="http://schemas.microsoft.com/office/drawing/2014/main" id="{D3E8C5E5-2AE7-4308-A2E7-62DC11D173D2}"/>
                  </a:ext>
                </a:extLst>
              </p:cNvPr>
              <p:cNvSpPr txBox="1">
                <a:spLocks noRot="1" noChangeAspect="1" noMove="1" noResize="1" noEditPoints="1" noAdjustHandles="1" noChangeArrowheads="1" noChangeShapeType="1" noTextEdit="1"/>
              </p:cNvSpPr>
              <p:nvPr/>
            </p:nvSpPr>
            <p:spPr>
              <a:xfrm>
                <a:off x="10445045" y="680165"/>
                <a:ext cx="1674385" cy="461665"/>
              </a:xfrm>
              <a:prstGeom prst="rect">
                <a:avLst/>
              </a:prstGeom>
              <a:blipFill>
                <a:blip r:embed="rId2"/>
                <a:stretch>
                  <a:fillRect b="-12000"/>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89DBA45A-02F4-479F-9002-E22B20CCB815}"/>
              </a:ext>
            </a:extLst>
          </p:cNvPr>
          <p:cNvCxnSpPr>
            <a:cxnSpLocks noChangeAspect="1"/>
          </p:cNvCxnSpPr>
          <p:nvPr/>
        </p:nvCxnSpPr>
        <p:spPr>
          <a:xfrm flipV="1">
            <a:off x="3587980" y="6078186"/>
            <a:ext cx="211052"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74947CC-DB9B-4EC7-A628-1CCFC59D768E}"/>
              </a:ext>
            </a:extLst>
          </p:cNvPr>
          <p:cNvGrpSpPr/>
          <p:nvPr/>
        </p:nvGrpSpPr>
        <p:grpSpPr>
          <a:xfrm>
            <a:off x="118341" y="646208"/>
            <a:ext cx="9037471" cy="6130468"/>
            <a:chOff x="886968" y="646208"/>
            <a:chExt cx="9037471" cy="6130468"/>
          </a:xfrm>
        </p:grpSpPr>
        <p:grpSp>
          <p:nvGrpSpPr>
            <p:cNvPr id="3" name="Group 2">
              <a:extLst>
                <a:ext uri="{FF2B5EF4-FFF2-40B4-BE49-F238E27FC236}">
                  <a16:creationId xmlns:a16="http://schemas.microsoft.com/office/drawing/2014/main" id="{855BE008-FC3D-4331-B1F0-0A830F867A53}"/>
                </a:ext>
              </a:extLst>
            </p:cNvPr>
            <p:cNvGrpSpPr/>
            <p:nvPr/>
          </p:nvGrpSpPr>
          <p:grpSpPr>
            <a:xfrm>
              <a:off x="886968" y="646208"/>
              <a:ext cx="9037471" cy="6130468"/>
              <a:chOff x="886968" y="646208"/>
              <a:chExt cx="9037471" cy="6130468"/>
            </a:xfrm>
          </p:grpSpPr>
          <p:grpSp>
            <p:nvGrpSpPr>
              <p:cNvPr id="2" name="Group 1">
                <a:extLst>
                  <a:ext uri="{FF2B5EF4-FFF2-40B4-BE49-F238E27FC236}">
                    <a16:creationId xmlns:a16="http://schemas.microsoft.com/office/drawing/2014/main" id="{F41825E3-415C-4A77-9352-9BA32B521BA2}"/>
                  </a:ext>
                </a:extLst>
              </p:cNvPr>
              <p:cNvGrpSpPr/>
              <p:nvPr/>
            </p:nvGrpSpPr>
            <p:grpSpPr>
              <a:xfrm>
                <a:off x="886968" y="646208"/>
                <a:ext cx="9037471" cy="6130468"/>
                <a:chOff x="886968" y="646208"/>
                <a:chExt cx="9037471" cy="6130468"/>
              </a:xfrm>
            </p:grpSpPr>
            <p:grpSp>
              <p:nvGrpSpPr>
                <p:cNvPr id="18" name="Group 17">
                  <a:extLst>
                    <a:ext uri="{FF2B5EF4-FFF2-40B4-BE49-F238E27FC236}">
                      <a16:creationId xmlns:a16="http://schemas.microsoft.com/office/drawing/2014/main" id="{5CBCA23F-BA06-4A6F-91F1-01FE9DC2A978}"/>
                    </a:ext>
                  </a:extLst>
                </p:cNvPr>
                <p:cNvGrpSpPr/>
                <p:nvPr/>
              </p:nvGrpSpPr>
              <p:grpSpPr>
                <a:xfrm>
                  <a:off x="886968" y="646208"/>
                  <a:ext cx="9037471" cy="6130468"/>
                  <a:chOff x="1577265" y="646208"/>
                  <a:chExt cx="9037471" cy="6130468"/>
                </a:xfrm>
              </p:grpSpPr>
              <p:grpSp>
                <p:nvGrpSpPr>
                  <p:cNvPr id="17" name="Group 16">
                    <a:extLst>
                      <a:ext uri="{FF2B5EF4-FFF2-40B4-BE49-F238E27FC236}">
                        <a16:creationId xmlns:a16="http://schemas.microsoft.com/office/drawing/2014/main" id="{2906E42F-E307-4FB0-98D4-062C68133345}"/>
                      </a:ext>
                    </a:extLst>
                  </p:cNvPr>
                  <p:cNvGrpSpPr/>
                  <p:nvPr/>
                </p:nvGrpSpPr>
                <p:grpSpPr>
                  <a:xfrm>
                    <a:off x="1577265" y="646208"/>
                    <a:ext cx="9037471" cy="6130468"/>
                    <a:chOff x="1577265" y="646208"/>
                    <a:chExt cx="9037471" cy="6130468"/>
                  </a:xfrm>
                </p:grpSpPr>
                <p:grpSp>
                  <p:nvGrpSpPr>
                    <p:cNvPr id="37" name="Group 36">
                      <a:extLst>
                        <a:ext uri="{FF2B5EF4-FFF2-40B4-BE49-F238E27FC236}">
                          <a16:creationId xmlns:a16="http://schemas.microsoft.com/office/drawing/2014/main" id="{AE36A4A9-3360-46CC-9062-45C17CE6BD8D}"/>
                        </a:ext>
                      </a:extLst>
                    </p:cNvPr>
                    <p:cNvGrpSpPr/>
                    <p:nvPr/>
                  </p:nvGrpSpPr>
                  <p:grpSpPr>
                    <a:xfrm>
                      <a:off x="1577265" y="646208"/>
                      <a:ext cx="9037471" cy="6130468"/>
                      <a:chOff x="1577265" y="294516"/>
                      <a:chExt cx="9037471" cy="6130468"/>
                    </a:xfrm>
                  </p:grpSpPr>
                  <p:cxnSp>
                    <p:nvCxnSpPr>
                      <p:cNvPr id="56" name="Straight Connector 55">
                        <a:extLst>
                          <a:ext uri="{FF2B5EF4-FFF2-40B4-BE49-F238E27FC236}">
                            <a16:creationId xmlns:a16="http://schemas.microsoft.com/office/drawing/2014/main" id="{DB8F6227-9D3D-42F0-9DE1-BAB4498C42C7}"/>
                          </a:ext>
                        </a:extLst>
                      </p:cNvPr>
                      <p:cNvCxnSpPr/>
                      <p:nvPr/>
                    </p:nvCxnSpPr>
                    <p:spPr>
                      <a:xfrm flipV="1">
                        <a:off x="3064042" y="261394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CD346B89-D9AE-4BF9-B8CF-DB818F518594}"/>
                          </a:ext>
                        </a:extLst>
                      </p:cNvPr>
                      <p:cNvGrpSpPr/>
                      <p:nvPr/>
                    </p:nvGrpSpPr>
                    <p:grpSpPr>
                      <a:xfrm>
                        <a:off x="1577265" y="294516"/>
                        <a:ext cx="9037471" cy="6130468"/>
                        <a:chOff x="1577265" y="294516"/>
                        <a:chExt cx="9037471" cy="6130468"/>
                      </a:xfrm>
                    </p:grpSpPr>
                    <p:pic>
                      <p:nvPicPr>
                        <p:cNvPr id="58" name="Picture 57">
                          <a:extLst>
                            <a:ext uri="{FF2B5EF4-FFF2-40B4-BE49-F238E27FC236}">
                              <a16:creationId xmlns:a16="http://schemas.microsoft.com/office/drawing/2014/main" id="{593B3B9B-F78F-4779-947C-05D6F7FCE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265" y="433016"/>
                          <a:ext cx="9037471" cy="5991968"/>
                        </a:xfrm>
                        <a:prstGeom prst="rect">
                          <a:avLst/>
                        </a:prstGeom>
                      </p:spPr>
                    </p:pic>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CEE6B96-D47F-45BF-87EC-44BD5138FBB8}"/>
                                </a:ext>
                              </a:extLst>
                            </p:cNvPr>
                            <p:cNvSpPr txBox="1"/>
                            <p:nvPr/>
                          </p:nvSpPr>
                          <p:spPr>
                            <a:xfrm>
                              <a:off x="3264568" y="29451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4E27000B-6EBA-4E7F-8D31-34817AE8A79B}"/>
                                </a:ext>
                              </a:extLst>
                            </p:cNvPr>
                            <p:cNvSpPr txBox="1">
                              <a:spLocks noRot="1" noChangeAspect="1" noMove="1" noResize="1" noEditPoints="1" noAdjustHandles="1" noChangeArrowheads="1" noChangeShapeType="1" noTextEdit="1"/>
                            </p:cNvSpPr>
                            <p:nvPr/>
                          </p:nvSpPr>
                          <p:spPr>
                            <a:xfrm>
                              <a:off x="3264568" y="294516"/>
                              <a:ext cx="517770" cy="276999"/>
                            </a:xfrm>
                            <a:prstGeom prst="rect">
                              <a:avLst/>
                            </a:prstGeom>
                            <a:blipFill>
                              <a:blip r:embed="rId4"/>
                              <a:stretch>
                                <a:fillRect l="-10714" r="-1190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8C07883-393E-4190-83CE-85BED29385A3}"/>
                                </a:ext>
                              </a:extLst>
                            </p:cNvPr>
                            <p:cNvSpPr txBox="1"/>
                            <p:nvPr/>
                          </p:nvSpPr>
                          <p:spPr>
                            <a:xfrm>
                              <a:off x="9111915"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18</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0F9C821B-14E9-4A6C-BC26-98C64F6FFD7D}"/>
                                </a:ext>
                              </a:extLst>
                            </p:cNvPr>
                            <p:cNvSpPr txBox="1">
                              <a:spLocks noRot="1" noChangeAspect="1" noMove="1" noResize="1" noEditPoints="1" noAdjustHandles="1" noChangeArrowheads="1" noChangeShapeType="1" noTextEdit="1"/>
                            </p:cNvSpPr>
                            <p:nvPr/>
                          </p:nvSpPr>
                          <p:spPr>
                            <a:xfrm>
                              <a:off x="9111915" y="320599"/>
                              <a:ext cx="517770" cy="276999"/>
                            </a:xfrm>
                            <a:prstGeom prst="rect">
                              <a:avLst/>
                            </a:prstGeom>
                            <a:blipFill>
                              <a:blip r:embed="rId5"/>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179AA45-8477-4C90-B90F-B732FE20283E}"/>
                                </a:ext>
                              </a:extLst>
                            </p:cNvPr>
                            <p:cNvSpPr txBox="1"/>
                            <p:nvPr/>
                          </p:nvSpPr>
                          <p:spPr>
                            <a:xfrm>
                              <a:off x="6096000"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47F5F37C-74F6-49FA-BB6D-6AD67AB43AFD}"/>
                                </a:ext>
                              </a:extLst>
                            </p:cNvPr>
                            <p:cNvSpPr txBox="1">
                              <a:spLocks noRot="1" noChangeAspect="1" noMove="1" noResize="1" noEditPoints="1" noAdjustHandles="1" noChangeArrowheads="1" noChangeShapeType="1" noTextEdit="1"/>
                            </p:cNvSpPr>
                            <p:nvPr/>
                          </p:nvSpPr>
                          <p:spPr>
                            <a:xfrm>
                              <a:off x="6096000" y="320599"/>
                              <a:ext cx="517770" cy="276999"/>
                            </a:xfrm>
                            <a:prstGeom prst="rect">
                              <a:avLst/>
                            </a:prstGeom>
                            <a:blipFill>
                              <a:blip r:embed="rId6"/>
                              <a:stretch>
                                <a:fillRect l="-9412"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9C23C357-A862-4D94-AE8B-EFF3E772A30F}"/>
                                </a:ext>
                              </a:extLst>
                            </p:cNvPr>
                            <p:cNvSpPr txBox="1"/>
                            <p:nvPr/>
                          </p:nvSpPr>
                          <p:spPr>
                            <a:xfrm>
                              <a:off x="3264568"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82A3B3E-85B4-4B75-85E6-12886883C736}"/>
                                </a:ext>
                              </a:extLst>
                            </p:cNvPr>
                            <p:cNvSpPr txBox="1">
                              <a:spLocks noRot="1" noChangeAspect="1" noMove="1" noResize="1" noEditPoints="1" noAdjustHandles="1" noChangeArrowheads="1" noChangeShapeType="1" noTextEdit="1"/>
                            </p:cNvSpPr>
                            <p:nvPr/>
                          </p:nvSpPr>
                          <p:spPr>
                            <a:xfrm>
                              <a:off x="3264568" y="3283428"/>
                              <a:ext cx="517770" cy="276999"/>
                            </a:xfrm>
                            <a:prstGeom prst="rect">
                              <a:avLst/>
                            </a:prstGeom>
                            <a:blipFill>
                              <a:blip r:embed="rId7"/>
                              <a:stretch>
                                <a:fillRect l="-10714" r="-1190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2A2F5EB-FFD1-4A76-A81E-8B13148908C2}"/>
                                </a:ext>
                              </a:extLst>
                            </p:cNvPr>
                            <p:cNvSpPr txBox="1"/>
                            <p:nvPr/>
                          </p:nvSpPr>
                          <p:spPr>
                            <a:xfrm>
                              <a:off x="9111915" y="326646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2C88460A-D4C3-453C-9651-E62C74806568}"/>
                                </a:ext>
                              </a:extLst>
                            </p:cNvPr>
                            <p:cNvSpPr txBox="1">
                              <a:spLocks noRot="1" noChangeAspect="1" noMove="1" noResize="1" noEditPoints="1" noAdjustHandles="1" noChangeArrowheads="1" noChangeShapeType="1" noTextEdit="1"/>
                            </p:cNvSpPr>
                            <p:nvPr/>
                          </p:nvSpPr>
                          <p:spPr>
                            <a:xfrm>
                              <a:off x="9111915" y="3266466"/>
                              <a:ext cx="517770" cy="276999"/>
                            </a:xfrm>
                            <a:prstGeom prst="rect">
                              <a:avLst/>
                            </a:prstGeom>
                            <a:blipFill>
                              <a:blip r:embed="rId8"/>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217435F-2146-415E-895F-6150D5F10FE5}"/>
                                </a:ext>
                              </a:extLst>
                            </p:cNvPr>
                            <p:cNvSpPr txBox="1"/>
                            <p:nvPr/>
                          </p:nvSpPr>
                          <p:spPr>
                            <a:xfrm>
                              <a:off x="6100422"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B1C7E290-E652-4CBD-BA3D-DADBF781AFAD}"/>
                                </a:ext>
                              </a:extLst>
                            </p:cNvPr>
                            <p:cNvSpPr txBox="1">
                              <a:spLocks noRot="1" noChangeAspect="1" noMove="1" noResize="1" noEditPoints="1" noAdjustHandles="1" noChangeArrowheads="1" noChangeShapeType="1" noTextEdit="1"/>
                            </p:cNvSpPr>
                            <p:nvPr/>
                          </p:nvSpPr>
                          <p:spPr>
                            <a:xfrm>
                              <a:off x="6100422" y="3283428"/>
                              <a:ext cx="517770" cy="276999"/>
                            </a:xfrm>
                            <a:prstGeom prst="rect">
                              <a:avLst/>
                            </a:prstGeom>
                            <a:blipFill>
                              <a:blip r:embed="rId9"/>
                              <a:stretch>
                                <a:fillRect l="-10588" r="-10588" b="-6667"/>
                              </a:stretch>
                            </a:blipFill>
                          </p:spPr>
                          <p:txBody>
                            <a:bodyPr/>
                            <a:lstStyle/>
                            <a:p>
                              <a:r>
                                <a:rPr lang="en-US">
                                  <a:noFill/>
                                </a:rPr>
                                <a:t> </a:t>
                              </a:r>
                            </a:p>
                          </p:txBody>
                        </p:sp>
                      </mc:Fallback>
                    </mc:AlternateContent>
                  </p:grpSp>
                  <p:cxnSp>
                    <p:nvCxnSpPr>
                      <p:cNvPr id="46" name="Straight Connector 45">
                        <a:extLst>
                          <a:ext uri="{FF2B5EF4-FFF2-40B4-BE49-F238E27FC236}">
                            <a16:creationId xmlns:a16="http://schemas.microsoft.com/office/drawing/2014/main" id="{03DF078B-D14A-4843-95D6-E2E8986227AD}"/>
                          </a:ext>
                        </a:extLst>
                      </p:cNvPr>
                      <p:cNvCxnSpPr/>
                      <p:nvPr/>
                    </p:nvCxnSpPr>
                    <p:spPr>
                      <a:xfrm flipV="1">
                        <a:off x="2943726" y="263800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5D69C3B-D411-463B-87BF-E92F7B0F16BF}"/>
                          </a:ext>
                        </a:extLst>
                      </p:cNvPr>
                      <p:cNvCxnSpPr>
                        <a:cxnSpLocks/>
                      </p:cNvCxnSpPr>
                      <p:nvPr/>
                    </p:nvCxnSpPr>
                    <p:spPr>
                      <a:xfrm flipV="1">
                        <a:off x="2518611" y="2574759"/>
                        <a:ext cx="360947" cy="34040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F80855C-4B3A-4E51-8EA8-EBB8BBD84F01}"/>
                          </a:ext>
                        </a:extLst>
                      </p:cNvPr>
                      <p:cNvCxnSpPr>
                        <a:cxnSpLocks/>
                      </p:cNvCxnSpPr>
                      <p:nvPr/>
                    </p:nvCxnSpPr>
                    <p:spPr>
                      <a:xfrm flipV="1">
                        <a:off x="3729788" y="2853229"/>
                        <a:ext cx="116718" cy="16978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5D108BC-E6F3-4778-A541-FA7F92C2700B}"/>
                          </a:ext>
                        </a:extLst>
                      </p:cNvPr>
                      <p:cNvCxnSpPr/>
                      <p:nvPr/>
                    </p:nvCxnSpPr>
                    <p:spPr>
                      <a:xfrm flipV="1">
                        <a:off x="3176336" y="262998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E7F723-0D5C-40E8-9E9D-9FD6FD27CFD5}"/>
                          </a:ext>
                        </a:extLst>
                      </p:cNvPr>
                      <p:cNvCxnSpPr/>
                      <p:nvPr/>
                    </p:nvCxnSpPr>
                    <p:spPr>
                      <a:xfrm flipV="1">
                        <a:off x="2646948" y="262998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86EAB04-E05E-4404-AFB8-DF7543C60884}"/>
                          </a:ext>
                        </a:extLst>
                      </p:cNvPr>
                      <p:cNvCxnSpPr>
                        <a:cxnSpLocks/>
                      </p:cNvCxnSpPr>
                      <p:nvPr/>
                    </p:nvCxnSpPr>
                    <p:spPr>
                      <a:xfrm flipV="1">
                        <a:off x="3545305" y="2807368"/>
                        <a:ext cx="184483" cy="2076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CD765252-C371-4389-B8F0-391DE94272AE}"/>
                        </a:ext>
                      </a:extLst>
                    </p:cNvPr>
                    <p:cNvCxnSpPr>
                      <a:cxnSpLocks/>
                    </p:cNvCxnSpPr>
                    <p:nvPr/>
                  </p:nvCxnSpPr>
                  <p:spPr>
                    <a:xfrm flipV="1">
                      <a:off x="2558716" y="2950513"/>
                      <a:ext cx="216568" cy="192506"/>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C61BE4-14C7-40EA-A67F-28F4ACD77900}"/>
                        </a:ext>
                      </a:extLst>
                    </p:cNvPr>
                    <p:cNvCxnSpPr/>
                    <p:nvPr/>
                  </p:nvCxnSpPr>
                  <p:spPr>
                    <a:xfrm flipV="1">
                      <a:off x="2831431" y="296649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253300-B3A6-472F-B33F-BE70374680A2}"/>
                        </a:ext>
                      </a:extLst>
                    </p:cNvPr>
                    <p:cNvCxnSpPr>
                      <a:cxnSpLocks/>
                    </p:cNvCxnSpPr>
                    <p:nvPr/>
                  </p:nvCxnSpPr>
                  <p:spPr>
                    <a:xfrm flipV="1">
                      <a:off x="3347661" y="3046766"/>
                      <a:ext cx="317959" cy="31631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52E2027-C688-405B-B163-7FACE0BF6BC3}"/>
                        </a:ext>
                      </a:extLst>
                    </p:cNvPr>
                    <p:cNvCxnSpPr>
                      <a:cxnSpLocks noChangeAspect="1"/>
                    </p:cNvCxnSpPr>
                    <p:nvPr/>
                  </p:nvCxnSpPr>
                  <p:spPr>
                    <a:xfrm flipV="1">
                      <a:off x="2528844" y="5436808"/>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338D0C-25BB-4B64-8CC6-263006B0BC75}"/>
                        </a:ext>
                      </a:extLst>
                    </p:cNvPr>
                    <p:cNvCxnSpPr>
                      <a:cxnSpLocks noChangeAspect="1"/>
                    </p:cNvCxnSpPr>
                    <p:nvPr/>
                  </p:nvCxnSpPr>
                  <p:spPr>
                    <a:xfrm flipV="1">
                      <a:off x="2561855" y="5592110"/>
                      <a:ext cx="674080"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CE23D4-9C1F-495D-8B41-E61147B552B8}"/>
                        </a:ext>
                      </a:extLst>
                    </p:cNvPr>
                    <p:cNvCxnSpPr>
                      <a:cxnSpLocks noChangeAspect="1"/>
                    </p:cNvCxnSpPr>
                    <p:nvPr/>
                  </p:nvCxnSpPr>
                  <p:spPr>
                    <a:xfrm flipV="1">
                      <a:off x="3005546" y="5758586"/>
                      <a:ext cx="614081" cy="512064"/>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D960AE-9C24-452B-925B-797326D56A77}"/>
                        </a:ext>
                      </a:extLst>
                    </p:cNvPr>
                    <p:cNvCxnSpPr>
                      <a:cxnSpLocks noChangeAspect="1"/>
                    </p:cNvCxnSpPr>
                    <p:nvPr/>
                  </p:nvCxnSpPr>
                  <p:spPr>
                    <a:xfrm flipV="1">
                      <a:off x="2702545" y="5711309"/>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AD64AB-D005-45AC-8FF7-FFB3942BFC1D}"/>
                        </a:ext>
                      </a:extLst>
                    </p:cNvPr>
                    <p:cNvCxnSpPr>
                      <a:cxnSpLocks noChangeAspect="1"/>
                    </p:cNvCxnSpPr>
                    <p:nvPr/>
                  </p:nvCxnSpPr>
                  <p:spPr>
                    <a:xfrm flipV="1">
                      <a:off x="2552694" y="5296130"/>
                      <a:ext cx="390607" cy="3200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C12BB24-F018-4D73-A2B7-F6C8A7E6EF0E}"/>
                        </a:ext>
                      </a:extLst>
                    </p:cNvPr>
                    <p:cNvCxnSpPr>
                      <a:cxnSpLocks noChangeAspect="1"/>
                    </p:cNvCxnSpPr>
                    <p:nvPr/>
                  </p:nvCxnSpPr>
                  <p:spPr>
                    <a:xfrm flipV="1">
                      <a:off x="2536451" y="5111401"/>
                      <a:ext cx="328720" cy="2743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4DBAED2-8CEF-4F7F-A8EE-2BC5304CFE16}"/>
                        </a:ext>
                      </a:extLst>
                    </p:cNvPr>
                    <p:cNvCxnSpPr>
                      <a:cxnSpLocks noChangeAspect="1"/>
                    </p:cNvCxnSpPr>
                    <p:nvPr/>
                  </p:nvCxnSpPr>
                  <p:spPr>
                    <a:xfrm flipV="1">
                      <a:off x="2552694" y="4998188"/>
                      <a:ext cx="204181"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9C431B8-9FC6-4D41-93AC-4E9FD1316BB3}"/>
                        </a:ext>
                      </a:extLst>
                    </p:cNvPr>
                    <p:cNvCxnSpPr>
                      <a:cxnSpLocks noChangeAspect="1"/>
                    </p:cNvCxnSpPr>
                    <p:nvPr/>
                  </p:nvCxnSpPr>
                  <p:spPr>
                    <a:xfrm flipV="1">
                      <a:off x="3343113" y="5815776"/>
                      <a:ext cx="526354" cy="43891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B7CAD42-357E-47FB-995B-E1E15536A409}"/>
                        </a:ext>
                      </a:extLst>
                    </p:cNvPr>
                    <p:cNvCxnSpPr>
                      <a:cxnSpLocks noChangeAspect="1"/>
                    </p:cNvCxnSpPr>
                    <p:nvPr/>
                  </p:nvCxnSpPr>
                  <p:spPr>
                    <a:xfrm flipV="1">
                      <a:off x="3638520" y="5839839"/>
                      <a:ext cx="515389" cy="42976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2FECA0F-012E-4BCE-BDCB-88D1D422C623}"/>
                        </a:ext>
                      </a:extLst>
                    </p:cNvPr>
                    <p:cNvCxnSpPr>
                      <a:cxnSpLocks noChangeAspect="1"/>
                    </p:cNvCxnSpPr>
                    <p:nvPr/>
                  </p:nvCxnSpPr>
                  <p:spPr>
                    <a:xfrm flipV="1">
                      <a:off x="3952987" y="5867046"/>
                      <a:ext cx="474867" cy="4114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9D41788E-D59F-4F96-834E-29A94BEE2C16}"/>
                      </a:ext>
                    </a:extLst>
                  </p:cNvPr>
                  <p:cNvCxnSpPr/>
                  <p:nvPr/>
                </p:nvCxnSpPr>
                <p:spPr>
                  <a:xfrm flipV="1">
                    <a:off x="2566737" y="295051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D1ED9855-D4B7-4A04-BEF8-558CCFD4D017}"/>
                    </a:ext>
                  </a:extLst>
                </p:cNvPr>
                <p:cNvCxnSpPr>
                  <a:cxnSpLocks noChangeAspect="1"/>
                </p:cNvCxnSpPr>
                <p:nvPr/>
              </p:nvCxnSpPr>
              <p:spPr>
                <a:xfrm flipV="1">
                  <a:off x="4762191" y="5445552"/>
                  <a:ext cx="986914" cy="8229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D703D22-B3B7-4912-8D75-351ADEFFE3F3}"/>
                    </a:ext>
                  </a:extLst>
                </p:cNvPr>
                <p:cNvCxnSpPr>
                  <a:cxnSpLocks noChangeAspect="1"/>
                </p:cNvCxnSpPr>
                <p:nvPr/>
              </p:nvCxnSpPr>
              <p:spPr>
                <a:xfrm flipV="1">
                  <a:off x="5088156" y="5614213"/>
                  <a:ext cx="767600" cy="6400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5D5F9DC-35D5-40D6-BA33-6E17EE35DCE8}"/>
                    </a:ext>
                  </a:extLst>
                </p:cNvPr>
                <p:cNvCxnSpPr>
                  <a:cxnSpLocks noChangeAspect="1"/>
                </p:cNvCxnSpPr>
                <p:nvPr/>
              </p:nvCxnSpPr>
              <p:spPr>
                <a:xfrm flipV="1">
                  <a:off x="5442591" y="5721311"/>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AB00529-E7A4-4930-9951-3B79877E053B}"/>
                    </a:ext>
                  </a:extLst>
                </p:cNvPr>
                <p:cNvCxnSpPr>
                  <a:cxnSpLocks/>
                </p:cNvCxnSpPr>
                <p:nvPr/>
              </p:nvCxnSpPr>
              <p:spPr>
                <a:xfrm flipV="1">
                  <a:off x="5697753" y="5773726"/>
                  <a:ext cx="606001" cy="50532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DBDA324-7D67-4BFD-B6C1-65A726D7565F}"/>
                    </a:ext>
                  </a:extLst>
                </p:cNvPr>
                <p:cNvCxnSpPr>
                  <a:cxnSpLocks noChangeAspect="1"/>
                </p:cNvCxnSpPr>
                <p:nvPr/>
              </p:nvCxnSpPr>
              <p:spPr>
                <a:xfrm flipV="1">
                  <a:off x="5995590" y="5826123"/>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E4D1B05-1591-4EB1-A7ED-6982C0A210F6}"/>
                    </a:ext>
                  </a:extLst>
                </p:cNvPr>
                <p:cNvCxnSpPr>
                  <a:cxnSpLocks noChangeAspect="1"/>
                </p:cNvCxnSpPr>
                <p:nvPr/>
              </p:nvCxnSpPr>
              <p:spPr>
                <a:xfrm flipV="1">
                  <a:off x="6257441" y="5917906"/>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C0CD1E-11D2-409A-A033-1D70A0818A13}"/>
                    </a:ext>
                  </a:extLst>
                </p:cNvPr>
                <p:cNvCxnSpPr>
                  <a:cxnSpLocks noChangeAspect="1"/>
                </p:cNvCxnSpPr>
                <p:nvPr/>
              </p:nvCxnSpPr>
              <p:spPr>
                <a:xfrm flipV="1">
                  <a:off x="6491455" y="6115544"/>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98B7934-8DE2-4326-AD78-F7EF64BC7942}"/>
                    </a:ext>
                  </a:extLst>
                </p:cNvPr>
                <p:cNvCxnSpPr>
                  <a:cxnSpLocks noChangeAspect="1"/>
                </p:cNvCxnSpPr>
                <p:nvPr/>
              </p:nvCxnSpPr>
              <p:spPr>
                <a:xfrm flipV="1">
                  <a:off x="4741972" y="5238988"/>
                  <a:ext cx="877257" cy="7315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4C5DD3A-EA21-4E8C-9DDF-43ED9E31E169}"/>
                    </a:ext>
                  </a:extLst>
                </p:cNvPr>
                <p:cNvCxnSpPr>
                  <a:cxnSpLocks noChangeAspect="1"/>
                </p:cNvCxnSpPr>
                <p:nvPr/>
              </p:nvCxnSpPr>
              <p:spPr>
                <a:xfrm flipV="1">
                  <a:off x="4748088" y="4774742"/>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F41BCE8-4EF6-49C2-A939-4FF7F1416F40}"/>
                    </a:ext>
                  </a:extLst>
                </p:cNvPr>
                <p:cNvCxnSpPr>
                  <a:cxnSpLocks noChangeAspect="1"/>
                </p:cNvCxnSpPr>
                <p:nvPr/>
              </p:nvCxnSpPr>
              <p:spPr>
                <a:xfrm flipV="1">
                  <a:off x="4741331" y="4848124"/>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BBC42C7-D5F6-4EC9-9321-DD6F34157B13}"/>
                    </a:ext>
                  </a:extLst>
                </p:cNvPr>
                <p:cNvCxnSpPr>
                  <a:cxnSpLocks/>
                </p:cNvCxnSpPr>
                <p:nvPr/>
              </p:nvCxnSpPr>
              <p:spPr>
                <a:xfrm flipV="1">
                  <a:off x="4748088" y="4959159"/>
                  <a:ext cx="606001" cy="50532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4A7B1AD-019B-4EAD-AA94-2ABC325855B6}"/>
                    </a:ext>
                  </a:extLst>
                </p:cNvPr>
                <p:cNvCxnSpPr>
                  <a:cxnSpLocks noChangeAspect="1"/>
                </p:cNvCxnSpPr>
                <p:nvPr/>
              </p:nvCxnSpPr>
              <p:spPr>
                <a:xfrm flipV="1">
                  <a:off x="4738683" y="5081231"/>
                  <a:ext cx="767600" cy="6400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B67DD4CB-5C46-4752-8D65-FFB01FAB7C04}"/>
                  </a:ext>
                </a:extLst>
              </p:cNvPr>
              <p:cNvCxnSpPr>
                <a:cxnSpLocks noChangeAspect="1"/>
              </p:cNvCxnSpPr>
              <p:nvPr/>
            </p:nvCxnSpPr>
            <p:spPr>
              <a:xfrm flipV="1">
                <a:off x="7649666" y="4916723"/>
                <a:ext cx="1096571" cy="9144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CA7BD19-B928-4DB3-A26C-1177AEA0BD08}"/>
                  </a:ext>
                </a:extLst>
              </p:cNvPr>
              <p:cNvCxnSpPr>
                <a:cxnSpLocks noChangeAspect="1"/>
              </p:cNvCxnSpPr>
              <p:nvPr/>
            </p:nvCxnSpPr>
            <p:spPr>
              <a:xfrm flipV="1">
                <a:off x="7664847" y="5082771"/>
                <a:ext cx="1261057" cy="10515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F2E66B8-485C-4B37-8025-AE2D53571770}"/>
                  </a:ext>
                </a:extLst>
              </p:cNvPr>
              <p:cNvCxnSpPr>
                <a:cxnSpLocks noChangeAspect="1"/>
              </p:cNvCxnSpPr>
              <p:nvPr/>
            </p:nvCxnSpPr>
            <p:spPr>
              <a:xfrm flipV="1">
                <a:off x="7650230" y="4816093"/>
                <a:ext cx="932086" cy="7772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0353BE9-D12F-4045-A257-7346B9F461C4}"/>
                  </a:ext>
                </a:extLst>
              </p:cNvPr>
              <p:cNvCxnSpPr>
                <a:cxnSpLocks noChangeAspect="1"/>
              </p:cNvCxnSpPr>
              <p:nvPr/>
            </p:nvCxnSpPr>
            <p:spPr>
              <a:xfrm flipV="1">
                <a:off x="7664847" y="4779570"/>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0340433-81DC-4DF5-81EE-A3F258BF63BE}"/>
                  </a:ext>
                </a:extLst>
              </p:cNvPr>
              <p:cNvCxnSpPr>
                <a:cxnSpLocks noChangeAspect="1"/>
              </p:cNvCxnSpPr>
              <p:nvPr/>
            </p:nvCxnSpPr>
            <p:spPr>
              <a:xfrm flipV="1">
                <a:off x="7657253" y="4699090"/>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C8EC58F-9FAD-442E-9481-D4FC75C848DC}"/>
                  </a:ext>
                </a:extLst>
              </p:cNvPr>
              <p:cNvCxnSpPr>
                <a:cxnSpLocks noChangeAspect="1"/>
              </p:cNvCxnSpPr>
              <p:nvPr/>
            </p:nvCxnSpPr>
            <p:spPr>
              <a:xfrm flipV="1">
                <a:off x="7650230" y="4665244"/>
                <a:ext cx="182880"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6D372AD-B309-4F51-91DD-29E4CC7D6027}"/>
                  </a:ext>
                </a:extLst>
              </p:cNvPr>
              <p:cNvCxnSpPr>
                <a:cxnSpLocks noChangeAspect="1"/>
              </p:cNvCxnSpPr>
              <p:nvPr/>
            </p:nvCxnSpPr>
            <p:spPr>
              <a:xfrm flipV="1">
                <a:off x="7795843" y="5273213"/>
                <a:ext cx="1206228" cy="10058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59FF0E4-DAEB-496B-90BD-ECD8BBA4C839}"/>
                  </a:ext>
                </a:extLst>
              </p:cNvPr>
              <p:cNvCxnSpPr>
                <a:cxnSpLocks noChangeAspect="1"/>
              </p:cNvCxnSpPr>
              <p:nvPr/>
            </p:nvCxnSpPr>
            <p:spPr>
              <a:xfrm flipV="1">
                <a:off x="8107155" y="5442073"/>
                <a:ext cx="986914" cy="8229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53D42A-7510-4759-95DA-7CC3F88E4F9F}"/>
                  </a:ext>
                </a:extLst>
              </p:cNvPr>
              <p:cNvCxnSpPr>
                <a:cxnSpLocks noChangeAspect="1"/>
              </p:cNvCxnSpPr>
              <p:nvPr/>
            </p:nvCxnSpPr>
            <p:spPr>
              <a:xfrm flipV="1">
                <a:off x="8449418" y="5607686"/>
                <a:ext cx="767600" cy="6400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4BB1F22-1DBA-46AA-BBE2-0CCC2FD94865}"/>
                  </a:ext>
                </a:extLst>
              </p:cNvPr>
              <p:cNvCxnSpPr>
                <a:cxnSpLocks noChangeAspect="1"/>
              </p:cNvCxnSpPr>
              <p:nvPr/>
            </p:nvCxnSpPr>
            <p:spPr>
              <a:xfrm flipV="1">
                <a:off x="8687259" y="5715137"/>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255807B-096E-45B6-ABC6-3D94F59EB01D}"/>
                  </a:ext>
                </a:extLst>
              </p:cNvPr>
              <p:cNvCxnSpPr>
                <a:cxnSpLocks noChangeAspect="1"/>
              </p:cNvCxnSpPr>
              <p:nvPr/>
            </p:nvCxnSpPr>
            <p:spPr>
              <a:xfrm flipV="1">
                <a:off x="8986394" y="5811138"/>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9723860-23DA-4845-A1C3-79EA08F3357D}"/>
                  </a:ext>
                </a:extLst>
              </p:cNvPr>
              <p:cNvCxnSpPr>
                <a:cxnSpLocks noChangeAspect="1"/>
              </p:cNvCxnSpPr>
              <p:nvPr/>
            </p:nvCxnSpPr>
            <p:spPr>
              <a:xfrm flipV="1">
                <a:off x="9240738" y="6005453"/>
                <a:ext cx="328972" cy="2743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a:extLst>
                <a:ext uri="{FF2B5EF4-FFF2-40B4-BE49-F238E27FC236}">
                  <a16:creationId xmlns:a16="http://schemas.microsoft.com/office/drawing/2014/main" id="{4F6FD848-F848-4400-8047-D171892E3675}"/>
                </a:ext>
              </a:extLst>
            </p:cNvPr>
            <p:cNvCxnSpPr>
              <a:cxnSpLocks noChangeAspect="1"/>
            </p:cNvCxnSpPr>
            <p:nvPr/>
          </p:nvCxnSpPr>
          <p:spPr>
            <a:xfrm flipV="1">
              <a:off x="7664847" y="2875857"/>
              <a:ext cx="603115" cy="5029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E89627D2-1857-4B34-823D-42852F2F2615}"/>
                </a:ext>
              </a:extLst>
            </p:cNvPr>
            <p:cNvCxnSpPr>
              <a:cxnSpLocks noChangeAspect="1"/>
            </p:cNvCxnSpPr>
            <p:nvPr/>
          </p:nvCxnSpPr>
          <p:spPr>
            <a:xfrm flipV="1">
              <a:off x="7646019" y="2808508"/>
              <a:ext cx="405732" cy="3383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202F871-A625-41B3-BFD0-989EC3B70283}"/>
                </a:ext>
              </a:extLst>
            </p:cNvPr>
            <p:cNvCxnSpPr>
              <a:cxnSpLocks noChangeAspect="1"/>
            </p:cNvCxnSpPr>
            <p:nvPr/>
          </p:nvCxnSpPr>
          <p:spPr>
            <a:xfrm flipV="1">
              <a:off x="7646019" y="2698964"/>
              <a:ext cx="241246" cy="20116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441858D-07CC-4974-BF5E-5A0018E4104D}"/>
                </a:ext>
              </a:extLst>
            </p:cNvPr>
            <p:cNvCxnSpPr>
              <a:cxnSpLocks noChangeAspect="1"/>
            </p:cNvCxnSpPr>
            <p:nvPr/>
          </p:nvCxnSpPr>
          <p:spPr>
            <a:xfrm flipV="1">
              <a:off x="7904474" y="2895929"/>
              <a:ext cx="581183" cy="48463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3204E46-1748-4C16-AE09-7E21D8AEB60F}"/>
                </a:ext>
              </a:extLst>
            </p:cNvPr>
            <p:cNvCxnSpPr>
              <a:cxnSpLocks noChangeAspect="1"/>
            </p:cNvCxnSpPr>
            <p:nvPr/>
          </p:nvCxnSpPr>
          <p:spPr>
            <a:xfrm flipV="1">
              <a:off x="8213951" y="2929697"/>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2A7BE4F-491F-4B3A-BEA6-29BB2FFA8DF3}"/>
                </a:ext>
              </a:extLst>
            </p:cNvPr>
            <p:cNvCxnSpPr>
              <a:cxnSpLocks noChangeAspect="1"/>
            </p:cNvCxnSpPr>
            <p:nvPr/>
          </p:nvCxnSpPr>
          <p:spPr>
            <a:xfrm flipV="1">
              <a:off x="8529082" y="2952547"/>
              <a:ext cx="493458" cy="4114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E8A5F7D-3CC8-40B6-AD99-FA5AE3BF8D27}"/>
                </a:ext>
              </a:extLst>
            </p:cNvPr>
            <p:cNvCxnSpPr>
              <a:cxnSpLocks noChangeAspect="1"/>
            </p:cNvCxnSpPr>
            <p:nvPr/>
          </p:nvCxnSpPr>
          <p:spPr>
            <a:xfrm flipV="1">
              <a:off x="8809733" y="2961648"/>
              <a:ext cx="493458" cy="4114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024BA66-5F9F-4739-8416-876C138FC1A9}"/>
                </a:ext>
              </a:extLst>
            </p:cNvPr>
            <p:cNvCxnSpPr>
              <a:cxnSpLocks noChangeAspect="1"/>
            </p:cNvCxnSpPr>
            <p:nvPr/>
          </p:nvCxnSpPr>
          <p:spPr>
            <a:xfrm flipV="1">
              <a:off x="9091726" y="2998267"/>
              <a:ext cx="438630"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D4A0C21-BD06-4EB9-B097-3884A241FD7F}"/>
                </a:ext>
              </a:extLst>
            </p:cNvPr>
            <p:cNvCxnSpPr>
              <a:cxnSpLocks noChangeAspect="1"/>
            </p:cNvCxnSpPr>
            <p:nvPr/>
          </p:nvCxnSpPr>
          <p:spPr>
            <a:xfrm flipV="1">
              <a:off x="4903944" y="2927294"/>
              <a:ext cx="515389" cy="42976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37473BB-5483-4E94-BB78-A155528703A9}"/>
                </a:ext>
              </a:extLst>
            </p:cNvPr>
            <p:cNvCxnSpPr>
              <a:cxnSpLocks noChangeAspect="1"/>
            </p:cNvCxnSpPr>
            <p:nvPr/>
          </p:nvCxnSpPr>
          <p:spPr>
            <a:xfrm flipV="1">
              <a:off x="5229747" y="2989697"/>
              <a:ext cx="460561" cy="38404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D5810C8-5815-4EEC-93E9-0CF297D26511}"/>
                </a:ext>
              </a:extLst>
            </p:cNvPr>
            <p:cNvCxnSpPr>
              <a:cxnSpLocks noChangeAspect="1"/>
            </p:cNvCxnSpPr>
            <p:nvPr/>
          </p:nvCxnSpPr>
          <p:spPr>
            <a:xfrm flipV="1">
              <a:off x="5536707" y="2984449"/>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966BFC7-514C-4C83-BD91-F6BF218427D2}"/>
                </a:ext>
              </a:extLst>
            </p:cNvPr>
            <p:cNvCxnSpPr>
              <a:cxnSpLocks noChangeAspect="1"/>
            </p:cNvCxnSpPr>
            <p:nvPr/>
          </p:nvCxnSpPr>
          <p:spPr>
            <a:xfrm flipV="1">
              <a:off x="5853426" y="3075403"/>
              <a:ext cx="328973" cy="2743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C451F1C-990C-45DA-918F-C354F1D7C8D9}"/>
                </a:ext>
              </a:extLst>
            </p:cNvPr>
            <p:cNvCxnSpPr>
              <a:cxnSpLocks noChangeAspect="1"/>
            </p:cNvCxnSpPr>
            <p:nvPr/>
          </p:nvCxnSpPr>
          <p:spPr>
            <a:xfrm flipV="1">
              <a:off x="6173261" y="3214147"/>
              <a:ext cx="164487" cy="1371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4E9C19F-ED0C-4633-81A7-36E4ECC2FEB1}"/>
                </a:ext>
              </a:extLst>
            </p:cNvPr>
            <p:cNvCxnSpPr>
              <a:cxnSpLocks noChangeAspect="1"/>
            </p:cNvCxnSpPr>
            <p:nvPr/>
          </p:nvCxnSpPr>
          <p:spPr>
            <a:xfrm flipV="1">
              <a:off x="4748595" y="2916956"/>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D0939DC-01CD-4D84-9EB0-93EA3832915F}"/>
                </a:ext>
              </a:extLst>
            </p:cNvPr>
            <p:cNvCxnSpPr>
              <a:cxnSpLocks noChangeAspect="1"/>
            </p:cNvCxnSpPr>
            <p:nvPr/>
          </p:nvCxnSpPr>
          <p:spPr>
            <a:xfrm flipV="1">
              <a:off x="4755906" y="2925989"/>
              <a:ext cx="405732" cy="3383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EEB9F3E-DD83-42CE-8E93-3C0498817680}"/>
                </a:ext>
              </a:extLst>
            </p:cNvPr>
            <p:cNvCxnSpPr>
              <a:cxnSpLocks noChangeAspect="1"/>
            </p:cNvCxnSpPr>
            <p:nvPr/>
          </p:nvCxnSpPr>
          <p:spPr>
            <a:xfrm flipV="1">
              <a:off x="9375746" y="3195313"/>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DF9F033-54BE-4B8C-AF24-C8B2FCF1D9B5}"/>
                </a:ext>
              </a:extLst>
            </p:cNvPr>
            <p:cNvCxnSpPr>
              <a:cxnSpLocks noChangeAspect="1"/>
            </p:cNvCxnSpPr>
            <p:nvPr/>
          </p:nvCxnSpPr>
          <p:spPr>
            <a:xfrm flipV="1">
              <a:off x="7660534" y="2589900"/>
              <a:ext cx="131589" cy="1097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1F5BACF0-A1D4-48A3-902B-AAA645589B0A}"/>
              </a:ext>
            </a:extLst>
          </p:cNvPr>
          <p:cNvSpPr txBox="1"/>
          <p:nvPr/>
        </p:nvSpPr>
        <p:spPr>
          <a:xfrm>
            <a:off x="9129099" y="1541302"/>
            <a:ext cx="2878874" cy="3416320"/>
          </a:xfrm>
          <a:prstGeom prst="rect">
            <a:avLst/>
          </a:prstGeom>
          <a:noFill/>
        </p:spPr>
        <p:txBody>
          <a:bodyPr wrap="square" rtlCol="0">
            <a:spAutoFit/>
          </a:bodyPr>
          <a:lstStyle/>
          <a:p>
            <a:r>
              <a:rPr lang="en-US" b="1" dirty="0">
                <a:solidFill>
                  <a:srgbClr val="FF0000"/>
                </a:solidFill>
              </a:rPr>
              <a:t>This is essentially a viability box with</a:t>
            </a:r>
          </a:p>
          <a:p>
            <a:pPr marL="742950" lvl="1" indent="-285750">
              <a:buFont typeface="Arial" panose="020B0604020202020204" pitchFamily="34" charset="0"/>
              <a:buChar char="•"/>
            </a:pPr>
            <a:r>
              <a:rPr lang="en-US" b="1" dirty="0">
                <a:solidFill>
                  <a:srgbClr val="FF0000"/>
                </a:solidFill>
              </a:rPr>
              <a:t>velocity</a:t>
            </a:r>
          </a:p>
          <a:p>
            <a:pPr marL="742950" lvl="1" indent="-285750">
              <a:buFont typeface="Arial" panose="020B0604020202020204" pitchFamily="34" charset="0"/>
              <a:buChar char="•"/>
            </a:pPr>
            <a:r>
              <a:rPr lang="en-US" b="1" dirty="0">
                <a:solidFill>
                  <a:srgbClr val="FF0000"/>
                </a:solidFill>
              </a:rPr>
              <a:t>temperature</a:t>
            </a:r>
          </a:p>
          <a:p>
            <a:pPr marL="742950" lvl="1" indent="-285750">
              <a:buFont typeface="Arial" panose="020B0604020202020204" pitchFamily="34" charset="0"/>
              <a:buChar char="•"/>
            </a:pPr>
            <a:r>
              <a:rPr lang="en-US" b="1" dirty="0">
                <a:solidFill>
                  <a:srgbClr val="FF0000"/>
                </a:solidFill>
              </a:rPr>
              <a:t>Lake </a:t>
            </a:r>
            <a:r>
              <a:rPr lang="en-US" b="1" dirty="0" err="1">
                <a:solidFill>
                  <a:srgbClr val="FF0000"/>
                </a:solidFill>
              </a:rPr>
              <a:t>Sak</a:t>
            </a:r>
            <a:r>
              <a:rPr lang="en-US" b="1" dirty="0">
                <a:solidFill>
                  <a:srgbClr val="FF0000"/>
                </a:solidFill>
              </a:rPr>
              <a:t> RM</a:t>
            </a:r>
          </a:p>
          <a:p>
            <a:r>
              <a:rPr lang="en-US" b="1" dirty="0">
                <a:solidFill>
                  <a:srgbClr val="FF0000"/>
                </a:solidFill>
              </a:rPr>
              <a:t>as its axes.  (Here we are looking at slices of the box.)</a:t>
            </a:r>
          </a:p>
          <a:p>
            <a:endParaRPr lang="en-US" b="1" dirty="0">
              <a:solidFill>
                <a:srgbClr val="FF0000"/>
              </a:solidFill>
            </a:endParaRPr>
          </a:p>
          <a:p>
            <a:r>
              <a:rPr lang="en-US" b="1" dirty="0">
                <a:solidFill>
                  <a:srgbClr val="FF0000"/>
                </a:solidFill>
              </a:rPr>
              <a:t>We can get the desired box by using the same approach but changing which variables are fixed.</a:t>
            </a:r>
          </a:p>
        </p:txBody>
      </p:sp>
      <p:grpSp>
        <p:nvGrpSpPr>
          <p:cNvPr id="66" name="Group 65">
            <a:extLst>
              <a:ext uri="{FF2B5EF4-FFF2-40B4-BE49-F238E27FC236}">
                <a16:creationId xmlns:a16="http://schemas.microsoft.com/office/drawing/2014/main" id="{7452A32C-5C4D-4A69-9F94-F1DF5A24BE30}"/>
              </a:ext>
            </a:extLst>
          </p:cNvPr>
          <p:cNvGrpSpPr/>
          <p:nvPr/>
        </p:nvGrpSpPr>
        <p:grpSpPr>
          <a:xfrm>
            <a:off x="9062683" y="5497756"/>
            <a:ext cx="1913401" cy="1150059"/>
            <a:chOff x="0" y="4800575"/>
            <a:chExt cx="1913401" cy="1150059"/>
          </a:xfrm>
        </p:grpSpPr>
        <p:sp>
          <p:nvSpPr>
            <p:cNvPr id="67" name="Rectangle: Rounded Corners 66">
              <a:extLst>
                <a:ext uri="{FF2B5EF4-FFF2-40B4-BE49-F238E27FC236}">
                  <a16:creationId xmlns:a16="http://schemas.microsoft.com/office/drawing/2014/main" id="{4D4B975D-2B0B-4227-BF69-0CD93677D857}"/>
                </a:ext>
              </a:extLst>
            </p:cNvPr>
            <p:cNvSpPr/>
            <p:nvPr/>
          </p:nvSpPr>
          <p:spPr>
            <a:xfrm>
              <a:off x="235476" y="5333705"/>
              <a:ext cx="526587" cy="393895"/>
            </a:xfrm>
            <a:prstGeom prst="roundRect">
              <a:avLst/>
            </a:prstGeom>
            <a:no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0EBCDCFE-C879-4F53-89DB-5206066E8750}"/>
                </a:ext>
              </a:extLst>
            </p:cNvPr>
            <p:cNvGrpSpPr/>
            <p:nvPr/>
          </p:nvGrpSpPr>
          <p:grpSpPr>
            <a:xfrm>
              <a:off x="0" y="4800575"/>
              <a:ext cx="1913401" cy="1150059"/>
              <a:chOff x="0" y="4800575"/>
              <a:chExt cx="1913401" cy="1150059"/>
            </a:xfrm>
          </p:grpSpPr>
          <p:grpSp>
            <p:nvGrpSpPr>
              <p:cNvPr id="69" name="Group 68">
                <a:extLst>
                  <a:ext uri="{FF2B5EF4-FFF2-40B4-BE49-F238E27FC236}">
                    <a16:creationId xmlns:a16="http://schemas.microsoft.com/office/drawing/2014/main" id="{6C0E64BF-623F-42B0-A03A-5212F0C2DF72}"/>
                  </a:ext>
                </a:extLst>
              </p:cNvPr>
              <p:cNvGrpSpPr/>
              <p:nvPr/>
            </p:nvGrpSpPr>
            <p:grpSpPr>
              <a:xfrm>
                <a:off x="0" y="4800575"/>
                <a:ext cx="1913401" cy="1150059"/>
                <a:chOff x="0" y="4800575"/>
                <a:chExt cx="1913401" cy="1150059"/>
              </a:xfrm>
            </p:grpSpPr>
            <p:sp>
              <p:nvSpPr>
                <p:cNvPr id="72" name="TextBox 71">
                  <a:extLst>
                    <a:ext uri="{FF2B5EF4-FFF2-40B4-BE49-F238E27FC236}">
                      <a16:creationId xmlns:a16="http://schemas.microsoft.com/office/drawing/2014/main" id="{88BD0D05-5E7B-4107-AA4A-5D5665E7E144}"/>
                    </a:ext>
                  </a:extLst>
                </p:cNvPr>
                <p:cNvSpPr txBox="1"/>
                <p:nvPr/>
              </p:nvSpPr>
              <p:spPr>
                <a:xfrm>
                  <a:off x="868714" y="5345986"/>
                  <a:ext cx="1044687" cy="369332"/>
                </a:xfrm>
                <a:prstGeom prst="rect">
                  <a:avLst/>
                </a:prstGeom>
                <a:noFill/>
              </p:spPr>
              <p:txBody>
                <a:bodyPr wrap="square" rtlCol="0">
                  <a:spAutoFit/>
                </a:bodyPr>
                <a:lstStyle/>
                <a:p>
                  <a:r>
                    <a:rPr lang="en-US" dirty="0">
                      <a:solidFill>
                        <a:srgbClr val="0F02BE"/>
                      </a:solidFill>
                    </a:rPr>
                    <a:t>Growth</a:t>
                  </a:r>
                </a:p>
              </p:txBody>
            </p:sp>
            <p:sp>
              <p:nvSpPr>
                <p:cNvPr id="73" name="Rectangle 72">
                  <a:extLst>
                    <a:ext uri="{FF2B5EF4-FFF2-40B4-BE49-F238E27FC236}">
                      <a16:creationId xmlns:a16="http://schemas.microsoft.com/office/drawing/2014/main" id="{EB47C0DC-F29F-4550-AB58-2D8274D31096}"/>
                    </a:ext>
                  </a:extLst>
                </p:cNvPr>
                <p:cNvSpPr/>
                <p:nvPr/>
              </p:nvSpPr>
              <p:spPr>
                <a:xfrm>
                  <a:off x="7247" y="4800575"/>
                  <a:ext cx="1846392" cy="115005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F346B31-F517-4951-9CC5-43FF9126D45E}"/>
                    </a:ext>
                  </a:extLst>
                </p:cNvPr>
                <p:cNvSpPr txBox="1"/>
                <p:nvPr/>
              </p:nvSpPr>
              <p:spPr>
                <a:xfrm>
                  <a:off x="0" y="4853354"/>
                  <a:ext cx="1853639" cy="369332"/>
                </a:xfrm>
                <a:prstGeom prst="rect">
                  <a:avLst/>
                </a:prstGeom>
                <a:noFill/>
              </p:spPr>
              <p:txBody>
                <a:bodyPr wrap="square" rtlCol="0">
                  <a:spAutoFit/>
                </a:bodyPr>
                <a:lstStyle/>
                <a:p>
                  <a:r>
                    <a:rPr lang="en-US" b="1" dirty="0"/>
                    <a:t>EXPLANATION:</a:t>
                  </a:r>
                </a:p>
              </p:txBody>
            </p:sp>
            <p:cxnSp>
              <p:nvCxnSpPr>
                <p:cNvPr id="75" name="Straight Connector 74">
                  <a:extLst>
                    <a:ext uri="{FF2B5EF4-FFF2-40B4-BE49-F238E27FC236}">
                      <a16:creationId xmlns:a16="http://schemas.microsoft.com/office/drawing/2014/main" id="{7690B683-CEBB-4B05-A3BE-3E6EF7BEB21D}"/>
                    </a:ext>
                  </a:extLst>
                </p:cNvPr>
                <p:cNvCxnSpPr>
                  <a:cxnSpLocks/>
                </p:cNvCxnSpPr>
                <p:nvPr/>
              </p:nvCxnSpPr>
              <p:spPr>
                <a:xfrm flipV="1">
                  <a:off x="355459" y="5361914"/>
                  <a:ext cx="350376" cy="353404"/>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D213E21-67F6-4C93-AB40-0579CA0DF38B}"/>
                    </a:ext>
                  </a:extLst>
                </p:cNvPr>
                <p:cNvCxnSpPr>
                  <a:cxnSpLocks noChangeAspect="1"/>
                </p:cNvCxnSpPr>
                <p:nvPr/>
              </p:nvCxnSpPr>
              <p:spPr>
                <a:xfrm flipV="1">
                  <a:off x="652820" y="5612789"/>
                  <a:ext cx="119492" cy="11887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1DAAE35-48A7-4A9B-8B8D-EC81EB2A74C5}"/>
                    </a:ext>
                  </a:extLst>
                </p:cNvPr>
                <p:cNvCxnSpPr>
                  <a:cxnSpLocks noChangeAspect="1"/>
                </p:cNvCxnSpPr>
                <p:nvPr/>
              </p:nvCxnSpPr>
              <p:spPr>
                <a:xfrm flipV="1">
                  <a:off x="242513" y="5343156"/>
                  <a:ext cx="155448" cy="15464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id="{C272093F-471D-4D33-A34B-2A727A1BFDFE}"/>
                  </a:ext>
                </a:extLst>
              </p:cNvPr>
              <p:cNvCxnSpPr>
                <a:cxnSpLocks/>
              </p:cNvCxnSpPr>
              <p:nvPr/>
            </p:nvCxnSpPr>
            <p:spPr>
              <a:xfrm flipV="1">
                <a:off x="235476" y="5336125"/>
                <a:ext cx="317959" cy="31631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66F37E-4C8D-44BA-891F-AC9B48162EFC}"/>
                  </a:ext>
                </a:extLst>
              </p:cNvPr>
              <p:cNvCxnSpPr>
                <a:cxnSpLocks noChangeAspect="1"/>
              </p:cNvCxnSpPr>
              <p:nvPr/>
            </p:nvCxnSpPr>
            <p:spPr>
              <a:xfrm flipV="1">
                <a:off x="486352" y="5460390"/>
                <a:ext cx="274320" cy="27289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366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ABE06C04-1198-4773-96C6-8FD5E9A6979E}"/>
              </a:ext>
            </a:extLst>
          </p:cNvPr>
          <p:cNvGraphicFramePr>
            <a:graphicFrameLocks noChangeAspect="1"/>
          </p:cNvGraphicFramePr>
          <p:nvPr>
            <p:extLst/>
          </p:nvPr>
        </p:nvGraphicFramePr>
        <p:xfrm>
          <a:off x="4148563" y="2646908"/>
          <a:ext cx="4286250" cy="4044950"/>
        </p:xfrm>
        <a:graphic>
          <a:graphicData uri="http://schemas.openxmlformats.org/presentationml/2006/ole">
            <mc:AlternateContent xmlns:mc="http://schemas.openxmlformats.org/markup-compatibility/2006">
              <mc:Choice xmlns:v="urn:schemas-microsoft-com:vml" Requires="v">
                <p:oleObj spid="_x0000_s4126" r:id="rId3" imgW="8545680" imgH="8075880" progId="">
                  <p:embed/>
                </p:oleObj>
              </mc:Choice>
              <mc:Fallback>
                <p:oleObj r:id="rId3" imgW="8545680" imgH="8075880" progId="">
                  <p:embed/>
                  <p:pic>
                    <p:nvPicPr>
                      <p:cNvPr id="2" name="Object 1">
                        <a:extLst>
                          <a:ext uri="{FF2B5EF4-FFF2-40B4-BE49-F238E27FC236}">
                            <a16:creationId xmlns:a16="http://schemas.microsoft.com/office/drawing/2014/main" id="{ABE06C04-1198-4773-96C6-8FD5E9A6979E}"/>
                          </a:ext>
                        </a:extLst>
                      </p:cNvPr>
                      <p:cNvPicPr/>
                      <p:nvPr/>
                    </p:nvPicPr>
                    <p:blipFill>
                      <a:blip r:embed="rId4"/>
                      <a:stretch>
                        <a:fillRect/>
                      </a:stretch>
                    </p:blipFill>
                    <p:spPr>
                      <a:xfrm>
                        <a:off x="4148563" y="2646908"/>
                        <a:ext cx="4286250" cy="4044950"/>
                      </a:xfrm>
                      <a:prstGeom prst="rect">
                        <a:avLst/>
                      </a:prstGeom>
                    </p:spPr>
                  </p:pic>
                </p:oleObj>
              </mc:Fallback>
            </mc:AlternateContent>
          </a:graphicData>
        </a:graphic>
      </p:graphicFrame>
      <p:sp>
        <p:nvSpPr>
          <p:cNvPr id="3" name="Content Placeholder 6">
            <a:extLst>
              <a:ext uri="{FF2B5EF4-FFF2-40B4-BE49-F238E27FC236}">
                <a16:creationId xmlns:a16="http://schemas.microsoft.com/office/drawing/2014/main" id="{840A6E89-B0B7-4AEE-B17E-DB871325986C}"/>
              </a:ext>
            </a:extLst>
          </p:cNvPr>
          <p:cNvSpPr txBox="1">
            <a:spLocks/>
          </p:cNvSpPr>
          <p:nvPr/>
        </p:nvSpPr>
        <p:spPr>
          <a:xfrm>
            <a:off x="589696" y="1606683"/>
            <a:ext cx="11012608" cy="22596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Hypothesis</a:t>
            </a:r>
            <a:r>
              <a:rPr lang="en-US" dirty="0"/>
              <a:t>: there exists a window (shown here as a box but form is unknown) of biologically viable combos of flow, temp, and turbidity for each of: </a:t>
            </a:r>
          </a:p>
          <a:p>
            <a:pPr marL="1371600" lvl="2" indent="-457200">
              <a:buFont typeface="+mj-lt"/>
              <a:buAutoNum type="alphaLcParenR"/>
            </a:pPr>
            <a:r>
              <a:rPr lang="en-US" sz="2800" dirty="0"/>
              <a:t>Spawning</a:t>
            </a:r>
          </a:p>
          <a:p>
            <a:pPr marL="1371600" lvl="2" indent="-457200">
              <a:buFont typeface="+mj-lt"/>
              <a:buAutoNum type="alphaLcParenR"/>
            </a:pPr>
            <a:r>
              <a:rPr lang="en-US" sz="2800" dirty="0"/>
              <a:t>Drift</a:t>
            </a:r>
          </a:p>
          <a:p>
            <a:pPr marL="457200" lvl="1" indent="0">
              <a:buNone/>
            </a:pPr>
            <a:endParaRPr lang="en-US" sz="2800" dirty="0"/>
          </a:p>
          <a:p>
            <a:pPr lvl="1"/>
            <a:endParaRPr lang="en-US" sz="2800" dirty="0"/>
          </a:p>
          <a:p>
            <a:pPr marL="457200" lvl="1" indent="0">
              <a:buNone/>
            </a:pPr>
            <a:endParaRPr lang="en-US" sz="2800" dirty="0"/>
          </a:p>
        </p:txBody>
      </p:sp>
      <p:sp>
        <p:nvSpPr>
          <p:cNvPr id="4" name="TextBox 3">
            <a:extLst>
              <a:ext uri="{FF2B5EF4-FFF2-40B4-BE49-F238E27FC236}">
                <a16:creationId xmlns:a16="http://schemas.microsoft.com/office/drawing/2014/main" id="{4567DD35-194C-4BC1-A7C4-57E294A6E5A2}"/>
              </a:ext>
            </a:extLst>
          </p:cNvPr>
          <p:cNvSpPr txBox="1"/>
          <p:nvPr/>
        </p:nvSpPr>
        <p:spPr>
          <a:xfrm>
            <a:off x="4293893" y="3297739"/>
            <a:ext cx="629403" cy="369332"/>
          </a:xfrm>
          <a:prstGeom prst="rect">
            <a:avLst/>
          </a:prstGeom>
          <a:noFill/>
        </p:spPr>
        <p:txBody>
          <a:bodyPr wrap="none" rtlCol="0">
            <a:spAutoFit/>
          </a:bodyPr>
          <a:lstStyle/>
          <a:p>
            <a:r>
              <a:rPr lang="en-US" dirty="0"/>
              <a:t>Flow</a:t>
            </a:r>
          </a:p>
        </p:txBody>
      </p:sp>
      <p:sp>
        <p:nvSpPr>
          <p:cNvPr id="5" name="TextBox 4">
            <a:extLst>
              <a:ext uri="{FF2B5EF4-FFF2-40B4-BE49-F238E27FC236}">
                <a16:creationId xmlns:a16="http://schemas.microsoft.com/office/drawing/2014/main" id="{AB6AE4D2-82E6-4BE7-9DA9-33933189013E}"/>
              </a:ext>
            </a:extLst>
          </p:cNvPr>
          <p:cNvSpPr txBox="1"/>
          <p:nvPr/>
        </p:nvSpPr>
        <p:spPr>
          <a:xfrm>
            <a:off x="6596944" y="5648638"/>
            <a:ext cx="1009825" cy="369332"/>
          </a:xfrm>
          <a:prstGeom prst="rect">
            <a:avLst/>
          </a:prstGeom>
          <a:noFill/>
        </p:spPr>
        <p:txBody>
          <a:bodyPr wrap="square" rtlCol="0">
            <a:spAutoFit/>
          </a:bodyPr>
          <a:lstStyle/>
          <a:p>
            <a:r>
              <a:rPr lang="en-US" dirty="0"/>
              <a:t>Temp</a:t>
            </a:r>
          </a:p>
        </p:txBody>
      </p:sp>
      <p:sp>
        <p:nvSpPr>
          <p:cNvPr id="6" name="TextBox 5">
            <a:extLst>
              <a:ext uri="{FF2B5EF4-FFF2-40B4-BE49-F238E27FC236}">
                <a16:creationId xmlns:a16="http://schemas.microsoft.com/office/drawing/2014/main" id="{3B272D2B-149B-48A8-B5D4-57DBDD413C58}"/>
              </a:ext>
            </a:extLst>
          </p:cNvPr>
          <p:cNvSpPr txBox="1"/>
          <p:nvPr/>
        </p:nvSpPr>
        <p:spPr>
          <a:xfrm rot="18947235">
            <a:off x="4300984" y="6022744"/>
            <a:ext cx="1009825" cy="369332"/>
          </a:xfrm>
          <a:prstGeom prst="rect">
            <a:avLst/>
          </a:prstGeom>
          <a:noFill/>
        </p:spPr>
        <p:txBody>
          <a:bodyPr wrap="square" rtlCol="0">
            <a:spAutoFit/>
          </a:bodyPr>
          <a:lstStyle/>
          <a:p>
            <a:r>
              <a:rPr lang="en-US" dirty="0"/>
              <a:t>Turbidity</a:t>
            </a:r>
          </a:p>
        </p:txBody>
      </p:sp>
      <p:sp>
        <p:nvSpPr>
          <p:cNvPr id="8" name="TextBox 7">
            <a:extLst>
              <a:ext uri="{FF2B5EF4-FFF2-40B4-BE49-F238E27FC236}">
                <a16:creationId xmlns:a16="http://schemas.microsoft.com/office/drawing/2014/main" id="{ECFC4A28-8860-4630-9C3F-BDE1EA465E21}"/>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Viability Box for Drift</a:t>
            </a:r>
            <a:endParaRPr lang="en-US" sz="3600" dirty="0">
              <a:latin typeface="+mj-lt"/>
            </a:endParaRPr>
          </a:p>
        </p:txBody>
      </p:sp>
      <p:sp>
        <p:nvSpPr>
          <p:cNvPr id="9" name="TextBox 8">
            <a:extLst>
              <a:ext uri="{FF2B5EF4-FFF2-40B4-BE49-F238E27FC236}">
                <a16:creationId xmlns:a16="http://schemas.microsoft.com/office/drawing/2014/main" id="{7905D4ED-2280-4A96-AA3D-A270D8DA97F1}"/>
              </a:ext>
            </a:extLst>
          </p:cNvPr>
          <p:cNvSpPr txBox="1"/>
          <p:nvPr/>
        </p:nvSpPr>
        <p:spPr>
          <a:xfrm>
            <a:off x="364532" y="840030"/>
            <a:ext cx="10515600" cy="369332"/>
          </a:xfrm>
          <a:prstGeom prst="rect">
            <a:avLst/>
          </a:prstGeom>
          <a:noFill/>
        </p:spPr>
        <p:txBody>
          <a:bodyPr wrap="square" rtlCol="0">
            <a:spAutoFit/>
          </a:bodyPr>
          <a:lstStyle/>
          <a:p>
            <a:r>
              <a:rPr lang="en-US" i="1" dirty="0">
                <a:solidFill>
                  <a:srgbClr val="0070C0"/>
                </a:solidFill>
              </a:rPr>
              <a:t>From Dave Marmorek, Craig </a:t>
            </a:r>
            <a:r>
              <a:rPr lang="en-US" i="1" dirty="0" err="1">
                <a:solidFill>
                  <a:srgbClr val="0070C0"/>
                </a:solidFill>
              </a:rPr>
              <a:t>Fischenich</a:t>
            </a:r>
            <a:r>
              <a:rPr lang="en-US" i="1" dirty="0">
                <a:solidFill>
                  <a:srgbClr val="0070C0"/>
                </a:solidFill>
              </a:rPr>
              <a:t>, and Graham Long’s “Thoughts on Ft. Peck flow tests” power point:</a:t>
            </a:r>
          </a:p>
        </p:txBody>
      </p:sp>
      <p:sp>
        <p:nvSpPr>
          <p:cNvPr id="10" name="Rectangle 9">
            <a:extLst>
              <a:ext uri="{FF2B5EF4-FFF2-40B4-BE49-F238E27FC236}">
                <a16:creationId xmlns:a16="http://schemas.microsoft.com/office/drawing/2014/main" id="{26235C3F-28FA-4DE1-9FE5-554B4761EA6E}"/>
              </a:ext>
            </a:extLst>
          </p:cNvPr>
          <p:cNvSpPr/>
          <p:nvPr/>
        </p:nvSpPr>
        <p:spPr>
          <a:xfrm>
            <a:off x="1364776" y="3290096"/>
            <a:ext cx="1583140" cy="3936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D92D71F-AE2E-4CED-A1B0-D2C5511DAF76}"/>
              </a:ext>
            </a:extLst>
          </p:cNvPr>
          <p:cNvSpPr txBox="1"/>
          <p:nvPr/>
        </p:nvSpPr>
        <p:spPr>
          <a:xfrm>
            <a:off x="318886" y="3949016"/>
            <a:ext cx="4157580" cy="273921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We currently do not have a functional relationship between turbidity and  age-0 survival.</a:t>
            </a:r>
          </a:p>
          <a:p>
            <a:pPr marL="285750" indent="-285750">
              <a:buFont typeface="Arial" panose="020B0604020202020204" pitchFamily="34" charset="0"/>
              <a:buChar char="•"/>
            </a:pPr>
            <a:r>
              <a:rPr lang="en-US" dirty="0"/>
              <a:t>We expect:</a:t>
            </a:r>
          </a:p>
          <a:p>
            <a:pPr lvl="1">
              <a:spcAft>
                <a:spcPts val="600"/>
              </a:spcAft>
            </a:pPr>
            <a:r>
              <a:rPr lang="en-US" dirty="0"/>
              <a:t>  Turbidity  =     Predation =    Survival</a:t>
            </a:r>
          </a:p>
          <a:p>
            <a:pPr marL="285750" indent="-285750">
              <a:buFont typeface="Arial" panose="020B0604020202020204" pitchFamily="34" charset="0"/>
              <a:buChar char="•"/>
            </a:pPr>
            <a:r>
              <a:rPr lang="en-US" dirty="0"/>
              <a:t>As a first approach, we’ll use age-0 survival (within the free flowing Missouri) as a proxy for turbidity.</a:t>
            </a:r>
          </a:p>
          <a:p>
            <a:pPr marL="742950" lvl="1" indent="-285750">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33AE8955-5A1A-48F6-A2F8-EFBDD85BA49E}"/>
              </a:ext>
            </a:extLst>
          </p:cNvPr>
          <p:cNvSpPr/>
          <p:nvPr/>
        </p:nvSpPr>
        <p:spPr>
          <a:xfrm rot="18916914">
            <a:off x="4165340" y="5967221"/>
            <a:ext cx="1333326"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3CCC9D3-4042-4326-AAC2-0D6B1FA0AEBF}"/>
              </a:ext>
            </a:extLst>
          </p:cNvPr>
          <p:cNvSpPr txBox="1"/>
          <p:nvPr/>
        </p:nvSpPr>
        <p:spPr>
          <a:xfrm rot="18947235">
            <a:off x="4109975" y="5987362"/>
            <a:ext cx="1394856" cy="338554"/>
          </a:xfrm>
          <a:prstGeom prst="rect">
            <a:avLst/>
          </a:prstGeom>
          <a:noFill/>
        </p:spPr>
        <p:txBody>
          <a:bodyPr wrap="square" rtlCol="0">
            <a:spAutoFit/>
          </a:bodyPr>
          <a:lstStyle/>
          <a:p>
            <a:r>
              <a:rPr lang="en-US" sz="1600" dirty="0">
                <a:solidFill>
                  <a:srgbClr val="FF0000"/>
                </a:solidFill>
              </a:rPr>
              <a:t>Age-0 Survival</a:t>
            </a:r>
          </a:p>
        </p:txBody>
      </p:sp>
      <p:cxnSp>
        <p:nvCxnSpPr>
          <p:cNvPr id="14" name="Straight Arrow Connector 13">
            <a:extLst>
              <a:ext uri="{FF2B5EF4-FFF2-40B4-BE49-F238E27FC236}">
                <a16:creationId xmlns:a16="http://schemas.microsoft.com/office/drawing/2014/main" id="{1957D4FF-CD3B-408C-B146-BD9C5F6D1FAC}"/>
              </a:ext>
            </a:extLst>
          </p:cNvPr>
          <p:cNvCxnSpPr/>
          <p:nvPr/>
        </p:nvCxnSpPr>
        <p:spPr>
          <a:xfrm flipV="1">
            <a:off x="873457" y="5141730"/>
            <a:ext cx="0" cy="2432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B1535F9-B3B8-4C18-96C6-D4A68A494F16}"/>
              </a:ext>
            </a:extLst>
          </p:cNvPr>
          <p:cNvCxnSpPr/>
          <p:nvPr/>
        </p:nvCxnSpPr>
        <p:spPr>
          <a:xfrm flipV="1">
            <a:off x="3455156" y="5143999"/>
            <a:ext cx="0" cy="2432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8E02C5-C65B-453C-A545-3F03DB130E46}"/>
              </a:ext>
            </a:extLst>
          </p:cNvPr>
          <p:cNvCxnSpPr>
            <a:cxnSpLocks/>
          </p:cNvCxnSpPr>
          <p:nvPr/>
        </p:nvCxnSpPr>
        <p:spPr>
          <a:xfrm rot="10800000" flipV="1">
            <a:off x="2172268" y="5157648"/>
            <a:ext cx="0" cy="2432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EA20179-BD88-4662-A42B-741E205E536D}"/>
              </a:ext>
            </a:extLst>
          </p:cNvPr>
          <p:cNvSpPr txBox="1"/>
          <p:nvPr/>
        </p:nvSpPr>
        <p:spPr>
          <a:xfrm>
            <a:off x="4148563" y="3290096"/>
            <a:ext cx="1112232" cy="369332"/>
          </a:xfrm>
          <a:prstGeom prst="rect">
            <a:avLst/>
          </a:prstGeom>
          <a:noFill/>
        </p:spPr>
        <p:txBody>
          <a:bodyPr wrap="square" rtlCol="0">
            <a:spAutoFit/>
          </a:bodyPr>
          <a:lstStyle/>
          <a:p>
            <a:r>
              <a:rPr lang="en-US" dirty="0"/>
              <a:t>Velocity</a:t>
            </a:r>
          </a:p>
        </p:txBody>
      </p:sp>
    </p:spTree>
    <p:extLst>
      <p:ext uri="{BB962C8B-B14F-4D97-AF65-F5344CB8AC3E}">
        <p14:creationId xmlns:p14="http://schemas.microsoft.com/office/powerpoint/2010/main" val="327225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1" grpId="0"/>
      <p:bldP spid="12" grpId="0" animBg="1"/>
      <p:bldP spid="1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F1BB360-4E8F-4AB1-95BA-75B07A2ABB20}"/>
              </a:ext>
            </a:extLst>
          </p:cNvPr>
          <p:cNvSpPr txBox="1"/>
          <p:nvPr/>
        </p:nvSpPr>
        <p:spPr>
          <a:xfrm>
            <a:off x="1444487" y="1802294"/>
            <a:ext cx="9528313" cy="4832092"/>
          </a:xfrm>
          <a:prstGeom prst="rect">
            <a:avLst/>
          </a:prstGeom>
          <a:noFill/>
        </p:spPr>
        <p:txBody>
          <a:bodyPr wrap="square" rtlCol="0">
            <a:spAutoFit/>
          </a:bodyPr>
          <a:lstStyle/>
          <a:p>
            <a:pPr marL="285750" indent="-285750">
              <a:buSzPct val="120000"/>
              <a:buFont typeface="Arial" panose="020B0604020202020204" pitchFamily="34" charset="0"/>
              <a:buChar char="•"/>
            </a:pPr>
            <a:r>
              <a:rPr lang="en-US" sz="2800" dirty="0"/>
              <a:t>Demographic Model </a:t>
            </a:r>
          </a:p>
          <a:p>
            <a:pPr marL="742950" lvl="1" indent="-285750">
              <a:buSzPct val="75000"/>
              <a:buFont typeface="Courier New" panose="02070309020205020404" pitchFamily="49" charset="0"/>
              <a:buChar char="o"/>
            </a:pPr>
            <a:r>
              <a:rPr lang="en-US" sz="2400" dirty="0">
                <a:solidFill>
                  <a:srgbClr val="0070C0"/>
                </a:solidFill>
              </a:rPr>
              <a:t>Sex Ratio</a:t>
            </a:r>
          </a:p>
          <a:p>
            <a:pPr marL="742950" lvl="1" indent="-285750">
              <a:buSzPct val="75000"/>
              <a:buFont typeface="Courier New" panose="02070309020205020404" pitchFamily="49" charset="0"/>
              <a:buChar char="o"/>
            </a:pPr>
            <a:r>
              <a:rPr lang="en-US" sz="2400" dirty="0">
                <a:solidFill>
                  <a:srgbClr val="0070C0"/>
                </a:solidFill>
              </a:rPr>
              <a:t>Maturation Age</a:t>
            </a:r>
          </a:p>
          <a:p>
            <a:pPr marL="742950" lvl="1" indent="-285750">
              <a:buSzPct val="75000"/>
              <a:buFont typeface="Courier New" panose="02070309020205020404" pitchFamily="49" charset="0"/>
              <a:buChar char="o"/>
            </a:pPr>
            <a:r>
              <a:rPr lang="en-US" sz="2400" dirty="0">
                <a:solidFill>
                  <a:srgbClr val="0070C0"/>
                </a:solidFill>
              </a:rPr>
              <a:t>Maximum Age</a:t>
            </a:r>
          </a:p>
          <a:p>
            <a:pPr marL="742950" lvl="1" indent="-285750">
              <a:buSzPct val="75000"/>
              <a:buFont typeface="Courier New" panose="02070309020205020404" pitchFamily="49" charset="0"/>
              <a:buChar char="o"/>
            </a:pPr>
            <a:r>
              <a:rPr lang="en-US" sz="2400" dirty="0">
                <a:solidFill>
                  <a:srgbClr val="0070C0"/>
                </a:solidFill>
              </a:rPr>
              <a:t>Age-1+ Survivals</a:t>
            </a:r>
          </a:p>
          <a:p>
            <a:pPr marL="742950" lvl="1" indent="-285750">
              <a:buSzPct val="75000"/>
              <a:buFont typeface="Courier New" panose="02070309020205020404" pitchFamily="49" charset="0"/>
              <a:buChar char="o"/>
            </a:pPr>
            <a:r>
              <a:rPr lang="en-US" sz="2400" dirty="0">
                <a:solidFill>
                  <a:srgbClr val="FF0000"/>
                </a:solidFill>
              </a:rPr>
              <a:t>Missouri River Age-0 Survival (proxy for turbidity)</a:t>
            </a:r>
          </a:p>
          <a:p>
            <a:pPr marL="742950" lvl="1" indent="-285750">
              <a:buSzPct val="75000"/>
              <a:buFont typeface="Courier New" panose="02070309020205020404" pitchFamily="49" charset="0"/>
              <a:buChar char="o"/>
            </a:pPr>
            <a:r>
              <a:rPr lang="en-US" sz="2400" dirty="0">
                <a:solidFill>
                  <a:srgbClr val="0070C0"/>
                </a:solidFill>
              </a:rPr>
              <a:t>Fertilized Eggs per Mature Female per Year</a:t>
            </a:r>
          </a:p>
          <a:p>
            <a:pPr lvl="1"/>
            <a:endParaRPr lang="en-US" sz="2400" dirty="0"/>
          </a:p>
          <a:p>
            <a:pPr marL="285750" indent="-285750">
              <a:buSzPct val="120000"/>
              <a:buFont typeface="Arial" panose="020B0604020202020204" pitchFamily="34" charset="0"/>
              <a:buChar char="•"/>
            </a:pPr>
            <a:r>
              <a:rPr lang="en-US" sz="2800" dirty="0"/>
              <a:t>Drift Model (Simplified)</a:t>
            </a:r>
          </a:p>
          <a:p>
            <a:pPr marL="742950" lvl="1" indent="-285750">
              <a:buSzPct val="75000"/>
              <a:buFont typeface="Courier New" panose="02070309020205020404" pitchFamily="49" charset="0"/>
              <a:buChar char="o"/>
            </a:pPr>
            <a:r>
              <a:rPr lang="en-US" sz="2400" dirty="0">
                <a:solidFill>
                  <a:srgbClr val="FF0000"/>
                </a:solidFill>
              </a:rPr>
              <a:t>Average Velocity</a:t>
            </a:r>
          </a:p>
          <a:p>
            <a:pPr marL="742950" lvl="1" indent="-285750">
              <a:buSzPct val="75000"/>
              <a:buFont typeface="Courier New" panose="02070309020205020404" pitchFamily="49" charset="0"/>
              <a:buChar char="o"/>
            </a:pPr>
            <a:r>
              <a:rPr lang="en-US" sz="2400" dirty="0">
                <a:solidFill>
                  <a:srgbClr val="FF0000"/>
                </a:solidFill>
              </a:rPr>
              <a:t>Average Temperature</a:t>
            </a:r>
          </a:p>
          <a:p>
            <a:pPr marL="742950" lvl="1" indent="-285750">
              <a:buSzPct val="75000"/>
              <a:buFont typeface="Courier New" panose="02070309020205020404" pitchFamily="49" charset="0"/>
              <a:buChar char="o"/>
            </a:pPr>
            <a:r>
              <a:rPr lang="en-US" sz="2400" dirty="0">
                <a:solidFill>
                  <a:srgbClr val="0070C0"/>
                </a:solidFill>
              </a:rPr>
              <a:t>Lake Sakakawea RM</a:t>
            </a:r>
          </a:p>
        </p:txBody>
      </p:sp>
      <p:sp>
        <p:nvSpPr>
          <p:cNvPr id="4" name="TextBox 3">
            <a:extLst>
              <a:ext uri="{FF2B5EF4-FFF2-40B4-BE49-F238E27FC236}">
                <a16:creationId xmlns:a16="http://schemas.microsoft.com/office/drawing/2014/main" id="{98771831-A1F6-4DF0-AAD9-42186A6311CF}"/>
              </a:ext>
            </a:extLst>
          </p:cNvPr>
          <p:cNvSpPr txBox="1"/>
          <p:nvPr/>
        </p:nvSpPr>
        <p:spPr>
          <a:xfrm>
            <a:off x="795131" y="1199417"/>
            <a:ext cx="10628243" cy="584775"/>
          </a:xfrm>
          <a:prstGeom prst="rect">
            <a:avLst/>
          </a:prstGeom>
          <a:noFill/>
        </p:spPr>
        <p:txBody>
          <a:bodyPr wrap="square" rtlCol="0">
            <a:spAutoFit/>
          </a:bodyPr>
          <a:lstStyle/>
          <a:p>
            <a:r>
              <a:rPr lang="en-US" sz="3200" i="1" dirty="0">
                <a:latin typeface="+mj-lt"/>
              </a:rPr>
              <a:t>Model Variables:</a:t>
            </a:r>
          </a:p>
        </p:txBody>
      </p:sp>
      <p:sp>
        <p:nvSpPr>
          <p:cNvPr id="8" name="TextBox 7">
            <a:extLst>
              <a:ext uri="{FF2B5EF4-FFF2-40B4-BE49-F238E27FC236}">
                <a16:creationId xmlns:a16="http://schemas.microsoft.com/office/drawing/2014/main" id="{06D09D1D-8697-4910-A3FA-91C172C2A4A5}"/>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Viability Box for Drift</a:t>
            </a:r>
            <a:endParaRPr lang="en-US" sz="3600" dirty="0">
              <a:latin typeface="+mj-lt"/>
            </a:endParaRPr>
          </a:p>
        </p:txBody>
      </p:sp>
      <p:grpSp>
        <p:nvGrpSpPr>
          <p:cNvPr id="6" name="Group 5">
            <a:extLst>
              <a:ext uri="{FF2B5EF4-FFF2-40B4-BE49-F238E27FC236}">
                <a16:creationId xmlns:a16="http://schemas.microsoft.com/office/drawing/2014/main" id="{1BEC578D-D848-43A1-8E53-1242DC57D39B}"/>
              </a:ext>
            </a:extLst>
          </p:cNvPr>
          <p:cNvGrpSpPr/>
          <p:nvPr/>
        </p:nvGrpSpPr>
        <p:grpSpPr>
          <a:xfrm>
            <a:off x="8365484" y="1089514"/>
            <a:ext cx="3408156" cy="1207883"/>
            <a:chOff x="8267009" y="516835"/>
            <a:chExt cx="3408156" cy="1207883"/>
          </a:xfrm>
        </p:grpSpPr>
        <p:sp>
          <p:nvSpPr>
            <p:cNvPr id="7" name="Rectangle 6">
              <a:extLst>
                <a:ext uri="{FF2B5EF4-FFF2-40B4-BE49-F238E27FC236}">
                  <a16:creationId xmlns:a16="http://schemas.microsoft.com/office/drawing/2014/main" id="{A718DD79-EA3E-4CCA-AF2B-6344C94D6078}"/>
                </a:ext>
              </a:extLst>
            </p:cNvPr>
            <p:cNvSpPr/>
            <p:nvPr/>
          </p:nvSpPr>
          <p:spPr>
            <a:xfrm>
              <a:off x="8269357" y="516835"/>
              <a:ext cx="569843" cy="450574"/>
            </a:xfrm>
            <a:prstGeom prst="rect">
              <a:avLst/>
            </a:prstGeom>
            <a:solidFill>
              <a:srgbClr val="FF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62DAA0-F18B-4499-A6BE-DBE6E979FE97}"/>
                </a:ext>
              </a:extLst>
            </p:cNvPr>
            <p:cNvSpPr/>
            <p:nvPr/>
          </p:nvSpPr>
          <p:spPr>
            <a:xfrm>
              <a:off x="8267009" y="1274144"/>
              <a:ext cx="569843" cy="450574"/>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9C8B9B9-3C35-4E43-9C1A-1D5AF406DCF4}"/>
                </a:ext>
              </a:extLst>
            </p:cNvPr>
            <p:cNvSpPr txBox="1"/>
            <p:nvPr/>
          </p:nvSpPr>
          <p:spPr>
            <a:xfrm>
              <a:off x="9129932" y="516835"/>
              <a:ext cx="2545233" cy="461665"/>
            </a:xfrm>
            <a:prstGeom prst="rect">
              <a:avLst/>
            </a:prstGeom>
            <a:noFill/>
          </p:spPr>
          <p:txBody>
            <a:bodyPr wrap="square" rtlCol="0">
              <a:spAutoFit/>
            </a:bodyPr>
            <a:lstStyle/>
            <a:p>
              <a:r>
                <a:rPr lang="en-US" sz="2400" dirty="0">
                  <a:solidFill>
                    <a:srgbClr val="FF0000"/>
                  </a:solidFill>
                </a:rPr>
                <a:t>Axis Variable</a:t>
              </a:r>
            </a:p>
          </p:txBody>
        </p:sp>
        <p:sp>
          <p:nvSpPr>
            <p:cNvPr id="11" name="TextBox 10">
              <a:extLst>
                <a:ext uri="{FF2B5EF4-FFF2-40B4-BE49-F238E27FC236}">
                  <a16:creationId xmlns:a16="http://schemas.microsoft.com/office/drawing/2014/main" id="{4C8A8777-5B1E-49F0-8111-727CD108777A}"/>
                </a:ext>
              </a:extLst>
            </p:cNvPr>
            <p:cNvSpPr txBox="1"/>
            <p:nvPr/>
          </p:nvSpPr>
          <p:spPr>
            <a:xfrm>
              <a:off x="9127589" y="1260078"/>
              <a:ext cx="2545233" cy="461665"/>
            </a:xfrm>
            <a:prstGeom prst="rect">
              <a:avLst/>
            </a:prstGeom>
            <a:noFill/>
          </p:spPr>
          <p:txBody>
            <a:bodyPr wrap="square" rtlCol="0">
              <a:spAutoFit/>
            </a:bodyPr>
            <a:lstStyle/>
            <a:p>
              <a:r>
                <a:rPr lang="en-US" sz="2400" dirty="0">
                  <a:solidFill>
                    <a:srgbClr val="0070C0"/>
                  </a:solidFill>
                </a:rPr>
                <a:t>Fixed</a:t>
              </a:r>
            </a:p>
          </p:txBody>
        </p:sp>
      </p:grpSp>
    </p:spTree>
    <p:extLst>
      <p:ext uri="{BB962C8B-B14F-4D97-AF65-F5344CB8AC3E}">
        <p14:creationId xmlns:p14="http://schemas.microsoft.com/office/powerpoint/2010/main" val="278868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Box 79">
            <a:extLst>
              <a:ext uri="{FF2B5EF4-FFF2-40B4-BE49-F238E27FC236}">
                <a16:creationId xmlns:a16="http://schemas.microsoft.com/office/drawing/2014/main" id="{E486F169-B0ED-4B84-A000-1E3A5DFF6F7C}"/>
              </a:ext>
            </a:extLst>
          </p:cNvPr>
          <p:cNvSpPr txBox="1"/>
          <p:nvPr/>
        </p:nvSpPr>
        <p:spPr>
          <a:xfrm>
            <a:off x="291548" y="8931"/>
            <a:ext cx="12192000" cy="646331"/>
          </a:xfrm>
          <a:prstGeom prst="rect">
            <a:avLst/>
          </a:prstGeom>
          <a:noFill/>
        </p:spPr>
        <p:txBody>
          <a:bodyPr wrap="square" rtlCol="0">
            <a:spAutoFit/>
          </a:bodyPr>
          <a:lstStyle/>
          <a:p>
            <a:r>
              <a:rPr lang="en-US" sz="3600" u="sng" dirty="0">
                <a:latin typeface="+mj-lt"/>
              </a:rPr>
              <a:t>Management Actions that Meet Retention Probability Criteria</a:t>
            </a:r>
          </a:p>
        </p:txBody>
      </p:sp>
      <p:cxnSp>
        <p:nvCxnSpPr>
          <p:cNvPr id="81" name="Connector: Elbow 80">
            <a:extLst>
              <a:ext uri="{FF2B5EF4-FFF2-40B4-BE49-F238E27FC236}">
                <a16:creationId xmlns:a16="http://schemas.microsoft.com/office/drawing/2014/main" id="{36B49B77-64D4-46A5-88A2-441E511B0786}"/>
              </a:ext>
            </a:extLst>
          </p:cNvPr>
          <p:cNvCxnSpPr/>
          <p:nvPr/>
        </p:nvCxnSpPr>
        <p:spPr>
          <a:xfrm>
            <a:off x="9617729" y="538291"/>
            <a:ext cx="899886" cy="412262"/>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3E8C5E5-2AE7-4308-A2E7-62DC11D173D2}"/>
                  </a:ext>
                </a:extLst>
              </p:cNvPr>
              <p:cNvSpPr txBox="1"/>
              <p:nvPr/>
            </p:nvSpPr>
            <p:spPr>
              <a:xfrm>
                <a:off x="10445045" y="680165"/>
                <a:ext cx="167438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rgbClr val="0F02BE"/>
                              </a:solidFill>
                              <a:latin typeface="Cambria Math" panose="02040503050406030204" pitchFamily="18" charset="0"/>
                            </a:rPr>
                          </m:ctrlPr>
                        </m:sSubPr>
                        <m:e>
                          <m:r>
                            <a:rPr lang="en-US" sz="2400" b="1" i="1">
                              <a:solidFill>
                                <a:srgbClr val="0F02BE"/>
                              </a:solidFill>
                              <a:latin typeface="Cambria Math" panose="02040503050406030204" pitchFamily="18" charset="0"/>
                            </a:rPr>
                            <m:t>𝒑</m:t>
                          </m:r>
                        </m:e>
                        <m:sub>
                          <m:r>
                            <a:rPr lang="en-US" sz="2400" b="1" i="1">
                              <a:solidFill>
                                <a:srgbClr val="0F02BE"/>
                              </a:solidFill>
                              <a:latin typeface="Cambria Math" panose="02040503050406030204" pitchFamily="18" charset="0"/>
                            </a:rPr>
                            <m:t>𝒓𝒆𝒕</m:t>
                          </m:r>
                        </m:sub>
                      </m:sSub>
                      <m:r>
                        <a:rPr lang="en-US" sz="2400" b="1" i="1">
                          <a:solidFill>
                            <a:srgbClr val="0F02BE"/>
                          </a:solidFill>
                          <a:latin typeface="Cambria Math" panose="02040503050406030204" pitchFamily="18" charset="0"/>
                        </a:rPr>
                        <m:t>&gt;</m:t>
                      </m:r>
                      <m:r>
                        <a:rPr lang="en-US" sz="2400" b="1" i="1">
                          <a:solidFill>
                            <a:srgbClr val="0F02BE"/>
                          </a:solidFill>
                          <a:latin typeface="Cambria Math" panose="02040503050406030204" pitchFamily="18" charset="0"/>
                        </a:rPr>
                        <m:t>𝟎</m:t>
                      </m:r>
                      <m:r>
                        <a:rPr lang="en-US" sz="2400" b="1" i="1">
                          <a:solidFill>
                            <a:srgbClr val="0F02BE"/>
                          </a:solidFill>
                          <a:latin typeface="Cambria Math" panose="02040503050406030204" pitchFamily="18" charset="0"/>
                        </a:rPr>
                        <m:t>.</m:t>
                      </m:r>
                      <m:r>
                        <a:rPr lang="en-US" sz="2400" b="1" i="1">
                          <a:solidFill>
                            <a:srgbClr val="0F02BE"/>
                          </a:solidFill>
                          <a:latin typeface="Cambria Math" panose="02040503050406030204" pitchFamily="18" charset="0"/>
                        </a:rPr>
                        <m:t>𝟕</m:t>
                      </m:r>
                    </m:oMath>
                  </m:oMathPara>
                </a14:m>
                <a:endParaRPr lang="en-US" sz="2400" dirty="0"/>
              </a:p>
            </p:txBody>
          </p:sp>
        </mc:Choice>
        <mc:Fallback xmlns="">
          <p:sp>
            <p:nvSpPr>
              <p:cNvPr id="82" name="TextBox 81">
                <a:extLst>
                  <a:ext uri="{FF2B5EF4-FFF2-40B4-BE49-F238E27FC236}">
                    <a16:creationId xmlns:a16="http://schemas.microsoft.com/office/drawing/2014/main" id="{D3E8C5E5-2AE7-4308-A2E7-62DC11D173D2}"/>
                  </a:ext>
                </a:extLst>
              </p:cNvPr>
              <p:cNvSpPr txBox="1">
                <a:spLocks noRot="1" noChangeAspect="1" noMove="1" noResize="1" noEditPoints="1" noAdjustHandles="1" noChangeArrowheads="1" noChangeShapeType="1" noTextEdit="1"/>
              </p:cNvSpPr>
              <p:nvPr/>
            </p:nvSpPr>
            <p:spPr>
              <a:xfrm>
                <a:off x="10445045" y="680165"/>
                <a:ext cx="1674385" cy="461665"/>
              </a:xfrm>
              <a:prstGeom prst="rect">
                <a:avLst/>
              </a:prstGeom>
              <a:blipFill>
                <a:blip r:embed="rId2"/>
                <a:stretch>
                  <a:fillRect b="-12000"/>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89DBA45A-02F4-479F-9002-E22B20CCB815}"/>
              </a:ext>
            </a:extLst>
          </p:cNvPr>
          <p:cNvCxnSpPr>
            <a:cxnSpLocks noChangeAspect="1"/>
          </p:cNvCxnSpPr>
          <p:nvPr/>
        </p:nvCxnSpPr>
        <p:spPr>
          <a:xfrm flipV="1">
            <a:off x="3587980" y="6078186"/>
            <a:ext cx="211052"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74947CC-DB9B-4EC7-A628-1CCFC59D768E}"/>
              </a:ext>
            </a:extLst>
          </p:cNvPr>
          <p:cNvGrpSpPr/>
          <p:nvPr/>
        </p:nvGrpSpPr>
        <p:grpSpPr>
          <a:xfrm>
            <a:off x="118341" y="646208"/>
            <a:ext cx="9037471" cy="6130468"/>
            <a:chOff x="886968" y="646208"/>
            <a:chExt cx="9037471" cy="6130468"/>
          </a:xfrm>
        </p:grpSpPr>
        <p:grpSp>
          <p:nvGrpSpPr>
            <p:cNvPr id="3" name="Group 2">
              <a:extLst>
                <a:ext uri="{FF2B5EF4-FFF2-40B4-BE49-F238E27FC236}">
                  <a16:creationId xmlns:a16="http://schemas.microsoft.com/office/drawing/2014/main" id="{855BE008-FC3D-4331-B1F0-0A830F867A53}"/>
                </a:ext>
              </a:extLst>
            </p:cNvPr>
            <p:cNvGrpSpPr/>
            <p:nvPr/>
          </p:nvGrpSpPr>
          <p:grpSpPr>
            <a:xfrm>
              <a:off x="886968" y="646208"/>
              <a:ext cx="9037471" cy="6130468"/>
              <a:chOff x="886968" y="646208"/>
              <a:chExt cx="9037471" cy="6130468"/>
            </a:xfrm>
          </p:grpSpPr>
          <p:grpSp>
            <p:nvGrpSpPr>
              <p:cNvPr id="2" name="Group 1">
                <a:extLst>
                  <a:ext uri="{FF2B5EF4-FFF2-40B4-BE49-F238E27FC236}">
                    <a16:creationId xmlns:a16="http://schemas.microsoft.com/office/drawing/2014/main" id="{F41825E3-415C-4A77-9352-9BA32B521BA2}"/>
                  </a:ext>
                </a:extLst>
              </p:cNvPr>
              <p:cNvGrpSpPr/>
              <p:nvPr/>
            </p:nvGrpSpPr>
            <p:grpSpPr>
              <a:xfrm>
                <a:off x="886968" y="646208"/>
                <a:ext cx="9037471" cy="6130468"/>
                <a:chOff x="886968" y="646208"/>
                <a:chExt cx="9037471" cy="6130468"/>
              </a:xfrm>
            </p:grpSpPr>
            <p:grpSp>
              <p:nvGrpSpPr>
                <p:cNvPr id="18" name="Group 17">
                  <a:extLst>
                    <a:ext uri="{FF2B5EF4-FFF2-40B4-BE49-F238E27FC236}">
                      <a16:creationId xmlns:a16="http://schemas.microsoft.com/office/drawing/2014/main" id="{5CBCA23F-BA06-4A6F-91F1-01FE9DC2A978}"/>
                    </a:ext>
                  </a:extLst>
                </p:cNvPr>
                <p:cNvGrpSpPr/>
                <p:nvPr/>
              </p:nvGrpSpPr>
              <p:grpSpPr>
                <a:xfrm>
                  <a:off x="886968" y="646208"/>
                  <a:ext cx="9037471" cy="6130468"/>
                  <a:chOff x="1577265" y="646208"/>
                  <a:chExt cx="9037471" cy="6130468"/>
                </a:xfrm>
              </p:grpSpPr>
              <p:grpSp>
                <p:nvGrpSpPr>
                  <p:cNvPr id="17" name="Group 16">
                    <a:extLst>
                      <a:ext uri="{FF2B5EF4-FFF2-40B4-BE49-F238E27FC236}">
                        <a16:creationId xmlns:a16="http://schemas.microsoft.com/office/drawing/2014/main" id="{2906E42F-E307-4FB0-98D4-062C68133345}"/>
                      </a:ext>
                    </a:extLst>
                  </p:cNvPr>
                  <p:cNvGrpSpPr/>
                  <p:nvPr/>
                </p:nvGrpSpPr>
                <p:grpSpPr>
                  <a:xfrm>
                    <a:off x="1577265" y="646208"/>
                    <a:ext cx="9037471" cy="6130468"/>
                    <a:chOff x="1577265" y="646208"/>
                    <a:chExt cx="9037471" cy="6130468"/>
                  </a:xfrm>
                </p:grpSpPr>
                <p:grpSp>
                  <p:nvGrpSpPr>
                    <p:cNvPr id="37" name="Group 36">
                      <a:extLst>
                        <a:ext uri="{FF2B5EF4-FFF2-40B4-BE49-F238E27FC236}">
                          <a16:creationId xmlns:a16="http://schemas.microsoft.com/office/drawing/2014/main" id="{AE36A4A9-3360-46CC-9062-45C17CE6BD8D}"/>
                        </a:ext>
                      </a:extLst>
                    </p:cNvPr>
                    <p:cNvGrpSpPr/>
                    <p:nvPr/>
                  </p:nvGrpSpPr>
                  <p:grpSpPr>
                    <a:xfrm>
                      <a:off x="1577265" y="646208"/>
                      <a:ext cx="9037471" cy="6130468"/>
                      <a:chOff x="1577265" y="294516"/>
                      <a:chExt cx="9037471" cy="6130468"/>
                    </a:xfrm>
                  </p:grpSpPr>
                  <p:cxnSp>
                    <p:nvCxnSpPr>
                      <p:cNvPr id="56" name="Straight Connector 55">
                        <a:extLst>
                          <a:ext uri="{FF2B5EF4-FFF2-40B4-BE49-F238E27FC236}">
                            <a16:creationId xmlns:a16="http://schemas.microsoft.com/office/drawing/2014/main" id="{DB8F6227-9D3D-42F0-9DE1-BAB4498C42C7}"/>
                          </a:ext>
                        </a:extLst>
                      </p:cNvPr>
                      <p:cNvCxnSpPr/>
                      <p:nvPr/>
                    </p:nvCxnSpPr>
                    <p:spPr>
                      <a:xfrm flipV="1">
                        <a:off x="3064042" y="261394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CD346B89-D9AE-4BF9-B8CF-DB818F518594}"/>
                          </a:ext>
                        </a:extLst>
                      </p:cNvPr>
                      <p:cNvGrpSpPr/>
                      <p:nvPr/>
                    </p:nvGrpSpPr>
                    <p:grpSpPr>
                      <a:xfrm>
                        <a:off x="1577265" y="294516"/>
                        <a:ext cx="9037471" cy="6130468"/>
                        <a:chOff x="1577265" y="294516"/>
                        <a:chExt cx="9037471" cy="6130468"/>
                      </a:xfrm>
                    </p:grpSpPr>
                    <p:pic>
                      <p:nvPicPr>
                        <p:cNvPr id="58" name="Picture 57">
                          <a:extLst>
                            <a:ext uri="{FF2B5EF4-FFF2-40B4-BE49-F238E27FC236}">
                              <a16:creationId xmlns:a16="http://schemas.microsoft.com/office/drawing/2014/main" id="{593B3B9B-F78F-4779-947C-05D6F7FCE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265" y="433016"/>
                          <a:ext cx="9037471" cy="5991968"/>
                        </a:xfrm>
                        <a:prstGeom prst="rect">
                          <a:avLst/>
                        </a:prstGeom>
                      </p:spPr>
                    </p:pic>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CEE6B96-D47F-45BF-87EC-44BD5138FBB8}"/>
                                </a:ext>
                              </a:extLst>
                            </p:cNvPr>
                            <p:cNvSpPr txBox="1"/>
                            <p:nvPr/>
                          </p:nvSpPr>
                          <p:spPr>
                            <a:xfrm>
                              <a:off x="3264568" y="29451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4E27000B-6EBA-4E7F-8D31-34817AE8A79B}"/>
                                </a:ext>
                              </a:extLst>
                            </p:cNvPr>
                            <p:cNvSpPr txBox="1">
                              <a:spLocks noRot="1" noChangeAspect="1" noMove="1" noResize="1" noEditPoints="1" noAdjustHandles="1" noChangeArrowheads="1" noChangeShapeType="1" noTextEdit="1"/>
                            </p:cNvSpPr>
                            <p:nvPr/>
                          </p:nvSpPr>
                          <p:spPr>
                            <a:xfrm>
                              <a:off x="3264568" y="294516"/>
                              <a:ext cx="517770" cy="276999"/>
                            </a:xfrm>
                            <a:prstGeom prst="rect">
                              <a:avLst/>
                            </a:prstGeom>
                            <a:blipFill>
                              <a:blip r:embed="rId4"/>
                              <a:stretch>
                                <a:fillRect l="-10714" r="-1190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8C07883-393E-4190-83CE-85BED29385A3}"/>
                                </a:ext>
                              </a:extLst>
                            </p:cNvPr>
                            <p:cNvSpPr txBox="1"/>
                            <p:nvPr/>
                          </p:nvSpPr>
                          <p:spPr>
                            <a:xfrm>
                              <a:off x="9111915"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18</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0F9C821B-14E9-4A6C-BC26-98C64F6FFD7D}"/>
                                </a:ext>
                              </a:extLst>
                            </p:cNvPr>
                            <p:cNvSpPr txBox="1">
                              <a:spLocks noRot="1" noChangeAspect="1" noMove="1" noResize="1" noEditPoints="1" noAdjustHandles="1" noChangeArrowheads="1" noChangeShapeType="1" noTextEdit="1"/>
                            </p:cNvSpPr>
                            <p:nvPr/>
                          </p:nvSpPr>
                          <p:spPr>
                            <a:xfrm>
                              <a:off x="9111915" y="320599"/>
                              <a:ext cx="517770" cy="276999"/>
                            </a:xfrm>
                            <a:prstGeom prst="rect">
                              <a:avLst/>
                            </a:prstGeom>
                            <a:blipFill>
                              <a:blip r:embed="rId5"/>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179AA45-8477-4C90-B90F-B732FE20283E}"/>
                                </a:ext>
                              </a:extLst>
                            </p:cNvPr>
                            <p:cNvSpPr txBox="1"/>
                            <p:nvPr/>
                          </p:nvSpPr>
                          <p:spPr>
                            <a:xfrm>
                              <a:off x="6096000"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47F5F37C-74F6-49FA-BB6D-6AD67AB43AFD}"/>
                                </a:ext>
                              </a:extLst>
                            </p:cNvPr>
                            <p:cNvSpPr txBox="1">
                              <a:spLocks noRot="1" noChangeAspect="1" noMove="1" noResize="1" noEditPoints="1" noAdjustHandles="1" noChangeArrowheads="1" noChangeShapeType="1" noTextEdit="1"/>
                            </p:cNvSpPr>
                            <p:nvPr/>
                          </p:nvSpPr>
                          <p:spPr>
                            <a:xfrm>
                              <a:off x="6096000" y="320599"/>
                              <a:ext cx="517770" cy="276999"/>
                            </a:xfrm>
                            <a:prstGeom prst="rect">
                              <a:avLst/>
                            </a:prstGeom>
                            <a:blipFill>
                              <a:blip r:embed="rId6"/>
                              <a:stretch>
                                <a:fillRect l="-9412"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9C23C357-A862-4D94-AE8B-EFF3E772A30F}"/>
                                </a:ext>
                              </a:extLst>
                            </p:cNvPr>
                            <p:cNvSpPr txBox="1"/>
                            <p:nvPr/>
                          </p:nvSpPr>
                          <p:spPr>
                            <a:xfrm>
                              <a:off x="3264568"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82A3B3E-85B4-4B75-85E6-12886883C736}"/>
                                </a:ext>
                              </a:extLst>
                            </p:cNvPr>
                            <p:cNvSpPr txBox="1">
                              <a:spLocks noRot="1" noChangeAspect="1" noMove="1" noResize="1" noEditPoints="1" noAdjustHandles="1" noChangeArrowheads="1" noChangeShapeType="1" noTextEdit="1"/>
                            </p:cNvSpPr>
                            <p:nvPr/>
                          </p:nvSpPr>
                          <p:spPr>
                            <a:xfrm>
                              <a:off x="3264568" y="3283428"/>
                              <a:ext cx="517770" cy="276999"/>
                            </a:xfrm>
                            <a:prstGeom prst="rect">
                              <a:avLst/>
                            </a:prstGeom>
                            <a:blipFill>
                              <a:blip r:embed="rId7"/>
                              <a:stretch>
                                <a:fillRect l="-10714" r="-1190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2A2F5EB-FFD1-4A76-A81E-8B13148908C2}"/>
                                </a:ext>
                              </a:extLst>
                            </p:cNvPr>
                            <p:cNvSpPr txBox="1"/>
                            <p:nvPr/>
                          </p:nvSpPr>
                          <p:spPr>
                            <a:xfrm>
                              <a:off x="9111915" y="326646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2C88460A-D4C3-453C-9651-E62C74806568}"/>
                                </a:ext>
                              </a:extLst>
                            </p:cNvPr>
                            <p:cNvSpPr txBox="1">
                              <a:spLocks noRot="1" noChangeAspect="1" noMove="1" noResize="1" noEditPoints="1" noAdjustHandles="1" noChangeArrowheads="1" noChangeShapeType="1" noTextEdit="1"/>
                            </p:cNvSpPr>
                            <p:nvPr/>
                          </p:nvSpPr>
                          <p:spPr>
                            <a:xfrm>
                              <a:off x="9111915" y="3266466"/>
                              <a:ext cx="517770" cy="276999"/>
                            </a:xfrm>
                            <a:prstGeom prst="rect">
                              <a:avLst/>
                            </a:prstGeom>
                            <a:blipFill>
                              <a:blip r:embed="rId8"/>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217435F-2146-415E-895F-6150D5F10FE5}"/>
                                </a:ext>
                              </a:extLst>
                            </p:cNvPr>
                            <p:cNvSpPr txBox="1"/>
                            <p:nvPr/>
                          </p:nvSpPr>
                          <p:spPr>
                            <a:xfrm>
                              <a:off x="6100422"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B1C7E290-E652-4CBD-BA3D-DADBF781AFAD}"/>
                                </a:ext>
                              </a:extLst>
                            </p:cNvPr>
                            <p:cNvSpPr txBox="1">
                              <a:spLocks noRot="1" noChangeAspect="1" noMove="1" noResize="1" noEditPoints="1" noAdjustHandles="1" noChangeArrowheads="1" noChangeShapeType="1" noTextEdit="1"/>
                            </p:cNvSpPr>
                            <p:nvPr/>
                          </p:nvSpPr>
                          <p:spPr>
                            <a:xfrm>
                              <a:off x="6100422" y="3283428"/>
                              <a:ext cx="517770" cy="276999"/>
                            </a:xfrm>
                            <a:prstGeom prst="rect">
                              <a:avLst/>
                            </a:prstGeom>
                            <a:blipFill>
                              <a:blip r:embed="rId9"/>
                              <a:stretch>
                                <a:fillRect l="-10588" r="-10588" b="-6667"/>
                              </a:stretch>
                            </a:blipFill>
                          </p:spPr>
                          <p:txBody>
                            <a:bodyPr/>
                            <a:lstStyle/>
                            <a:p>
                              <a:r>
                                <a:rPr lang="en-US">
                                  <a:noFill/>
                                </a:rPr>
                                <a:t> </a:t>
                              </a:r>
                            </a:p>
                          </p:txBody>
                        </p:sp>
                      </mc:Fallback>
                    </mc:AlternateContent>
                  </p:grpSp>
                  <p:cxnSp>
                    <p:nvCxnSpPr>
                      <p:cNvPr id="46" name="Straight Connector 45">
                        <a:extLst>
                          <a:ext uri="{FF2B5EF4-FFF2-40B4-BE49-F238E27FC236}">
                            <a16:creationId xmlns:a16="http://schemas.microsoft.com/office/drawing/2014/main" id="{03DF078B-D14A-4843-95D6-E2E8986227AD}"/>
                          </a:ext>
                        </a:extLst>
                      </p:cNvPr>
                      <p:cNvCxnSpPr/>
                      <p:nvPr/>
                    </p:nvCxnSpPr>
                    <p:spPr>
                      <a:xfrm flipV="1">
                        <a:off x="2943726" y="263800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5D69C3B-D411-463B-87BF-E92F7B0F16BF}"/>
                          </a:ext>
                        </a:extLst>
                      </p:cNvPr>
                      <p:cNvCxnSpPr>
                        <a:cxnSpLocks/>
                      </p:cNvCxnSpPr>
                      <p:nvPr/>
                    </p:nvCxnSpPr>
                    <p:spPr>
                      <a:xfrm flipV="1">
                        <a:off x="2518611" y="2574759"/>
                        <a:ext cx="360947" cy="34040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F80855C-4B3A-4E51-8EA8-EBB8BBD84F01}"/>
                          </a:ext>
                        </a:extLst>
                      </p:cNvPr>
                      <p:cNvCxnSpPr>
                        <a:cxnSpLocks/>
                      </p:cNvCxnSpPr>
                      <p:nvPr/>
                    </p:nvCxnSpPr>
                    <p:spPr>
                      <a:xfrm flipV="1">
                        <a:off x="3729788" y="2853229"/>
                        <a:ext cx="116718" cy="16978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5D108BC-E6F3-4778-A541-FA7F92C2700B}"/>
                          </a:ext>
                        </a:extLst>
                      </p:cNvPr>
                      <p:cNvCxnSpPr/>
                      <p:nvPr/>
                    </p:nvCxnSpPr>
                    <p:spPr>
                      <a:xfrm flipV="1">
                        <a:off x="3176336" y="262998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E7F723-0D5C-40E8-9E9D-9FD6FD27CFD5}"/>
                          </a:ext>
                        </a:extLst>
                      </p:cNvPr>
                      <p:cNvCxnSpPr/>
                      <p:nvPr/>
                    </p:nvCxnSpPr>
                    <p:spPr>
                      <a:xfrm flipV="1">
                        <a:off x="2646948" y="262998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86EAB04-E05E-4404-AFB8-DF7543C60884}"/>
                          </a:ext>
                        </a:extLst>
                      </p:cNvPr>
                      <p:cNvCxnSpPr>
                        <a:cxnSpLocks/>
                      </p:cNvCxnSpPr>
                      <p:nvPr/>
                    </p:nvCxnSpPr>
                    <p:spPr>
                      <a:xfrm flipV="1">
                        <a:off x="3545305" y="2807368"/>
                        <a:ext cx="184483" cy="2076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CD765252-C371-4389-B8F0-391DE94272AE}"/>
                        </a:ext>
                      </a:extLst>
                    </p:cNvPr>
                    <p:cNvCxnSpPr>
                      <a:cxnSpLocks/>
                    </p:cNvCxnSpPr>
                    <p:nvPr/>
                  </p:nvCxnSpPr>
                  <p:spPr>
                    <a:xfrm flipV="1">
                      <a:off x="2558716" y="2950513"/>
                      <a:ext cx="216568" cy="192506"/>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C61BE4-14C7-40EA-A67F-28F4ACD77900}"/>
                        </a:ext>
                      </a:extLst>
                    </p:cNvPr>
                    <p:cNvCxnSpPr/>
                    <p:nvPr/>
                  </p:nvCxnSpPr>
                  <p:spPr>
                    <a:xfrm flipV="1">
                      <a:off x="2831431" y="296649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253300-B3A6-472F-B33F-BE70374680A2}"/>
                        </a:ext>
                      </a:extLst>
                    </p:cNvPr>
                    <p:cNvCxnSpPr>
                      <a:cxnSpLocks/>
                    </p:cNvCxnSpPr>
                    <p:nvPr/>
                  </p:nvCxnSpPr>
                  <p:spPr>
                    <a:xfrm flipV="1">
                      <a:off x="3347661" y="3046766"/>
                      <a:ext cx="317959" cy="31631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52E2027-C688-405B-B163-7FACE0BF6BC3}"/>
                        </a:ext>
                      </a:extLst>
                    </p:cNvPr>
                    <p:cNvCxnSpPr>
                      <a:cxnSpLocks noChangeAspect="1"/>
                    </p:cNvCxnSpPr>
                    <p:nvPr/>
                  </p:nvCxnSpPr>
                  <p:spPr>
                    <a:xfrm flipV="1">
                      <a:off x="2528844" y="5436808"/>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338D0C-25BB-4B64-8CC6-263006B0BC75}"/>
                        </a:ext>
                      </a:extLst>
                    </p:cNvPr>
                    <p:cNvCxnSpPr>
                      <a:cxnSpLocks noChangeAspect="1"/>
                    </p:cNvCxnSpPr>
                    <p:nvPr/>
                  </p:nvCxnSpPr>
                  <p:spPr>
                    <a:xfrm flipV="1">
                      <a:off x="2561855" y="5592110"/>
                      <a:ext cx="674080"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CE23D4-9C1F-495D-8B41-E61147B552B8}"/>
                        </a:ext>
                      </a:extLst>
                    </p:cNvPr>
                    <p:cNvCxnSpPr>
                      <a:cxnSpLocks noChangeAspect="1"/>
                    </p:cNvCxnSpPr>
                    <p:nvPr/>
                  </p:nvCxnSpPr>
                  <p:spPr>
                    <a:xfrm flipV="1">
                      <a:off x="3005546" y="5758586"/>
                      <a:ext cx="614081" cy="512064"/>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D960AE-9C24-452B-925B-797326D56A77}"/>
                        </a:ext>
                      </a:extLst>
                    </p:cNvPr>
                    <p:cNvCxnSpPr>
                      <a:cxnSpLocks noChangeAspect="1"/>
                    </p:cNvCxnSpPr>
                    <p:nvPr/>
                  </p:nvCxnSpPr>
                  <p:spPr>
                    <a:xfrm flipV="1">
                      <a:off x="2702545" y="5711309"/>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AD64AB-D005-45AC-8FF7-FFB3942BFC1D}"/>
                        </a:ext>
                      </a:extLst>
                    </p:cNvPr>
                    <p:cNvCxnSpPr>
                      <a:cxnSpLocks noChangeAspect="1"/>
                    </p:cNvCxnSpPr>
                    <p:nvPr/>
                  </p:nvCxnSpPr>
                  <p:spPr>
                    <a:xfrm flipV="1">
                      <a:off x="2552694" y="5296130"/>
                      <a:ext cx="390607" cy="3200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C12BB24-F018-4D73-A2B7-F6C8A7E6EF0E}"/>
                        </a:ext>
                      </a:extLst>
                    </p:cNvPr>
                    <p:cNvCxnSpPr>
                      <a:cxnSpLocks noChangeAspect="1"/>
                    </p:cNvCxnSpPr>
                    <p:nvPr/>
                  </p:nvCxnSpPr>
                  <p:spPr>
                    <a:xfrm flipV="1">
                      <a:off x="2536451" y="5111401"/>
                      <a:ext cx="328720" cy="2743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4DBAED2-8CEF-4F7F-A8EE-2BC5304CFE16}"/>
                        </a:ext>
                      </a:extLst>
                    </p:cNvPr>
                    <p:cNvCxnSpPr>
                      <a:cxnSpLocks noChangeAspect="1"/>
                    </p:cNvCxnSpPr>
                    <p:nvPr/>
                  </p:nvCxnSpPr>
                  <p:spPr>
                    <a:xfrm flipV="1">
                      <a:off x="2552694" y="4998188"/>
                      <a:ext cx="204181"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9C431B8-9FC6-4D41-93AC-4E9FD1316BB3}"/>
                        </a:ext>
                      </a:extLst>
                    </p:cNvPr>
                    <p:cNvCxnSpPr>
                      <a:cxnSpLocks noChangeAspect="1"/>
                    </p:cNvCxnSpPr>
                    <p:nvPr/>
                  </p:nvCxnSpPr>
                  <p:spPr>
                    <a:xfrm flipV="1">
                      <a:off x="3343113" y="5815776"/>
                      <a:ext cx="526354" cy="43891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B7CAD42-357E-47FB-995B-E1E15536A409}"/>
                        </a:ext>
                      </a:extLst>
                    </p:cNvPr>
                    <p:cNvCxnSpPr>
                      <a:cxnSpLocks noChangeAspect="1"/>
                    </p:cNvCxnSpPr>
                    <p:nvPr/>
                  </p:nvCxnSpPr>
                  <p:spPr>
                    <a:xfrm flipV="1">
                      <a:off x="3638520" y="5839839"/>
                      <a:ext cx="515389" cy="42976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2FECA0F-012E-4BCE-BDCB-88D1D422C623}"/>
                        </a:ext>
                      </a:extLst>
                    </p:cNvPr>
                    <p:cNvCxnSpPr>
                      <a:cxnSpLocks noChangeAspect="1"/>
                    </p:cNvCxnSpPr>
                    <p:nvPr/>
                  </p:nvCxnSpPr>
                  <p:spPr>
                    <a:xfrm flipV="1">
                      <a:off x="3952987" y="5867046"/>
                      <a:ext cx="474867" cy="4114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9D41788E-D59F-4F96-834E-29A94BEE2C16}"/>
                      </a:ext>
                    </a:extLst>
                  </p:cNvPr>
                  <p:cNvCxnSpPr/>
                  <p:nvPr/>
                </p:nvCxnSpPr>
                <p:spPr>
                  <a:xfrm flipV="1">
                    <a:off x="2566737" y="295051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D1ED9855-D4B7-4A04-BEF8-558CCFD4D017}"/>
                    </a:ext>
                  </a:extLst>
                </p:cNvPr>
                <p:cNvCxnSpPr>
                  <a:cxnSpLocks noChangeAspect="1"/>
                </p:cNvCxnSpPr>
                <p:nvPr/>
              </p:nvCxnSpPr>
              <p:spPr>
                <a:xfrm flipV="1">
                  <a:off x="4762191" y="5445552"/>
                  <a:ext cx="986914" cy="8229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D703D22-B3B7-4912-8D75-351ADEFFE3F3}"/>
                    </a:ext>
                  </a:extLst>
                </p:cNvPr>
                <p:cNvCxnSpPr>
                  <a:cxnSpLocks noChangeAspect="1"/>
                </p:cNvCxnSpPr>
                <p:nvPr/>
              </p:nvCxnSpPr>
              <p:spPr>
                <a:xfrm flipV="1">
                  <a:off x="5088156" y="5614213"/>
                  <a:ext cx="767600" cy="6400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5D5F9DC-35D5-40D6-BA33-6E17EE35DCE8}"/>
                    </a:ext>
                  </a:extLst>
                </p:cNvPr>
                <p:cNvCxnSpPr>
                  <a:cxnSpLocks noChangeAspect="1"/>
                </p:cNvCxnSpPr>
                <p:nvPr/>
              </p:nvCxnSpPr>
              <p:spPr>
                <a:xfrm flipV="1">
                  <a:off x="5442591" y="5721311"/>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AB00529-E7A4-4930-9951-3B79877E053B}"/>
                    </a:ext>
                  </a:extLst>
                </p:cNvPr>
                <p:cNvCxnSpPr>
                  <a:cxnSpLocks/>
                </p:cNvCxnSpPr>
                <p:nvPr/>
              </p:nvCxnSpPr>
              <p:spPr>
                <a:xfrm flipV="1">
                  <a:off x="5697753" y="5773726"/>
                  <a:ext cx="606001" cy="50532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DBDA324-7D67-4BFD-B6C1-65A726D7565F}"/>
                    </a:ext>
                  </a:extLst>
                </p:cNvPr>
                <p:cNvCxnSpPr>
                  <a:cxnSpLocks noChangeAspect="1"/>
                </p:cNvCxnSpPr>
                <p:nvPr/>
              </p:nvCxnSpPr>
              <p:spPr>
                <a:xfrm flipV="1">
                  <a:off x="5995590" y="5826123"/>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E4D1B05-1591-4EB1-A7ED-6982C0A210F6}"/>
                    </a:ext>
                  </a:extLst>
                </p:cNvPr>
                <p:cNvCxnSpPr>
                  <a:cxnSpLocks noChangeAspect="1"/>
                </p:cNvCxnSpPr>
                <p:nvPr/>
              </p:nvCxnSpPr>
              <p:spPr>
                <a:xfrm flipV="1">
                  <a:off x="6257441" y="5917906"/>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C0CD1E-11D2-409A-A033-1D70A0818A13}"/>
                    </a:ext>
                  </a:extLst>
                </p:cNvPr>
                <p:cNvCxnSpPr>
                  <a:cxnSpLocks noChangeAspect="1"/>
                </p:cNvCxnSpPr>
                <p:nvPr/>
              </p:nvCxnSpPr>
              <p:spPr>
                <a:xfrm flipV="1">
                  <a:off x="6491455" y="6115544"/>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98B7934-8DE2-4326-AD78-F7EF64BC7942}"/>
                    </a:ext>
                  </a:extLst>
                </p:cNvPr>
                <p:cNvCxnSpPr>
                  <a:cxnSpLocks noChangeAspect="1"/>
                </p:cNvCxnSpPr>
                <p:nvPr/>
              </p:nvCxnSpPr>
              <p:spPr>
                <a:xfrm flipV="1">
                  <a:off x="4741972" y="5238988"/>
                  <a:ext cx="877257" cy="7315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4C5DD3A-EA21-4E8C-9DDF-43ED9E31E169}"/>
                    </a:ext>
                  </a:extLst>
                </p:cNvPr>
                <p:cNvCxnSpPr>
                  <a:cxnSpLocks noChangeAspect="1"/>
                </p:cNvCxnSpPr>
                <p:nvPr/>
              </p:nvCxnSpPr>
              <p:spPr>
                <a:xfrm flipV="1">
                  <a:off x="4748088" y="4774742"/>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F41BCE8-4EF6-49C2-A939-4FF7F1416F40}"/>
                    </a:ext>
                  </a:extLst>
                </p:cNvPr>
                <p:cNvCxnSpPr>
                  <a:cxnSpLocks noChangeAspect="1"/>
                </p:cNvCxnSpPr>
                <p:nvPr/>
              </p:nvCxnSpPr>
              <p:spPr>
                <a:xfrm flipV="1">
                  <a:off x="4741331" y="4848124"/>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BBC42C7-D5F6-4EC9-9321-DD6F34157B13}"/>
                    </a:ext>
                  </a:extLst>
                </p:cNvPr>
                <p:cNvCxnSpPr>
                  <a:cxnSpLocks/>
                </p:cNvCxnSpPr>
                <p:nvPr/>
              </p:nvCxnSpPr>
              <p:spPr>
                <a:xfrm flipV="1">
                  <a:off x="4748088" y="4959159"/>
                  <a:ext cx="606001" cy="50532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4A7B1AD-019B-4EAD-AA94-2ABC325855B6}"/>
                    </a:ext>
                  </a:extLst>
                </p:cNvPr>
                <p:cNvCxnSpPr>
                  <a:cxnSpLocks noChangeAspect="1"/>
                </p:cNvCxnSpPr>
                <p:nvPr/>
              </p:nvCxnSpPr>
              <p:spPr>
                <a:xfrm flipV="1">
                  <a:off x="4738683" y="5081231"/>
                  <a:ext cx="767600" cy="6400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B67DD4CB-5C46-4752-8D65-FFB01FAB7C04}"/>
                  </a:ext>
                </a:extLst>
              </p:cNvPr>
              <p:cNvCxnSpPr>
                <a:cxnSpLocks noChangeAspect="1"/>
              </p:cNvCxnSpPr>
              <p:nvPr/>
            </p:nvCxnSpPr>
            <p:spPr>
              <a:xfrm flipV="1">
                <a:off x="7649666" y="4916723"/>
                <a:ext cx="1096571" cy="9144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CA7BD19-B928-4DB3-A26C-1177AEA0BD08}"/>
                  </a:ext>
                </a:extLst>
              </p:cNvPr>
              <p:cNvCxnSpPr>
                <a:cxnSpLocks noChangeAspect="1"/>
              </p:cNvCxnSpPr>
              <p:nvPr/>
            </p:nvCxnSpPr>
            <p:spPr>
              <a:xfrm flipV="1">
                <a:off x="7664847" y="5082771"/>
                <a:ext cx="1261057" cy="10515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F2E66B8-485C-4B37-8025-AE2D53571770}"/>
                  </a:ext>
                </a:extLst>
              </p:cNvPr>
              <p:cNvCxnSpPr>
                <a:cxnSpLocks noChangeAspect="1"/>
              </p:cNvCxnSpPr>
              <p:nvPr/>
            </p:nvCxnSpPr>
            <p:spPr>
              <a:xfrm flipV="1">
                <a:off x="7650230" y="4816093"/>
                <a:ext cx="932086" cy="7772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0353BE9-D12F-4045-A257-7346B9F461C4}"/>
                  </a:ext>
                </a:extLst>
              </p:cNvPr>
              <p:cNvCxnSpPr>
                <a:cxnSpLocks noChangeAspect="1"/>
              </p:cNvCxnSpPr>
              <p:nvPr/>
            </p:nvCxnSpPr>
            <p:spPr>
              <a:xfrm flipV="1">
                <a:off x="7664847" y="4779570"/>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0340433-81DC-4DF5-81EE-A3F258BF63BE}"/>
                  </a:ext>
                </a:extLst>
              </p:cNvPr>
              <p:cNvCxnSpPr>
                <a:cxnSpLocks noChangeAspect="1"/>
              </p:cNvCxnSpPr>
              <p:nvPr/>
            </p:nvCxnSpPr>
            <p:spPr>
              <a:xfrm flipV="1">
                <a:off x="7657253" y="4699090"/>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C8EC58F-9FAD-442E-9481-D4FC75C848DC}"/>
                  </a:ext>
                </a:extLst>
              </p:cNvPr>
              <p:cNvCxnSpPr>
                <a:cxnSpLocks noChangeAspect="1"/>
              </p:cNvCxnSpPr>
              <p:nvPr/>
            </p:nvCxnSpPr>
            <p:spPr>
              <a:xfrm flipV="1">
                <a:off x="7650230" y="4665244"/>
                <a:ext cx="182880"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6D372AD-B309-4F51-91DD-29E4CC7D6027}"/>
                  </a:ext>
                </a:extLst>
              </p:cNvPr>
              <p:cNvCxnSpPr>
                <a:cxnSpLocks noChangeAspect="1"/>
              </p:cNvCxnSpPr>
              <p:nvPr/>
            </p:nvCxnSpPr>
            <p:spPr>
              <a:xfrm flipV="1">
                <a:off x="7795843" y="5273213"/>
                <a:ext cx="1206228" cy="10058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59FF0E4-DAEB-496B-90BD-ECD8BBA4C839}"/>
                  </a:ext>
                </a:extLst>
              </p:cNvPr>
              <p:cNvCxnSpPr>
                <a:cxnSpLocks noChangeAspect="1"/>
              </p:cNvCxnSpPr>
              <p:nvPr/>
            </p:nvCxnSpPr>
            <p:spPr>
              <a:xfrm flipV="1">
                <a:off x="8107155" y="5442073"/>
                <a:ext cx="986914" cy="8229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53D42A-7510-4759-95DA-7CC3F88E4F9F}"/>
                  </a:ext>
                </a:extLst>
              </p:cNvPr>
              <p:cNvCxnSpPr>
                <a:cxnSpLocks noChangeAspect="1"/>
              </p:cNvCxnSpPr>
              <p:nvPr/>
            </p:nvCxnSpPr>
            <p:spPr>
              <a:xfrm flipV="1">
                <a:off x="8449418" y="5607686"/>
                <a:ext cx="767600" cy="6400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4BB1F22-1DBA-46AA-BBE2-0CCC2FD94865}"/>
                  </a:ext>
                </a:extLst>
              </p:cNvPr>
              <p:cNvCxnSpPr>
                <a:cxnSpLocks noChangeAspect="1"/>
              </p:cNvCxnSpPr>
              <p:nvPr/>
            </p:nvCxnSpPr>
            <p:spPr>
              <a:xfrm flipV="1">
                <a:off x="8687259" y="5715137"/>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255807B-096E-45B6-ABC6-3D94F59EB01D}"/>
                  </a:ext>
                </a:extLst>
              </p:cNvPr>
              <p:cNvCxnSpPr>
                <a:cxnSpLocks noChangeAspect="1"/>
              </p:cNvCxnSpPr>
              <p:nvPr/>
            </p:nvCxnSpPr>
            <p:spPr>
              <a:xfrm flipV="1">
                <a:off x="8986394" y="5811138"/>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9723860-23DA-4845-A1C3-79EA08F3357D}"/>
                  </a:ext>
                </a:extLst>
              </p:cNvPr>
              <p:cNvCxnSpPr>
                <a:cxnSpLocks noChangeAspect="1"/>
              </p:cNvCxnSpPr>
              <p:nvPr/>
            </p:nvCxnSpPr>
            <p:spPr>
              <a:xfrm flipV="1">
                <a:off x="9240738" y="6005453"/>
                <a:ext cx="328972" cy="2743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a:extLst>
                <a:ext uri="{FF2B5EF4-FFF2-40B4-BE49-F238E27FC236}">
                  <a16:creationId xmlns:a16="http://schemas.microsoft.com/office/drawing/2014/main" id="{4F6FD848-F848-4400-8047-D171892E3675}"/>
                </a:ext>
              </a:extLst>
            </p:cNvPr>
            <p:cNvCxnSpPr>
              <a:cxnSpLocks noChangeAspect="1"/>
            </p:cNvCxnSpPr>
            <p:nvPr/>
          </p:nvCxnSpPr>
          <p:spPr>
            <a:xfrm flipV="1">
              <a:off x="7664847" y="2875857"/>
              <a:ext cx="603115" cy="5029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E89627D2-1857-4B34-823D-42852F2F2615}"/>
                </a:ext>
              </a:extLst>
            </p:cNvPr>
            <p:cNvCxnSpPr>
              <a:cxnSpLocks noChangeAspect="1"/>
            </p:cNvCxnSpPr>
            <p:nvPr/>
          </p:nvCxnSpPr>
          <p:spPr>
            <a:xfrm flipV="1">
              <a:off x="7646019" y="2808508"/>
              <a:ext cx="405732" cy="3383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202F871-A625-41B3-BFD0-989EC3B70283}"/>
                </a:ext>
              </a:extLst>
            </p:cNvPr>
            <p:cNvCxnSpPr>
              <a:cxnSpLocks noChangeAspect="1"/>
            </p:cNvCxnSpPr>
            <p:nvPr/>
          </p:nvCxnSpPr>
          <p:spPr>
            <a:xfrm flipV="1">
              <a:off x="7646019" y="2698964"/>
              <a:ext cx="241246" cy="20116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441858D-07CC-4974-BF5E-5A0018E4104D}"/>
                </a:ext>
              </a:extLst>
            </p:cNvPr>
            <p:cNvCxnSpPr>
              <a:cxnSpLocks noChangeAspect="1"/>
            </p:cNvCxnSpPr>
            <p:nvPr/>
          </p:nvCxnSpPr>
          <p:spPr>
            <a:xfrm flipV="1">
              <a:off x="7904474" y="2895929"/>
              <a:ext cx="581183" cy="48463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3204E46-1748-4C16-AE09-7E21D8AEB60F}"/>
                </a:ext>
              </a:extLst>
            </p:cNvPr>
            <p:cNvCxnSpPr>
              <a:cxnSpLocks noChangeAspect="1"/>
            </p:cNvCxnSpPr>
            <p:nvPr/>
          </p:nvCxnSpPr>
          <p:spPr>
            <a:xfrm flipV="1">
              <a:off x="8213951" y="2929697"/>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2A7BE4F-491F-4B3A-BEA6-29BB2FFA8DF3}"/>
                </a:ext>
              </a:extLst>
            </p:cNvPr>
            <p:cNvCxnSpPr>
              <a:cxnSpLocks noChangeAspect="1"/>
            </p:cNvCxnSpPr>
            <p:nvPr/>
          </p:nvCxnSpPr>
          <p:spPr>
            <a:xfrm flipV="1">
              <a:off x="8529082" y="2952547"/>
              <a:ext cx="493458" cy="4114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E8A5F7D-3CC8-40B6-AD99-FA5AE3BF8D27}"/>
                </a:ext>
              </a:extLst>
            </p:cNvPr>
            <p:cNvCxnSpPr>
              <a:cxnSpLocks noChangeAspect="1"/>
            </p:cNvCxnSpPr>
            <p:nvPr/>
          </p:nvCxnSpPr>
          <p:spPr>
            <a:xfrm flipV="1">
              <a:off x="8809733" y="2961648"/>
              <a:ext cx="493458" cy="4114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024BA66-5F9F-4739-8416-876C138FC1A9}"/>
                </a:ext>
              </a:extLst>
            </p:cNvPr>
            <p:cNvCxnSpPr>
              <a:cxnSpLocks noChangeAspect="1"/>
            </p:cNvCxnSpPr>
            <p:nvPr/>
          </p:nvCxnSpPr>
          <p:spPr>
            <a:xfrm flipV="1">
              <a:off x="9091726" y="2998267"/>
              <a:ext cx="438630"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D4A0C21-BD06-4EB9-B097-3884A241FD7F}"/>
                </a:ext>
              </a:extLst>
            </p:cNvPr>
            <p:cNvCxnSpPr>
              <a:cxnSpLocks noChangeAspect="1"/>
            </p:cNvCxnSpPr>
            <p:nvPr/>
          </p:nvCxnSpPr>
          <p:spPr>
            <a:xfrm flipV="1">
              <a:off x="4903944" y="2927294"/>
              <a:ext cx="515389" cy="42976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37473BB-5483-4E94-BB78-A155528703A9}"/>
                </a:ext>
              </a:extLst>
            </p:cNvPr>
            <p:cNvCxnSpPr>
              <a:cxnSpLocks noChangeAspect="1"/>
            </p:cNvCxnSpPr>
            <p:nvPr/>
          </p:nvCxnSpPr>
          <p:spPr>
            <a:xfrm flipV="1">
              <a:off x="5229747" y="2989697"/>
              <a:ext cx="460561" cy="38404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D5810C8-5815-4EEC-93E9-0CF297D26511}"/>
                </a:ext>
              </a:extLst>
            </p:cNvPr>
            <p:cNvCxnSpPr>
              <a:cxnSpLocks noChangeAspect="1"/>
            </p:cNvCxnSpPr>
            <p:nvPr/>
          </p:nvCxnSpPr>
          <p:spPr>
            <a:xfrm flipV="1">
              <a:off x="5536707" y="2984449"/>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966BFC7-514C-4C83-BD91-F6BF218427D2}"/>
                </a:ext>
              </a:extLst>
            </p:cNvPr>
            <p:cNvCxnSpPr>
              <a:cxnSpLocks noChangeAspect="1"/>
            </p:cNvCxnSpPr>
            <p:nvPr/>
          </p:nvCxnSpPr>
          <p:spPr>
            <a:xfrm flipV="1">
              <a:off x="5853426" y="3075403"/>
              <a:ext cx="328973" cy="2743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C451F1C-990C-45DA-918F-C354F1D7C8D9}"/>
                </a:ext>
              </a:extLst>
            </p:cNvPr>
            <p:cNvCxnSpPr>
              <a:cxnSpLocks noChangeAspect="1"/>
            </p:cNvCxnSpPr>
            <p:nvPr/>
          </p:nvCxnSpPr>
          <p:spPr>
            <a:xfrm flipV="1">
              <a:off x="6173261" y="3214147"/>
              <a:ext cx="164487" cy="1371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4E9C19F-ED0C-4633-81A7-36E4ECC2FEB1}"/>
                </a:ext>
              </a:extLst>
            </p:cNvPr>
            <p:cNvCxnSpPr>
              <a:cxnSpLocks noChangeAspect="1"/>
            </p:cNvCxnSpPr>
            <p:nvPr/>
          </p:nvCxnSpPr>
          <p:spPr>
            <a:xfrm flipV="1">
              <a:off x="4748595" y="2916956"/>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D0939DC-01CD-4D84-9EB0-93EA3832915F}"/>
                </a:ext>
              </a:extLst>
            </p:cNvPr>
            <p:cNvCxnSpPr>
              <a:cxnSpLocks noChangeAspect="1"/>
            </p:cNvCxnSpPr>
            <p:nvPr/>
          </p:nvCxnSpPr>
          <p:spPr>
            <a:xfrm flipV="1">
              <a:off x="4755906" y="2925989"/>
              <a:ext cx="405732" cy="3383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EEB9F3E-DD83-42CE-8E93-3C0498817680}"/>
                </a:ext>
              </a:extLst>
            </p:cNvPr>
            <p:cNvCxnSpPr>
              <a:cxnSpLocks noChangeAspect="1"/>
            </p:cNvCxnSpPr>
            <p:nvPr/>
          </p:nvCxnSpPr>
          <p:spPr>
            <a:xfrm flipV="1">
              <a:off x="9375746" y="3195313"/>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DF9F033-54BE-4B8C-AF24-C8B2FCF1D9B5}"/>
                </a:ext>
              </a:extLst>
            </p:cNvPr>
            <p:cNvCxnSpPr>
              <a:cxnSpLocks noChangeAspect="1"/>
            </p:cNvCxnSpPr>
            <p:nvPr/>
          </p:nvCxnSpPr>
          <p:spPr>
            <a:xfrm flipV="1">
              <a:off x="7660534" y="2589900"/>
              <a:ext cx="131589" cy="1097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F5BACF0-A1D4-48A3-902B-AAA645589B0A}"/>
                  </a:ext>
                </a:extLst>
              </p:cNvPr>
              <p:cNvSpPr txBox="1"/>
              <p:nvPr/>
            </p:nvSpPr>
            <p:spPr>
              <a:xfrm>
                <a:off x="9034126" y="1707481"/>
                <a:ext cx="2938043" cy="3293209"/>
              </a:xfrm>
              <a:prstGeom prst="rect">
                <a:avLst/>
              </a:prstGeom>
              <a:noFill/>
            </p:spPr>
            <p:txBody>
              <a:bodyPr wrap="square" rtlCol="0">
                <a:spAutoFit/>
              </a:bodyPr>
              <a:lstStyle/>
              <a:p>
                <a:r>
                  <a:rPr lang="en-US" b="1" dirty="0">
                    <a:solidFill>
                      <a:schemeClr val="tx1"/>
                    </a:solidFill>
                  </a:rPr>
                  <a:t>Approximately, </a:t>
                </a:r>
              </a:p>
              <a:p>
                <a:pPr marL="285750" indent="-285750">
                  <a:buFont typeface="Arial" panose="020B0604020202020204" pitchFamily="34" charset="0"/>
                  <a:buChar char="•"/>
                </a:pPr>
                <a:r>
                  <a:rPr lang="en-US" b="1" dirty="0">
                    <a:solidFill>
                      <a:schemeClr val="tx1"/>
                    </a:solidFill>
                  </a:rPr>
                  <a:t>Where </a:t>
                </a:r>
                <a14:m>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𝒑</m:t>
                        </m:r>
                      </m:e>
                      <m:sub>
                        <m:r>
                          <a:rPr lang="en-US" b="1" i="1" smtClean="0">
                            <a:solidFill>
                              <a:schemeClr val="tx1"/>
                            </a:solidFill>
                            <a:latin typeface="Cambria Math" panose="02040503050406030204" pitchFamily="18" charset="0"/>
                          </a:rPr>
                          <m:t>𝒓𝒆𝒕</m:t>
                        </m:r>
                      </m:sub>
                    </m:sSub>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𝟕</m:t>
                    </m:r>
                  </m:oMath>
                </a14:m>
                <a:r>
                  <a:rPr lang="en-US" b="1" dirty="0">
                    <a:solidFill>
                      <a:schemeClr val="tx1"/>
                    </a:solidFill>
                  </a:rPr>
                  <a:t>, we have </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𝝀</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𝟏</m:t>
                    </m:r>
                  </m:oMath>
                </a14:m>
                <a:r>
                  <a:rPr lang="en-US" b="1" dirty="0">
                    <a:solidFill>
                      <a:schemeClr val="tx1"/>
                    </a:solidFill>
                  </a:rPr>
                  <a:t>.</a:t>
                </a:r>
              </a:p>
              <a:p>
                <a:pPr marL="285750" indent="-285750">
                  <a:spcBef>
                    <a:spcPts val="600"/>
                  </a:spcBef>
                  <a:buFont typeface="Arial" panose="020B0604020202020204" pitchFamily="34" charset="0"/>
                  <a:buChar char="•"/>
                </a:pPr>
                <a:r>
                  <a:rPr lang="en-US" b="1" dirty="0">
                    <a:solidFill>
                      <a:schemeClr val="tx1"/>
                    </a:solidFill>
                  </a:rPr>
                  <a:t>In the shaded flow region, we have population growth </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𝝀</m:t>
                    </m:r>
                    <m:r>
                      <a:rPr lang="en-US" b="1" i="1" smtClean="0">
                        <a:solidFill>
                          <a:schemeClr val="tx1"/>
                        </a:solidFill>
                        <a:latin typeface="Cambria Math" panose="02040503050406030204" pitchFamily="18" charset="0"/>
                        <a:ea typeface="Cambria Math" panose="02040503050406030204" pitchFamily="18" charset="0"/>
                      </a:rPr>
                      <m:t>&gt;</m:t>
                    </m:r>
                    <m:r>
                      <a:rPr lang="en-US" b="1" i="1" smtClean="0">
                        <a:solidFill>
                          <a:schemeClr val="tx1"/>
                        </a:solidFill>
                        <a:latin typeface="Cambria Math" panose="02040503050406030204" pitchFamily="18" charset="0"/>
                        <a:ea typeface="Cambria Math" panose="02040503050406030204" pitchFamily="18" charset="0"/>
                      </a:rPr>
                      <m:t>𝟏</m:t>
                    </m:r>
                    <m:r>
                      <a:rPr lang="en-US" b="1" i="1" smtClean="0">
                        <a:solidFill>
                          <a:schemeClr val="tx1"/>
                        </a:solidFill>
                        <a:latin typeface="Cambria Math" panose="02040503050406030204" pitchFamily="18" charset="0"/>
                        <a:ea typeface="Cambria Math" panose="02040503050406030204" pitchFamily="18" charset="0"/>
                      </a:rPr>
                      <m:t>.</m:t>
                    </m:r>
                  </m:oMath>
                </a14:m>
                <a:endParaRPr lang="en-US" b="1" dirty="0">
                  <a:solidFill>
                    <a:schemeClr val="tx1"/>
                  </a:solidFill>
                </a:endParaRPr>
              </a:p>
              <a:p>
                <a:pPr marL="285750" indent="-285750">
                  <a:spcBef>
                    <a:spcPts val="600"/>
                  </a:spcBef>
                  <a:buFont typeface="Arial" panose="020B0604020202020204" pitchFamily="34" charset="0"/>
                  <a:buChar char="•"/>
                </a:pPr>
                <a:r>
                  <a:rPr lang="en-US" b="1" dirty="0"/>
                  <a:t>To build the box we will first find the surface where </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𝝀</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𝟏</m:t>
                    </m:r>
                  </m:oMath>
                </a14:m>
                <a:r>
                  <a:rPr lang="en-US" b="1" dirty="0">
                    <a:solidFill>
                      <a:schemeClr val="tx1"/>
                    </a:solidFill>
                  </a:rPr>
                  <a:t> and shade in the 3D region where </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𝝀</m:t>
                    </m:r>
                    <m:r>
                      <a:rPr lang="en-US" b="1" i="1" smtClean="0">
                        <a:solidFill>
                          <a:schemeClr val="tx1"/>
                        </a:solidFill>
                        <a:latin typeface="Cambria Math" panose="02040503050406030204" pitchFamily="18" charset="0"/>
                        <a:ea typeface="Cambria Math" panose="02040503050406030204" pitchFamily="18" charset="0"/>
                      </a:rPr>
                      <m:t>&gt;</m:t>
                    </m:r>
                    <m:r>
                      <a:rPr lang="en-US" b="1" i="1" smtClean="0">
                        <a:solidFill>
                          <a:schemeClr val="tx1"/>
                        </a:solidFill>
                        <a:latin typeface="Cambria Math" panose="02040503050406030204" pitchFamily="18" charset="0"/>
                        <a:ea typeface="Cambria Math" panose="02040503050406030204" pitchFamily="18" charset="0"/>
                      </a:rPr>
                      <m:t>𝟏</m:t>
                    </m:r>
                  </m:oMath>
                </a14:m>
                <a:r>
                  <a:rPr lang="en-US" b="1" dirty="0">
                    <a:solidFill>
                      <a:schemeClr val="tx1"/>
                    </a:solidFill>
                  </a:rPr>
                  <a:t>. </a:t>
                </a:r>
              </a:p>
            </p:txBody>
          </p:sp>
        </mc:Choice>
        <mc:Fallback xmlns="">
          <p:sp>
            <p:nvSpPr>
              <p:cNvPr id="4" name="TextBox 3">
                <a:extLst>
                  <a:ext uri="{FF2B5EF4-FFF2-40B4-BE49-F238E27FC236}">
                    <a16:creationId xmlns:a16="http://schemas.microsoft.com/office/drawing/2014/main" id="{1F5BACF0-A1D4-48A3-902B-AAA645589B0A}"/>
                  </a:ext>
                </a:extLst>
              </p:cNvPr>
              <p:cNvSpPr txBox="1">
                <a:spLocks noRot="1" noChangeAspect="1" noMove="1" noResize="1" noEditPoints="1" noAdjustHandles="1" noChangeArrowheads="1" noChangeShapeType="1" noTextEdit="1"/>
              </p:cNvSpPr>
              <p:nvPr/>
            </p:nvSpPr>
            <p:spPr>
              <a:xfrm>
                <a:off x="9034126" y="1707481"/>
                <a:ext cx="2938043" cy="3293209"/>
              </a:xfrm>
              <a:prstGeom prst="rect">
                <a:avLst/>
              </a:prstGeom>
              <a:blipFill>
                <a:blip r:embed="rId10"/>
                <a:stretch>
                  <a:fillRect l="-1867" t="-926" b="-2037"/>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7452A32C-5C4D-4A69-9F94-F1DF5A24BE30}"/>
              </a:ext>
            </a:extLst>
          </p:cNvPr>
          <p:cNvGrpSpPr/>
          <p:nvPr/>
        </p:nvGrpSpPr>
        <p:grpSpPr>
          <a:xfrm>
            <a:off x="9062683" y="5497756"/>
            <a:ext cx="1913401" cy="1150059"/>
            <a:chOff x="0" y="4800575"/>
            <a:chExt cx="1913401" cy="1150059"/>
          </a:xfrm>
        </p:grpSpPr>
        <p:sp>
          <p:nvSpPr>
            <p:cNvPr id="67" name="Rectangle: Rounded Corners 66">
              <a:extLst>
                <a:ext uri="{FF2B5EF4-FFF2-40B4-BE49-F238E27FC236}">
                  <a16:creationId xmlns:a16="http://schemas.microsoft.com/office/drawing/2014/main" id="{4D4B975D-2B0B-4227-BF69-0CD93677D857}"/>
                </a:ext>
              </a:extLst>
            </p:cNvPr>
            <p:cNvSpPr/>
            <p:nvPr/>
          </p:nvSpPr>
          <p:spPr>
            <a:xfrm>
              <a:off x="235476" y="5333705"/>
              <a:ext cx="526587" cy="393895"/>
            </a:xfrm>
            <a:prstGeom prst="roundRect">
              <a:avLst/>
            </a:prstGeom>
            <a:no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0EBCDCFE-C879-4F53-89DB-5206066E8750}"/>
                </a:ext>
              </a:extLst>
            </p:cNvPr>
            <p:cNvGrpSpPr/>
            <p:nvPr/>
          </p:nvGrpSpPr>
          <p:grpSpPr>
            <a:xfrm>
              <a:off x="0" y="4800575"/>
              <a:ext cx="1913401" cy="1150059"/>
              <a:chOff x="0" y="4800575"/>
              <a:chExt cx="1913401" cy="1150059"/>
            </a:xfrm>
          </p:grpSpPr>
          <p:grpSp>
            <p:nvGrpSpPr>
              <p:cNvPr id="69" name="Group 68">
                <a:extLst>
                  <a:ext uri="{FF2B5EF4-FFF2-40B4-BE49-F238E27FC236}">
                    <a16:creationId xmlns:a16="http://schemas.microsoft.com/office/drawing/2014/main" id="{6C0E64BF-623F-42B0-A03A-5212F0C2DF72}"/>
                  </a:ext>
                </a:extLst>
              </p:cNvPr>
              <p:cNvGrpSpPr/>
              <p:nvPr/>
            </p:nvGrpSpPr>
            <p:grpSpPr>
              <a:xfrm>
                <a:off x="0" y="4800575"/>
                <a:ext cx="1913401" cy="1150059"/>
                <a:chOff x="0" y="4800575"/>
                <a:chExt cx="1913401" cy="1150059"/>
              </a:xfrm>
            </p:grpSpPr>
            <p:sp>
              <p:nvSpPr>
                <p:cNvPr id="72" name="TextBox 71">
                  <a:extLst>
                    <a:ext uri="{FF2B5EF4-FFF2-40B4-BE49-F238E27FC236}">
                      <a16:creationId xmlns:a16="http://schemas.microsoft.com/office/drawing/2014/main" id="{88BD0D05-5E7B-4107-AA4A-5D5665E7E144}"/>
                    </a:ext>
                  </a:extLst>
                </p:cNvPr>
                <p:cNvSpPr txBox="1"/>
                <p:nvPr/>
              </p:nvSpPr>
              <p:spPr>
                <a:xfrm>
                  <a:off x="868714" y="5345986"/>
                  <a:ext cx="1044687" cy="369332"/>
                </a:xfrm>
                <a:prstGeom prst="rect">
                  <a:avLst/>
                </a:prstGeom>
                <a:noFill/>
              </p:spPr>
              <p:txBody>
                <a:bodyPr wrap="square" rtlCol="0">
                  <a:spAutoFit/>
                </a:bodyPr>
                <a:lstStyle/>
                <a:p>
                  <a:r>
                    <a:rPr lang="en-US" dirty="0">
                      <a:solidFill>
                        <a:srgbClr val="0F02BE"/>
                      </a:solidFill>
                    </a:rPr>
                    <a:t>Growth</a:t>
                  </a:r>
                </a:p>
              </p:txBody>
            </p:sp>
            <p:sp>
              <p:nvSpPr>
                <p:cNvPr id="73" name="Rectangle 72">
                  <a:extLst>
                    <a:ext uri="{FF2B5EF4-FFF2-40B4-BE49-F238E27FC236}">
                      <a16:creationId xmlns:a16="http://schemas.microsoft.com/office/drawing/2014/main" id="{EB47C0DC-F29F-4550-AB58-2D8274D31096}"/>
                    </a:ext>
                  </a:extLst>
                </p:cNvPr>
                <p:cNvSpPr/>
                <p:nvPr/>
              </p:nvSpPr>
              <p:spPr>
                <a:xfrm>
                  <a:off x="7247" y="4800575"/>
                  <a:ext cx="1846392" cy="115005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F346B31-F517-4951-9CC5-43FF9126D45E}"/>
                    </a:ext>
                  </a:extLst>
                </p:cNvPr>
                <p:cNvSpPr txBox="1"/>
                <p:nvPr/>
              </p:nvSpPr>
              <p:spPr>
                <a:xfrm>
                  <a:off x="0" y="4853354"/>
                  <a:ext cx="1853639" cy="369332"/>
                </a:xfrm>
                <a:prstGeom prst="rect">
                  <a:avLst/>
                </a:prstGeom>
                <a:noFill/>
              </p:spPr>
              <p:txBody>
                <a:bodyPr wrap="square" rtlCol="0">
                  <a:spAutoFit/>
                </a:bodyPr>
                <a:lstStyle/>
                <a:p>
                  <a:r>
                    <a:rPr lang="en-US" b="1" dirty="0"/>
                    <a:t>EXPLANATION:</a:t>
                  </a:r>
                </a:p>
              </p:txBody>
            </p:sp>
            <p:cxnSp>
              <p:nvCxnSpPr>
                <p:cNvPr id="75" name="Straight Connector 74">
                  <a:extLst>
                    <a:ext uri="{FF2B5EF4-FFF2-40B4-BE49-F238E27FC236}">
                      <a16:creationId xmlns:a16="http://schemas.microsoft.com/office/drawing/2014/main" id="{7690B683-CEBB-4B05-A3BE-3E6EF7BEB21D}"/>
                    </a:ext>
                  </a:extLst>
                </p:cNvPr>
                <p:cNvCxnSpPr>
                  <a:cxnSpLocks/>
                </p:cNvCxnSpPr>
                <p:nvPr/>
              </p:nvCxnSpPr>
              <p:spPr>
                <a:xfrm flipV="1">
                  <a:off x="355459" y="5361914"/>
                  <a:ext cx="350376" cy="353404"/>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D213E21-67F6-4C93-AB40-0579CA0DF38B}"/>
                    </a:ext>
                  </a:extLst>
                </p:cNvPr>
                <p:cNvCxnSpPr>
                  <a:cxnSpLocks noChangeAspect="1"/>
                </p:cNvCxnSpPr>
                <p:nvPr/>
              </p:nvCxnSpPr>
              <p:spPr>
                <a:xfrm flipV="1">
                  <a:off x="652820" y="5612789"/>
                  <a:ext cx="119492" cy="11887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1DAAE35-48A7-4A9B-8B8D-EC81EB2A74C5}"/>
                    </a:ext>
                  </a:extLst>
                </p:cNvPr>
                <p:cNvCxnSpPr>
                  <a:cxnSpLocks noChangeAspect="1"/>
                </p:cNvCxnSpPr>
                <p:nvPr/>
              </p:nvCxnSpPr>
              <p:spPr>
                <a:xfrm flipV="1">
                  <a:off x="242513" y="5343156"/>
                  <a:ext cx="155448" cy="15464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id="{C272093F-471D-4D33-A34B-2A727A1BFDFE}"/>
                  </a:ext>
                </a:extLst>
              </p:cNvPr>
              <p:cNvCxnSpPr>
                <a:cxnSpLocks/>
              </p:cNvCxnSpPr>
              <p:nvPr/>
            </p:nvCxnSpPr>
            <p:spPr>
              <a:xfrm flipV="1">
                <a:off x="235476" y="5336125"/>
                <a:ext cx="317959" cy="31631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66F37E-4C8D-44BA-891F-AC9B48162EFC}"/>
                  </a:ext>
                </a:extLst>
              </p:cNvPr>
              <p:cNvCxnSpPr>
                <a:cxnSpLocks noChangeAspect="1"/>
              </p:cNvCxnSpPr>
              <p:nvPr/>
            </p:nvCxnSpPr>
            <p:spPr>
              <a:xfrm flipV="1">
                <a:off x="486352" y="5460390"/>
                <a:ext cx="274320" cy="27289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2494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0B4E72-70B2-451D-925A-E22EB9C52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723" y="796404"/>
            <a:ext cx="8583803" cy="5926620"/>
          </a:xfrm>
          <a:prstGeom prst="rect">
            <a:avLst/>
          </a:prstGeom>
        </p:spPr>
      </p:pic>
      <p:sp>
        <p:nvSpPr>
          <p:cNvPr id="2" name="TextBox 1">
            <a:extLst>
              <a:ext uri="{FF2B5EF4-FFF2-40B4-BE49-F238E27FC236}">
                <a16:creationId xmlns:a16="http://schemas.microsoft.com/office/drawing/2014/main" id="{36DC342D-4DF9-4452-8660-9C8734F5841B}"/>
              </a:ext>
            </a:extLst>
          </p:cNvPr>
          <p:cNvSpPr txBox="1"/>
          <p:nvPr/>
        </p:nvSpPr>
        <p:spPr>
          <a:xfrm>
            <a:off x="9409045" y="4691270"/>
            <a:ext cx="2703443" cy="1477328"/>
          </a:xfrm>
          <a:prstGeom prst="rect">
            <a:avLst/>
          </a:prstGeom>
          <a:noFill/>
        </p:spPr>
        <p:txBody>
          <a:bodyPr wrap="square" rtlCol="0">
            <a:spAutoFit/>
          </a:bodyPr>
          <a:lstStyle/>
          <a:p>
            <a:r>
              <a:rPr lang="en-US" i="1" dirty="0"/>
              <a:t>x</a:t>
            </a:r>
            <a:r>
              <a:rPr lang="en-US" dirty="0"/>
              <a:t> – mean temperature (°C)</a:t>
            </a:r>
          </a:p>
          <a:p>
            <a:endParaRPr lang="en-US" dirty="0"/>
          </a:p>
          <a:p>
            <a:r>
              <a:rPr lang="en-US" i="1" dirty="0"/>
              <a:t>y</a:t>
            </a:r>
            <a:r>
              <a:rPr lang="en-US" dirty="0"/>
              <a:t> – age-0 survival (phi0)</a:t>
            </a:r>
          </a:p>
          <a:p>
            <a:endParaRPr lang="en-US" dirty="0"/>
          </a:p>
          <a:p>
            <a:r>
              <a:rPr lang="en-US" i="1" dirty="0"/>
              <a:t>z</a:t>
            </a:r>
            <a:r>
              <a:rPr lang="en-US" dirty="0"/>
              <a:t> – mean velocity (m/s)</a:t>
            </a:r>
          </a:p>
        </p:txBody>
      </p:sp>
      <p:sp>
        <p:nvSpPr>
          <p:cNvPr id="5" name="TextBox 4">
            <a:extLst>
              <a:ext uri="{FF2B5EF4-FFF2-40B4-BE49-F238E27FC236}">
                <a16:creationId xmlns:a16="http://schemas.microsoft.com/office/drawing/2014/main" id="{B79886A0-00B3-4F0A-867C-B961144C302E}"/>
              </a:ext>
            </a:extLst>
          </p:cNvPr>
          <p:cNvSpPr txBox="1"/>
          <p:nvPr/>
        </p:nvSpPr>
        <p:spPr>
          <a:xfrm>
            <a:off x="9238942" y="4240696"/>
            <a:ext cx="1921565" cy="369332"/>
          </a:xfrm>
          <a:prstGeom prst="rect">
            <a:avLst/>
          </a:prstGeom>
          <a:noFill/>
        </p:spPr>
        <p:txBody>
          <a:bodyPr wrap="square" rtlCol="0">
            <a:spAutoFit/>
          </a:bodyPr>
          <a:lstStyle/>
          <a:p>
            <a:r>
              <a:rPr lang="en-US" b="1" u="sng" dirty="0"/>
              <a:t>Axes</a:t>
            </a:r>
            <a:r>
              <a:rPr lang="en-US"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090FCE-76A8-4B73-ACAC-EF46B720C5F6}"/>
                  </a:ext>
                </a:extLst>
              </p:cNvPr>
              <p:cNvSpPr txBox="1"/>
              <p:nvPr/>
            </p:nvSpPr>
            <p:spPr>
              <a:xfrm>
                <a:off x="291548" y="185532"/>
                <a:ext cx="11900452" cy="646331"/>
              </a:xfrm>
              <a:prstGeom prst="rect">
                <a:avLst/>
              </a:prstGeom>
              <a:noFill/>
            </p:spPr>
            <p:txBody>
              <a:bodyPr wrap="square" rtlCol="0">
                <a:spAutoFit/>
              </a:bodyPr>
              <a:lstStyle/>
              <a:p>
                <a14:m>
                  <m:oMath xmlns:m="http://schemas.openxmlformats.org/officeDocument/2006/math">
                    <m:r>
                      <a:rPr lang="en-US" sz="3600" i="1" u="sng" smtClean="0">
                        <a:latin typeface="Cambria Math" panose="02040503050406030204" pitchFamily="18" charset="0"/>
                        <a:ea typeface="Cambria Math" panose="02040503050406030204" pitchFamily="18" charset="0"/>
                      </a:rPr>
                      <m:t>𝜆</m:t>
                    </m:r>
                    <m:r>
                      <a:rPr lang="en-US" sz="3600" b="0" i="1" u="sng" smtClean="0">
                        <a:latin typeface="Cambria Math" panose="02040503050406030204" pitchFamily="18" charset="0"/>
                        <a:ea typeface="Cambria Math" panose="02040503050406030204" pitchFamily="18" charset="0"/>
                      </a:rPr>
                      <m:t>=1</m:t>
                    </m:r>
                  </m:oMath>
                </a14:m>
                <a:r>
                  <a:rPr lang="en-US" sz="3600" u="sng" dirty="0">
                    <a:latin typeface="+mj-lt"/>
                  </a:rPr>
                  <a:t> Surface</a:t>
                </a:r>
              </a:p>
            </p:txBody>
          </p:sp>
        </mc:Choice>
        <mc:Fallback xmlns="">
          <p:sp>
            <p:nvSpPr>
              <p:cNvPr id="6" name="TextBox 5">
                <a:extLst>
                  <a:ext uri="{FF2B5EF4-FFF2-40B4-BE49-F238E27FC236}">
                    <a16:creationId xmlns:a16="http://schemas.microsoft.com/office/drawing/2014/main" id="{52090FCE-76A8-4B73-ACAC-EF46B720C5F6}"/>
                  </a:ext>
                </a:extLst>
              </p:cNvPr>
              <p:cNvSpPr txBox="1">
                <a:spLocks noRot="1" noChangeAspect="1" noMove="1" noResize="1" noEditPoints="1" noAdjustHandles="1" noChangeArrowheads="1" noChangeShapeType="1" noTextEdit="1"/>
              </p:cNvSpPr>
              <p:nvPr/>
            </p:nvSpPr>
            <p:spPr>
              <a:xfrm>
                <a:off x="291548" y="185532"/>
                <a:ext cx="11900452" cy="646331"/>
              </a:xfrm>
              <a:prstGeom prst="rect">
                <a:avLst/>
              </a:prstGeom>
              <a:blipFill>
                <a:blip r:embed="rId3"/>
                <a:stretch>
                  <a:fillRect t="-14151" b="-34906"/>
                </a:stretch>
              </a:blipFill>
            </p:spPr>
            <p:txBody>
              <a:bodyPr/>
              <a:lstStyle/>
              <a:p>
                <a:r>
                  <a:rPr lang="en-US">
                    <a:noFill/>
                  </a:rPr>
                  <a:t> </a:t>
                </a:r>
              </a:p>
            </p:txBody>
          </p:sp>
        </mc:Fallback>
      </mc:AlternateContent>
    </p:spTree>
    <p:extLst>
      <p:ext uri="{BB962C8B-B14F-4D97-AF65-F5344CB8AC3E}">
        <p14:creationId xmlns:p14="http://schemas.microsoft.com/office/powerpoint/2010/main" val="142282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ABE490-A84E-40EC-A6A8-EBE3C3047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116" y="656349"/>
            <a:ext cx="9020531" cy="622815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BA9AEA-124F-4CD5-B238-1C28535A3C67}"/>
                  </a:ext>
                </a:extLst>
              </p:cNvPr>
              <p:cNvSpPr txBox="1"/>
              <p:nvPr/>
            </p:nvSpPr>
            <p:spPr>
              <a:xfrm>
                <a:off x="291548" y="185532"/>
                <a:ext cx="11900452" cy="646331"/>
              </a:xfrm>
              <a:prstGeom prst="rect">
                <a:avLst/>
              </a:prstGeom>
              <a:noFill/>
            </p:spPr>
            <p:txBody>
              <a:bodyPr wrap="square" rtlCol="0">
                <a:spAutoFit/>
              </a:bodyPr>
              <a:lstStyle/>
              <a:p>
                <a14:m>
                  <m:oMath xmlns:m="http://schemas.openxmlformats.org/officeDocument/2006/math">
                    <m:r>
                      <a:rPr lang="en-US" sz="3600" i="1" u="sng" smtClean="0">
                        <a:latin typeface="Cambria Math" panose="02040503050406030204" pitchFamily="18" charset="0"/>
                        <a:ea typeface="Cambria Math" panose="02040503050406030204" pitchFamily="18" charset="0"/>
                      </a:rPr>
                      <m:t>𝜆</m:t>
                    </m:r>
                    <m:r>
                      <a:rPr lang="en-US" sz="3600" b="0" i="1" u="sng" smtClean="0">
                        <a:latin typeface="Cambria Math" panose="02040503050406030204" pitchFamily="18" charset="0"/>
                        <a:ea typeface="Cambria Math" panose="02040503050406030204" pitchFamily="18" charset="0"/>
                      </a:rPr>
                      <m:t>=1</m:t>
                    </m:r>
                  </m:oMath>
                </a14:m>
                <a:r>
                  <a:rPr lang="en-US" sz="3600" u="sng" dirty="0">
                    <a:latin typeface="+mj-lt"/>
                  </a:rPr>
                  <a:t> Surface:  Multiple Angles</a:t>
                </a:r>
              </a:p>
            </p:txBody>
          </p:sp>
        </mc:Choice>
        <mc:Fallback xmlns="">
          <p:sp>
            <p:nvSpPr>
              <p:cNvPr id="8" name="TextBox 7">
                <a:extLst>
                  <a:ext uri="{FF2B5EF4-FFF2-40B4-BE49-F238E27FC236}">
                    <a16:creationId xmlns:a16="http://schemas.microsoft.com/office/drawing/2014/main" id="{3FBA9AEA-124F-4CD5-B238-1C28535A3C67}"/>
                  </a:ext>
                </a:extLst>
              </p:cNvPr>
              <p:cNvSpPr txBox="1">
                <a:spLocks noRot="1" noChangeAspect="1" noMove="1" noResize="1" noEditPoints="1" noAdjustHandles="1" noChangeArrowheads="1" noChangeShapeType="1" noTextEdit="1"/>
              </p:cNvSpPr>
              <p:nvPr/>
            </p:nvSpPr>
            <p:spPr>
              <a:xfrm>
                <a:off x="291548" y="185532"/>
                <a:ext cx="11900452" cy="646331"/>
              </a:xfrm>
              <a:prstGeom prst="rect">
                <a:avLst/>
              </a:prstGeom>
              <a:blipFill>
                <a:blip r:embed="rId3"/>
                <a:stretch>
                  <a:fillRect t="-14151" b="-3490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4CDD016-F5E2-405A-A7DA-A8D358F4F353}"/>
              </a:ext>
            </a:extLst>
          </p:cNvPr>
          <p:cNvSpPr txBox="1"/>
          <p:nvPr/>
        </p:nvSpPr>
        <p:spPr>
          <a:xfrm>
            <a:off x="79511" y="1462516"/>
            <a:ext cx="2769706" cy="1754326"/>
          </a:xfrm>
          <a:prstGeom prst="rect">
            <a:avLst/>
          </a:prstGeom>
          <a:noFill/>
        </p:spPr>
        <p:txBody>
          <a:bodyPr wrap="square" rtlCol="0">
            <a:spAutoFit/>
          </a:bodyPr>
          <a:lstStyle/>
          <a:p>
            <a:r>
              <a:rPr lang="en-US" dirty="0">
                <a:solidFill>
                  <a:schemeClr val="tx1">
                    <a:lumMod val="50000"/>
                    <a:lumOff val="50000"/>
                  </a:schemeClr>
                </a:solidFill>
              </a:rPr>
              <a:t>(1) At low survivals (phi0), the viable velocity range increases slowly at first and then very rapidly, allowing for higher velocity flows as temperature increases.</a:t>
            </a:r>
          </a:p>
        </p:txBody>
      </p:sp>
      <p:grpSp>
        <p:nvGrpSpPr>
          <p:cNvPr id="12" name="Group 11">
            <a:extLst>
              <a:ext uri="{FF2B5EF4-FFF2-40B4-BE49-F238E27FC236}">
                <a16:creationId xmlns:a16="http://schemas.microsoft.com/office/drawing/2014/main" id="{F7CC9EC5-4401-49A3-96CE-C562F94730E5}"/>
              </a:ext>
            </a:extLst>
          </p:cNvPr>
          <p:cNvGrpSpPr/>
          <p:nvPr/>
        </p:nvGrpSpPr>
        <p:grpSpPr>
          <a:xfrm>
            <a:off x="9875043" y="4187688"/>
            <a:ext cx="2460134" cy="2534045"/>
            <a:chOff x="9702767" y="4240696"/>
            <a:chExt cx="2460134" cy="2534045"/>
          </a:xfrm>
        </p:grpSpPr>
        <p:sp>
          <p:nvSpPr>
            <p:cNvPr id="4" name="TextBox 3">
              <a:extLst>
                <a:ext uri="{FF2B5EF4-FFF2-40B4-BE49-F238E27FC236}">
                  <a16:creationId xmlns:a16="http://schemas.microsoft.com/office/drawing/2014/main" id="{9AFDF8EC-FB9D-4B38-BE83-372162015992}"/>
                </a:ext>
              </a:extLst>
            </p:cNvPr>
            <p:cNvSpPr txBox="1"/>
            <p:nvPr/>
          </p:nvSpPr>
          <p:spPr>
            <a:xfrm>
              <a:off x="9925881" y="4532246"/>
              <a:ext cx="2120346" cy="2031325"/>
            </a:xfrm>
            <a:prstGeom prst="rect">
              <a:avLst/>
            </a:prstGeom>
            <a:noFill/>
          </p:spPr>
          <p:txBody>
            <a:bodyPr wrap="square" rtlCol="0">
              <a:spAutoFit/>
            </a:bodyPr>
            <a:lstStyle/>
            <a:p>
              <a:r>
                <a:rPr lang="en-US" i="1" dirty="0"/>
                <a:t>x</a:t>
              </a:r>
              <a:r>
                <a:rPr lang="en-US" dirty="0"/>
                <a:t> – mean</a:t>
              </a:r>
            </a:p>
            <a:p>
              <a:endParaRPr lang="en-US" i="1" dirty="0"/>
            </a:p>
            <a:p>
              <a:endParaRPr lang="en-US" i="1" dirty="0"/>
            </a:p>
            <a:p>
              <a:r>
                <a:rPr lang="en-US" i="1" dirty="0"/>
                <a:t>y</a:t>
              </a:r>
              <a:r>
                <a:rPr lang="en-US" dirty="0"/>
                <a:t> – age-0 survival</a:t>
              </a:r>
            </a:p>
            <a:p>
              <a:endParaRPr lang="en-US" i="1" dirty="0"/>
            </a:p>
            <a:p>
              <a:endParaRPr lang="en-US" i="1" dirty="0"/>
            </a:p>
            <a:p>
              <a:r>
                <a:rPr lang="en-US" i="1" dirty="0"/>
                <a:t>z</a:t>
              </a:r>
              <a:r>
                <a:rPr lang="en-US" dirty="0"/>
                <a:t> – mean velocity</a:t>
              </a:r>
            </a:p>
          </p:txBody>
        </p:sp>
        <p:sp>
          <p:nvSpPr>
            <p:cNvPr id="5" name="TextBox 4">
              <a:extLst>
                <a:ext uri="{FF2B5EF4-FFF2-40B4-BE49-F238E27FC236}">
                  <a16:creationId xmlns:a16="http://schemas.microsoft.com/office/drawing/2014/main" id="{CF671DBF-3DC0-441D-AD3C-7069184EB65E}"/>
                </a:ext>
              </a:extLst>
            </p:cNvPr>
            <p:cNvSpPr txBox="1"/>
            <p:nvPr/>
          </p:nvSpPr>
          <p:spPr>
            <a:xfrm>
              <a:off x="9702767" y="4240696"/>
              <a:ext cx="1921565" cy="369332"/>
            </a:xfrm>
            <a:prstGeom prst="rect">
              <a:avLst/>
            </a:prstGeom>
            <a:noFill/>
          </p:spPr>
          <p:txBody>
            <a:bodyPr wrap="square" rtlCol="0">
              <a:spAutoFit/>
            </a:bodyPr>
            <a:lstStyle/>
            <a:p>
              <a:r>
                <a:rPr lang="en-US" b="1" u="sng" dirty="0"/>
                <a:t>Axes</a:t>
              </a:r>
              <a:r>
                <a:rPr lang="en-US" dirty="0"/>
                <a:t>:</a:t>
              </a:r>
            </a:p>
          </p:txBody>
        </p:sp>
        <p:sp>
          <p:nvSpPr>
            <p:cNvPr id="9" name="TextBox 8">
              <a:extLst>
                <a:ext uri="{FF2B5EF4-FFF2-40B4-BE49-F238E27FC236}">
                  <a16:creationId xmlns:a16="http://schemas.microsoft.com/office/drawing/2014/main" id="{EE56C562-0C69-4E8E-A3FA-D0DCE479038A}"/>
                </a:ext>
              </a:extLst>
            </p:cNvPr>
            <p:cNvSpPr txBox="1"/>
            <p:nvPr/>
          </p:nvSpPr>
          <p:spPr>
            <a:xfrm>
              <a:off x="10241336" y="4777774"/>
              <a:ext cx="1921565" cy="369332"/>
            </a:xfrm>
            <a:prstGeom prst="rect">
              <a:avLst/>
            </a:prstGeom>
            <a:noFill/>
          </p:spPr>
          <p:txBody>
            <a:bodyPr wrap="square" rtlCol="0">
              <a:spAutoFit/>
            </a:bodyPr>
            <a:lstStyle/>
            <a:p>
              <a:r>
                <a:rPr lang="en-US" dirty="0"/>
                <a:t>temperature (°C)</a:t>
              </a:r>
            </a:p>
          </p:txBody>
        </p:sp>
        <p:sp>
          <p:nvSpPr>
            <p:cNvPr id="10" name="TextBox 9">
              <a:extLst>
                <a:ext uri="{FF2B5EF4-FFF2-40B4-BE49-F238E27FC236}">
                  <a16:creationId xmlns:a16="http://schemas.microsoft.com/office/drawing/2014/main" id="{6815F842-76E5-4A86-8BFB-E01C8E69C509}"/>
                </a:ext>
              </a:extLst>
            </p:cNvPr>
            <p:cNvSpPr txBox="1"/>
            <p:nvPr/>
          </p:nvSpPr>
          <p:spPr>
            <a:xfrm>
              <a:off x="10267225" y="5617923"/>
              <a:ext cx="808382" cy="369332"/>
            </a:xfrm>
            <a:prstGeom prst="rect">
              <a:avLst/>
            </a:prstGeom>
            <a:noFill/>
          </p:spPr>
          <p:txBody>
            <a:bodyPr wrap="square" rtlCol="0">
              <a:spAutoFit/>
            </a:bodyPr>
            <a:lstStyle/>
            <a:p>
              <a:r>
                <a:rPr lang="en-US" dirty="0"/>
                <a:t>(phi0)</a:t>
              </a:r>
            </a:p>
          </p:txBody>
        </p:sp>
        <p:sp>
          <p:nvSpPr>
            <p:cNvPr id="11" name="TextBox 10">
              <a:extLst>
                <a:ext uri="{FF2B5EF4-FFF2-40B4-BE49-F238E27FC236}">
                  <a16:creationId xmlns:a16="http://schemas.microsoft.com/office/drawing/2014/main" id="{BCBD11EE-0598-4D6C-B026-F7E38586B790}"/>
                </a:ext>
              </a:extLst>
            </p:cNvPr>
            <p:cNvSpPr txBox="1"/>
            <p:nvPr/>
          </p:nvSpPr>
          <p:spPr>
            <a:xfrm>
              <a:off x="10252627" y="6405409"/>
              <a:ext cx="795339" cy="369332"/>
            </a:xfrm>
            <a:prstGeom prst="rect">
              <a:avLst/>
            </a:prstGeom>
            <a:noFill/>
          </p:spPr>
          <p:txBody>
            <a:bodyPr wrap="square" rtlCol="0">
              <a:spAutoFit/>
            </a:bodyPr>
            <a:lstStyle/>
            <a:p>
              <a:r>
                <a:rPr lang="en-US" dirty="0"/>
                <a:t>(m/s)</a:t>
              </a:r>
            </a:p>
          </p:txBody>
        </p:sp>
      </p:grpSp>
      <p:sp>
        <p:nvSpPr>
          <p:cNvPr id="13" name="TextBox 12">
            <a:extLst>
              <a:ext uri="{FF2B5EF4-FFF2-40B4-BE49-F238E27FC236}">
                <a16:creationId xmlns:a16="http://schemas.microsoft.com/office/drawing/2014/main" id="{DDB80278-E54E-4F45-A7A7-99C864D44AA2}"/>
              </a:ext>
            </a:extLst>
          </p:cNvPr>
          <p:cNvSpPr txBox="1"/>
          <p:nvPr/>
        </p:nvSpPr>
        <p:spPr>
          <a:xfrm>
            <a:off x="79511" y="4035011"/>
            <a:ext cx="2769706" cy="2308324"/>
          </a:xfrm>
          <a:prstGeom prst="rect">
            <a:avLst/>
          </a:prstGeom>
          <a:noFill/>
        </p:spPr>
        <p:txBody>
          <a:bodyPr wrap="square" rtlCol="0">
            <a:spAutoFit/>
          </a:bodyPr>
          <a:lstStyle/>
          <a:p>
            <a:r>
              <a:rPr lang="en-US" dirty="0">
                <a:solidFill>
                  <a:schemeClr val="tx1">
                    <a:lumMod val="50000"/>
                    <a:lumOff val="50000"/>
                  </a:schemeClr>
                </a:solidFill>
              </a:rPr>
              <a:t>(2) The range of viable velocities is much larger at the lowest temperature considered when age-0 survival is high.  As temperature increases, a pattern similar to (1) is seen. </a:t>
            </a:r>
          </a:p>
        </p:txBody>
      </p:sp>
      <p:sp>
        <p:nvSpPr>
          <p:cNvPr id="14" name="TextBox 13">
            <a:extLst>
              <a:ext uri="{FF2B5EF4-FFF2-40B4-BE49-F238E27FC236}">
                <a16:creationId xmlns:a16="http://schemas.microsoft.com/office/drawing/2014/main" id="{691F7633-2C59-43E2-B0F1-9BF78C859EE0}"/>
              </a:ext>
            </a:extLst>
          </p:cNvPr>
          <p:cNvSpPr txBox="1"/>
          <p:nvPr/>
        </p:nvSpPr>
        <p:spPr>
          <a:xfrm>
            <a:off x="9818042" y="883997"/>
            <a:ext cx="2237446" cy="2585323"/>
          </a:xfrm>
          <a:prstGeom prst="rect">
            <a:avLst/>
          </a:prstGeom>
          <a:noFill/>
        </p:spPr>
        <p:txBody>
          <a:bodyPr wrap="square" rtlCol="0">
            <a:spAutoFit/>
          </a:bodyPr>
          <a:lstStyle/>
          <a:p>
            <a:r>
              <a:rPr lang="en-US" dirty="0">
                <a:solidFill>
                  <a:schemeClr val="tx1">
                    <a:lumMod val="50000"/>
                    <a:lumOff val="50000"/>
                  </a:schemeClr>
                </a:solidFill>
              </a:rPr>
              <a:t>(3) At both high (top right) and low (bottom right) temperatures, the viable velocity range increases with increasing age-0 survival but with diminishing returns.</a:t>
            </a:r>
          </a:p>
        </p:txBody>
      </p:sp>
    </p:spTree>
    <p:extLst>
      <p:ext uri="{BB962C8B-B14F-4D97-AF65-F5344CB8AC3E}">
        <p14:creationId xmlns:p14="http://schemas.microsoft.com/office/powerpoint/2010/main" val="310294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C0AF6B-FD18-4514-B87B-5E3998B9D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487" y="1773306"/>
            <a:ext cx="6677025" cy="46101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6A0DF6E-3EDB-4554-8B8C-5CD49C610AD1}"/>
                  </a:ext>
                </a:extLst>
              </p:cNvPr>
              <p:cNvSpPr txBox="1"/>
              <p:nvPr/>
            </p:nvSpPr>
            <p:spPr>
              <a:xfrm>
                <a:off x="1060174" y="802906"/>
                <a:ext cx="1039029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Slower mean velocities will be viable (higher retention probabilities and greater long-term </a:t>
                </a:r>
                <a14:m>
                  <m:oMath xmlns:m="http://schemas.openxmlformats.org/officeDocument/2006/math">
                    <m:r>
                      <a:rPr lang="en-US" sz="2400" i="1" smtClean="0">
                        <a:latin typeface="Cambria Math" panose="02040503050406030204" pitchFamily="18" charset="0"/>
                        <a:ea typeface="Cambria Math" panose="02040503050406030204" pitchFamily="18" charset="0"/>
                      </a:rPr>
                      <m:t>𝜆</m:t>
                    </m:r>
                  </m:oMath>
                </a14:m>
                <a:r>
                  <a:rPr lang="en-US" sz="2400" dirty="0"/>
                  <a:t> values).</a:t>
                </a:r>
              </a:p>
            </p:txBody>
          </p:sp>
        </mc:Choice>
        <mc:Fallback xmlns="">
          <p:sp>
            <p:nvSpPr>
              <p:cNvPr id="7" name="TextBox 6">
                <a:extLst>
                  <a:ext uri="{FF2B5EF4-FFF2-40B4-BE49-F238E27FC236}">
                    <a16:creationId xmlns:a16="http://schemas.microsoft.com/office/drawing/2014/main" id="{96A0DF6E-3EDB-4554-8B8C-5CD49C610AD1}"/>
                  </a:ext>
                </a:extLst>
              </p:cNvPr>
              <p:cNvSpPr txBox="1">
                <a:spLocks noRot="1" noChangeAspect="1" noMove="1" noResize="1" noEditPoints="1" noAdjustHandles="1" noChangeArrowheads="1" noChangeShapeType="1" noTextEdit="1"/>
              </p:cNvSpPr>
              <p:nvPr/>
            </p:nvSpPr>
            <p:spPr>
              <a:xfrm>
                <a:off x="1060174" y="802906"/>
                <a:ext cx="10390296" cy="830997"/>
              </a:xfrm>
              <a:prstGeom prst="rect">
                <a:avLst/>
              </a:prstGeom>
              <a:blipFill>
                <a:blip r:embed="rId3"/>
                <a:stretch>
                  <a:fillRect l="-822" t="-5882" r="-469" b="-1617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83FB66-357D-490B-93FE-451999AC5DD5}"/>
              </a:ext>
            </a:extLst>
          </p:cNvPr>
          <p:cNvSpPr txBox="1"/>
          <p:nvPr/>
        </p:nvSpPr>
        <p:spPr>
          <a:xfrm>
            <a:off x="8931966" y="4691270"/>
            <a:ext cx="2703443" cy="1477328"/>
          </a:xfrm>
          <a:prstGeom prst="rect">
            <a:avLst/>
          </a:prstGeom>
          <a:noFill/>
        </p:spPr>
        <p:txBody>
          <a:bodyPr wrap="square" rtlCol="0">
            <a:spAutoFit/>
          </a:bodyPr>
          <a:lstStyle/>
          <a:p>
            <a:r>
              <a:rPr lang="en-US" i="1" dirty="0"/>
              <a:t>x</a:t>
            </a:r>
            <a:r>
              <a:rPr lang="en-US" dirty="0"/>
              <a:t> – mean temperature (°C)</a:t>
            </a:r>
          </a:p>
          <a:p>
            <a:endParaRPr lang="en-US" dirty="0"/>
          </a:p>
          <a:p>
            <a:r>
              <a:rPr lang="en-US" i="1" dirty="0"/>
              <a:t>y</a:t>
            </a:r>
            <a:r>
              <a:rPr lang="en-US" dirty="0"/>
              <a:t> – age-0 survival (phi0)</a:t>
            </a:r>
          </a:p>
          <a:p>
            <a:endParaRPr lang="en-US" dirty="0"/>
          </a:p>
          <a:p>
            <a:r>
              <a:rPr lang="en-US" i="1" dirty="0"/>
              <a:t>z</a:t>
            </a:r>
            <a:r>
              <a:rPr lang="en-US" dirty="0"/>
              <a:t> – mean velocity (m/s)</a:t>
            </a:r>
          </a:p>
        </p:txBody>
      </p:sp>
      <p:sp>
        <p:nvSpPr>
          <p:cNvPr id="9" name="TextBox 8">
            <a:extLst>
              <a:ext uri="{FF2B5EF4-FFF2-40B4-BE49-F238E27FC236}">
                <a16:creationId xmlns:a16="http://schemas.microsoft.com/office/drawing/2014/main" id="{B5FA217A-D2B5-4C49-AB1A-01D2DFB9EB9F}"/>
              </a:ext>
            </a:extLst>
          </p:cNvPr>
          <p:cNvSpPr txBox="1"/>
          <p:nvPr/>
        </p:nvSpPr>
        <p:spPr>
          <a:xfrm>
            <a:off x="8761863" y="4240696"/>
            <a:ext cx="1921565" cy="369332"/>
          </a:xfrm>
          <a:prstGeom prst="rect">
            <a:avLst/>
          </a:prstGeom>
          <a:noFill/>
        </p:spPr>
        <p:txBody>
          <a:bodyPr wrap="square" rtlCol="0">
            <a:spAutoFit/>
          </a:bodyPr>
          <a:lstStyle/>
          <a:p>
            <a:r>
              <a:rPr lang="en-US" b="1" u="sng" dirty="0"/>
              <a:t>Axes</a:t>
            </a:r>
            <a:r>
              <a:rPr lang="en-US" dirty="0"/>
              <a:t>:</a:t>
            </a:r>
          </a:p>
        </p:txBody>
      </p:sp>
      <p:sp>
        <p:nvSpPr>
          <p:cNvPr id="10" name="TextBox 9">
            <a:extLst>
              <a:ext uri="{FF2B5EF4-FFF2-40B4-BE49-F238E27FC236}">
                <a16:creationId xmlns:a16="http://schemas.microsoft.com/office/drawing/2014/main" id="{8BCA6021-9646-4641-8991-0D66E7A0CD9E}"/>
              </a:ext>
            </a:extLst>
          </p:cNvPr>
          <p:cNvSpPr txBox="1"/>
          <p:nvPr/>
        </p:nvSpPr>
        <p:spPr>
          <a:xfrm>
            <a:off x="291548" y="198784"/>
            <a:ext cx="11900452" cy="646331"/>
          </a:xfrm>
          <a:prstGeom prst="rect">
            <a:avLst/>
          </a:prstGeom>
          <a:noFill/>
        </p:spPr>
        <p:txBody>
          <a:bodyPr wrap="square" rtlCol="0">
            <a:spAutoFit/>
          </a:bodyPr>
          <a:lstStyle/>
          <a:p>
            <a:r>
              <a:rPr lang="en-US" sz="3600" u="sng" dirty="0">
                <a:latin typeface="+mj-lt"/>
              </a:rPr>
              <a:t>From the Surface to a “Box”</a:t>
            </a:r>
            <a:endParaRPr lang="en-US" sz="3600" dirty="0">
              <a:latin typeface="+mj-lt"/>
            </a:endParaRPr>
          </a:p>
        </p:txBody>
      </p:sp>
    </p:spTree>
    <p:extLst>
      <p:ext uri="{BB962C8B-B14F-4D97-AF65-F5344CB8AC3E}">
        <p14:creationId xmlns:p14="http://schemas.microsoft.com/office/powerpoint/2010/main" val="586159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F53E8D-FDFD-4773-A56E-51581BA956F3}"/>
              </a:ext>
            </a:extLst>
          </p:cNvPr>
          <p:cNvPicPr>
            <a:picLocks noChangeAspect="1"/>
          </p:cNvPicPr>
          <p:nvPr/>
        </p:nvPicPr>
        <p:blipFill rotWithShape="1">
          <a:blip r:embed="rId2">
            <a:extLst>
              <a:ext uri="{28A0092B-C50C-407E-A947-70E740481C1C}">
                <a14:useLocalDpi xmlns:a14="http://schemas.microsoft.com/office/drawing/2010/main" val="0"/>
              </a:ext>
            </a:extLst>
          </a:blip>
          <a:srcRect l="10667" t="10470" r="17709" b="34007"/>
          <a:stretch/>
        </p:blipFill>
        <p:spPr>
          <a:xfrm>
            <a:off x="868906" y="1306474"/>
            <a:ext cx="4981433" cy="4999351"/>
          </a:xfrm>
          <a:prstGeom prst="rect">
            <a:avLst/>
          </a:prstGeom>
        </p:spPr>
      </p:pic>
      <p:pic>
        <p:nvPicPr>
          <p:cNvPr id="6" name="Picture 5">
            <a:extLst>
              <a:ext uri="{FF2B5EF4-FFF2-40B4-BE49-F238E27FC236}">
                <a16:creationId xmlns:a16="http://schemas.microsoft.com/office/drawing/2014/main" id="{8B5D42B0-BCCC-4839-BF4B-7B25C15CE6C5}"/>
              </a:ext>
            </a:extLst>
          </p:cNvPr>
          <p:cNvPicPr>
            <a:picLocks noChangeAspect="1"/>
          </p:cNvPicPr>
          <p:nvPr/>
        </p:nvPicPr>
        <p:blipFill rotWithShape="1">
          <a:blip r:embed="rId3">
            <a:extLst>
              <a:ext uri="{28A0092B-C50C-407E-A947-70E740481C1C}">
                <a14:useLocalDpi xmlns:a14="http://schemas.microsoft.com/office/drawing/2010/main" val="0"/>
              </a:ext>
            </a:extLst>
          </a:blip>
          <a:srcRect l="11440" t="11529" r="17452" b="29353"/>
          <a:stretch/>
        </p:blipFill>
        <p:spPr>
          <a:xfrm>
            <a:off x="6469037" y="1332978"/>
            <a:ext cx="4981433" cy="5361591"/>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F514E7-1F4B-41F4-B98E-4BB3354DC1C8}"/>
                  </a:ext>
                </a:extLst>
              </p:cNvPr>
              <p:cNvSpPr txBox="1"/>
              <p:nvPr/>
            </p:nvSpPr>
            <p:spPr>
              <a:xfrm>
                <a:off x="1060174" y="802906"/>
                <a:ext cx="1039029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Slower mean velocities will be viable (higher retention probabilities and greater long-term </a:t>
                </a:r>
                <a14:m>
                  <m:oMath xmlns:m="http://schemas.openxmlformats.org/officeDocument/2006/math">
                    <m:r>
                      <a:rPr lang="en-US" sz="2400" i="1" smtClean="0">
                        <a:latin typeface="Cambria Math" panose="02040503050406030204" pitchFamily="18" charset="0"/>
                        <a:ea typeface="Cambria Math" panose="02040503050406030204" pitchFamily="18" charset="0"/>
                      </a:rPr>
                      <m:t>𝜆</m:t>
                    </m:r>
                  </m:oMath>
                </a14:m>
                <a:r>
                  <a:rPr lang="en-US" sz="2400" dirty="0"/>
                  <a:t> values).</a:t>
                </a:r>
              </a:p>
            </p:txBody>
          </p:sp>
        </mc:Choice>
        <mc:Fallback xmlns="">
          <p:sp>
            <p:nvSpPr>
              <p:cNvPr id="3" name="TextBox 2">
                <a:extLst>
                  <a:ext uri="{FF2B5EF4-FFF2-40B4-BE49-F238E27FC236}">
                    <a16:creationId xmlns:a16="http://schemas.microsoft.com/office/drawing/2014/main" id="{01F514E7-1F4B-41F4-B98E-4BB3354DC1C8}"/>
                  </a:ext>
                </a:extLst>
              </p:cNvPr>
              <p:cNvSpPr txBox="1">
                <a:spLocks noRot="1" noChangeAspect="1" noMove="1" noResize="1" noEditPoints="1" noAdjustHandles="1" noChangeArrowheads="1" noChangeShapeType="1" noTextEdit="1"/>
              </p:cNvSpPr>
              <p:nvPr/>
            </p:nvSpPr>
            <p:spPr>
              <a:xfrm>
                <a:off x="1060174" y="802906"/>
                <a:ext cx="10390296" cy="830997"/>
              </a:xfrm>
              <a:prstGeom prst="rect">
                <a:avLst/>
              </a:prstGeom>
              <a:blipFill>
                <a:blip r:embed="rId4"/>
                <a:stretch>
                  <a:fillRect l="-822" t="-5882" r="-469" b="-1617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9153ACA-C050-496C-AB39-2CEE17062F6B}"/>
              </a:ext>
            </a:extLst>
          </p:cNvPr>
          <p:cNvSpPr txBox="1"/>
          <p:nvPr/>
        </p:nvSpPr>
        <p:spPr>
          <a:xfrm>
            <a:off x="7619999" y="6041841"/>
            <a:ext cx="5764696" cy="338554"/>
          </a:xfrm>
          <a:prstGeom prst="rect">
            <a:avLst/>
          </a:prstGeom>
          <a:noFill/>
        </p:spPr>
        <p:txBody>
          <a:bodyPr wrap="square" rtlCol="0">
            <a:spAutoFit/>
          </a:bodyPr>
          <a:lstStyle/>
          <a:p>
            <a:r>
              <a:rPr lang="en-US" sz="1600" dirty="0"/>
              <a:t>(For visualization purposes only.  Not to scale.)</a:t>
            </a:r>
          </a:p>
        </p:txBody>
      </p:sp>
      <p:sp>
        <p:nvSpPr>
          <p:cNvPr id="7" name="TextBox 6">
            <a:extLst>
              <a:ext uri="{FF2B5EF4-FFF2-40B4-BE49-F238E27FC236}">
                <a16:creationId xmlns:a16="http://schemas.microsoft.com/office/drawing/2014/main" id="{73385660-6187-468E-B8BC-4FB913EEA254}"/>
              </a:ext>
            </a:extLst>
          </p:cNvPr>
          <p:cNvSpPr txBox="1"/>
          <p:nvPr/>
        </p:nvSpPr>
        <p:spPr>
          <a:xfrm>
            <a:off x="291548" y="198784"/>
            <a:ext cx="11900452" cy="646331"/>
          </a:xfrm>
          <a:prstGeom prst="rect">
            <a:avLst/>
          </a:prstGeom>
          <a:noFill/>
        </p:spPr>
        <p:txBody>
          <a:bodyPr wrap="square" rtlCol="0">
            <a:spAutoFit/>
          </a:bodyPr>
          <a:lstStyle/>
          <a:p>
            <a:r>
              <a:rPr lang="en-US" sz="3600" u="sng" dirty="0">
                <a:latin typeface="+mj-lt"/>
              </a:rPr>
              <a:t>From the Surface to a “Box”</a:t>
            </a:r>
            <a:endParaRPr lang="en-US" sz="3600" dirty="0">
              <a:latin typeface="+mj-lt"/>
            </a:endParaRPr>
          </a:p>
        </p:txBody>
      </p:sp>
    </p:spTree>
    <p:extLst>
      <p:ext uri="{BB962C8B-B14F-4D97-AF65-F5344CB8AC3E}">
        <p14:creationId xmlns:p14="http://schemas.microsoft.com/office/powerpoint/2010/main" val="261239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6FBB6C-AF4B-4473-A126-77647717BCFE}"/>
              </a:ext>
            </a:extLst>
          </p:cNvPr>
          <p:cNvSpPr txBox="1"/>
          <p:nvPr/>
        </p:nvSpPr>
        <p:spPr>
          <a:xfrm>
            <a:off x="987786" y="842662"/>
            <a:ext cx="10316318" cy="5693866"/>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en-US" sz="2200" dirty="0"/>
              <a:t>All the many caveats discussed in previous presentations about the drift and population model also apply here.  </a:t>
            </a:r>
          </a:p>
          <a:p>
            <a:pPr marL="285750" indent="-285750">
              <a:spcAft>
                <a:spcPts val="2400"/>
              </a:spcAft>
              <a:buFont typeface="Arial" panose="020B0604020202020204" pitchFamily="34" charset="0"/>
              <a:buChar char="•"/>
            </a:pPr>
            <a:r>
              <a:rPr lang="en-US" sz="2200" dirty="0"/>
              <a:t>This approach assumes age-0 survival is independent of velocity and temperature.  </a:t>
            </a:r>
          </a:p>
          <a:p>
            <a:pPr marL="285750" indent="-285750">
              <a:spcAft>
                <a:spcPts val="2400"/>
              </a:spcAft>
              <a:buFont typeface="Arial" panose="020B0604020202020204" pitchFamily="34" charset="0"/>
              <a:buChar char="•"/>
            </a:pPr>
            <a:r>
              <a:rPr lang="en-US" sz="2200" dirty="0"/>
              <a:t>The shape of the viability box in terms of turbidity will differ (unless the relationship between turbidity and survival is linear).</a:t>
            </a:r>
          </a:p>
          <a:p>
            <a:pPr marL="285750" indent="-285750">
              <a:spcAft>
                <a:spcPts val="2400"/>
              </a:spcAft>
              <a:buFont typeface="Arial" panose="020B0604020202020204" pitchFamily="34" charset="0"/>
              <a:buChar char="•"/>
            </a:pPr>
            <a:r>
              <a:rPr lang="en-US" sz="2200" dirty="0"/>
              <a:t>The surface is essentially an interpolation of only 18 data points.</a:t>
            </a:r>
          </a:p>
          <a:p>
            <a:pPr marL="285750" indent="-285750">
              <a:spcAft>
                <a:spcPts val="2400"/>
              </a:spcAft>
              <a:buFont typeface="Arial" panose="020B0604020202020204" pitchFamily="34" charset="0"/>
              <a:buChar char="•"/>
            </a:pPr>
            <a:r>
              <a:rPr lang="en-US" sz="2200" dirty="0"/>
              <a:t>Plotting the surface is a bit clunky and currently requires different approaches (code wise) for plotting the box from different vantage points (axes order).</a:t>
            </a:r>
          </a:p>
          <a:p>
            <a:pPr marL="285750" indent="-285750">
              <a:buFont typeface="Arial" panose="020B0604020202020204" pitchFamily="34" charset="0"/>
              <a:buChar char="•"/>
            </a:pPr>
            <a:r>
              <a:rPr lang="en-US" sz="2200" dirty="0"/>
              <a:t>Various uncertain parameters (sex ratio, maturation age, maximum age, age-1+ survivals, number of fertilized eggs per mature female per year, and Lake Sakakawea RM) were fixed to produce the surface and associated viability box.  It will be important to see how varying these parameters changes the shape of the box.</a:t>
            </a:r>
          </a:p>
        </p:txBody>
      </p:sp>
      <p:sp>
        <p:nvSpPr>
          <p:cNvPr id="4" name="TextBox 3">
            <a:extLst>
              <a:ext uri="{FF2B5EF4-FFF2-40B4-BE49-F238E27FC236}">
                <a16:creationId xmlns:a16="http://schemas.microsoft.com/office/drawing/2014/main" id="{34C3A30B-C921-470F-8CAC-C99F9EF3D39E}"/>
              </a:ext>
            </a:extLst>
          </p:cNvPr>
          <p:cNvSpPr txBox="1"/>
          <p:nvPr/>
        </p:nvSpPr>
        <p:spPr>
          <a:xfrm>
            <a:off x="291548" y="198784"/>
            <a:ext cx="11900452" cy="646331"/>
          </a:xfrm>
          <a:prstGeom prst="rect">
            <a:avLst/>
          </a:prstGeom>
          <a:noFill/>
        </p:spPr>
        <p:txBody>
          <a:bodyPr wrap="square" rtlCol="0">
            <a:spAutoFit/>
          </a:bodyPr>
          <a:lstStyle/>
          <a:p>
            <a:r>
              <a:rPr lang="en-US" sz="3600" u="sng" dirty="0">
                <a:latin typeface="+mj-lt"/>
              </a:rPr>
              <a:t>Comments</a:t>
            </a:r>
            <a:endParaRPr lang="en-US" sz="3600" dirty="0">
              <a:latin typeface="+mj-lt"/>
            </a:endParaRPr>
          </a:p>
        </p:txBody>
      </p:sp>
    </p:spTree>
    <p:extLst>
      <p:ext uri="{BB962C8B-B14F-4D97-AF65-F5344CB8AC3E}">
        <p14:creationId xmlns:p14="http://schemas.microsoft.com/office/powerpoint/2010/main" val="263074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37C8E-588D-4D2D-8B0D-AF0818119058}"/>
              </a:ext>
            </a:extLst>
          </p:cNvPr>
          <p:cNvSpPr txBox="1"/>
          <p:nvPr/>
        </p:nvSpPr>
        <p:spPr>
          <a:xfrm>
            <a:off x="1139686" y="1293123"/>
            <a:ext cx="10389705" cy="1815882"/>
          </a:xfrm>
          <a:prstGeom prst="rect">
            <a:avLst/>
          </a:prstGeom>
          <a:noFill/>
        </p:spPr>
        <p:txBody>
          <a:bodyPr wrap="square" rtlCol="0">
            <a:spAutoFit/>
          </a:bodyPr>
          <a:lstStyle/>
          <a:p>
            <a:pPr marL="342900" indent="-342900">
              <a:buFont typeface="+mj-lt"/>
              <a:buAutoNum type="arabicPeriod"/>
            </a:pPr>
            <a:r>
              <a:rPr lang="en-US" sz="2800" dirty="0"/>
              <a:t>First attempt at building a “viability box” for drift</a:t>
            </a:r>
          </a:p>
          <a:p>
            <a:pPr marL="342900" indent="-342900">
              <a:buFont typeface="+mj-lt"/>
              <a:buAutoNum type="arabicPeriod"/>
            </a:pPr>
            <a:endParaRPr lang="en-US" sz="2800" dirty="0"/>
          </a:p>
          <a:p>
            <a:pPr marL="342900" indent="-342900">
              <a:buFont typeface="+mj-lt"/>
              <a:buAutoNum type="arabicPeriod"/>
            </a:pPr>
            <a:r>
              <a:rPr lang="en-US" sz="2800" dirty="0"/>
              <a:t>Ideas for predicting fish benefits to management flows being considered in the NEPA process</a:t>
            </a:r>
          </a:p>
        </p:txBody>
      </p:sp>
      <p:sp>
        <p:nvSpPr>
          <p:cNvPr id="4" name="TextBox 3">
            <a:extLst>
              <a:ext uri="{FF2B5EF4-FFF2-40B4-BE49-F238E27FC236}">
                <a16:creationId xmlns:a16="http://schemas.microsoft.com/office/drawing/2014/main" id="{6BFCA268-B761-46E5-BCE4-105DEFEA4D2F}"/>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Since Last Time</a:t>
            </a:r>
            <a:r>
              <a:rPr lang="en-US" sz="3600" dirty="0">
                <a:latin typeface="+mj-lt"/>
              </a:rPr>
              <a:t>:</a:t>
            </a:r>
          </a:p>
        </p:txBody>
      </p:sp>
    </p:spTree>
    <p:extLst>
      <p:ext uri="{BB962C8B-B14F-4D97-AF65-F5344CB8AC3E}">
        <p14:creationId xmlns:p14="http://schemas.microsoft.com/office/powerpoint/2010/main" val="77054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37C8E-588D-4D2D-8B0D-AF0818119058}"/>
              </a:ext>
            </a:extLst>
          </p:cNvPr>
          <p:cNvSpPr txBox="1"/>
          <p:nvPr/>
        </p:nvSpPr>
        <p:spPr>
          <a:xfrm>
            <a:off x="1139686" y="1293123"/>
            <a:ext cx="10389705" cy="1815882"/>
          </a:xfrm>
          <a:prstGeom prst="rect">
            <a:avLst/>
          </a:prstGeom>
          <a:noFill/>
        </p:spPr>
        <p:txBody>
          <a:bodyPr wrap="square" rtlCol="0">
            <a:spAutoFit/>
          </a:bodyPr>
          <a:lstStyle/>
          <a:p>
            <a:pPr marL="342900" indent="-342900">
              <a:buFont typeface="+mj-lt"/>
              <a:buAutoNum type="arabicPeriod"/>
            </a:pPr>
            <a:r>
              <a:rPr lang="en-US" sz="2800" dirty="0"/>
              <a:t>First attempt at building a “viability box” for drift</a:t>
            </a:r>
          </a:p>
          <a:p>
            <a:pPr marL="342900" indent="-342900">
              <a:buFont typeface="+mj-lt"/>
              <a:buAutoNum type="arabicPeriod"/>
            </a:pPr>
            <a:endParaRPr lang="en-US" sz="2800" dirty="0"/>
          </a:p>
          <a:p>
            <a:pPr marL="342900" indent="-342900">
              <a:buFont typeface="+mj-lt"/>
              <a:buAutoNum type="arabicPeriod"/>
            </a:pPr>
            <a:r>
              <a:rPr lang="en-US" sz="2800" dirty="0"/>
              <a:t>Ideas for predicting fish benefits to management flows being considered in the NEPA process</a:t>
            </a:r>
          </a:p>
        </p:txBody>
      </p:sp>
      <p:sp>
        <p:nvSpPr>
          <p:cNvPr id="4" name="TextBox 3">
            <a:extLst>
              <a:ext uri="{FF2B5EF4-FFF2-40B4-BE49-F238E27FC236}">
                <a16:creationId xmlns:a16="http://schemas.microsoft.com/office/drawing/2014/main" id="{6BFCA268-B761-46E5-BCE4-105DEFEA4D2F}"/>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Since Last Time</a:t>
            </a:r>
            <a:r>
              <a:rPr lang="en-US" sz="3600" dirty="0">
                <a:latin typeface="+mj-lt"/>
              </a:rPr>
              <a:t>:</a:t>
            </a:r>
          </a:p>
        </p:txBody>
      </p:sp>
    </p:spTree>
    <p:extLst>
      <p:ext uri="{BB962C8B-B14F-4D97-AF65-F5344CB8AC3E}">
        <p14:creationId xmlns:p14="http://schemas.microsoft.com/office/powerpoint/2010/main" val="1555944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2B56B-5A3D-4E53-855D-AB49C9F74D10}"/>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Predicting Fish Benefits</a:t>
            </a:r>
            <a:endParaRPr lang="en-US" sz="3600" dirty="0">
              <a:latin typeface="+mj-lt"/>
            </a:endParaRPr>
          </a:p>
        </p:txBody>
      </p:sp>
      <p:sp>
        <p:nvSpPr>
          <p:cNvPr id="2" name="TextBox 1">
            <a:extLst>
              <a:ext uri="{FF2B5EF4-FFF2-40B4-BE49-F238E27FC236}">
                <a16:creationId xmlns:a16="http://schemas.microsoft.com/office/drawing/2014/main" id="{EBC23C69-689C-4801-AAF1-4CFF845B3E5F}"/>
              </a:ext>
            </a:extLst>
          </p:cNvPr>
          <p:cNvSpPr txBox="1"/>
          <p:nvPr/>
        </p:nvSpPr>
        <p:spPr>
          <a:xfrm>
            <a:off x="993912" y="1139687"/>
            <a:ext cx="10707757" cy="430887"/>
          </a:xfrm>
          <a:prstGeom prst="rect">
            <a:avLst/>
          </a:prstGeom>
          <a:noFill/>
        </p:spPr>
        <p:txBody>
          <a:bodyPr wrap="square" rtlCol="0">
            <a:spAutoFit/>
          </a:bodyPr>
          <a:lstStyle/>
          <a:p>
            <a:pPr marL="285750" indent="-285750">
              <a:spcAft>
                <a:spcPts val="1200"/>
              </a:spcAft>
              <a:buSzPct val="125000"/>
              <a:buFont typeface="Arial" panose="020B0604020202020204" pitchFamily="34" charset="0"/>
              <a:buChar char="•"/>
            </a:pPr>
            <a:r>
              <a:rPr lang="en-US" sz="2200" dirty="0"/>
              <a:t>7 Ft. Peck flow strategies under consideration</a:t>
            </a:r>
          </a:p>
        </p:txBody>
      </p:sp>
      <p:pic>
        <p:nvPicPr>
          <p:cNvPr id="5" name="Picture 4">
            <a:extLst>
              <a:ext uri="{FF2B5EF4-FFF2-40B4-BE49-F238E27FC236}">
                <a16:creationId xmlns:a16="http://schemas.microsoft.com/office/drawing/2014/main" id="{A0328964-8A71-45BA-900F-3389D349C83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auto">
          <a:xfrm>
            <a:off x="749525" y="1922990"/>
            <a:ext cx="11095621" cy="43934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221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2B56B-5A3D-4E53-855D-AB49C9F74D10}"/>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Predicting Fish Benefits</a:t>
            </a:r>
            <a:endParaRPr lang="en-US" sz="3600" dirty="0">
              <a:latin typeface="+mj-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BC23C69-689C-4801-AAF1-4CFF845B3E5F}"/>
                  </a:ext>
                </a:extLst>
              </p:cNvPr>
              <p:cNvSpPr txBox="1"/>
              <p:nvPr/>
            </p:nvSpPr>
            <p:spPr>
              <a:xfrm>
                <a:off x="993912" y="1139687"/>
                <a:ext cx="10707757" cy="2092881"/>
              </a:xfrm>
              <a:prstGeom prst="rect">
                <a:avLst/>
              </a:prstGeom>
              <a:noFill/>
            </p:spPr>
            <p:txBody>
              <a:bodyPr wrap="square" rtlCol="0">
                <a:spAutoFit/>
              </a:bodyPr>
              <a:lstStyle/>
              <a:p>
                <a:pPr marL="285750" indent="-285750">
                  <a:spcAft>
                    <a:spcPts val="1200"/>
                  </a:spcAft>
                  <a:buSzPct val="125000"/>
                  <a:buFont typeface="Arial" panose="020B0604020202020204" pitchFamily="34" charset="0"/>
                  <a:buChar char="•"/>
                </a:pPr>
                <a:r>
                  <a:rPr lang="en-US" sz="2200" dirty="0"/>
                  <a:t>7 Ft. Peck flow strategies under consideration</a:t>
                </a:r>
              </a:p>
              <a:p>
                <a:pPr marL="285750" indent="-285750">
                  <a:spcAft>
                    <a:spcPts val="1200"/>
                  </a:spcAft>
                  <a:buSzPct val="125000"/>
                  <a:buFont typeface="Arial" panose="020B0604020202020204" pitchFamily="34" charset="0"/>
                  <a:buChar char="•"/>
                </a:pPr>
                <a:r>
                  <a:rPr lang="en-US" sz="2200" dirty="0"/>
                  <a:t>Craig </a:t>
                </a:r>
                <a:r>
                  <a:rPr lang="en-US" sz="2200" dirty="0" err="1"/>
                  <a:t>Fischenich</a:t>
                </a:r>
                <a:r>
                  <a:rPr lang="en-US" sz="2200" dirty="0"/>
                  <a:t> is working on modeling drift and development of free embryos for each of these flow scenarios</a:t>
                </a:r>
              </a:p>
              <a:p>
                <a:pPr marL="285750" indent="-285750">
                  <a:spcAft>
                    <a:spcPts val="1200"/>
                  </a:spcAft>
                  <a:buSzPct val="125000"/>
                  <a:buFont typeface="Arial" panose="020B0604020202020204" pitchFamily="34" charset="0"/>
                  <a:buChar char="•"/>
                </a:pPr>
                <a:r>
                  <a:rPr lang="en-US" sz="2200" dirty="0"/>
                  <a:t>Craig’s outputs will allow us to calculate the probability of retention and analyze the projected effects of each flow scenario on population growth/decline (</a:t>
                </a:r>
                <a14:m>
                  <m:oMath xmlns:m="http://schemas.openxmlformats.org/officeDocument/2006/math">
                    <m:r>
                      <a:rPr lang="en-US" sz="2200" i="1" smtClean="0">
                        <a:latin typeface="Cambria Math" panose="02040503050406030204" pitchFamily="18" charset="0"/>
                        <a:ea typeface="Cambria Math" panose="02040503050406030204" pitchFamily="18" charset="0"/>
                      </a:rPr>
                      <m:t>𝜆</m:t>
                    </m:r>
                  </m:oMath>
                </a14:m>
                <a:r>
                  <a:rPr lang="en-US" sz="2200" dirty="0"/>
                  <a:t>)</a:t>
                </a:r>
              </a:p>
            </p:txBody>
          </p:sp>
        </mc:Choice>
        <mc:Fallback xmlns="">
          <p:sp>
            <p:nvSpPr>
              <p:cNvPr id="2" name="TextBox 1">
                <a:extLst>
                  <a:ext uri="{FF2B5EF4-FFF2-40B4-BE49-F238E27FC236}">
                    <a16:creationId xmlns:a16="http://schemas.microsoft.com/office/drawing/2014/main" id="{EBC23C69-689C-4801-AAF1-4CFF845B3E5F}"/>
                  </a:ext>
                </a:extLst>
              </p:cNvPr>
              <p:cNvSpPr txBox="1">
                <a:spLocks noRot="1" noChangeAspect="1" noMove="1" noResize="1" noEditPoints="1" noAdjustHandles="1" noChangeArrowheads="1" noChangeShapeType="1" noTextEdit="1"/>
              </p:cNvSpPr>
              <p:nvPr/>
            </p:nvSpPr>
            <p:spPr>
              <a:xfrm>
                <a:off x="993912" y="1139687"/>
                <a:ext cx="10707757" cy="2092881"/>
              </a:xfrm>
              <a:prstGeom prst="rect">
                <a:avLst/>
              </a:prstGeom>
              <a:blipFill>
                <a:blip r:embed="rId2"/>
                <a:stretch>
                  <a:fillRect l="-968" t="-5248" b="-4956"/>
                </a:stretch>
              </a:blipFill>
            </p:spPr>
            <p:txBody>
              <a:bodyPr/>
              <a:lstStyle/>
              <a:p>
                <a:r>
                  <a:rPr lang="en-US">
                    <a:noFill/>
                  </a:rPr>
                  <a:t> </a:t>
                </a:r>
              </a:p>
            </p:txBody>
          </p:sp>
        </mc:Fallback>
      </mc:AlternateContent>
    </p:spTree>
    <p:extLst>
      <p:ext uri="{BB962C8B-B14F-4D97-AF65-F5344CB8AC3E}">
        <p14:creationId xmlns:p14="http://schemas.microsoft.com/office/powerpoint/2010/main" val="31985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2B56B-5A3D-4E53-855D-AB49C9F74D10}"/>
              </a:ext>
            </a:extLst>
          </p:cNvPr>
          <p:cNvSpPr txBox="1"/>
          <p:nvPr/>
        </p:nvSpPr>
        <p:spPr>
          <a:xfrm>
            <a:off x="7633253" y="18744"/>
            <a:ext cx="4558747" cy="646331"/>
          </a:xfrm>
          <a:prstGeom prst="rect">
            <a:avLst/>
          </a:prstGeom>
          <a:noFill/>
        </p:spPr>
        <p:txBody>
          <a:bodyPr wrap="square" rtlCol="0">
            <a:spAutoFit/>
          </a:bodyPr>
          <a:lstStyle/>
          <a:p>
            <a:r>
              <a:rPr lang="en-US" sz="3600" u="sng" dirty="0">
                <a:latin typeface="+mj-lt"/>
              </a:rPr>
              <a:t>Predicting Fish Benefits</a:t>
            </a:r>
            <a:endParaRPr lang="en-US" sz="3600" dirty="0">
              <a:latin typeface="+mj-lt"/>
            </a:endParaRPr>
          </a:p>
        </p:txBody>
      </p:sp>
      <p:grpSp>
        <p:nvGrpSpPr>
          <p:cNvPr id="6" name="Group 5">
            <a:extLst>
              <a:ext uri="{FF2B5EF4-FFF2-40B4-BE49-F238E27FC236}">
                <a16:creationId xmlns:a16="http://schemas.microsoft.com/office/drawing/2014/main" id="{89AF8327-C430-468C-985E-774FFE8534E9}"/>
              </a:ext>
            </a:extLst>
          </p:cNvPr>
          <p:cNvGrpSpPr/>
          <p:nvPr/>
        </p:nvGrpSpPr>
        <p:grpSpPr>
          <a:xfrm>
            <a:off x="433758" y="190543"/>
            <a:ext cx="11242434" cy="6531861"/>
            <a:chOff x="419690" y="190543"/>
            <a:chExt cx="11242434" cy="6531861"/>
          </a:xfrm>
        </p:grpSpPr>
        <p:sp>
          <p:nvSpPr>
            <p:cNvPr id="7" name="TextBox 6">
              <a:extLst>
                <a:ext uri="{FF2B5EF4-FFF2-40B4-BE49-F238E27FC236}">
                  <a16:creationId xmlns:a16="http://schemas.microsoft.com/office/drawing/2014/main" id="{0BD32D46-6FB8-42B0-ABEA-B79246527B78}"/>
                </a:ext>
              </a:extLst>
            </p:cNvPr>
            <p:cNvSpPr txBox="1"/>
            <p:nvPr/>
          </p:nvSpPr>
          <p:spPr>
            <a:xfrm>
              <a:off x="419690" y="2198089"/>
              <a:ext cx="8556135" cy="4524315"/>
            </a:xfrm>
            <a:prstGeom prst="rect">
              <a:avLst/>
            </a:prstGeom>
            <a:noFill/>
            <a:ln w="19050">
              <a:solidFill>
                <a:schemeClr val="tx1">
                  <a:lumMod val="50000"/>
                  <a:lumOff val="50000"/>
                </a:schemeClr>
              </a:solidFill>
            </a:ln>
          </p:spPr>
          <p:txBody>
            <a:bodyPr wrap="square" rtlCol="0">
              <a:spAutoFit/>
            </a:bodyPr>
            <a:lstStyle/>
            <a:p>
              <a:r>
                <a:rPr lang="en-US" dirty="0"/>
                <a:t>  Pallid Sturgeon Demographic Population Model</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8" name="Group 7">
              <a:extLst>
                <a:ext uri="{FF2B5EF4-FFF2-40B4-BE49-F238E27FC236}">
                  <a16:creationId xmlns:a16="http://schemas.microsoft.com/office/drawing/2014/main" id="{8A17D562-7D77-4FAC-B47C-5D7A71986D9B}"/>
                </a:ext>
              </a:extLst>
            </p:cNvPr>
            <p:cNvGrpSpPr/>
            <p:nvPr/>
          </p:nvGrpSpPr>
          <p:grpSpPr>
            <a:xfrm>
              <a:off x="9329741" y="3475593"/>
              <a:ext cx="2332383" cy="2308324"/>
              <a:chOff x="9259401" y="3475593"/>
              <a:chExt cx="2332383" cy="2308324"/>
            </a:xfrm>
          </p:grpSpPr>
          <p:sp>
            <p:nvSpPr>
              <p:cNvPr id="56" name="TextBox 55">
                <a:extLst>
                  <a:ext uri="{FF2B5EF4-FFF2-40B4-BE49-F238E27FC236}">
                    <a16:creationId xmlns:a16="http://schemas.microsoft.com/office/drawing/2014/main" id="{6D2BA0A5-D301-4E0A-8C06-DEC7D9E94C57}"/>
                  </a:ext>
                </a:extLst>
              </p:cNvPr>
              <p:cNvSpPr txBox="1"/>
              <p:nvPr/>
            </p:nvSpPr>
            <p:spPr>
              <a:xfrm>
                <a:off x="9259401" y="3475593"/>
                <a:ext cx="2332383" cy="2308324"/>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sz="1400" dirty="0"/>
              </a:p>
            </p:txBody>
          </p:sp>
          <p:sp>
            <p:nvSpPr>
              <p:cNvPr id="57" name="Hexagon 56">
                <a:extLst>
                  <a:ext uri="{FF2B5EF4-FFF2-40B4-BE49-F238E27FC236}">
                    <a16:creationId xmlns:a16="http://schemas.microsoft.com/office/drawing/2014/main" id="{9124E12C-3C43-4A4C-8354-D15718B4F479}"/>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1739FCF4-F295-42EB-87B4-F1C9F38C9BC5}"/>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9" name="Group 8">
              <a:extLst>
                <a:ext uri="{FF2B5EF4-FFF2-40B4-BE49-F238E27FC236}">
                  <a16:creationId xmlns:a16="http://schemas.microsoft.com/office/drawing/2014/main" id="{B020709D-7461-450A-AE92-45EA77CEF1EC}"/>
                </a:ext>
              </a:extLst>
            </p:cNvPr>
            <p:cNvGrpSpPr/>
            <p:nvPr/>
          </p:nvGrpSpPr>
          <p:grpSpPr>
            <a:xfrm>
              <a:off x="421622" y="575730"/>
              <a:ext cx="2332383" cy="1200329"/>
              <a:chOff x="660773" y="744540"/>
              <a:chExt cx="2332383" cy="1200329"/>
            </a:xfrm>
          </p:grpSpPr>
          <p:sp>
            <p:nvSpPr>
              <p:cNvPr id="53" name="TextBox 52">
                <a:extLst>
                  <a:ext uri="{FF2B5EF4-FFF2-40B4-BE49-F238E27FC236}">
                    <a16:creationId xmlns:a16="http://schemas.microsoft.com/office/drawing/2014/main" id="{D9624D9B-2945-41BF-BA18-B7A7DCC6690D}"/>
                  </a:ext>
                </a:extLst>
              </p:cNvPr>
              <p:cNvSpPr txBox="1"/>
              <p:nvPr/>
            </p:nvSpPr>
            <p:spPr>
              <a:xfrm>
                <a:off x="660773" y="744540"/>
                <a:ext cx="2332383"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54" name="Rectangle: Rounded Corners 53">
                <a:extLst>
                  <a:ext uri="{FF2B5EF4-FFF2-40B4-BE49-F238E27FC236}">
                    <a16:creationId xmlns:a16="http://schemas.microsoft.com/office/drawing/2014/main" id="{3B2109EE-4D6D-460E-ADEF-C17A757C9CBA}"/>
                  </a:ext>
                </a:extLst>
              </p:cNvPr>
              <p:cNvSpPr/>
              <p:nvPr/>
            </p:nvSpPr>
            <p:spPr>
              <a:xfrm>
                <a:off x="1110532" y="1137648"/>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2EBB1FB8-5E83-41FD-9BCB-EDC2AB764D53}"/>
                  </a:ext>
                </a:extLst>
              </p:cNvPr>
              <p:cNvSpPr txBox="1"/>
              <p:nvPr/>
            </p:nvSpPr>
            <p:spPr>
              <a:xfrm>
                <a:off x="1110532" y="1308295"/>
                <a:ext cx="1404731" cy="369332"/>
              </a:xfrm>
              <a:prstGeom prst="rect">
                <a:avLst/>
              </a:prstGeom>
              <a:noFill/>
            </p:spPr>
            <p:txBody>
              <a:bodyPr wrap="square" rtlCol="0">
                <a:spAutoFit/>
              </a:bodyPr>
              <a:lstStyle/>
              <a:p>
                <a:pPr algn="ctr"/>
                <a:r>
                  <a:rPr lang="en-US" dirty="0"/>
                  <a:t>Hydrology</a:t>
                </a:r>
              </a:p>
            </p:txBody>
          </p:sp>
        </p:grpSp>
        <p:grpSp>
          <p:nvGrpSpPr>
            <p:cNvPr id="10" name="Group 9">
              <a:extLst>
                <a:ext uri="{FF2B5EF4-FFF2-40B4-BE49-F238E27FC236}">
                  <a16:creationId xmlns:a16="http://schemas.microsoft.com/office/drawing/2014/main" id="{02B984E9-1574-49DD-BA96-B0CA6BBFE3B8}"/>
                </a:ext>
              </a:extLst>
            </p:cNvPr>
            <p:cNvGrpSpPr/>
            <p:nvPr/>
          </p:nvGrpSpPr>
          <p:grpSpPr>
            <a:xfrm>
              <a:off x="3906540" y="190543"/>
              <a:ext cx="2332383" cy="1754326"/>
              <a:chOff x="3681452" y="92067"/>
              <a:chExt cx="2332383" cy="1754326"/>
            </a:xfrm>
          </p:grpSpPr>
          <p:sp>
            <p:nvSpPr>
              <p:cNvPr id="49" name="TextBox 48">
                <a:extLst>
                  <a:ext uri="{FF2B5EF4-FFF2-40B4-BE49-F238E27FC236}">
                    <a16:creationId xmlns:a16="http://schemas.microsoft.com/office/drawing/2014/main" id="{4A2F9AEE-9F5D-445A-A9F5-92227B3C36E3}"/>
                  </a:ext>
                </a:extLst>
              </p:cNvPr>
              <p:cNvSpPr txBox="1"/>
              <p:nvPr/>
            </p:nvSpPr>
            <p:spPr>
              <a:xfrm>
                <a:off x="3681452" y="92067"/>
                <a:ext cx="2332383" cy="1754326"/>
              </a:xfrm>
              <a:prstGeom prst="rect">
                <a:avLst/>
              </a:prstGeom>
              <a:noFill/>
              <a:ln w="19050">
                <a:solidFill>
                  <a:schemeClr val="tx1">
                    <a:lumMod val="50000"/>
                    <a:lumOff val="50000"/>
                  </a:schemeClr>
                </a:solidFill>
              </a:ln>
            </p:spPr>
            <p:txBody>
              <a:bodyPr wrap="square" rtlCol="0">
                <a:spAutoFit/>
              </a:bodyPr>
              <a:lstStyle/>
              <a:p>
                <a:pPr algn="ctr"/>
                <a:r>
                  <a:rPr lang="en-US" dirty="0"/>
                  <a:t>Free Embryo Development Model</a:t>
                </a:r>
              </a:p>
              <a:p>
                <a:pPr algn="ctr"/>
                <a:endParaRPr lang="en-US" dirty="0"/>
              </a:p>
              <a:p>
                <a:pPr algn="ctr"/>
                <a:endParaRPr lang="en-US" dirty="0"/>
              </a:p>
              <a:p>
                <a:pPr algn="ctr"/>
                <a:endParaRPr lang="en-US" dirty="0"/>
              </a:p>
              <a:p>
                <a:pPr algn="ctr"/>
                <a:endParaRPr lang="en-US" dirty="0"/>
              </a:p>
            </p:txBody>
          </p:sp>
          <p:grpSp>
            <p:nvGrpSpPr>
              <p:cNvPr id="50" name="Group 49">
                <a:extLst>
                  <a:ext uri="{FF2B5EF4-FFF2-40B4-BE49-F238E27FC236}">
                    <a16:creationId xmlns:a16="http://schemas.microsoft.com/office/drawing/2014/main" id="{41EBD5A3-80F0-4CEF-B84C-B4FD63BEAC33}"/>
                  </a:ext>
                </a:extLst>
              </p:cNvPr>
              <p:cNvGrpSpPr/>
              <p:nvPr/>
            </p:nvGrpSpPr>
            <p:grpSpPr>
              <a:xfrm>
                <a:off x="4077593" y="762281"/>
                <a:ext cx="1528482" cy="917917"/>
                <a:chOff x="4077593" y="1043637"/>
                <a:chExt cx="1528482" cy="917917"/>
              </a:xfrm>
            </p:grpSpPr>
            <p:sp>
              <p:nvSpPr>
                <p:cNvPr id="51" name="Hexagon 50">
                  <a:extLst>
                    <a:ext uri="{FF2B5EF4-FFF2-40B4-BE49-F238E27FC236}">
                      <a16:creationId xmlns:a16="http://schemas.microsoft.com/office/drawing/2014/main" id="{F009CB84-D638-48DE-9D30-586AD7B916D6}"/>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2626A89-A303-45F5-BF51-37EE73C34C6A}"/>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11" name="Straight Arrow Connector 10">
              <a:extLst>
                <a:ext uri="{FF2B5EF4-FFF2-40B4-BE49-F238E27FC236}">
                  <a16:creationId xmlns:a16="http://schemas.microsoft.com/office/drawing/2014/main" id="{35804FD1-E358-423F-A0CA-356D1F3CB78E}"/>
                </a:ext>
              </a:extLst>
            </p:cNvPr>
            <p:cNvCxnSpPr>
              <a:stCxn id="54" idx="3"/>
              <a:endCxn id="51" idx="3"/>
            </p:cNvCxnSpPr>
            <p:nvPr/>
          </p:nvCxnSpPr>
          <p:spPr>
            <a:xfrm flipV="1">
              <a:off x="2276112" y="1319716"/>
              <a:ext cx="2026569" cy="30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3AFB9D-804C-4EFB-B862-1E6C2102F3AC}"/>
                </a:ext>
              </a:extLst>
            </p:cNvPr>
            <p:cNvGrpSpPr/>
            <p:nvPr/>
          </p:nvGrpSpPr>
          <p:grpSpPr>
            <a:xfrm>
              <a:off x="810778" y="2905232"/>
              <a:ext cx="1525936" cy="3684411"/>
              <a:chOff x="418923" y="2907351"/>
              <a:chExt cx="1525936" cy="3684411"/>
            </a:xfrm>
          </p:grpSpPr>
          <p:grpSp>
            <p:nvGrpSpPr>
              <p:cNvPr id="37" name="Group 36">
                <a:extLst>
                  <a:ext uri="{FF2B5EF4-FFF2-40B4-BE49-F238E27FC236}">
                    <a16:creationId xmlns:a16="http://schemas.microsoft.com/office/drawing/2014/main" id="{126B8C9C-D2F9-476B-901A-33EA2A13FD50}"/>
                  </a:ext>
                </a:extLst>
              </p:cNvPr>
              <p:cNvGrpSpPr/>
              <p:nvPr/>
            </p:nvGrpSpPr>
            <p:grpSpPr>
              <a:xfrm>
                <a:off x="418923" y="6067168"/>
                <a:ext cx="1516861" cy="524594"/>
                <a:chOff x="418923" y="5856152"/>
                <a:chExt cx="1516861" cy="524594"/>
              </a:xfrm>
            </p:grpSpPr>
            <p:sp>
              <p:nvSpPr>
                <p:cNvPr id="47" name="Rectangle: Rounded Corners 46">
                  <a:extLst>
                    <a:ext uri="{FF2B5EF4-FFF2-40B4-BE49-F238E27FC236}">
                      <a16:creationId xmlns:a16="http://schemas.microsoft.com/office/drawing/2014/main" id="{4F1287CB-3744-485E-89D2-9F3C287FE348}"/>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DFBABE27-0DB5-4EAA-A1C7-B5BE2D4DEBDC}"/>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38" name="Group 37">
                <a:extLst>
                  <a:ext uri="{FF2B5EF4-FFF2-40B4-BE49-F238E27FC236}">
                    <a16:creationId xmlns:a16="http://schemas.microsoft.com/office/drawing/2014/main" id="{7B7E61D2-5872-4FAC-8B99-D45AE7EDF6FF}"/>
                  </a:ext>
                </a:extLst>
              </p:cNvPr>
              <p:cNvGrpSpPr/>
              <p:nvPr/>
            </p:nvGrpSpPr>
            <p:grpSpPr>
              <a:xfrm>
                <a:off x="418923" y="3958843"/>
                <a:ext cx="1516861" cy="917917"/>
                <a:chOff x="418923" y="3550884"/>
                <a:chExt cx="1516861" cy="917917"/>
              </a:xfrm>
            </p:grpSpPr>
            <p:sp>
              <p:nvSpPr>
                <p:cNvPr id="45" name="Hexagon 44">
                  <a:extLst>
                    <a:ext uri="{FF2B5EF4-FFF2-40B4-BE49-F238E27FC236}">
                      <a16:creationId xmlns:a16="http://schemas.microsoft.com/office/drawing/2014/main" id="{B320A794-D8D5-45FC-86B4-A1F599D78E3C}"/>
                    </a:ext>
                  </a:extLst>
                </p:cNvPr>
                <p:cNvSpPr/>
                <p:nvPr/>
              </p:nvSpPr>
              <p:spPr>
                <a:xfrm>
                  <a:off x="418923" y="355088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3B0C88FA-595B-4B2D-9C9A-299BA28CE724}"/>
                    </a:ext>
                  </a:extLst>
                </p:cNvPr>
                <p:cNvSpPr txBox="1"/>
                <p:nvPr/>
              </p:nvSpPr>
              <p:spPr>
                <a:xfrm>
                  <a:off x="418923" y="3683922"/>
                  <a:ext cx="1516861" cy="646331"/>
                </a:xfrm>
                <a:prstGeom prst="rect">
                  <a:avLst/>
                </a:prstGeom>
                <a:noFill/>
              </p:spPr>
              <p:txBody>
                <a:bodyPr wrap="square" rtlCol="0">
                  <a:spAutoFit/>
                </a:bodyPr>
                <a:lstStyle/>
                <a:p>
                  <a:pPr algn="ctr"/>
                  <a:r>
                    <a:rPr lang="en-US" dirty="0"/>
                    <a:t>Spawning Frequency</a:t>
                  </a:r>
                </a:p>
              </p:txBody>
            </p:sp>
          </p:grpSp>
          <p:grpSp>
            <p:nvGrpSpPr>
              <p:cNvPr id="39" name="Group 38">
                <a:extLst>
                  <a:ext uri="{FF2B5EF4-FFF2-40B4-BE49-F238E27FC236}">
                    <a16:creationId xmlns:a16="http://schemas.microsoft.com/office/drawing/2014/main" id="{05228545-3F4C-4949-AF07-813B1871809E}"/>
                  </a:ext>
                </a:extLst>
              </p:cNvPr>
              <p:cNvGrpSpPr/>
              <p:nvPr/>
            </p:nvGrpSpPr>
            <p:grpSpPr>
              <a:xfrm>
                <a:off x="418926" y="5014072"/>
                <a:ext cx="1516861" cy="917917"/>
                <a:chOff x="418926" y="4634244"/>
                <a:chExt cx="1516861" cy="917917"/>
              </a:xfrm>
            </p:grpSpPr>
            <p:sp>
              <p:nvSpPr>
                <p:cNvPr id="43" name="Hexagon 42">
                  <a:extLst>
                    <a:ext uri="{FF2B5EF4-FFF2-40B4-BE49-F238E27FC236}">
                      <a16:creationId xmlns:a16="http://schemas.microsoft.com/office/drawing/2014/main" id="{52E69852-39E0-483C-944F-DE89C5884CF2}"/>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998BF11-6FD2-4599-A79B-E736B33E0129}"/>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40" name="Group 39">
                <a:extLst>
                  <a:ext uri="{FF2B5EF4-FFF2-40B4-BE49-F238E27FC236}">
                    <a16:creationId xmlns:a16="http://schemas.microsoft.com/office/drawing/2014/main" id="{4FA72B46-54AE-40AF-ADCB-30C1D41D053C}"/>
                  </a:ext>
                </a:extLst>
              </p:cNvPr>
              <p:cNvGrpSpPr/>
              <p:nvPr/>
            </p:nvGrpSpPr>
            <p:grpSpPr>
              <a:xfrm>
                <a:off x="418924" y="2907351"/>
                <a:ext cx="1525935" cy="917917"/>
                <a:chOff x="418924" y="2471250"/>
                <a:chExt cx="1525935" cy="917917"/>
              </a:xfrm>
            </p:grpSpPr>
            <p:sp>
              <p:nvSpPr>
                <p:cNvPr id="41" name="Hexagon 40">
                  <a:extLst>
                    <a:ext uri="{FF2B5EF4-FFF2-40B4-BE49-F238E27FC236}">
                      <a16:creationId xmlns:a16="http://schemas.microsoft.com/office/drawing/2014/main" id="{6FD31325-3608-4083-A7CE-A7F690583B3C}"/>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0032E487-B5F4-4DCB-A9E8-78F3AF238643}"/>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cxnSp>
          <p:nvCxnSpPr>
            <p:cNvPr id="13" name="Straight Arrow Connector 12">
              <a:extLst>
                <a:ext uri="{FF2B5EF4-FFF2-40B4-BE49-F238E27FC236}">
                  <a16:creationId xmlns:a16="http://schemas.microsoft.com/office/drawing/2014/main" id="{F8F77AD0-A68B-4FBB-B791-F0FBFB4DFDEF}"/>
                </a:ext>
              </a:extLst>
            </p:cNvPr>
            <p:cNvCxnSpPr>
              <a:stCxn id="41" idx="0"/>
              <a:endCxn id="35" idx="3"/>
            </p:cNvCxnSpPr>
            <p:nvPr/>
          </p:nvCxnSpPr>
          <p:spPr>
            <a:xfrm>
              <a:off x="2327640" y="3364191"/>
              <a:ext cx="1809589" cy="157096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5595B4-F015-4DA1-900B-0C6F25DC60A6}"/>
                </a:ext>
              </a:extLst>
            </p:cNvPr>
            <p:cNvCxnSpPr>
              <a:stCxn id="45" idx="0"/>
              <a:endCxn id="35" idx="3"/>
            </p:cNvCxnSpPr>
            <p:nvPr/>
          </p:nvCxnSpPr>
          <p:spPr>
            <a:xfrm>
              <a:off x="2327639" y="4415683"/>
              <a:ext cx="1809590" cy="51946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8F4E90-CD47-487A-AA2F-30BA77A02DAF}"/>
                </a:ext>
              </a:extLst>
            </p:cNvPr>
            <p:cNvCxnSpPr>
              <a:stCxn id="43" idx="0"/>
              <a:endCxn id="35" idx="3"/>
            </p:cNvCxnSpPr>
            <p:nvPr/>
          </p:nvCxnSpPr>
          <p:spPr>
            <a:xfrm flipV="1">
              <a:off x="2327642" y="4935152"/>
              <a:ext cx="1809587" cy="53576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BB62EB7-CD5E-469D-9D98-00E6D37655AB}"/>
                </a:ext>
              </a:extLst>
            </p:cNvPr>
            <p:cNvCxnSpPr>
              <a:stCxn id="47" idx="3"/>
              <a:endCxn id="35" idx="3"/>
            </p:cNvCxnSpPr>
            <p:nvPr/>
          </p:nvCxnSpPr>
          <p:spPr>
            <a:xfrm flipV="1">
              <a:off x="2327639" y="4935152"/>
              <a:ext cx="1809590" cy="139219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3F0C4BFD-CE3D-4931-B5E0-80D366062348}"/>
                </a:ext>
              </a:extLst>
            </p:cNvPr>
            <p:cNvGrpSpPr/>
            <p:nvPr/>
          </p:nvGrpSpPr>
          <p:grpSpPr>
            <a:xfrm>
              <a:off x="4137229" y="3082802"/>
              <a:ext cx="1871003" cy="2311308"/>
              <a:chOff x="3004066" y="3081942"/>
              <a:chExt cx="1871003" cy="2311308"/>
            </a:xfrm>
          </p:grpSpPr>
          <p:grpSp>
            <p:nvGrpSpPr>
              <p:cNvPr id="31" name="Group 30">
                <a:extLst>
                  <a:ext uri="{FF2B5EF4-FFF2-40B4-BE49-F238E27FC236}">
                    <a16:creationId xmlns:a16="http://schemas.microsoft.com/office/drawing/2014/main" id="{DEF486E3-F014-49E9-94A5-4A5571F0A055}"/>
                  </a:ext>
                </a:extLst>
              </p:cNvPr>
              <p:cNvGrpSpPr/>
              <p:nvPr/>
            </p:nvGrpSpPr>
            <p:grpSpPr>
              <a:xfrm>
                <a:off x="3004066" y="4475333"/>
                <a:ext cx="1871003" cy="917917"/>
                <a:chOff x="3854807" y="3676102"/>
                <a:chExt cx="1871003" cy="917917"/>
              </a:xfrm>
            </p:grpSpPr>
            <p:sp>
              <p:nvSpPr>
                <p:cNvPr id="35" name="Hexagon 34">
                  <a:extLst>
                    <a:ext uri="{FF2B5EF4-FFF2-40B4-BE49-F238E27FC236}">
                      <a16:creationId xmlns:a16="http://schemas.microsoft.com/office/drawing/2014/main" id="{F2E23BF0-D669-47AD-AA25-D8BE92563669}"/>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0D15440-776C-4C99-AF6F-343E90583148}"/>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32" name="Group 31">
                <a:extLst>
                  <a:ext uri="{FF2B5EF4-FFF2-40B4-BE49-F238E27FC236}">
                    <a16:creationId xmlns:a16="http://schemas.microsoft.com/office/drawing/2014/main" id="{5A3AA010-2458-4EB6-A3CC-B14BE47B1116}"/>
                  </a:ext>
                </a:extLst>
              </p:cNvPr>
              <p:cNvGrpSpPr/>
              <p:nvPr/>
            </p:nvGrpSpPr>
            <p:grpSpPr>
              <a:xfrm>
                <a:off x="3181137" y="3081942"/>
                <a:ext cx="1516861" cy="917917"/>
                <a:chOff x="4031878" y="2400947"/>
                <a:chExt cx="1516861" cy="917917"/>
              </a:xfrm>
            </p:grpSpPr>
            <p:sp>
              <p:nvSpPr>
                <p:cNvPr id="33" name="Hexagon 32">
                  <a:extLst>
                    <a:ext uri="{FF2B5EF4-FFF2-40B4-BE49-F238E27FC236}">
                      <a16:creationId xmlns:a16="http://schemas.microsoft.com/office/drawing/2014/main" id="{842BAFDC-DDBF-41E1-8CEE-A14492E650D3}"/>
                    </a:ext>
                  </a:extLst>
                </p:cNvPr>
                <p:cNvSpPr/>
                <p:nvPr/>
              </p:nvSpPr>
              <p:spPr>
                <a:xfrm>
                  <a:off x="4031878" y="2400947"/>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118C1E9-53CA-44EF-8B41-B0CD547ABF10}"/>
                    </a:ext>
                  </a:extLst>
                </p:cNvPr>
                <p:cNvSpPr txBox="1"/>
                <p:nvPr/>
              </p:nvSpPr>
              <p:spPr>
                <a:xfrm>
                  <a:off x="4031878" y="2435509"/>
                  <a:ext cx="1516861" cy="815608"/>
                </a:xfrm>
                <a:prstGeom prst="rect">
                  <a:avLst/>
                </a:prstGeom>
                <a:noFill/>
              </p:spPr>
              <p:txBody>
                <a:bodyPr wrap="square" rtlCol="0">
                  <a:spAutoFit/>
                </a:bodyPr>
                <a:lstStyle/>
                <a:p>
                  <a:pPr algn="ctr"/>
                  <a:r>
                    <a:rPr lang="en-US" dirty="0"/>
                    <a:t>Age-0</a:t>
                  </a:r>
                </a:p>
                <a:p>
                  <a:pPr algn="ctr"/>
                  <a:r>
                    <a:rPr lang="en-US" dirty="0"/>
                    <a:t>Survival </a:t>
                  </a:r>
                </a:p>
                <a:p>
                  <a:pPr algn="ctr"/>
                  <a:r>
                    <a:rPr lang="en-US" sz="1100" dirty="0"/>
                    <a:t>(Free Flowing River)</a:t>
                  </a:r>
                </a:p>
              </p:txBody>
            </p:sp>
          </p:grpSp>
        </p:grpSp>
        <p:grpSp>
          <p:nvGrpSpPr>
            <p:cNvPr id="18" name="Group 17">
              <a:extLst>
                <a:ext uri="{FF2B5EF4-FFF2-40B4-BE49-F238E27FC236}">
                  <a16:creationId xmlns:a16="http://schemas.microsoft.com/office/drawing/2014/main" id="{2FCB9010-EB9A-4DF2-A4C1-A5847A508DEA}"/>
                </a:ext>
              </a:extLst>
            </p:cNvPr>
            <p:cNvGrpSpPr/>
            <p:nvPr/>
          </p:nvGrpSpPr>
          <p:grpSpPr>
            <a:xfrm>
              <a:off x="7162549" y="2819727"/>
              <a:ext cx="1516861" cy="3471328"/>
              <a:chOff x="6374753" y="2805659"/>
              <a:chExt cx="1516861" cy="3471328"/>
            </a:xfrm>
          </p:grpSpPr>
          <p:sp>
            <p:nvSpPr>
              <p:cNvPr id="25" name="Hexagon 24">
                <a:extLst>
                  <a:ext uri="{FF2B5EF4-FFF2-40B4-BE49-F238E27FC236}">
                    <a16:creationId xmlns:a16="http://schemas.microsoft.com/office/drawing/2014/main" id="{97EC54B7-BFF7-4480-BC3D-18AAEB2335FB}"/>
                  </a:ext>
                </a:extLst>
              </p:cNvPr>
              <p:cNvSpPr/>
              <p:nvPr/>
            </p:nvSpPr>
            <p:spPr>
              <a:xfrm>
                <a:off x="6374753" y="406321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90CF3C7-2DFA-4A6A-A36B-3DB8E73F0F5A}"/>
                  </a:ext>
                </a:extLst>
              </p:cNvPr>
              <p:cNvSpPr txBox="1"/>
              <p:nvPr/>
            </p:nvSpPr>
            <p:spPr>
              <a:xfrm>
                <a:off x="6374753" y="422438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sp>
            <p:nvSpPr>
              <p:cNvPr id="27" name="Rectangle: Rounded Corners 26">
                <a:extLst>
                  <a:ext uri="{FF2B5EF4-FFF2-40B4-BE49-F238E27FC236}">
                    <a16:creationId xmlns:a16="http://schemas.microsoft.com/office/drawing/2014/main" id="{69408C4B-AF3B-4C15-8F14-8F326BA99156}"/>
                  </a:ext>
                </a:extLst>
              </p:cNvPr>
              <p:cNvSpPr/>
              <p:nvPr/>
            </p:nvSpPr>
            <p:spPr>
              <a:xfrm>
                <a:off x="6374753" y="5359070"/>
                <a:ext cx="1516861" cy="917917"/>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D29688C-69A2-4690-BB88-3924791F3684}"/>
                  </a:ext>
                </a:extLst>
              </p:cNvPr>
              <p:cNvSpPr txBox="1"/>
              <p:nvPr/>
            </p:nvSpPr>
            <p:spPr>
              <a:xfrm>
                <a:off x="6374753" y="5506750"/>
                <a:ext cx="1516861" cy="646331"/>
              </a:xfrm>
              <a:prstGeom prst="rect">
                <a:avLst/>
              </a:prstGeom>
              <a:noFill/>
            </p:spPr>
            <p:txBody>
              <a:bodyPr wrap="square" rtlCol="0">
                <a:spAutoFit/>
              </a:bodyPr>
              <a:lstStyle/>
              <a:p>
                <a:pPr algn="ctr"/>
                <a:r>
                  <a:rPr lang="en-US" dirty="0"/>
                  <a:t>Maximum Age</a:t>
                </a:r>
              </a:p>
            </p:txBody>
          </p:sp>
          <p:sp>
            <p:nvSpPr>
              <p:cNvPr id="29" name="Hexagon 28">
                <a:extLst>
                  <a:ext uri="{FF2B5EF4-FFF2-40B4-BE49-F238E27FC236}">
                    <a16:creationId xmlns:a16="http://schemas.microsoft.com/office/drawing/2014/main" id="{6C4A00CF-DC46-47C6-9F4C-21109573DB2D}"/>
                  </a:ext>
                </a:extLst>
              </p:cNvPr>
              <p:cNvSpPr/>
              <p:nvPr/>
            </p:nvSpPr>
            <p:spPr>
              <a:xfrm>
                <a:off x="6374753" y="280565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C57D082-0F0F-49CF-8D8D-17E5F88FD32F}"/>
                  </a:ext>
                </a:extLst>
              </p:cNvPr>
              <p:cNvSpPr txBox="1"/>
              <p:nvPr/>
            </p:nvSpPr>
            <p:spPr>
              <a:xfrm>
                <a:off x="6374753" y="296683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19" name="Straight Arrow Connector 18">
              <a:extLst>
                <a:ext uri="{FF2B5EF4-FFF2-40B4-BE49-F238E27FC236}">
                  <a16:creationId xmlns:a16="http://schemas.microsoft.com/office/drawing/2014/main" id="{178ED48E-A5B3-497D-BA99-885070002DCD}"/>
                </a:ext>
              </a:extLst>
            </p:cNvPr>
            <p:cNvCxnSpPr>
              <a:stCxn id="51" idx="0"/>
              <a:endCxn id="29" idx="3"/>
            </p:cNvCxnSpPr>
            <p:nvPr/>
          </p:nvCxnSpPr>
          <p:spPr>
            <a:xfrm>
              <a:off x="5819542" y="1319716"/>
              <a:ext cx="1343007" cy="195897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B25A499-C296-4D94-A40E-BAE7CA32C464}"/>
                </a:ext>
              </a:extLst>
            </p:cNvPr>
            <p:cNvCxnSpPr>
              <a:endCxn id="29" idx="3"/>
            </p:cNvCxnSpPr>
            <p:nvPr/>
          </p:nvCxnSpPr>
          <p:spPr>
            <a:xfrm flipV="1">
              <a:off x="5831161" y="3278686"/>
              <a:ext cx="1331388" cy="26307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C9021A6-78A2-4556-B939-DC37E6235949}"/>
                </a:ext>
              </a:extLst>
            </p:cNvPr>
            <p:cNvCxnSpPr>
              <a:stCxn id="35" idx="0"/>
              <a:endCxn id="29" idx="3"/>
            </p:cNvCxnSpPr>
            <p:nvPr/>
          </p:nvCxnSpPr>
          <p:spPr>
            <a:xfrm flipV="1">
              <a:off x="6008232" y="3278686"/>
              <a:ext cx="1154317" cy="165646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EF2305-632C-4762-B50B-8807B296C153}"/>
                </a:ext>
              </a:extLst>
            </p:cNvPr>
            <p:cNvCxnSpPr>
              <a:stCxn id="29" idx="0"/>
              <a:endCxn id="57" idx="3"/>
            </p:cNvCxnSpPr>
            <p:nvPr/>
          </p:nvCxnSpPr>
          <p:spPr>
            <a:xfrm>
              <a:off x="8679410" y="3278686"/>
              <a:ext cx="1013237" cy="124949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4CAA4BC-B5C0-4E5F-A76B-96F97EBC004A}"/>
                </a:ext>
              </a:extLst>
            </p:cNvPr>
            <p:cNvCxnSpPr>
              <a:stCxn id="25" idx="0"/>
              <a:endCxn id="57" idx="3"/>
            </p:cNvCxnSpPr>
            <p:nvPr/>
          </p:nvCxnSpPr>
          <p:spPr>
            <a:xfrm flipV="1">
              <a:off x="8679410" y="4528183"/>
              <a:ext cx="1013237" cy="805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AC39F97-E0C2-412A-A483-6DC95BFCB289}"/>
                </a:ext>
              </a:extLst>
            </p:cNvPr>
            <p:cNvCxnSpPr>
              <a:stCxn id="27" idx="3"/>
              <a:endCxn id="57" idx="3"/>
            </p:cNvCxnSpPr>
            <p:nvPr/>
          </p:nvCxnSpPr>
          <p:spPr>
            <a:xfrm flipV="1">
              <a:off x="8679410" y="4528183"/>
              <a:ext cx="1013237" cy="130391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0087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2B56B-5A3D-4E53-855D-AB49C9F74D10}"/>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Predicting Fish Benefits – Next Steps</a:t>
            </a:r>
            <a:endParaRPr lang="en-US" sz="3600" dirty="0">
              <a:latin typeface="+mj-lt"/>
            </a:endParaRPr>
          </a:p>
        </p:txBody>
      </p:sp>
      <p:sp>
        <p:nvSpPr>
          <p:cNvPr id="2" name="TextBox 1">
            <a:extLst>
              <a:ext uri="{FF2B5EF4-FFF2-40B4-BE49-F238E27FC236}">
                <a16:creationId xmlns:a16="http://schemas.microsoft.com/office/drawing/2014/main" id="{EBC23C69-689C-4801-AAF1-4CFF845B3E5F}"/>
              </a:ext>
            </a:extLst>
          </p:cNvPr>
          <p:cNvSpPr txBox="1"/>
          <p:nvPr/>
        </p:nvSpPr>
        <p:spPr>
          <a:xfrm>
            <a:off x="993912" y="1139687"/>
            <a:ext cx="10707757" cy="1107996"/>
          </a:xfrm>
          <a:prstGeom prst="rect">
            <a:avLst/>
          </a:prstGeom>
          <a:noFill/>
        </p:spPr>
        <p:txBody>
          <a:bodyPr wrap="square" rtlCol="0">
            <a:spAutoFit/>
          </a:bodyPr>
          <a:lstStyle/>
          <a:p>
            <a:pPr marL="285750" indent="-285750">
              <a:buSzPct val="125000"/>
              <a:buFont typeface="Arial" panose="020B0604020202020204" pitchFamily="34" charset="0"/>
              <a:buChar char="•"/>
            </a:pPr>
            <a:r>
              <a:rPr lang="en-US" sz="2200" dirty="0"/>
              <a:t>The current model only connects flow with drift.  Next step is to connect flow with spawning.</a:t>
            </a:r>
          </a:p>
          <a:p>
            <a:pPr marL="1257300" lvl="2" indent="-342900">
              <a:spcAft>
                <a:spcPts val="1200"/>
              </a:spcAft>
              <a:buSzPct val="75000"/>
              <a:buFont typeface="Courier New" panose="02070309020205020404" pitchFamily="49" charset="0"/>
              <a:buChar char="o"/>
            </a:pPr>
            <a:r>
              <a:rPr lang="en-US" sz="2200" dirty="0"/>
              <a:t>Proposed link:  Spawning Frequency</a:t>
            </a:r>
          </a:p>
        </p:txBody>
      </p:sp>
    </p:spTree>
    <p:extLst>
      <p:ext uri="{BB962C8B-B14F-4D97-AF65-F5344CB8AC3E}">
        <p14:creationId xmlns:p14="http://schemas.microsoft.com/office/powerpoint/2010/main" val="2744105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2B56B-5A3D-4E53-855D-AB49C9F74D10}"/>
              </a:ext>
            </a:extLst>
          </p:cNvPr>
          <p:cNvSpPr txBox="1"/>
          <p:nvPr/>
        </p:nvSpPr>
        <p:spPr>
          <a:xfrm>
            <a:off x="5300871" y="18744"/>
            <a:ext cx="6891130" cy="646331"/>
          </a:xfrm>
          <a:prstGeom prst="rect">
            <a:avLst/>
          </a:prstGeom>
          <a:noFill/>
        </p:spPr>
        <p:txBody>
          <a:bodyPr wrap="square" rtlCol="0">
            <a:spAutoFit/>
          </a:bodyPr>
          <a:lstStyle/>
          <a:p>
            <a:r>
              <a:rPr lang="en-US" sz="3600" u="sng" dirty="0">
                <a:latin typeface="+mj-lt"/>
              </a:rPr>
              <a:t>Predicting Fish Benefits – Next Steps</a:t>
            </a:r>
            <a:endParaRPr lang="en-US" sz="3600" dirty="0">
              <a:latin typeface="+mj-lt"/>
            </a:endParaRPr>
          </a:p>
        </p:txBody>
      </p:sp>
      <p:grpSp>
        <p:nvGrpSpPr>
          <p:cNvPr id="59" name="Group 58">
            <a:extLst>
              <a:ext uri="{FF2B5EF4-FFF2-40B4-BE49-F238E27FC236}">
                <a16:creationId xmlns:a16="http://schemas.microsoft.com/office/drawing/2014/main" id="{AF9CF1D9-F5A0-49F1-8841-00A30367126F}"/>
              </a:ext>
            </a:extLst>
          </p:cNvPr>
          <p:cNvGrpSpPr/>
          <p:nvPr/>
        </p:nvGrpSpPr>
        <p:grpSpPr>
          <a:xfrm>
            <a:off x="508855" y="140591"/>
            <a:ext cx="11167337" cy="6584373"/>
            <a:chOff x="508855" y="140591"/>
            <a:chExt cx="11167337" cy="6584373"/>
          </a:xfrm>
        </p:grpSpPr>
        <p:sp>
          <p:nvSpPr>
            <p:cNvPr id="60" name="TextBox 59">
              <a:extLst>
                <a:ext uri="{FF2B5EF4-FFF2-40B4-BE49-F238E27FC236}">
                  <a16:creationId xmlns:a16="http://schemas.microsoft.com/office/drawing/2014/main" id="{EA05AD07-8928-43C5-AEF8-3C4DBB86C56E}"/>
                </a:ext>
              </a:extLst>
            </p:cNvPr>
            <p:cNvSpPr txBox="1"/>
            <p:nvPr/>
          </p:nvSpPr>
          <p:spPr>
            <a:xfrm>
              <a:off x="514170" y="3308644"/>
              <a:ext cx="8556135" cy="3416320"/>
            </a:xfrm>
            <a:prstGeom prst="rect">
              <a:avLst/>
            </a:prstGeom>
            <a:noFill/>
            <a:ln w="19050">
              <a:solidFill>
                <a:schemeClr val="tx1">
                  <a:lumMod val="50000"/>
                  <a:lumOff val="50000"/>
                </a:schemeClr>
              </a:solidFill>
            </a:ln>
          </p:spPr>
          <p:txBody>
            <a:bodyPr wrap="square" rtlCol="0">
              <a:spAutoFit/>
            </a:bodyPr>
            <a:lstStyle/>
            <a:p>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Pallid Sturgeon Demographic Population Model</a:t>
              </a:r>
            </a:p>
          </p:txBody>
        </p:sp>
        <p:grpSp>
          <p:nvGrpSpPr>
            <p:cNvPr id="61" name="Group 60">
              <a:extLst>
                <a:ext uri="{FF2B5EF4-FFF2-40B4-BE49-F238E27FC236}">
                  <a16:creationId xmlns:a16="http://schemas.microsoft.com/office/drawing/2014/main" id="{0C1DC2ED-9351-4CFE-BA32-D00E8E29A2AA}"/>
                </a:ext>
              </a:extLst>
            </p:cNvPr>
            <p:cNvGrpSpPr/>
            <p:nvPr/>
          </p:nvGrpSpPr>
          <p:grpSpPr>
            <a:xfrm>
              <a:off x="9343809" y="4221180"/>
              <a:ext cx="2332383" cy="2031325"/>
              <a:chOff x="9259401" y="3475593"/>
              <a:chExt cx="2332383" cy="2031325"/>
            </a:xfrm>
          </p:grpSpPr>
          <p:sp>
            <p:nvSpPr>
              <p:cNvPr id="113" name="TextBox 112">
                <a:extLst>
                  <a:ext uri="{FF2B5EF4-FFF2-40B4-BE49-F238E27FC236}">
                    <a16:creationId xmlns:a16="http://schemas.microsoft.com/office/drawing/2014/main" id="{B0A9C4BC-E8EC-48CA-93EE-B749E5030C78}"/>
                  </a:ext>
                </a:extLst>
              </p:cNvPr>
              <p:cNvSpPr txBox="1"/>
              <p:nvPr/>
            </p:nvSpPr>
            <p:spPr>
              <a:xfrm>
                <a:off x="9259401" y="3475593"/>
                <a:ext cx="2332383" cy="2031325"/>
              </a:xfrm>
              <a:prstGeom prst="rect">
                <a:avLst/>
              </a:prstGeom>
              <a:noFill/>
              <a:ln w="19050">
                <a:solidFill>
                  <a:schemeClr val="tx1">
                    <a:lumMod val="50000"/>
                    <a:lumOff val="50000"/>
                  </a:schemeClr>
                </a:solidFill>
              </a:ln>
            </p:spPr>
            <p:txBody>
              <a:bodyPr wrap="square" rtlCol="0">
                <a:spAutoFit/>
              </a:bodyPr>
              <a:lstStyle/>
              <a:p>
                <a:pPr algn="ctr"/>
                <a:r>
                  <a:rPr lang="en-US" dirty="0"/>
                  <a:t>Population Metrics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14" name="Hexagon 113">
                <a:extLst>
                  <a:ext uri="{FF2B5EF4-FFF2-40B4-BE49-F238E27FC236}">
                    <a16:creationId xmlns:a16="http://schemas.microsoft.com/office/drawing/2014/main" id="{B50A7A7E-3244-4F48-9373-8914F5495EDE}"/>
                  </a:ext>
                </a:extLst>
              </p:cNvPr>
              <p:cNvSpPr/>
              <p:nvPr/>
            </p:nvSpPr>
            <p:spPr>
              <a:xfrm>
                <a:off x="9622307" y="4069224"/>
                <a:ext cx="1700967" cy="917917"/>
              </a:xfrm>
              <a:prstGeom prst="hexagon">
                <a:avLst/>
              </a:prstGeom>
              <a:solidFill>
                <a:schemeClr val="accent4">
                  <a:lumMod val="60000"/>
                  <a:lumOff val="40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E90A5CAA-492C-435C-8E61-025268A7F5C9}"/>
                  </a:ext>
                </a:extLst>
              </p:cNvPr>
              <p:cNvSpPr txBox="1"/>
              <p:nvPr/>
            </p:nvSpPr>
            <p:spPr>
              <a:xfrm>
                <a:off x="9617313" y="4063811"/>
                <a:ext cx="1700967" cy="923330"/>
              </a:xfrm>
              <a:prstGeom prst="rect">
                <a:avLst/>
              </a:prstGeom>
              <a:noFill/>
            </p:spPr>
            <p:txBody>
              <a:bodyPr wrap="square" rtlCol="0">
                <a:spAutoFit/>
              </a:bodyPr>
              <a:lstStyle/>
              <a:p>
                <a:pPr algn="ctr"/>
                <a:r>
                  <a:rPr lang="en-US" dirty="0"/>
                  <a:t>Long-Term Population Growth Rate</a:t>
                </a:r>
              </a:p>
            </p:txBody>
          </p:sp>
        </p:grpSp>
        <p:grpSp>
          <p:nvGrpSpPr>
            <p:cNvPr id="62" name="Group 61">
              <a:extLst>
                <a:ext uri="{FF2B5EF4-FFF2-40B4-BE49-F238E27FC236}">
                  <a16:creationId xmlns:a16="http://schemas.microsoft.com/office/drawing/2014/main" id="{A0B2E90D-D022-4F57-AC4B-B8262AE090B4}"/>
                </a:ext>
              </a:extLst>
            </p:cNvPr>
            <p:cNvGrpSpPr/>
            <p:nvPr/>
          </p:nvGrpSpPr>
          <p:grpSpPr>
            <a:xfrm>
              <a:off x="508855" y="140591"/>
              <a:ext cx="2023707" cy="1200329"/>
              <a:chOff x="508855" y="140591"/>
              <a:chExt cx="2023707" cy="1200329"/>
            </a:xfrm>
          </p:grpSpPr>
          <p:sp>
            <p:nvSpPr>
              <p:cNvPr id="110" name="TextBox 109">
                <a:extLst>
                  <a:ext uri="{FF2B5EF4-FFF2-40B4-BE49-F238E27FC236}">
                    <a16:creationId xmlns:a16="http://schemas.microsoft.com/office/drawing/2014/main" id="{59D89132-FDE8-463B-A50F-E5BFB8B59F58}"/>
                  </a:ext>
                </a:extLst>
              </p:cNvPr>
              <p:cNvSpPr txBox="1"/>
              <p:nvPr/>
            </p:nvSpPr>
            <p:spPr>
              <a:xfrm>
                <a:off x="508855" y="140591"/>
                <a:ext cx="2023707" cy="1200329"/>
              </a:xfrm>
              <a:prstGeom prst="rect">
                <a:avLst/>
              </a:prstGeom>
              <a:noFill/>
              <a:ln w="19050">
                <a:solidFill>
                  <a:schemeClr val="tx1">
                    <a:lumMod val="50000"/>
                    <a:lumOff val="50000"/>
                  </a:schemeClr>
                </a:solidFill>
                <a:prstDash val="dash"/>
              </a:ln>
            </p:spPr>
            <p:txBody>
              <a:bodyPr wrap="square" rtlCol="0">
                <a:spAutoFit/>
              </a:bodyPr>
              <a:lstStyle/>
              <a:p>
                <a:pPr algn="ctr"/>
                <a:r>
                  <a:rPr lang="en-US" dirty="0"/>
                  <a:t>HEC-</a:t>
                </a:r>
                <a:r>
                  <a:rPr lang="en-US" dirty="0" err="1"/>
                  <a:t>ResSim</a:t>
                </a:r>
                <a:endParaRPr lang="en-US" dirty="0"/>
              </a:p>
              <a:p>
                <a:pPr algn="ctr"/>
                <a:endParaRPr lang="en-US" dirty="0"/>
              </a:p>
              <a:p>
                <a:pPr algn="ctr"/>
                <a:endParaRPr lang="en-US" dirty="0"/>
              </a:p>
              <a:p>
                <a:pPr algn="ctr"/>
                <a:endParaRPr lang="en-US" dirty="0"/>
              </a:p>
            </p:txBody>
          </p:sp>
          <p:sp>
            <p:nvSpPr>
              <p:cNvPr id="111" name="Rectangle: Rounded Corners 110">
                <a:extLst>
                  <a:ext uri="{FF2B5EF4-FFF2-40B4-BE49-F238E27FC236}">
                    <a16:creationId xmlns:a16="http://schemas.microsoft.com/office/drawing/2014/main" id="{3EC03FAD-70A0-45F8-AC76-A19563E039D1}"/>
                  </a:ext>
                </a:extLst>
              </p:cNvPr>
              <p:cNvSpPr/>
              <p:nvPr/>
            </p:nvSpPr>
            <p:spPr>
              <a:xfrm>
                <a:off x="818342" y="537829"/>
                <a:ext cx="1404731" cy="702366"/>
              </a:xfrm>
              <a:prstGeom prst="roundRect">
                <a:avLst/>
              </a:prstGeom>
              <a:solidFill>
                <a:schemeClr val="accent5">
                  <a:lumMod val="75000"/>
                  <a:alpha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4B311CBA-84A7-4AF2-8151-6AC533981D75}"/>
                  </a:ext>
                </a:extLst>
              </p:cNvPr>
              <p:cNvSpPr txBox="1"/>
              <p:nvPr/>
            </p:nvSpPr>
            <p:spPr>
              <a:xfrm>
                <a:off x="824268" y="688390"/>
                <a:ext cx="1404731" cy="369332"/>
              </a:xfrm>
              <a:prstGeom prst="rect">
                <a:avLst/>
              </a:prstGeom>
              <a:noFill/>
            </p:spPr>
            <p:txBody>
              <a:bodyPr wrap="square" rtlCol="0">
                <a:spAutoFit/>
              </a:bodyPr>
              <a:lstStyle/>
              <a:p>
                <a:pPr algn="ctr"/>
                <a:r>
                  <a:rPr lang="en-US" dirty="0"/>
                  <a:t>Hydrology</a:t>
                </a:r>
              </a:p>
            </p:txBody>
          </p:sp>
        </p:grpSp>
        <p:grpSp>
          <p:nvGrpSpPr>
            <p:cNvPr id="63" name="Group 62">
              <a:extLst>
                <a:ext uri="{FF2B5EF4-FFF2-40B4-BE49-F238E27FC236}">
                  <a16:creationId xmlns:a16="http://schemas.microsoft.com/office/drawing/2014/main" id="{1F031011-4AE2-4058-AE82-52E71EDD8E64}"/>
                </a:ext>
              </a:extLst>
            </p:cNvPr>
            <p:cNvGrpSpPr/>
            <p:nvPr/>
          </p:nvGrpSpPr>
          <p:grpSpPr>
            <a:xfrm>
              <a:off x="3283089" y="1331282"/>
              <a:ext cx="2332383" cy="1754326"/>
              <a:chOff x="3681452" y="92067"/>
              <a:chExt cx="2332383" cy="1754326"/>
            </a:xfrm>
          </p:grpSpPr>
          <p:sp>
            <p:nvSpPr>
              <p:cNvPr id="106" name="TextBox 105">
                <a:extLst>
                  <a:ext uri="{FF2B5EF4-FFF2-40B4-BE49-F238E27FC236}">
                    <a16:creationId xmlns:a16="http://schemas.microsoft.com/office/drawing/2014/main" id="{59E24DF8-452F-465A-B1D7-B21F5D091644}"/>
                  </a:ext>
                </a:extLst>
              </p:cNvPr>
              <p:cNvSpPr txBox="1"/>
              <p:nvPr/>
            </p:nvSpPr>
            <p:spPr>
              <a:xfrm>
                <a:off x="3681452" y="92067"/>
                <a:ext cx="2332383" cy="1754326"/>
              </a:xfrm>
              <a:prstGeom prst="rect">
                <a:avLst/>
              </a:prstGeom>
              <a:noFill/>
              <a:ln w="19050">
                <a:solidFill>
                  <a:schemeClr val="tx1">
                    <a:lumMod val="50000"/>
                    <a:lumOff val="50000"/>
                  </a:schemeClr>
                </a:solidFill>
              </a:ln>
            </p:spPr>
            <p:txBody>
              <a:bodyPr wrap="square" rtlCol="0">
                <a:spAutoFit/>
              </a:bodyPr>
              <a:lstStyle/>
              <a:p>
                <a:pPr algn="ctr"/>
                <a:r>
                  <a:rPr lang="en-US" dirty="0"/>
                  <a:t>Free Embryo Drift &amp; Development Model</a:t>
                </a:r>
              </a:p>
              <a:p>
                <a:pPr algn="ctr"/>
                <a:endParaRPr lang="en-US" dirty="0"/>
              </a:p>
              <a:p>
                <a:pPr algn="ctr"/>
                <a:endParaRPr lang="en-US" dirty="0"/>
              </a:p>
              <a:p>
                <a:pPr algn="ctr"/>
                <a:endParaRPr lang="en-US" dirty="0"/>
              </a:p>
              <a:p>
                <a:pPr algn="ctr"/>
                <a:endParaRPr lang="en-US" dirty="0"/>
              </a:p>
            </p:txBody>
          </p:sp>
          <p:grpSp>
            <p:nvGrpSpPr>
              <p:cNvPr id="107" name="Group 106">
                <a:extLst>
                  <a:ext uri="{FF2B5EF4-FFF2-40B4-BE49-F238E27FC236}">
                    <a16:creationId xmlns:a16="http://schemas.microsoft.com/office/drawing/2014/main" id="{7DF4FCA5-3C19-4F32-BA14-FFB478861888}"/>
                  </a:ext>
                </a:extLst>
              </p:cNvPr>
              <p:cNvGrpSpPr/>
              <p:nvPr/>
            </p:nvGrpSpPr>
            <p:grpSpPr>
              <a:xfrm>
                <a:off x="4077593" y="762281"/>
                <a:ext cx="1528482" cy="917917"/>
                <a:chOff x="4077593" y="1043637"/>
                <a:chExt cx="1528482" cy="917917"/>
              </a:xfrm>
            </p:grpSpPr>
            <p:sp>
              <p:nvSpPr>
                <p:cNvPr id="108" name="Hexagon 107">
                  <a:extLst>
                    <a:ext uri="{FF2B5EF4-FFF2-40B4-BE49-F238E27FC236}">
                      <a16:creationId xmlns:a16="http://schemas.microsoft.com/office/drawing/2014/main" id="{4EDB60E3-85FB-4B79-83AC-862B6C70392E}"/>
                    </a:ext>
                  </a:extLst>
                </p:cNvPr>
                <p:cNvSpPr/>
                <p:nvPr/>
              </p:nvSpPr>
              <p:spPr>
                <a:xfrm>
                  <a:off x="4077593" y="1043637"/>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DF1F47F9-E644-4A8F-BCB8-B069A0A8E597}"/>
                    </a:ext>
                  </a:extLst>
                </p:cNvPr>
                <p:cNvSpPr txBox="1"/>
                <p:nvPr/>
              </p:nvSpPr>
              <p:spPr>
                <a:xfrm>
                  <a:off x="4089214" y="1173639"/>
                  <a:ext cx="1516861" cy="646331"/>
                </a:xfrm>
                <a:prstGeom prst="rect">
                  <a:avLst/>
                </a:prstGeom>
                <a:noFill/>
              </p:spPr>
              <p:txBody>
                <a:bodyPr wrap="square" rtlCol="0">
                  <a:spAutoFit/>
                </a:bodyPr>
                <a:lstStyle/>
                <a:p>
                  <a:pPr algn="ctr"/>
                  <a:r>
                    <a:rPr lang="en-US" dirty="0"/>
                    <a:t>Retention Probability</a:t>
                  </a:r>
                </a:p>
              </p:txBody>
            </p:sp>
          </p:grpSp>
        </p:grpSp>
        <p:cxnSp>
          <p:nvCxnSpPr>
            <p:cNvPr id="64" name="Straight Arrow Connector 63">
              <a:extLst>
                <a:ext uri="{FF2B5EF4-FFF2-40B4-BE49-F238E27FC236}">
                  <a16:creationId xmlns:a16="http://schemas.microsoft.com/office/drawing/2014/main" id="{FB3E01CB-8915-4F6D-A854-B13C3B0A6529}"/>
                </a:ext>
              </a:extLst>
            </p:cNvPr>
            <p:cNvCxnSpPr>
              <a:cxnSpLocks/>
              <a:stCxn id="111" idx="3"/>
              <a:endCxn id="108" idx="3"/>
            </p:cNvCxnSpPr>
            <p:nvPr/>
          </p:nvCxnSpPr>
          <p:spPr>
            <a:xfrm>
              <a:off x="2223073" y="889012"/>
              <a:ext cx="1456157" cy="15714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50DD28ED-D35A-4CC8-A1BC-834167CE5544}"/>
                </a:ext>
              </a:extLst>
            </p:cNvPr>
            <p:cNvGrpSpPr/>
            <p:nvPr/>
          </p:nvGrpSpPr>
          <p:grpSpPr>
            <a:xfrm>
              <a:off x="824846" y="3524206"/>
              <a:ext cx="1525936" cy="2615268"/>
              <a:chOff x="824846" y="3974375"/>
              <a:chExt cx="1525936" cy="2615268"/>
            </a:xfrm>
          </p:grpSpPr>
          <p:grpSp>
            <p:nvGrpSpPr>
              <p:cNvPr id="97" name="Group 96">
                <a:extLst>
                  <a:ext uri="{FF2B5EF4-FFF2-40B4-BE49-F238E27FC236}">
                    <a16:creationId xmlns:a16="http://schemas.microsoft.com/office/drawing/2014/main" id="{90851F8D-D858-40FF-B22D-AABC6C1D973B}"/>
                  </a:ext>
                </a:extLst>
              </p:cNvPr>
              <p:cNvGrpSpPr/>
              <p:nvPr/>
            </p:nvGrpSpPr>
            <p:grpSpPr>
              <a:xfrm>
                <a:off x="824846" y="6065049"/>
                <a:ext cx="1516861" cy="524594"/>
                <a:chOff x="418923" y="5856152"/>
                <a:chExt cx="1516861" cy="524594"/>
              </a:xfrm>
            </p:grpSpPr>
            <p:sp>
              <p:nvSpPr>
                <p:cNvPr id="104" name="Rectangle: Rounded Corners 103">
                  <a:extLst>
                    <a:ext uri="{FF2B5EF4-FFF2-40B4-BE49-F238E27FC236}">
                      <a16:creationId xmlns:a16="http://schemas.microsoft.com/office/drawing/2014/main" id="{26DDE850-DFBA-4BF4-BBD9-AB71CD066C86}"/>
                    </a:ext>
                  </a:extLst>
                </p:cNvPr>
                <p:cNvSpPr/>
                <p:nvPr/>
              </p:nvSpPr>
              <p:spPr>
                <a:xfrm>
                  <a:off x="418923" y="5856152"/>
                  <a:ext cx="1516861" cy="524594"/>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ABE5F97-90BF-4D9D-914B-837445815CFE}"/>
                    </a:ext>
                  </a:extLst>
                </p:cNvPr>
                <p:cNvSpPr txBox="1"/>
                <p:nvPr/>
              </p:nvSpPr>
              <p:spPr>
                <a:xfrm>
                  <a:off x="418923" y="5942975"/>
                  <a:ext cx="1516861" cy="369332"/>
                </a:xfrm>
                <a:prstGeom prst="rect">
                  <a:avLst/>
                </a:prstGeom>
                <a:noFill/>
              </p:spPr>
              <p:txBody>
                <a:bodyPr wrap="square" rtlCol="0">
                  <a:spAutoFit/>
                </a:bodyPr>
                <a:lstStyle/>
                <a:p>
                  <a:pPr algn="ctr"/>
                  <a:r>
                    <a:rPr lang="en-US" dirty="0"/>
                    <a:t>Sex Ratio</a:t>
                  </a:r>
                </a:p>
              </p:txBody>
            </p:sp>
          </p:grpSp>
          <p:grpSp>
            <p:nvGrpSpPr>
              <p:cNvPr id="98" name="Group 97">
                <a:extLst>
                  <a:ext uri="{FF2B5EF4-FFF2-40B4-BE49-F238E27FC236}">
                    <a16:creationId xmlns:a16="http://schemas.microsoft.com/office/drawing/2014/main" id="{618B4F3F-4A64-44C5-AC0C-E44AA9860513}"/>
                  </a:ext>
                </a:extLst>
              </p:cNvPr>
              <p:cNvGrpSpPr/>
              <p:nvPr/>
            </p:nvGrpSpPr>
            <p:grpSpPr>
              <a:xfrm>
                <a:off x="824849" y="5011953"/>
                <a:ext cx="1516861" cy="917917"/>
                <a:chOff x="418926" y="4634244"/>
                <a:chExt cx="1516861" cy="917917"/>
              </a:xfrm>
            </p:grpSpPr>
            <p:sp>
              <p:nvSpPr>
                <p:cNvPr id="102" name="Hexagon 101">
                  <a:extLst>
                    <a:ext uri="{FF2B5EF4-FFF2-40B4-BE49-F238E27FC236}">
                      <a16:creationId xmlns:a16="http://schemas.microsoft.com/office/drawing/2014/main" id="{D3CC98DC-7D47-4F7C-A97C-511DFDDEDFF7}"/>
                    </a:ext>
                  </a:extLst>
                </p:cNvPr>
                <p:cNvSpPr/>
                <p:nvPr/>
              </p:nvSpPr>
              <p:spPr>
                <a:xfrm>
                  <a:off x="418926" y="463424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ACE8668B-E65C-4069-8594-D76D3A245E94}"/>
                    </a:ext>
                  </a:extLst>
                </p:cNvPr>
                <p:cNvSpPr txBox="1"/>
                <p:nvPr/>
              </p:nvSpPr>
              <p:spPr>
                <a:xfrm>
                  <a:off x="418926" y="4781350"/>
                  <a:ext cx="1516861" cy="646331"/>
                </a:xfrm>
                <a:prstGeom prst="rect">
                  <a:avLst/>
                </a:prstGeom>
                <a:noFill/>
              </p:spPr>
              <p:txBody>
                <a:bodyPr wrap="square" rtlCol="0">
                  <a:spAutoFit/>
                </a:bodyPr>
                <a:lstStyle/>
                <a:p>
                  <a:pPr algn="ctr"/>
                  <a:r>
                    <a:rPr lang="en-US" dirty="0"/>
                    <a:t>Age-Specific</a:t>
                  </a:r>
                </a:p>
                <a:p>
                  <a:pPr algn="ctr"/>
                  <a:r>
                    <a:rPr lang="en-US" dirty="0"/>
                    <a:t>Fecundity</a:t>
                  </a:r>
                </a:p>
              </p:txBody>
            </p:sp>
          </p:grpSp>
          <p:grpSp>
            <p:nvGrpSpPr>
              <p:cNvPr id="99" name="Group 98">
                <a:extLst>
                  <a:ext uri="{FF2B5EF4-FFF2-40B4-BE49-F238E27FC236}">
                    <a16:creationId xmlns:a16="http://schemas.microsoft.com/office/drawing/2014/main" id="{75886336-2B30-4096-AA87-C3376A464B12}"/>
                  </a:ext>
                </a:extLst>
              </p:cNvPr>
              <p:cNvGrpSpPr/>
              <p:nvPr/>
            </p:nvGrpSpPr>
            <p:grpSpPr>
              <a:xfrm>
                <a:off x="824847" y="3974375"/>
                <a:ext cx="1525935" cy="917917"/>
                <a:chOff x="418924" y="2471250"/>
                <a:chExt cx="1525935" cy="917917"/>
              </a:xfrm>
            </p:grpSpPr>
            <p:sp>
              <p:nvSpPr>
                <p:cNvPr id="100" name="Hexagon 99">
                  <a:extLst>
                    <a:ext uri="{FF2B5EF4-FFF2-40B4-BE49-F238E27FC236}">
                      <a16:creationId xmlns:a16="http://schemas.microsoft.com/office/drawing/2014/main" id="{E8B148D8-0389-47E4-96B7-A860CDCD246B}"/>
                    </a:ext>
                  </a:extLst>
                </p:cNvPr>
                <p:cNvSpPr/>
                <p:nvPr/>
              </p:nvSpPr>
              <p:spPr>
                <a:xfrm>
                  <a:off x="418924" y="2471250"/>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A890289F-C4C0-41F2-9036-3419ADBDC230}"/>
                    </a:ext>
                  </a:extLst>
                </p:cNvPr>
                <p:cNvSpPr txBox="1"/>
                <p:nvPr/>
              </p:nvSpPr>
              <p:spPr>
                <a:xfrm>
                  <a:off x="427998" y="2619248"/>
                  <a:ext cx="1516861" cy="646331"/>
                </a:xfrm>
                <a:prstGeom prst="rect">
                  <a:avLst/>
                </a:prstGeom>
                <a:noFill/>
              </p:spPr>
              <p:txBody>
                <a:bodyPr wrap="square" rtlCol="0">
                  <a:spAutoFit/>
                </a:bodyPr>
                <a:lstStyle/>
                <a:p>
                  <a:pPr algn="ctr"/>
                  <a:r>
                    <a:rPr lang="en-US" dirty="0"/>
                    <a:t>Age-Specific</a:t>
                  </a:r>
                </a:p>
                <a:p>
                  <a:pPr algn="ctr"/>
                  <a:r>
                    <a:rPr lang="en-US" dirty="0"/>
                    <a:t>Maturation</a:t>
                  </a:r>
                </a:p>
              </p:txBody>
            </p:sp>
          </p:grpSp>
        </p:grpSp>
        <p:cxnSp>
          <p:nvCxnSpPr>
            <p:cNvPr id="66" name="Straight Arrow Connector 65">
              <a:extLst>
                <a:ext uri="{FF2B5EF4-FFF2-40B4-BE49-F238E27FC236}">
                  <a16:creationId xmlns:a16="http://schemas.microsoft.com/office/drawing/2014/main" id="{B2B48338-AA73-4CEF-A14A-9096160656BF}"/>
                </a:ext>
              </a:extLst>
            </p:cNvPr>
            <p:cNvCxnSpPr>
              <a:stCxn id="100" idx="0"/>
              <a:endCxn id="95" idx="3"/>
            </p:cNvCxnSpPr>
            <p:nvPr/>
          </p:nvCxnSpPr>
          <p:spPr>
            <a:xfrm>
              <a:off x="2341708" y="3983165"/>
              <a:ext cx="1814160" cy="146166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6B7CB68-59F6-47F7-A404-E3F4504DF46A}"/>
                </a:ext>
              </a:extLst>
            </p:cNvPr>
            <p:cNvCxnSpPr>
              <a:stCxn id="102" idx="0"/>
              <a:endCxn id="95" idx="3"/>
            </p:cNvCxnSpPr>
            <p:nvPr/>
          </p:nvCxnSpPr>
          <p:spPr>
            <a:xfrm>
              <a:off x="2341710" y="5020743"/>
              <a:ext cx="1814158" cy="42409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4C243BB-3092-4C8E-B8A5-3F11B0220519}"/>
                </a:ext>
              </a:extLst>
            </p:cNvPr>
            <p:cNvCxnSpPr>
              <a:stCxn id="104" idx="3"/>
              <a:endCxn id="95" idx="3"/>
            </p:cNvCxnSpPr>
            <p:nvPr/>
          </p:nvCxnSpPr>
          <p:spPr>
            <a:xfrm flipV="1">
              <a:off x="2341707" y="5444834"/>
              <a:ext cx="1814161" cy="4323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36554CD9-B8FB-41AF-9654-7E3E68A9076C}"/>
                </a:ext>
              </a:extLst>
            </p:cNvPr>
            <p:cNvGrpSpPr/>
            <p:nvPr/>
          </p:nvGrpSpPr>
          <p:grpSpPr>
            <a:xfrm>
              <a:off x="4155868" y="4985875"/>
              <a:ext cx="1871003" cy="917917"/>
              <a:chOff x="3854807" y="3676102"/>
              <a:chExt cx="1871003" cy="917917"/>
            </a:xfrm>
          </p:grpSpPr>
          <p:sp>
            <p:nvSpPr>
              <p:cNvPr id="95" name="Hexagon 94">
                <a:extLst>
                  <a:ext uri="{FF2B5EF4-FFF2-40B4-BE49-F238E27FC236}">
                    <a16:creationId xmlns:a16="http://schemas.microsoft.com/office/drawing/2014/main" id="{DB4D9D44-8F25-4B60-ABC9-FA2C0D0DEC6C}"/>
                  </a:ext>
                </a:extLst>
              </p:cNvPr>
              <p:cNvSpPr/>
              <p:nvPr/>
            </p:nvSpPr>
            <p:spPr>
              <a:xfrm>
                <a:off x="3854807" y="3676102"/>
                <a:ext cx="1871003"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16F1D286-BC80-4D91-8175-E1F54E11D202}"/>
                  </a:ext>
                </a:extLst>
              </p:cNvPr>
              <p:cNvSpPr txBox="1"/>
              <p:nvPr/>
            </p:nvSpPr>
            <p:spPr>
              <a:xfrm>
                <a:off x="3854807" y="3823208"/>
                <a:ext cx="1871003" cy="646331"/>
              </a:xfrm>
              <a:prstGeom prst="rect">
                <a:avLst/>
              </a:prstGeom>
              <a:noFill/>
            </p:spPr>
            <p:txBody>
              <a:bodyPr wrap="square" rtlCol="0">
                <a:spAutoFit/>
              </a:bodyPr>
              <a:lstStyle/>
              <a:p>
                <a:pPr algn="ctr"/>
                <a:r>
                  <a:rPr lang="en-US" dirty="0"/>
                  <a:t>Age-Specific</a:t>
                </a:r>
              </a:p>
              <a:p>
                <a:pPr algn="ctr"/>
                <a:r>
                  <a:rPr lang="en-US" dirty="0"/>
                  <a:t>Reproduction</a:t>
                </a:r>
              </a:p>
            </p:txBody>
          </p:sp>
        </p:grpSp>
        <p:grpSp>
          <p:nvGrpSpPr>
            <p:cNvPr id="70" name="Group 69">
              <a:extLst>
                <a:ext uri="{FF2B5EF4-FFF2-40B4-BE49-F238E27FC236}">
                  <a16:creationId xmlns:a16="http://schemas.microsoft.com/office/drawing/2014/main" id="{BEA457EA-265A-4BBF-9C71-B21F0C58C401}"/>
                </a:ext>
              </a:extLst>
            </p:cNvPr>
            <p:cNvGrpSpPr/>
            <p:nvPr/>
          </p:nvGrpSpPr>
          <p:grpSpPr>
            <a:xfrm>
              <a:off x="7176617" y="4822872"/>
              <a:ext cx="1516861" cy="917917"/>
              <a:chOff x="7176617" y="4372704"/>
              <a:chExt cx="1516861" cy="917917"/>
            </a:xfrm>
          </p:grpSpPr>
          <p:sp>
            <p:nvSpPr>
              <p:cNvPr id="93" name="Hexagon 92">
                <a:extLst>
                  <a:ext uri="{FF2B5EF4-FFF2-40B4-BE49-F238E27FC236}">
                    <a16:creationId xmlns:a16="http://schemas.microsoft.com/office/drawing/2014/main" id="{AF8C326A-97D6-43C3-968F-A8989A85E3B5}"/>
                  </a:ext>
                </a:extLst>
              </p:cNvPr>
              <p:cNvSpPr/>
              <p:nvPr/>
            </p:nvSpPr>
            <p:spPr>
              <a:xfrm>
                <a:off x="7176617" y="4372704"/>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6CBD71F6-2AAF-4DE0-9292-46649269D4C6}"/>
                  </a:ext>
                </a:extLst>
              </p:cNvPr>
              <p:cNvSpPr txBox="1"/>
              <p:nvPr/>
            </p:nvSpPr>
            <p:spPr>
              <a:xfrm>
                <a:off x="7176617" y="4533878"/>
                <a:ext cx="1516861" cy="646331"/>
              </a:xfrm>
              <a:prstGeom prst="rect">
                <a:avLst/>
              </a:prstGeom>
              <a:noFill/>
            </p:spPr>
            <p:txBody>
              <a:bodyPr wrap="square" rtlCol="0">
                <a:spAutoFit/>
              </a:bodyPr>
              <a:lstStyle/>
              <a:p>
                <a:pPr algn="ctr"/>
                <a:r>
                  <a:rPr lang="en-US" dirty="0"/>
                  <a:t>Age-Specific</a:t>
                </a:r>
              </a:p>
              <a:p>
                <a:pPr algn="ctr"/>
                <a:r>
                  <a:rPr lang="en-US" dirty="0"/>
                  <a:t>Survival</a:t>
                </a:r>
              </a:p>
            </p:txBody>
          </p:sp>
        </p:grpSp>
        <p:grpSp>
          <p:nvGrpSpPr>
            <p:cNvPr id="71" name="Group 70">
              <a:extLst>
                <a:ext uri="{FF2B5EF4-FFF2-40B4-BE49-F238E27FC236}">
                  <a16:creationId xmlns:a16="http://schemas.microsoft.com/office/drawing/2014/main" id="{B3E73E01-AAEA-41F4-B14B-402D35D51B23}"/>
                </a:ext>
              </a:extLst>
            </p:cNvPr>
            <p:cNvGrpSpPr/>
            <p:nvPr/>
          </p:nvGrpSpPr>
          <p:grpSpPr>
            <a:xfrm>
              <a:off x="7176617" y="5852301"/>
              <a:ext cx="1516861" cy="732196"/>
              <a:chOff x="7176617" y="5753825"/>
              <a:chExt cx="1516861" cy="732196"/>
            </a:xfrm>
          </p:grpSpPr>
          <p:sp>
            <p:nvSpPr>
              <p:cNvPr id="91" name="Rectangle: Rounded Corners 90">
                <a:extLst>
                  <a:ext uri="{FF2B5EF4-FFF2-40B4-BE49-F238E27FC236}">
                    <a16:creationId xmlns:a16="http://schemas.microsoft.com/office/drawing/2014/main" id="{90FA1526-4521-4892-8BD0-BE6FECA1EB75}"/>
                  </a:ext>
                </a:extLst>
              </p:cNvPr>
              <p:cNvSpPr/>
              <p:nvPr/>
            </p:nvSpPr>
            <p:spPr>
              <a:xfrm>
                <a:off x="7176617" y="5753825"/>
                <a:ext cx="1516861" cy="732196"/>
              </a:xfrm>
              <a:prstGeom prst="roundRect">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A72BE192-C5E7-4911-BCEE-656832F6A80A}"/>
                  </a:ext>
                </a:extLst>
              </p:cNvPr>
              <p:cNvSpPr txBox="1"/>
              <p:nvPr/>
            </p:nvSpPr>
            <p:spPr>
              <a:xfrm>
                <a:off x="7176617" y="5816240"/>
                <a:ext cx="1516861" cy="646331"/>
              </a:xfrm>
              <a:prstGeom prst="rect">
                <a:avLst/>
              </a:prstGeom>
              <a:noFill/>
            </p:spPr>
            <p:txBody>
              <a:bodyPr wrap="square" rtlCol="0">
                <a:spAutoFit/>
              </a:bodyPr>
              <a:lstStyle/>
              <a:p>
                <a:pPr algn="ctr"/>
                <a:r>
                  <a:rPr lang="en-US" dirty="0"/>
                  <a:t>Maximum Age</a:t>
                </a:r>
              </a:p>
            </p:txBody>
          </p:sp>
        </p:grpSp>
        <p:grpSp>
          <p:nvGrpSpPr>
            <p:cNvPr id="72" name="Group 71">
              <a:extLst>
                <a:ext uri="{FF2B5EF4-FFF2-40B4-BE49-F238E27FC236}">
                  <a16:creationId xmlns:a16="http://schemas.microsoft.com/office/drawing/2014/main" id="{550172E4-E581-48E6-9E7D-05321CDB2991}"/>
                </a:ext>
              </a:extLst>
            </p:cNvPr>
            <p:cNvGrpSpPr/>
            <p:nvPr/>
          </p:nvGrpSpPr>
          <p:grpSpPr>
            <a:xfrm>
              <a:off x="7176617" y="3776332"/>
              <a:ext cx="1516861" cy="917917"/>
              <a:chOff x="7176617" y="3115149"/>
              <a:chExt cx="1516861" cy="917917"/>
            </a:xfrm>
          </p:grpSpPr>
          <p:sp>
            <p:nvSpPr>
              <p:cNvPr id="89" name="Hexagon 88">
                <a:extLst>
                  <a:ext uri="{FF2B5EF4-FFF2-40B4-BE49-F238E27FC236}">
                    <a16:creationId xmlns:a16="http://schemas.microsoft.com/office/drawing/2014/main" id="{7AAF2DE6-2227-46F5-9B3E-CC272AA0FBBC}"/>
                  </a:ext>
                </a:extLst>
              </p:cNvPr>
              <p:cNvSpPr/>
              <p:nvPr/>
            </p:nvSpPr>
            <p:spPr>
              <a:xfrm>
                <a:off x="7176617" y="3115149"/>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8FE45ECD-59F4-4CE2-B2F0-D85604F40481}"/>
                  </a:ext>
                </a:extLst>
              </p:cNvPr>
              <p:cNvSpPr txBox="1"/>
              <p:nvPr/>
            </p:nvSpPr>
            <p:spPr>
              <a:xfrm>
                <a:off x="7176617" y="3276323"/>
                <a:ext cx="1516861" cy="646331"/>
              </a:xfrm>
              <a:prstGeom prst="rect">
                <a:avLst/>
              </a:prstGeom>
              <a:noFill/>
            </p:spPr>
            <p:txBody>
              <a:bodyPr wrap="square" rtlCol="0">
                <a:spAutoFit/>
              </a:bodyPr>
              <a:lstStyle/>
              <a:p>
                <a:pPr algn="ctr"/>
                <a:r>
                  <a:rPr lang="en-US" dirty="0"/>
                  <a:t>Age-Specific</a:t>
                </a:r>
              </a:p>
              <a:p>
                <a:pPr algn="ctr"/>
                <a:r>
                  <a:rPr lang="en-US" dirty="0"/>
                  <a:t>Fertility</a:t>
                </a:r>
              </a:p>
            </p:txBody>
          </p:sp>
        </p:grpSp>
        <p:cxnSp>
          <p:nvCxnSpPr>
            <p:cNvPr id="73" name="Straight Arrow Connector 72">
              <a:extLst>
                <a:ext uri="{FF2B5EF4-FFF2-40B4-BE49-F238E27FC236}">
                  <a16:creationId xmlns:a16="http://schemas.microsoft.com/office/drawing/2014/main" id="{14392AFB-FD25-4FB0-B1C1-5701F08757D9}"/>
                </a:ext>
              </a:extLst>
            </p:cNvPr>
            <p:cNvCxnSpPr>
              <a:stCxn id="95" idx="0"/>
              <a:endCxn id="89" idx="3"/>
            </p:cNvCxnSpPr>
            <p:nvPr/>
          </p:nvCxnSpPr>
          <p:spPr>
            <a:xfrm flipV="1">
              <a:off x="6026871" y="4235291"/>
              <a:ext cx="1149746" cy="12095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E78EFAC-EE6B-481C-80B2-C9F3E2E2C7ED}"/>
                </a:ext>
              </a:extLst>
            </p:cNvPr>
            <p:cNvCxnSpPr>
              <a:stCxn id="89" idx="0"/>
              <a:endCxn id="114" idx="3"/>
            </p:cNvCxnSpPr>
            <p:nvPr/>
          </p:nvCxnSpPr>
          <p:spPr>
            <a:xfrm>
              <a:off x="8693478" y="4235291"/>
              <a:ext cx="1013237" cy="10384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8F86B0A-B90D-4F5C-B5C2-B7610548859B}"/>
                </a:ext>
              </a:extLst>
            </p:cNvPr>
            <p:cNvCxnSpPr>
              <a:stCxn id="93" idx="0"/>
              <a:endCxn id="114" idx="3"/>
            </p:cNvCxnSpPr>
            <p:nvPr/>
          </p:nvCxnSpPr>
          <p:spPr>
            <a:xfrm flipV="1">
              <a:off x="8693478" y="5273770"/>
              <a:ext cx="1013237" cy="806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B848937-D0F3-4741-A515-6B1E4C25B174}"/>
                </a:ext>
              </a:extLst>
            </p:cNvPr>
            <p:cNvCxnSpPr>
              <a:cxnSpLocks/>
              <a:stCxn id="91" idx="3"/>
              <a:endCxn id="114" idx="3"/>
            </p:cNvCxnSpPr>
            <p:nvPr/>
          </p:nvCxnSpPr>
          <p:spPr>
            <a:xfrm flipV="1">
              <a:off x="8693478" y="5273770"/>
              <a:ext cx="1013237" cy="94462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8772C0B7-D1B2-4A23-9832-07953D9EF149}"/>
                </a:ext>
              </a:extLst>
            </p:cNvPr>
            <p:cNvGrpSpPr/>
            <p:nvPr/>
          </p:nvGrpSpPr>
          <p:grpSpPr>
            <a:xfrm>
              <a:off x="4330670" y="3767553"/>
              <a:ext cx="1521398" cy="917917"/>
              <a:chOff x="3658409" y="2123391"/>
              <a:chExt cx="1521398" cy="917917"/>
            </a:xfrm>
          </p:grpSpPr>
          <p:sp>
            <p:nvSpPr>
              <p:cNvPr id="87" name="Hexagon 86">
                <a:extLst>
                  <a:ext uri="{FF2B5EF4-FFF2-40B4-BE49-F238E27FC236}">
                    <a16:creationId xmlns:a16="http://schemas.microsoft.com/office/drawing/2014/main" id="{AD7371A2-A46B-4DD0-B839-8A7375B6E166}"/>
                  </a:ext>
                </a:extLst>
              </p:cNvPr>
              <p:cNvSpPr/>
              <p:nvPr/>
            </p:nvSpPr>
            <p:spPr>
              <a:xfrm>
                <a:off x="3662946" y="2123391"/>
                <a:ext cx="1516861" cy="917917"/>
              </a:xfrm>
              <a:prstGeom prst="hexagon">
                <a:avLst/>
              </a:prstGeom>
              <a:solidFill>
                <a:schemeClr val="accent6">
                  <a:lumMod val="75000"/>
                  <a:alpha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7162904C-B420-47F4-B225-4A7A094B8825}"/>
                  </a:ext>
                </a:extLst>
              </p:cNvPr>
              <p:cNvSpPr txBox="1"/>
              <p:nvPr/>
            </p:nvSpPr>
            <p:spPr>
              <a:xfrm>
                <a:off x="3658409" y="2178011"/>
                <a:ext cx="1516861" cy="815608"/>
              </a:xfrm>
              <a:prstGeom prst="rect">
                <a:avLst/>
              </a:prstGeom>
              <a:noFill/>
            </p:spPr>
            <p:txBody>
              <a:bodyPr wrap="square" rtlCol="0">
                <a:spAutoFit/>
              </a:bodyPr>
              <a:lstStyle/>
              <a:p>
                <a:pPr algn="ctr"/>
                <a:r>
                  <a:rPr lang="en-US" dirty="0"/>
                  <a:t>Age-0</a:t>
                </a:r>
              </a:p>
              <a:p>
                <a:pPr algn="ctr"/>
                <a:r>
                  <a:rPr lang="en-US" dirty="0"/>
                  <a:t>Survival </a:t>
                </a:r>
              </a:p>
              <a:p>
                <a:pPr algn="ctr"/>
                <a:r>
                  <a:rPr lang="en-US" sz="1100" dirty="0"/>
                  <a:t>(Free Flowing River)</a:t>
                </a:r>
              </a:p>
            </p:txBody>
          </p:sp>
        </p:grpSp>
        <p:grpSp>
          <p:nvGrpSpPr>
            <p:cNvPr id="78" name="Group 77">
              <a:extLst>
                <a:ext uri="{FF2B5EF4-FFF2-40B4-BE49-F238E27FC236}">
                  <a16:creationId xmlns:a16="http://schemas.microsoft.com/office/drawing/2014/main" id="{E145B5AC-441F-4AFF-98A9-2240D3617D9A}"/>
                </a:ext>
              </a:extLst>
            </p:cNvPr>
            <p:cNvGrpSpPr/>
            <p:nvPr/>
          </p:nvGrpSpPr>
          <p:grpSpPr>
            <a:xfrm>
              <a:off x="514170" y="1607687"/>
              <a:ext cx="2023706" cy="1477328"/>
              <a:chOff x="514170" y="1607687"/>
              <a:chExt cx="2023706" cy="1477328"/>
            </a:xfrm>
          </p:grpSpPr>
          <p:sp>
            <p:nvSpPr>
              <p:cNvPr id="83" name="TextBox 82">
                <a:extLst>
                  <a:ext uri="{FF2B5EF4-FFF2-40B4-BE49-F238E27FC236}">
                    <a16:creationId xmlns:a16="http://schemas.microsoft.com/office/drawing/2014/main" id="{88BCA8CC-DE48-4675-AB8F-D1B7F7CB4F4C}"/>
                  </a:ext>
                </a:extLst>
              </p:cNvPr>
              <p:cNvSpPr txBox="1"/>
              <p:nvPr/>
            </p:nvSpPr>
            <p:spPr>
              <a:xfrm>
                <a:off x="514170" y="1607687"/>
                <a:ext cx="2023706" cy="1477328"/>
              </a:xfrm>
              <a:prstGeom prst="rect">
                <a:avLst/>
              </a:prstGeom>
              <a:noFill/>
              <a:ln w="19050">
                <a:solidFill>
                  <a:schemeClr val="tx1">
                    <a:lumMod val="50000"/>
                    <a:lumOff val="50000"/>
                  </a:schemeClr>
                </a:solidFill>
              </a:ln>
            </p:spPr>
            <p:txBody>
              <a:bodyPr wrap="square" rtlCol="0">
                <a:spAutoFit/>
              </a:bodyPr>
              <a:lstStyle/>
              <a:p>
                <a:pPr algn="ctr"/>
                <a:endParaRPr lang="en-US" dirty="0"/>
              </a:p>
              <a:p>
                <a:pPr algn="ctr"/>
                <a:endParaRPr lang="en-US" dirty="0"/>
              </a:p>
              <a:p>
                <a:pPr algn="ctr"/>
                <a:endParaRPr lang="en-US" dirty="0"/>
              </a:p>
              <a:p>
                <a:pPr algn="ctr"/>
                <a:endParaRPr lang="en-US" dirty="0"/>
              </a:p>
              <a:p>
                <a:pPr algn="ctr"/>
                <a:r>
                  <a:rPr lang="en-US" dirty="0"/>
                  <a:t>Spawning Model</a:t>
                </a:r>
              </a:p>
            </p:txBody>
          </p:sp>
          <p:grpSp>
            <p:nvGrpSpPr>
              <p:cNvPr id="84" name="Group 83">
                <a:extLst>
                  <a:ext uri="{FF2B5EF4-FFF2-40B4-BE49-F238E27FC236}">
                    <a16:creationId xmlns:a16="http://schemas.microsoft.com/office/drawing/2014/main" id="{E3A5876A-E891-4A4E-9874-FA962F251703}"/>
                  </a:ext>
                </a:extLst>
              </p:cNvPr>
              <p:cNvGrpSpPr/>
              <p:nvPr/>
            </p:nvGrpSpPr>
            <p:grpSpPr>
              <a:xfrm>
                <a:off x="767591" y="1796302"/>
                <a:ext cx="1516862" cy="917917"/>
                <a:chOff x="767591" y="2007319"/>
                <a:chExt cx="1516862" cy="917917"/>
              </a:xfrm>
            </p:grpSpPr>
            <p:sp>
              <p:nvSpPr>
                <p:cNvPr id="85" name="Hexagon 84">
                  <a:extLst>
                    <a:ext uri="{FF2B5EF4-FFF2-40B4-BE49-F238E27FC236}">
                      <a16:creationId xmlns:a16="http://schemas.microsoft.com/office/drawing/2014/main" id="{3312EE19-92C2-4F68-99E0-BCA236C3A29C}"/>
                    </a:ext>
                  </a:extLst>
                </p:cNvPr>
                <p:cNvSpPr/>
                <p:nvPr/>
              </p:nvSpPr>
              <p:spPr>
                <a:xfrm>
                  <a:off x="767592" y="2007319"/>
                  <a:ext cx="1516861" cy="917917"/>
                </a:xfrm>
                <a:prstGeom prst="hexagon">
                  <a:avLst/>
                </a:prstGeom>
                <a:solidFill>
                  <a:srgbClr val="C0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C8B941A6-0368-4CAD-8E60-5A8B507D5675}"/>
                    </a:ext>
                  </a:extLst>
                </p:cNvPr>
                <p:cNvSpPr txBox="1"/>
                <p:nvPr/>
              </p:nvSpPr>
              <p:spPr>
                <a:xfrm>
                  <a:off x="767591" y="2125131"/>
                  <a:ext cx="1516861" cy="646331"/>
                </a:xfrm>
                <a:prstGeom prst="rect">
                  <a:avLst/>
                </a:prstGeom>
                <a:noFill/>
              </p:spPr>
              <p:txBody>
                <a:bodyPr wrap="square" rtlCol="0">
                  <a:spAutoFit/>
                </a:bodyPr>
                <a:lstStyle/>
                <a:p>
                  <a:pPr algn="ctr"/>
                  <a:r>
                    <a:rPr lang="en-US" dirty="0"/>
                    <a:t>Spawning Frequency</a:t>
                  </a:r>
                  <a:endParaRPr lang="en-US" sz="1100" dirty="0"/>
                </a:p>
              </p:txBody>
            </p:sp>
          </p:grpSp>
        </p:grpSp>
        <p:cxnSp>
          <p:nvCxnSpPr>
            <p:cNvPr id="79" name="Straight Arrow Connector 78">
              <a:extLst>
                <a:ext uri="{FF2B5EF4-FFF2-40B4-BE49-F238E27FC236}">
                  <a16:creationId xmlns:a16="http://schemas.microsoft.com/office/drawing/2014/main" id="{9441E228-4192-4141-8255-12157BC559C6}"/>
                </a:ext>
              </a:extLst>
            </p:cNvPr>
            <p:cNvCxnSpPr>
              <a:stCxn id="111" idx="2"/>
            </p:cNvCxnSpPr>
            <p:nvPr/>
          </p:nvCxnSpPr>
          <p:spPr>
            <a:xfrm flipH="1">
              <a:off x="1520707" y="1240195"/>
              <a:ext cx="1" cy="5561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E64044D-D91B-43A3-9F16-3908D9240DC0}"/>
                </a:ext>
              </a:extLst>
            </p:cNvPr>
            <p:cNvCxnSpPr>
              <a:cxnSpLocks/>
              <a:stCxn id="85" idx="0"/>
              <a:endCxn id="95" idx="3"/>
            </p:cNvCxnSpPr>
            <p:nvPr/>
          </p:nvCxnSpPr>
          <p:spPr>
            <a:xfrm>
              <a:off x="2284453" y="2255261"/>
              <a:ext cx="1871415" cy="318957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6732B7A-FF04-45C0-8B19-1B7BF23A592E}"/>
                </a:ext>
              </a:extLst>
            </p:cNvPr>
            <p:cNvCxnSpPr>
              <a:cxnSpLocks/>
              <a:stCxn id="87" idx="0"/>
              <a:endCxn id="89" idx="3"/>
            </p:cNvCxnSpPr>
            <p:nvPr/>
          </p:nvCxnSpPr>
          <p:spPr>
            <a:xfrm>
              <a:off x="5852068" y="4226512"/>
              <a:ext cx="1324549" cy="87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B7D6336-42AB-4281-966F-31B0CC29E882}"/>
                </a:ext>
              </a:extLst>
            </p:cNvPr>
            <p:cNvCxnSpPr>
              <a:cxnSpLocks/>
              <a:stCxn id="108" idx="0"/>
              <a:endCxn id="89" idx="3"/>
            </p:cNvCxnSpPr>
            <p:nvPr/>
          </p:nvCxnSpPr>
          <p:spPr>
            <a:xfrm>
              <a:off x="5196091" y="2460455"/>
              <a:ext cx="1980526" cy="177483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420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2B56B-5A3D-4E53-855D-AB49C9F74D10}"/>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Predicting Fish Benefits – Next Steps</a:t>
            </a:r>
            <a:endParaRPr lang="en-US" sz="3600" dirty="0">
              <a:latin typeface="+mj-lt"/>
            </a:endParaRPr>
          </a:p>
        </p:txBody>
      </p:sp>
      <p:sp>
        <p:nvSpPr>
          <p:cNvPr id="2" name="TextBox 1">
            <a:extLst>
              <a:ext uri="{FF2B5EF4-FFF2-40B4-BE49-F238E27FC236}">
                <a16:creationId xmlns:a16="http://schemas.microsoft.com/office/drawing/2014/main" id="{EBC23C69-689C-4801-AAF1-4CFF845B3E5F}"/>
              </a:ext>
            </a:extLst>
          </p:cNvPr>
          <p:cNvSpPr txBox="1"/>
          <p:nvPr/>
        </p:nvSpPr>
        <p:spPr>
          <a:xfrm>
            <a:off x="993912" y="1139687"/>
            <a:ext cx="10707757" cy="3970318"/>
          </a:xfrm>
          <a:prstGeom prst="rect">
            <a:avLst/>
          </a:prstGeom>
          <a:noFill/>
        </p:spPr>
        <p:txBody>
          <a:bodyPr wrap="square" rtlCol="0">
            <a:spAutoFit/>
          </a:bodyPr>
          <a:lstStyle/>
          <a:p>
            <a:pPr marL="285750" indent="-285750">
              <a:buSzPct val="125000"/>
              <a:buFont typeface="Arial" panose="020B0604020202020204" pitchFamily="34" charset="0"/>
              <a:buChar char="•"/>
            </a:pPr>
            <a:r>
              <a:rPr lang="en-US" sz="2200" dirty="0"/>
              <a:t>The current model only connects flow with drift.  Next step is to connect flow with spawning.</a:t>
            </a:r>
          </a:p>
          <a:p>
            <a:pPr marL="1257300" lvl="2" indent="-342900">
              <a:buSzPct val="75000"/>
              <a:buFont typeface="Courier New" panose="02070309020205020404" pitchFamily="49" charset="0"/>
              <a:buChar char="o"/>
            </a:pPr>
            <a:r>
              <a:rPr lang="en-US" sz="2200" dirty="0"/>
              <a:t>Proposed link:  Spawning Frequency</a:t>
            </a:r>
          </a:p>
          <a:p>
            <a:pPr marL="285750" indent="-285750">
              <a:buSzPct val="125000"/>
              <a:buFont typeface="Arial" panose="020B0604020202020204" pitchFamily="34" charset="0"/>
              <a:buChar char="•"/>
            </a:pPr>
            <a:endParaRPr lang="en-US" sz="2200" dirty="0"/>
          </a:p>
          <a:p>
            <a:pPr marL="285750" indent="-285750">
              <a:buSzPct val="125000"/>
              <a:buFont typeface="Arial" panose="020B0604020202020204" pitchFamily="34" charset="0"/>
              <a:buChar char="•"/>
            </a:pPr>
            <a:r>
              <a:rPr lang="en-US" sz="2200" dirty="0"/>
              <a:t>In the works &amp; upcoming:</a:t>
            </a:r>
          </a:p>
          <a:p>
            <a:pPr marL="1257300" lvl="2" indent="-342900">
              <a:spcAft>
                <a:spcPts val="300"/>
              </a:spcAft>
              <a:buSzPct val="75000"/>
              <a:buFont typeface="Courier New" panose="02070309020205020404" pitchFamily="49" charset="0"/>
              <a:buChar char="o"/>
            </a:pPr>
            <a:r>
              <a:rPr lang="en-US" sz="2200" dirty="0"/>
              <a:t>Updated parameterization of the demographic model (literature and data review)</a:t>
            </a:r>
          </a:p>
          <a:p>
            <a:pPr marL="1257300" lvl="2" indent="-342900">
              <a:spcAft>
                <a:spcPts val="300"/>
              </a:spcAft>
              <a:buSzPct val="75000"/>
              <a:buFont typeface="Courier New" panose="02070309020205020404" pitchFamily="49" charset="0"/>
              <a:buChar char="o"/>
            </a:pPr>
            <a:r>
              <a:rPr lang="en-US" sz="2200" dirty="0"/>
              <a:t>Sensitivity &amp; elasticity analyses</a:t>
            </a:r>
          </a:p>
          <a:p>
            <a:pPr marL="1257300" lvl="2" indent="-342900">
              <a:spcAft>
                <a:spcPts val="300"/>
              </a:spcAft>
              <a:buSzPct val="75000"/>
              <a:buFont typeface="Courier New" panose="02070309020205020404" pitchFamily="49" charset="0"/>
              <a:buChar char="o"/>
            </a:pPr>
            <a:r>
              <a:rPr lang="en-US" sz="2200" dirty="0"/>
              <a:t>Write-up in USACE approval/certification format</a:t>
            </a:r>
          </a:p>
          <a:p>
            <a:pPr marL="1257300" lvl="2" indent="-342900">
              <a:spcAft>
                <a:spcPts val="300"/>
              </a:spcAft>
              <a:buSzPct val="75000"/>
              <a:buFont typeface="Courier New" panose="02070309020205020404" pitchFamily="49" charset="0"/>
              <a:buChar char="o"/>
            </a:pPr>
            <a:r>
              <a:rPr lang="en-US" sz="2200" dirty="0"/>
              <a:t>Formally relating turbidity to age-0 survival (planned for this round?)</a:t>
            </a:r>
          </a:p>
          <a:p>
            <a:pPr marL="1257300" lvl="2" indent="-342900">
              <a:buSzPct val="75000"/>
              <a:buFont typeface="Courier New" panose="02070309020205020404" pitchFamily="49" charset="0"/>
              <a:buChar char="o"/>
            </a:pPr>
            <a:r>
              <a:rPr lang="en-US" sz="2200" dirty="0"/>
              <a:t>What levels (if any) of stochasticity are important to incorporate for this first round of analyses?</a:t>
            </a:r>
          </a:p>
        </p:txBody>
      </p:sp>
    </p:spTree>
    <p:extLst>
      <p:ext uri="{BB962C8B-B14F-4D97-AF65-F5344CB8AC3E}">
        <p14:creationId xmlns:p14="http://schemas.microsoft.com/office/powerpoint/2010/main" val="87637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6A10072-41C3-49B5-9E91-65538C1BAD73}"/>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Viability Box for Drift</a:t>
            </a:r>
            <a:endParaRPr lang="en-US" sz="3600" dirty="0">
              <a:latin typeface="+mj-lt"/>
            </a:endParaRPr>
          </a:p>
        </p:txBody>
      </p:sp>
      <p:graphicFrame>
        <p:nvGraphicFramePr>
          <p:cNvPr id="19" name="Object 18">
            <a:extLst>
              <a:ext uri="{FF2B5EF4-FFF2-40B4-BE49-F238E27FC236}">
                <a16:creationId xmlns:a16="http://schemas.microsoft.com/office/drawing/2014/main" id="{67F62F83-CD14-41AB-8E15-B15D94F21F81}"/>
              </a:ext>
            </a:extLst>
          </p:cNvPr>
          <p:cNvGraphicFramePr>
            <a:graphicFrameLocks noChangeAspect="1"/>
          </p:cNvGraphicFramePr>
          <p:nvPr>
            <p:extLst/>
          </p:nvPr>
        </p:nvGraphicFramePr>
        <p:xfrm>
          <a:off x="6700695" y="2736709"/>
          <a:ext cx="4286250" cy="4044950"/>
        </p:xfrm>
        <a:graphic>
          <a:graphicData uri="http://schemas.openxmlformats.org/presentationml/2006/ole">
            <mc:AlternateContent xmlns:mc="http://schemas.openxmlformats.org/markup-compatibility/2006">
              <mc:Choice xmlns:v="urn:schemas-microsoft-com:vml" Requires="v">
                <p:oleObj spid="_x0000_s1054" r:id="rId3" imgW="8545680" imgH="8075880" progId="">
                  <p:embed/>
                </p:oleObj>
              </mc:Choice>
              <mc:Fallback>
                <p:oleObj r:id="rId3" imgW="8545680" imgH="8075880" progId="">
                  <p:embed/>
                  <p:pic>
                    <p:nvPicPr>
                      <p:cNvPr id="19" name="Object 18">
                        <a:extLst>
                          <a:ext uri="{FF2B5EF4-FFF2-40B4-BE49-F238E27FC236}">
                            <a16:creationId xmlns:a16="http://schemas.microsoft.com/office/drawing/2014/main" id="{67F62F83-CD14-41AB-8E15-B15D94F21F81}"/>
                          </a:ext>
                        </a:extLst>
                      </p:cNvPr>
                      <p:cNvPicPr/>
                      <p:nvPr/>
                    </p:nvPicPr>
                    <p:blipFill>
                      <a:blip r:embed="rId4"/>
                      <a:stretch>
                        <a:fillRect/>
                      </a:stretch>
                    </p:blipFill>
                    <p:spPr>
                      <a:xfrm>
                        <a:off x="6700695" y="2736709"/>
                        <a:ext cx="4286250" cy="4044950"/>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C7E579F1-495F-4CB9-9930-5034DCE3EA69}"/>
              </a:ext>
            </a:extLst>
          </p:cNvPr>
          <p:cNvSpPr>
            <a:spLocks noGrp="1"/>
          </p:cNvSpPr>
          <p:nvPr>
            <p:ph type="title"/>
          </p:nvPr>
        </p:nvSpPr>
        <p:spPr>
          <a:xfrm>
            <a:off x="637098" y="1486361"/>
            <a:ext cx="5257800" cy="1325563"/>
          </a:xfrm>
        </p:spPr>
        <p:txBody>
          <a:bodyPr>
            <a:normAutofit/>
          </a:bodyPr>
          <a:lstStyle/>
          <a:p>
            <a:r>
              <a:rPr lang="en-US" sz="3200" dirty="0">
                <a:solidFill>
                  <a:schemeClr val="accent2">
                    <a:lumMod val="75000"/>
                  </a:schemeClr>
                </a:solidFill>
              </a:rPr>
              <a:t>2) Define draft hypothesized biologically viable windows</a:t>
            </a:r>
          </a:p>
        </p:txBody>
      </p:sp>
      <p:sp>
        <p:nvSpPr>
          <p:cNvPr id="7" name="Content Placeholder 6">
            <a:extLst>
              <a:ext uri="{FF2B5EF4-FFF2-40B4-BE49-F238E27FC236}">
                <a16:creationId xmlns:a16="http://schemas.microsoft.com/office/drawing/2014/main" id="{3DBF0834-6759-4C8F-9BE4-01C6FD4375E8}"/>
              </a:ext>
            </a:extLst>
          </p:cNvPr>
          <p:cNvSpPr>
            <a:spLocks noGrp="1"/>
          </p:cNvSpPr>
          <p:nvPr>
            <p:ph sz="half" idx="2"/>
          </p:nvPr>
        </p:nvSpPr>
        <p:spPr>
          <a:xfrm>
            <a:off x="6172202" y="1557977"/>
            <a:ext cx="5181600" cy="944735"/>
          </a:xfrm>
        </p:spPr>
        <p:txBody>
          <a:bodyPr>
            <a:normAutofit fontScale="92500" lnSpcReduction="20000"/>
          </a:bodyPr>
          <a:lstStyle/>
          <a:p>
            <a:r>
              <a:rPr lang="en-US" sz="2000" u="sng" dirty="0"/>
              <a:t>Hypothesis: </a:t>
            </a:r>
            <a:r>
              <a:rPr lang="en-US" sz="2000" dirty="0"/>
              <a:t>there exists a window (shown here as a box but form is unknown) of biologically viable combos of flow, temp, </a:t>
            </a:r>
            <a:r>
              <a:rPr lang="en-US" sz="2000" dirty="0" err="1"/>
              <a:t>turb</a:t>
            </a:r>
            <a:r>
              <a:rPr lang="en-US" sz="2000" dirty="0"/>
              <a:t> for each of a)spawning and b)drift</a:t>
            </a:r>
          </a:p>
          <a:p>
            <a:pPr lvl="1"/>
            <a:endParaRPr lang="en-US" sz="1800" dirty="0"/>
          </a:p>
          <a:p>
            <a:pPr lvl="1"/>
            <a:endParaRPr lang="en-US" sz="1800" dirty="0"/>
          </a:p>
          <a:p>
            <a:pPr lvl="1"/>
            <a:endParaRPr lang="en-US" sz="1800" dirty="0"/>
          </a:p>
        </p:txBody>
      </p:sp>
      <p:graphicFrame>
        <p:nvGraphicFramePr>
          <p:cNvPr id="4" name="Diagram 3">
            <a:extLst>
              <a:ext uri="{FF2B5EF4-FFF2-40B4-BE49-F238E27FC236}">
                <a16:creationId xmlns:a16="http://schemas.microsoft.com/office/drawing/2014/main" id="{C2CDABDB-983C-44E8-918F-8E4B1D3B708D}"/>
              </a:ext>
            </a:extLst>
          </p:cNvPr>
          <p:cNvGraphicFramePr/>
          <p:nvPr>
            <p:extLst>
              <p:ext uri="{D42A27DB-BD31-4B8C-83A1-F6EECF244321}">
                <p14:modId xmlns:p14="http://schemas.microsoft.com/office/powerpoint/2010/main" val="3917121134"/>
              </p:ext>
            </p:extLst>
          </p:nvPr>
        </p:nvGraphicFramePr>
        <p:xfrm>
          <a:off x="371946" y="2963572"/>
          <a:ext cx="5943600" cy="35115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TextBox 10">
            <a:extLst>
              <a:ext uri="{FF2B5EF4-FFF2-40B4-BE49-F238E27FC236}">
                <a16:creationId xmlns:a16="http://schemas.microsoft.com/office/drawing/2014/main" id="{85E241B6-96B8-4234-B95D-17E6630CBE5D}"/>
              </a:ext>
            </a:extLst>
          </p:cNvPr>
          <p:cNvSpPr txBox="1"/>
          <p:nvPr/>
        </p:nvSpPr>
        <p:spPr>
          <a:xfrm>
            <a:off x="9320203" y="5812762"/>
            <a:ext cx="629403" cy="369332"/>
          </a:xfrm>
          <a:prstGeom prst="rect">
            <a:avLst/>
          </a:prstGeom>
          <a:noFill/>
        </p:spPr>
        <p:txBody>
          <a:bodyPr wrap="none" rtlCol="0">
            <a:spAutoFit/>
          </a:bodyPr>
          <a:lstStyle/>
          <a:p>
            <a:r>
              <a:rPr lang="en-US" dirty="0"/>
              <a:t>Flow</a:t>
            </a:r>
          </a:p>
        </p:txBody>
      </p:sp>
      <p:sp>
        <p:nvSpPr>
          <p:cNvPr id="12" name="TextBox 11">
            <a:extLst>
              <a:ext uri="{FF2B5EF4-FFF2-40B4-BE49-F238E27FC236}">
                <a16:creationId xmlns:a16="http://schemas.microsoft.com/office/drawing/2014/main" id="{1B0D26DE-B651-4D22-91A8-243D32D0952C}"/>
              </a:ext>
            </a:extLst>
          </p:cNvPr>
          <p:cNvSpPr txBox="1"/>
          <p:nvPr/>
        </p:nvSpPr>
        <p:spPr>
          <a:xfrm>
            <a:off x="6814388" y="3655424"/>
            <a:ext cx="1009825" cy="369332"/>
          </a:xfrm>
          <a:prstGeom prst="rect">
            <a:avLst/>
          </a:prstGeom>
          <a:noFill/>
        </p:spPr>
        <p:txBody>
          <a:bodyPr wrap="square" rtlCol="0">
            <a:spAutoFit/>
          </a:bodyPr>
          <a:lstStyle/>
          <a:p>
            <a:r>
              <a:rPr lang="en-US" dirty="0"/>
              <a:t>Temp</a:t>
            </a:r>
          </a:p>
        </p:txBody>
      </p:sp>
      <p:sp>
        <p:nvSpPr>
          <p:cNvPr id="18" name="TextBox 17">
            <a:extLst>
              <a:ext uri="{FF2B5EF4-FFF2-40B4-BE49-F238E27FC236}">
                <a16:creationId xmlns:a16="http://schemas.microsoft.com/office/drawing/2014/main" id="{923C6FAF-B24C-474B-B17E-AA1D3B9733ED}"/>
              </a:ext>
            </a:extLst>
          </p:cNvPr>
          <p:cNvSpPr txBox="1"/>
          <p:nvPr/>
        </p:nvSpPr>
        <p:spPr>
          <a:xfrm rot="18947235">
            <a:off x="6853116" y="6112545"/>
            <a:ext cx="1009825" cy="369332"/>
          </a:xfrm>
          <a:prstGeom prst="rect">
            <a:avLst/>
          </a:prstGeom>
          <a:noFill/>
        </p:spPr>
        <p:txBody>
          <a:bodyPr wrap="square" rtlCol="0">
            <a:spAutoFit/>
          </a:bodyPr>
          <a:lstStyle/>
          <a:p>
            <a:r>
              <a:rPr lang="en-US" dirty="0"/>
              <a:t>Turbidity</a:t>
            </a:r>
          </a:p>
        </p:txBody>
      </p:sp>
      <p:sp>
        <p:nvSpPr>
          <p:cNvPr id="2" name="TextBox 1">
            <a:extLst>
              <a:ext uri="{FF2B5EF4-FFF2-40B4-BE49-F238E27FC236}">
                <a16:creationId xmlns:a16="http://schemas.microsoft.com/office/drawing/2014/main" id="{5DB321F0-116F-426C-8674-6AE1D1F06914}"/>
              </a:ext>
            </a:extLst>
          </p:cNvPr>
          <p:cNvSpPr txBox="1"/>
          <p:nvPr/>
        </p:nvSpPr>
        <p:spPr>
          <a:xfrm>
            <a:off x="364532" y="840030"/>
            <a:ext cx="10515600" cy="369332"/>
          </a:xfrm>
          <a:prstGeom prst="rect">
            <a:avLst/>
          </a:prstGeom>
          <a:noFill/>
        </p:spPr>
        <p:txBody>
          <a:bodyPr wrap="square" rtlCol="0">
            <a:spAutoFit/>
          </a:bodyPr>
          <a:lstStyle/>
          <a:p>
            <a:r>
              <a:rPr lang="en-US" i="1" dirty="0">
                <a:solidFill>
                  <a:srgbClr val="0070C0"/>
                </a:solidFill>
              </a:rPr>
              <a:t>From Dave Marmorek, Craig </a:t>
            </a:r>
            <a:r>
              <a:rPr lang="en-US" i="1" dirty="0" err="1">
                <a:solidFill>
                  <a:srgbClr val="0070C0"/>
                </a:solidFill>
              </a:rPr>
              <a:t>Fischenich</a:t>
            </a:r>
            <a:r>
              <a:rPr lang="en-US" i="1" dirty="0">
                <a:solidFill>
                  <a:srgbClr val="0070C0"/>
                </a:solidFill>
              </a:rPr>
              <a:t>, and Graham Long’s “Thoughts on Ft. Peck flow tests” power point:</a:t>
            </a:r>
          </a:p>
        </p:txBody>
      </p:sp>
    </p:spTree>
    <p:extLst>
      <p:ext uri="{BB962C8B-B14F-4D97-AF65-F5344CB8AC3E}">
        <p14:creationId xmlns:p14="http://schemas.microsoft.com/office/powerpoint/2010/main" val="254504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Graphic spid="4" grpId="0">
        <p:bldAsOne/>
      </p:bldGraphic>
      <p:bldP spid="11" grpId="0"/>
      <p:bldP spid="12"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ABE06C04-1198-4773-96C6-8FD5E9A6979E}"/>
              </a:ext>
            </a:extLst>
          </p:cNvPr>
          <p:cNvGraphicFramePr>
            <a:graphicFrameLocks noChangeAspect="1"/>
          </p:cNvGraphicFramePr>
          <p:nvPr>
            <p:extLst>
              <p:ext uri="{D42A27DB-BD31-4B8C-83A1-F6EECF244321}">
                <p14:modId xmlns:p14="http://schemas.microsoft.com/office/powerpoint/2010/main" val="2322991746"/>
              </p:ext>
            </p:extLst>
          </p:nvPr>
        </p:nvGraphicFramePr>
        <p:xfrm>
          <a:off x="4148563" y="2646908"/>
          <a:ext cx="4286250" cy="4044950"/>
        </p:xfrm>
        <a:graphic>
          <a:graphicData uri="http://schemas.openxmlformats.org/presentationml/2006/ole">
            <mc:AlternateContent xmlns:mc="http://schemas.openxmlformats.org/markup-compatibility/2006">
              <mc:Choice xmlns:v="urn:schemas-microsoft-com:vml" Requires="v">
                <p:oleObj spid="_x0000_s2078" r:id="rId3" imgW="8545680" imgH="8075880" progId="">
                  <p:embed/>
                </p:oleObj>
              </mc:Choice>
              <mc:Fallback>
                <p:oleObj r:id="rId3" imgW="8545680" imgH="8075880" progId="">
                  <p:embed/>
                  <p:pic>
                    <p:nvPicPr>
                      <p:cNvPr id="2" name="Object 1">
                        <a:extLst>
                          <a:ext uri="{FF2B5EF4-FFF2-40B4-BE49-F238E27FC236}">
                            <a16:creationId xmlns:a16="http://schemas.microsoft.com/office/drawing/2014/main" id="{ABE06C04-1198-4773-96C6-8FD5E9A6979E}"/>
                          </a:ext>
                        </a:extLst>
                      </p:cNvPr>
                      <p:cNvPicPr/>
                      <p:nvPr/>
                    </p:nvPicPr>
                    <p:blipFill>
                      <a:blip r:embed="rId4"/>
                      <a:stretch>
                        <a:fillRect/>
                      </a:stretch>
                    </p:blipFill>
                    <p:spPr>
                      <a:xfrm>
                        <a:off x="4148563" y="2646908"/>
                        <a:ext cx="4286250" cy="4044950"/>
                      </a:xfrm>
                      <a:prstGeom prst="rect">
                        <a:avLst/>
                      </a:prstGeom>
                    </p:spPr>
                  </p:pic>
                </p:oleObj>
              </mc:Fallback>
            </mc:AlternateContent>
          </a:graphicData>
        </a:graphic>
      </p:graphicFrame>
      <p:sp>
        <p:nvSpPr>
          <p:cNvPr id="3" name="Content Placeholder 6">
            <a:extLst>
              <a:ext uri="{FF2B5EF4-FFF2-40B4-BE49-F238E27FC236}">
                <a16:creationId xmlns:a16="http://schemas.microsoft.com/office/drawing/2014/main" id="{840A6E89-B0B7-4AEE-B17E-DB871325986C}"/>
              </a:ext>
            </a:extLst>
          </p:cNvPr>
          <p:cNvSpPr txBox="1">
            <a:spLocks/>
          </p:cNvSpPr>
          <p:nvPr/>
        </p:nvSpPr>
        <p:spPr>
          <a:xfrm>
            <a:off x="589696" y="1606683"/>
            <a:ext cx="11012608" cy="22596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Hypothesis</a:t>
            </a:r>
            <a:r>
              <a:rPr lang="en-US" dirty="0"/>
              <a:t>: there exists a window (shown here as a box but form is unknown) of biologically viable combos of flow, temp, and turbidity for each of: </a:t>
            </a:r>
          </a:p>
          <a:p>
            <a:pPr marL="1371600" lvl="2" indent="-457200">
              <a:buFont typeface="+mj-lt"/>
              <a:buAutoNum type="alphaLcParenR"/>
            </a:pPr>
            <a:r>
              <a:rPr lang="en-US" sz="2800" dirty="0"/>
              <a:t>Spawning</a:t>
            </a:r>
          </a:p>
          <a:p>
            <a:pPr marL="1371600" lvl="2" indent="-457200">
              <a:buFont typeface="+mj-lt"/>
              <a:buAutoNum type="alphaLcParenR"/>
            </a:pPr>
            <a:r>
              <a:rPr lang="en-US" sz="2800" dirty="0"/>
              <a:t>Drift</a:t>
            </a:r>
          </a:p>
          <a:p>
            <a:pPr marL="457200" lvl="1" indent="0">
              <a:buNone/>
            </a:pPr>
            <a:endParaRPr lang="en-US" sz="2800" dirty="0"/>
          </a:p>
          <a:p>
            <a:pPr lvl="1"/>
            <a:endParaRPr lang="en-US" sz="2800" dirty="0"/>
          </a:p>
          <a:p>
            <a:pPr marL="457200" lvl="1" indent="0">
              <a:buNone/>
            </a:pPr>
            <a:endParaRPr lang="en-US" sz="2800" dirty="0"/>
          </a:p>
        </p:txBody>
      </p:sp>
      <p:sp>
        <p:nvSpPr>
          <p:cNvPr id="4" name="TextBox 3">
            <a:extLst>
              <a:ext uri="{FF2B5EF4-FFF2-40B4-BE49-F238E27FC236}">
                <a16:creationId xmlns:a16="http://schemas.microsoft.com/office/drawing/2014/main" id="{4567DD35-194C-4BC1-A7C4-57E294A6E5A2}"/>
              </a:ext>
            </a:extLst>
          </p:cNvPr>
          <p:cNvSpPr txBox="1"/>
          <p:nvPr/>
        </p:nvSpPr>
        <p:spPr>
          <a:xfrm>
            <a:off x="4491194" y="3240644"/>
            <a:ext cx="629403" cy="369332"/>
          </a:xfrm>
          <a:prstGeom prst="rect">
            <a:avLst/>
          </a:prstGeom>
          <a:noFill/>
        </p:spPr>
        <p:txBody>
          <a:bodyPr wrap="none" rtlCol="0">
            <a:spAutoFit/>
          </a:bodyPr>
          <a:lstStyle/>
          <a:p>
            <a:r>
              <a:rPr lang="en-US" dirty="0"/>
              <a:t>Flow</a:t>
            </a:r>
          </a:p>
        </p:txBody>
      </p:sp>
      <p:sp>
        <p:nvSpPr>
          <p:cNvPr id="5" name="TextBox 4">
            <a:extLst>
              <a:ext uri="{FF2B5EF4-FFF2-40B4-BE49-F238E27FC236}">
                <a16:creationId xmlns:a16="http://schemas.microsoft.com/office/drawing/2014/main" id="{AB6AE4D2-82E6-4BE7-9DA9-33933189013E}"/>
              </a:ext>
            </a:extLst>
          </p:cNvPr>
          <p:cNvSpPr txBox="1"/>
          <p:nvPr/>
        </p:nvSpPr>
        <p:spPr>
          <a:xfrm>
            <a:off x="6594639" y="5648638"/>
            <a:ext cx="1009825" cy="369332"/>
          </a:xfrm>
          <a:prstGeom prst="rect">
            <a:avLst/>
          </a:prstGeom>
          <a:noFill/>
        </p:spPr>
        <p:txBody>
          <a:bodyPr wrap="square" rtlCol="0">
            <a:spAutoFit/>
          </a:bodyPr>
          <a:lstStyle/>
          <a:p>
            <a:r>
              <a:rPr lang="en-US" dirty="0"/>
              <a:t>Temp</a:t>
            </a:r>
          </a:p>
        </p:txBody>
      </p:sp>
      <p:sp>
        <p:nvSpPr>
          <p:cNvPr id="6" name="TextBox 5">
            <a:extLst>
              <a:ext uri="{FF2B5EF4-FFF2-40B4-BE49-F238E27FC236}">
                <a16:creationId xmlns:a16="http://schemas.microsoft.com/office/drawing/2014/main" id="{3B272D2B-149B-48A8-B5D4-57DBDD413C58}"/>
              </a:ext>
            </a:extLst>
          </p:cNvPr>
          <p:cNvSpPr txBox="1"/>
          <p:nvPr/>
        </p:nvSpPr>
        <p:spPr>
          <a:xfrm rot="18947235">
            <a:off x="4300984" y="6022744"/>
            <a:ext cx="1009825" cy="369332"/>
          </a:xfrm>
          <a:prstGeom prst="rect">
            <a:avLst/>
          </a:prstGeom>
          <a:noFill/>
        </p:spPr>
        <p:txBody>
          <a:bodyPr wrap="square" rtlCol="0">
            <a:spAutoFit/>
          </a:bodyPr>
          <a:lstStyle/>
          <a:p>
            <a:r>
              <a:rPr lang="en-US" dirty="0"/>
              <a:t>Turbidity</a:t>
            </a:r>
          </a:p>
        </p:txBody>
      </p:sp>
      <p:sp>
        <p:nvSpPr>
          <p:cNvPr id="8" name="TextBox 7">
            <a:extLst>
              <a:ext uri="{FF2B5EF4-FFF2-40B4-BE49-F238E27FC236}">
                <a16:creationId xmlns:a16="http://schemas.microsoft.com/office/drawing/2014/main" id="{ECFC4A28-8860-4630-9C3F-BDE1EA465E21}"/>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Viability Box for Drift</a:t>
            </a:r>
            <a:endParaRPr lang="en-US" sz="3600" dirty="0">
              <a:latin typeface="+mj-lt"/>
            </a:endParaRPr>
          </a:p>
        </p:txBody>
      </p:sp>
      <p:sp>
        <p:nvSpPr>
          <p:cNvPr id="9" name="TextBox 8">
            <a:extLst>
              <a:ext uri="{FF2B5EF4-FFF2-40B4-BE49-F238E27FC236}">
                <a16:creationId xmlns:a16="http://schemas.microsoft.com/office/drawing/2014/main" id="{7905D4ED-2280-4A96-AA3D-A270D8DA97F1}"/>
              </a:ext>
            </a:extLst>
          </p:cNvPr>
          <p:cNvSpPr txBox="1"/>
          <p:nvPr/>
        </p:nvSpPr>
        <p:spPr>
          <a:xfrm>
            <a:off x="364532" y="840030"/>
            <a:ext cx="10515600" cy="369332"/>
          </a:xfrm>
          <a:prstGeom prst="rect">
            <a:avLst/>
          </a:prstGeom>
          <a:noFill/>
        </p:spPr>
        <p:txBody>
          <a:bodyPr wrap="square" rtlCol="0">
            <a:spAutoFit/>
          </a:bodyPr>
          <a:lstStyle/>
          <a:p>
            <a:r>
              <a:rPr lang="en-US" i="1" dirty="0">
                <a:solidFill>
                  <a:srgbClr val="0070C0"/>
                </a:solidFill>
              </a:rPr>
              <a:t>From Dave Marmorek, Craig </a:t>
            </a:r>
            <a:r>
              <a:rPr lang="en-US" i="1" dirty="0" err="1">
                <a:solidFill>
                  <a:srgbClr val="0070C0"/>
                </a:solidFill>
              </a:rPr>
              <a:t>Fischenich</a:t>
            </a:r>
            <a:r>
              <a:rPr lang="en-US" i="1" dirty="0">
                <a:solidFill>
                  <a:srgbClr val="0070C0"/>
                </a:solidFill>
              </a:rPr>
              <a:t>, and Graham Long’s “Thoughts on Ft. Peck flow tests” power point:</a:t>
            </a:r>
          </a:p>
        </p:txBody>
      </p:sp>
      <p:sp>
        <p:nvSpPr>
          <p:cNvPr id="10" name="Rectangle 9">
            <a:extLst>
              <a:ext uri="{FF2B5EF4-FFF2-40B4-BE49-F238E27FC236}">
                <a16:creationId xmlns:a16="http://schemas.microsoft.com/office/drawing/2014/main" id="{26235C3F-28FA-4DE1-9FE5-554B4761EA6E}"/>
              </a:ext>
            </a:extLst>
          </p:cNvPr>
          <p:cNvSpPr/>
          <p:nvPr/>
        </p:nvSpPr>
        <p:spPr>
          <a:xfrm>
            <a:off x="1364776" y="3290096"/>
            <a:ext cx="1583140" cy="3936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71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5237C8E-588D-4D2D-8B0D-AF0818119058}"/>
                  </a:ext>
                </a:extLst>
              </p:cNvPr>
              <p:cNvSpPr txBox="1"/>
              <p:nvPr/>
            </p:nvSpPr>
            <p:spPr>
              <a:xfrm>
                <a:off x="1139686" y="1253367"/>
                <a:ext cx="10389705" cy="4567276"/>
              </a:xfrm>
              <a:prstGeom prst="rect">
                <a:avLst/>
              </a:prstGeom>
              <a:noFill/>
            </p:spPr>
            <p:txBody>
              <a:bodyPr wrap="square" rtlCol="0">
                <a:spAutoFit/>
              </a:bodyPr>
              <a:lstStyle/>
              <a:p>
                <a:pPr marL="342900" indent="-342900">
                  <a:buFont typeface="+mj-lt"/>
                  <a:buAutoNum type="arabicPeriod"/>
                </a:pPr>
                <a:r>
                  <a:rPr lang="en-US" sz="2400" dirty="0"/>
                  <a:t>Established retention probability as the link between management flows and population growth/decline</a:t>
                </a:r>
              </a:p>
              <a:p>
                <a:pPr marL="742950" lvl="1" indent="-285750">
                  <a:spcBef>
                    <a:spcPts val="600"/>
                  </a:spcBef>
                  <a:buSzPct val="125000"/>
                  <a:buFont typeface="Arial" panose="020B0604020202020204" pitchFamily="34" charset="0"/>
                  <a:buChar char="•"/>
                </a:pPr>
                <a:r>
                  <a:rPr lang="en-US" sz="2000" i="1" dirty="0">
                    <a:solidFill>
                      <a:srgbClr val="0070C0"/>
                    </a:solidFill>
                  </a:rPr>
                  <a:t>Flows</a:t>
                </a:r>
                <a:r>
                  <a:rPr lang="en-US" sz="2000" i="1" dirty="0"/>
                  <a:t> </a:t>
                </a:r>
                <a:r>
                  <a:rPr lang="en-US" sz="2000" i="1" dirty="0">
                    <a:solidFill>
                      <a:srgbClr val="0070C0"/>
                    </a:solidFill>
                  </a:rPr>
                  <a:t>were specified by:</a:t>
                </a:r>
              </a:p>
              <a:p>
                <a:pPr marL="1200150" lvl="2" indent="-285750">
                  <a:buSzPct val="75000"/>
                  <a:buFont typeface="Courier New" panose="02070309020205020404" pitchFamily="49" charset="0"/>
                  <a:buChar char="o"/>
                </a:pPr>
                <a:r>
                  <a:rPr lang="en-US" dirty="0">
                    <a:solidFill>
                      <a:srgbClr val="0070C0"/>
                    </a:solidFill>
                  </a:rPr>
                  <a:t>Mean velocity</a:t>
                </a:r>
              </a:p>
              <a:p>
                <a:pPr marL="1200150" lvl="2" indent="-285750">
                  <a:buSzPct val="75000"/>
                  <a:buFont typeface="Courier New" panose="02070309020205020404" pitchFamily="49" charset="0"/>
                  <a:buChar char="o"/>
                </a:pPr>
                <a:r>
                  <a:rPr lang="en-US" dirty="0">
                    <a:solidFill>
                      <a:srgbClr val="0070C0"/>
                    </a:solidFill>
                  </a:rPr>
                  <a:t>Mean temperature</a:t>
                </a:r>
              </a:p>
              <a:p>
                <a:pPr marL="1200150" lvl="2" indent="-285750">
                  <a:buSzPct val="75000"/>
                  <a:buFont typeface="Courier New" panose="02070309020205020404" pitchFamily="49" charset="0"/>
                  <a:buChar char="o"/>
                </a:pPr>
                <a:r>
                  <a:rPr lang="en-US" dirty="0">
                    <a:solidFill>
                      <a:srgbClr val="0070C0"/>
                    </a:solidFill>
                  </a:rPr>
                  <a:t>Lake Sakakawea Upper RM</a:t>
                </a:r>
              </a:p>
              <a:p>
                <a:pPr marL="742950" lvl="1" indent="-285750">
                  <a:spcBef>
                    <a:spcPts val="600"/>
                  </a:spcBef>
                  <a:buSzPct val="125000"/>
                  <a:buFont typeface="Arial" panose="020B0604020202020204" pitchFamily="34" charset="0"/>
                  <a:buChar char="•"/>
                </a:pPr>
                <a:r>
                  <a:rPr lang="en-US" sz="2000" i="1" dirty="0">
                    <a:solidFill>
                      <a:srgbClr val="00B050"/>
                    </a:solidFill>
                  </a:rPr>
                  <a:t>The population model was specified by:</a:t>
                </a:r>
              </a:p>
              <a:p>
                <a:pPr marL="1200150" lvl="2" indent="-285750">
                  <a:buSzPct val="75000"/>
                  <a:buFont typeface="Courier New" panose="02070309020205020404" pitchFamily="49" charset="0"/>
                  <a:buChar char="o"/>
                </a:pPr>
                <a:r>
                  <a:rPr lang="en-US" dirty="0">
                    <a:solidFill>
                      <a:srgbClr val="00B050"/>
                    </a:solidFill>
                  </a:rPr>
                  <a:t>A measure of spawning (eggs per mature fish per year)</a:t>
                </a:r>
              </a:p>
              <a:p>
                <a:pPr marL="1200150" lvl="2" indent="-285750">
                  <a:buSzPct val="75000"/>
                  <a:buFont typeface="Courier New" panose="02070309020205020404" pitchFamily="49" charset="0"/>
                  <a:buChar char="o"/>
                </a:pPr>
                <a:r>
                  <a:rPr lang="en-US" dirty="0">
                    <a:solidFill>
                      <a:srgbClr val="00B050"/>
                    </a:solidFill>
                  </a:rPr>
                  <a:t>Age-0 Survival within the free-flowing Missouri River (</a:t>
                </a: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i="1" smtClean="0">
                            <a:solidFill>
                              <a:srgbClr val="00B050"/>
                            </a:solidFill>
                            <a:latin typeface="Cambria Math" panose="02040503050406030204" pitchFamily="18" charset="0"/>
                            <a:ea typeface="Cambria Math" panose="02040503050406030204" pitchFamily="18" charset="0"/>
                          </a:rPr>
                          <m:t>𝜙</m:t>
                        </m:r>
                      </m:e>
                      <m:sub>
                        <m:r>
                          <a:rPr lang="en-US" b="0" i="1" smtClean="0">
                            <a:solidFill>
                              <a:srgbClr val="00B050"/>
                            </a:solidFill>
                            <a:latin typeface="Cambria Math" panose="02040503050406030204" pitchFamily="18" charset="0"/>
                          </a:rPr>
                          <m:t>0,</m:t>
                        </m:r>
                        <m:r>
                          <a:rPr lang="en-US" b="0" i="1" smtClean="0">
                            <a:solidFill>
                              <a:srgbClr val="00B050"/>
                            </a:solidFill>
                            <a:latin typeface="Cambria Math" panose="02040503050406030204" pitchFamily="18" charset="0"/>
                          </a:rPr>
                          <m:t>𝑀𝑅</m:t>
                        </m:r>
                      </m:sub>
                    </m:sSub>
                  </m:oMath>
                </a14:m>
                <a:r>
                  <a:rPr lang="en-US" dirty="0">
                    <a:solidFill>
                      <a:srgbClr val="00B050"/>
                    </a:solidFill>
                  </a:rPr>
                  <a:t>)</a:t>
                </a:r>
              </a:p>
              <a:p>
                <a:pPr marL="1200150" lvl="2" indent="-285750">
                  <a:buSzPct val="75000"/>
                  <a:buFont typeface="Courier New" panose="02070309020205020404" pitchFamily="49" charset="0"/>
                  <a:buChar char="o"/>
                </a:pPr>
                <a:r>
                  <a:rPr lang="en-US" dirty="0">
                    <a:solidFill>
                      <a:srgbClr val="00B050"/>
                    </a:solidFill>
                  </a:rPr>
                  <a:t>Probability of being retained in the Missouri River (</a:t>
                </a:r>
                <a14:m>
                  <m:oMath xmlns:m="http://schemas.openxmlformats.org/officeDocument/2006/math">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𝑝</m:t>
                        </m:r>
                      </m:e>
                      <m:sub>
                        <m:r>
                          <a:rPr lang="en-US" b="0" i="1" smtClean="0">
                            <a:solidFill>
                              <a:srgbClr val="00B050"/>
                            </a:solidFill>
                            <a:latin typeface="Cambria Math" panose="02040503050406030204" pitchFamily="18" charset="0"/>
                          </a:rPr>
                          <m:t>𝑟𝑒𝑡</m:t>
                        </m:r>
                      </m:sub>
                    </m:sSub>
                  </m:oMath>
                </a14:m>
                <a:r>
                  <a:rPr lang="en-US" dirty="0">
                    <a:solidFill>
                      <a:srgbClr val="00B050"/>
                    </a:solidFill>
                  </a:rPr>
                  <a:t>)</a:t>
                </a:r>
              </a:p>
              <a:p>
                <a:pPr marL="1200150" lvl="2" indent="-285750">
                  <a:buSzPct val="75000"/>
                  <a:buFont typeface="Courier New" panose="02070309020205020404" pitchFamily="49" charset="0"/>
                  <a:buChar char="o"/>
                </a:pPr>
                <a:r>
                  <a:rPr lang="en-US" dirty="0">
                    <a:solidFill>
                      <a:srgbClr val="00B050"/>
                    </a:solidFill>
                  </a:rPr>
                  <a:t>Other fixed parameters (e.g., sex ratio)</a:t>
                </a:r>
              </a:p>
              <a:p>
                <a:endParaRPr lang="en-US" dirty="0"/>
              </a:p>
              <a:p>
                <a:pPr marL="457200" indent="-457200">
                  <a:buFont typeface="+mj-lt"/>
                  <a:buAutoNum type="arabicPeriod" startAt="2"/>
                </a:pPr>
                <a:r>
                  <a:rPr lang="en-US" sz="2400" dirty="0"/>
                  <a:t>Found flow regions associated with population growth given particular survival and spawning assumptions </a:t>
                </a:r>
              </a:p>
            </p:txBody>
          </p:sp>
        </mc:Choice>
        <mc:Fallback xmlns="">
          <p:sp>
            <p:nvSpPr>
              <p:cNvPr id="3" name="TextBox 2">
                <a:extLst>
                  <a:ext uri="{FF2B5EF4-FFF2-40B4-BE49-F238E27FC236}">
                    <a16:creationId xmlns:a16="http://schemas.microsoft.com/office/drawing/2014/main" id="{75237C8E-588D-4D2D-8B0D-AF0818119058}"/>
                  </a:ext>
                </a:extLst>
              </p:cNvPr>
              <p:cNvSpPr txBox="1">
                <a:spLocks noRot="1" noChangeAspect="1" noMove="1" noResize="1" noEditPoints="1" noAdjustHandles="1" noChangeArrowheads="1" noChangeShapeType="1" noTextEdit="1"/>
              </p:cNvSpPr>
              <p:nvPr/>
            </p:nvSpPr>
            <p:spPr>
              <a:xfrm>
                <a:off x="1139686" y="1253367"/>
                <a:ext cx="10389705" cy="4567276"/>
              </a:xfrm>
              <a:prstGeom prst="rect">
                <a:avLst/>
              </a:prstGeom>
              <a:blipFill>
                <a:blip r:embed="rId2"/>
                <a:stretch>
                  <a:fillRect l="-939" t="-1335" r="-1232" b="-213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CA268-B761-46E5-BCE4-105DEFEA4D2F}"/>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Last TT Presentation</a:t>
            </a:r>
            <a:r>
              <a:rPr lang="en-US" sz="3600" dirty="0">
                <a:latin typeface="+mj-lt"/>
              </a:rPr>
              <a:t>:</a:t>
            </a:r>
          </a:p>
        </p:txBody>
      </p:sp>
    </p:spTree>
    <p:extLst>
      <p:ext uri="{BB962C8B-B14F-4D97-AF65-F5344CB8AC3E}">
        <p14:creationId xmlns:p14="http://schemas.microsoft.com/office/powerpoint/2010/main" val="29450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78318AC-B759-4046-B7C8-0774E8978786}"/>
              </a:ext>
            </a:extLst>
          </p:cNvPr>
          <p:cNvGrpSpPr/>
          <p:nvPr/>
        </p:nvGrpSpPr>
        <p:grpSpPr>
          <a:xfrm>
            <a:off x="1236202" y="730182"/>
            <a:ext cx="9719597" cy="5948911"/>
            <a:chOff x="2051014" y="624167"/>
            <a:chExt cx="9258844" cy="5609666"/>
          </a:xfrm>
        </p:grpSpPr>
        <p:pic>
          <p:nvPicPr>
            <p:cNvPr id="13" name="Picture 12">
              <a:extLst>
                <a:ext uri="{FF2B5EF4-FFF2-40B4-BE49-F238E27FC236}">
                  <a16:creationId xmlns:a16="http://schemas.microsoft.com/office/drawing/2014/main" id="{D86ED78A-3FE2-4303-A1FF-403E681AA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14" y="624167"/>
              <a:ext cx="8089973" cy="560966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B7159-1CDD-4778-B94F-EABB286C03A7}"/>
                    </a:ext>
                  </a:extLst>
                </p:cNvPr>
                <p:cNvSpPr txBox="1"/>
                <p:nvPr/>
              </p:nvSpPr>
              <p:spPr>
                <a:xfrm>
                  <a:off x="4916905" y="3553326"/>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4" name="TextBox 3">
                  <a:extLst>
                    <a:ext uri="{FF2B5EF4-FFF2-40B4-BE49-F238E27FC236}">
                      <a16:creationId xmlns:a16="http://schemas.microsoft.com/office/drawing/2014/main" id="{F88B7159-1CDD-4778-B94F-EABB286C03A7}"/>
                    </a:ext>
                  </a:extLst>
                </p:cNvPr>
                <p:cNvSpPr txBox="1">
                  <a:spLocks noRot="1" noChangeAspect="1" noMove="1" noResize="1" noEditPoints="1" noAdjustHandles="1" noChangeArrowheads="1" noChangeShapeType="1" noTextEdit="1"/>
                </p:cNvSpPr>
                <p:nvPr/>
              </p:nvSpPr>
              <p:spPr>
                <a:xfrm>
                  <a:off x="4916905" y="3553326"/>
                  <a:ext cx="872355" cy="276999"/>
                </a:xfrm>
                <a:prstGeom prst="rect">
                  <a:avLst/>
                </a:prstGeom>
                <a:blipFill>
                  <a:blip r:embed="rId3"/>
                  <a:stretch>
                    <a:fillRect l="-6294" r="-5594" b="-2666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28A8C5B-2866-46C5-9BB2-A3C47D4A252B}"/>
                </a:ext>
              </a:extLst>
            </p:cNvPr>
            <p:cNvCxnSpPr>
              <a:stCxn id="4" idx="0"/>
            </p:cNvCxnSpPr>
            <p:nvPr/>
          </p:nvCxnSpPr>
          <p:spPr>
            <a:xfrm flipV="1">
              <a:off x="5353083" y="3031958"/>
              <a:ext cx="277696" cy="521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291A21-6D40-4B53-BA80-071DA630B15E}"/>
                    </a:ext>
                  </a:extLst>
                </p:cNvPr>
                <p:cNvSpPr txBox="1"/>
                <p:nvPr/>
              </p:nvSpPr>
              <p:spPr>
                <a:xfrm>
                  <a:off x="9973678" y="1219872"/>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6" name="TextBox 5">
                  <a:extLst>
                    <a:ext uri="{FF2B5EF4-FFF2-40B4-BE49-F238E27FC236}">
                      <a16:creationId xmlns:a16="http://schemas.microsoft.com/office/drawing/2014/main" id="{9C291A21-6D40-4B53-BA80-071DA630B15E}"/>
                    </a:ext>
                  </a:extLst>
                </p:cNvPr>
                <p:cNvSpPr txBox="1">
                  <a:spLocks noRot="1" noChangeAspect="1" noMove="1" noResize="1" noEditPoints="1" noAdjustHandles="1" noChangeArrowheads="1" noChangeShapeType="1" noTextEdit="1"/>
                </p:cNvSpPr>
                <p:nvPr/>
              </p:nvSpPr>
              <p:spPr>
                <a:xfrm>
                  <a:off x="9973678" y="1219872"/>
                  <a:ext cx="1305165" cy="276999"/>
                </a:xfrm>
                <a:prstGeom prst="rect">
                  <a:avLst/>
                </a:prstGeom>
                <a:blipFill>
                  <a:blip r:embed="rId4"/>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355EF2-F97D-449A-8B74-8804B3CEB133}"/>
                    </a:ext>
                  </a:extLst>
                </p:cNvPr>
                <p:cNvSpPr txBox="1"/>
                <p:nvPr/>
              </p:nvSpPr>
              <p:spPr>
                <a:xfrm>
                  <a:off x="9973677" y="2754959"/>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7" name="TextBox 6">
                  <a:extLst>
                    <a:ext uri="{FF2B5EF4-FFF2-40B4-BE49-F238E27FC236}">
                      <a16:creationId xmlns:a16="http://schemas.microsoft.com/office/drawing/2014/main" id="{F1355EF2-F97D-449A-8B74-8804B3CEB133}"/>
                    </a:ext>
                  </a:extLst>
                </p:cNvPr>
                <p:cNvSpPr txBox="1">
                  <a:spLocks noRot="1" noChangeAspect="1" noMove="1" noResize="1" noEditPoints="1" noAdjustHandles="1" noChangeArrowheads="1" noChangeShapeType="1" noTextEdit="1"/>
                </p:cNvSpPr>
                <p:nvPr/>
              </p:nvSpPr>
              <p:spPr>
                <a:xfrm>
                  <a:off x="9973677" y="2754959"/>
                  <a:ext cx="1305165" cy="276999"/>
                </a:xfrm>
                <a:prstGeom prst="rect">
                  <a:avLst/>
                </a:prstGeom>
                <a:blipFill>
                  <a:blip r:embed="rId5"/>
                  <a:stretch>
                    <a:fillRect l="-4206" r="-4673" b="-26667"/>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0FE0D6A-F5FD-4692-AFEA-DD510220F117}"/>
                </a:ext>
              </a:extLst>
            </p:cNvPr>
            <p:cNvCxnSpPr>
              <a:cxnSpLocks/>
            </p:cNvCxnSpPr>
            <p:nvPr/>
          </p:nvCxnSpPr>
          <p:spPr>
            <a:xfrm flipH="1" flipV="1">
              <a:off x="9432758" y="2790196"/>
              <a:ext cx="556962" cy="138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309500-A0D4-426D-9F08-F04BDD7B9D9F}"/>
                </a:ext>
              </a:extLst>
            </p:cNvPr>
            <p:cNvCxnSpPr>
              <a:cxnSpLocks/>
            </p:cNvCxnSpPr>
            <p:nvPr/>
          </p:nvCxnSpPr>
          <p:spPr>
            <a:xfrm flipH="1" flipV="1">
              <a:off x="9432759" y="1215937"/>
              <a:ext cx="540919" cy="1384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1AFAE9-5ADA-41F3-AD20-CA792F311064}"/>
                </a:ext>
              </a:extLst>
            </p:cNvPr>
            <p:cNvCxnSpPr>
              <a:cxnSpLocks/>
            </p:cNvCxnSpPr>
            <p:nvPr/>
          </p:nvCxnSpPr>
          <p:spPr>
            <a:xfrm flipH="1" flipV="1">
              <a:off x="9447731" y="3522473"/>
              <a:ext cx="556962" cy="138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1BE84E-5D31-4C1D-84DA-89C4E6223820}"/>
                    </a:ext>
                  </a:extLst>
                </p:cNvPr>
                <p:cNvSpPr txBox="1"/>
                <p:nvPr/>
              </p:nvSpPr>
              <p:spPr>
                <a:xfrm>
                  <a:off x="10004693" y="3522473"/>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1" name="TextBox 10">
                  <a:extLst>
                    <a:ext uri="{FF2B5EF4-FFF2-40B4-BE49-F238E27FC236}">
                      <a16:creationId xmlns:a16="http://schemas.microsoft.com/office/drawing/2014/main" id="{B01BE84E-5D31-4C1D-84DA-89C4E6223820}"/>
                    </a:ext>
                  </a:extLst>
                </p:cNvPr>
                <p:cNvSpPr txBox="1">
                  <a:spLocks noRot="1" noChangeAspect="1" noMove="1" noResize="1" noEditPoints="1" noAdjustHandles="1" noChangeArrowheads="1" noChangeShapeType="1" noTextEdit="1"/>
                </p:cNvSpPr>
                <p:nvPr/>
              </p:nvSpPr>
              <p:spPr>
                <a:xfrm>
                  <a:off x="10004693" y="3522473"/>
                  <a:ext cx="1305165" cy="276999"/>
                </a:xfrm>
                <a:prstGeom prst="rect">
                  <a:avLst/>
                </a:prstGeom>
                <a:blipFill>
                  <a:blip r:embed="rId6"/>
                  <a:stretch>
                    <a:fillRect l="-1333" r="-1778" b="-18750"/>
                  </a:stretch>
                </a:blipFill>
              </p:spPr>
              <p:txBody>
                <a:bodyPr/>
                <a:lstStyle/>
                <a:p>
                  <a:r>
                    <a:rPr lang="en-US">
                      <a:noFill/>
                    </a:rPr>
                    <a:t> </a:t>
                  </a:r>
                </a:p>
              </p:txBody>
            </p:sp>
          </mc:Fallback>
        </mc:AlternateContent>
      </p:grpSp>
      <p:sp>
        <p:nvSpPr>
          <p:cNvPr id="12" name="TextBox 11">
            <a:extLst>
              <a:ext uri="{FF2B5EF4-FFF2-40B4-BE49-F238E27FC236}">
                <a16:creationId xmlns:a16="http://schemas.microsoft.com/office/drawing/2014/main" id="{0DE20897-6C64-4459-BEB0-83F6A3F21C06}"/>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Retention Probability Criteria for Population Growth</a:t>
            </a:r>
          </a:p>
        </p:txBody>
      </p:sp>
      <p:sp>
        <p:nvSpPr>
          <p:cNvPr id="15" name="TextBox 14">
            <a:extLst>
              <a:ext uri="{FF2B5EF4-FFF2-40B4-BE49-F238E27FC236}">
                <a16:creationId xmlns:a16="http://schemas.microsoft.com/office/drawing/2014/main" id="{F660B645-C72B-4E4B-A8E9-B7BEB825C87F}"/>
              </a:ext>
            </a:extLst>
          </p:cNvPr>
          <p:cNvSpPr txBox="1"/>
          <p:nvPr/>
        </p:nvSpPr>
        <p:spPr>
          <a:xfrm>
            <a:off x="2728685" y="4412134"/>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p:spTree>
    <p:extLst>
      <p:ext uri="{BB962C8B-B14F-4D97-AF65-F5344CB8AC3E}">
        <p14:creationId xmlns:p14="http://schemas.microsoft.com/office/powerpoint/2010/main" val="306576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86ED78A-3FE2-4303-A1FF-403E681AA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202" y="730182"/>
            <a:ext cx="8492559" cy="594891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B7159-1CDD-4778-B94F-EABB286C03A7}"/>
                  </a:ext>
                </a:extLst>
              </p:cNvPr>
              <p:cNvSpPr txBox="1"/>
              <p:nvPr/>
            </p:nvSpPr>
            <p:spPr>
              <a:xfrm>
                <a:off x="4244710" y="3836482"/>
                <a:ext cx="915766"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4" name="TextBox 3">
                <a:extLst>
                  <a:ext uri="{FF2B5EF4-FFF2-40B4-BE49-F238E27FC236}">
                    <a16:creationId xmlns:a16="http://schemas.microsoft.com/office/drawing/2014/main" id="{F88B7159-1CDD-4778-B94F-EABB286C03A7}"/>
                  </a:ext>
                </a:extLst>
              </p:cNvPr>
              <p:cNvSpPr txBox="1">
                <a:spLocks noRot="1" noChangeAspect="1" noMove="1" noResize="1" noEditPoints="1" noAdjustHandles="1" noChangeArrowheads="1" noChangeShapeType="1" noTextEdit="1"/>
              </p:cNvSpPr>
              <p:nvPr/>
            </p:nvSpPr>
            <p:spPr>
              <a:xfrm>
                <a:off x="4244710" y="3836482"/>
                <a:ext cx="915766" cy="293751"/>
              </a:xfrm>
              <a:prstGeom prst="rect">
                <a:avLst/>
              </a:prstGeom>
              <a:blipFill>
                <a:blip r:embed="rId3"/>
                <a:stretch>
                  <a:fillRect l="-3974" r="-3311" b="-1632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28A8C5B-2866-46C5-9BB2-A3C47D4A252B}"/>
              </a:ext>
            </a:extLst>
          </p:cNvPr>
          <p:cNvCxnSpPr>
            <a:stCxn id="4" idx="0"/>
          </p:cNvCxnSpPr>
          <p:nvPr/>
        </p:nvCxnSpPr>
        <p:spPr>
          <a:xfrm flipV="1">
            <a:off x="4702594" y="3283584"/>
            <a:ext cx="291515" cy="5528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291A21-6D40-4B53-BA80-071DA630B15E}"/>
                  </a:ext>
                </a:extLst>
              </p:cNvPr>
              <p:cNvSpPr txBox="1"/>
              <p:nvPr/>
            </p:nvSpPr>
            <p:spPr>
              <a:xfrm>
                <a:off x="9553126" y="1361912"/>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6" name="TextBox 5">
                <a:extLst>
                  <a:ext uri="{FF2B5EF4-FFF2-40B4-BE49-F238E27FC236}">
                    <a16:creationId xmlns:a16="http://schemas.microsoft.com/office/drawing/2014/main" id="{9C291A21-6D40-4B53-BA80-071DA630B15E}"/>
                  </a:ext>
                </a:extLst>
              </p:cNvPr>
              <p:cNvSpPr txBox="1">
                <a:spLocks noRot="1" noChangeAspect="1" noMove="1" noResize="1" noEditPoints="1" noAdjustHandles="1" noChangeArrowheads="1" noChangeShapeType="1" noTextEdit="1"/>
              </p:cNvSpPr>
              <p:nvPr/>
            </p:nvSpPr>
            <p:spPr>
              <a:xfrm>
                <a:off x="9553126" y="1361912"/>
                <a:ext cx="1370115" cy="293751"/>
              </a:xfrm>
              <a:prstGeom prst="rect">
                <a:avLst/>
              </a:prstGeom>
              <a:blipFill>
                <a:blip r:embed="rId4"/>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355EF2-F97D-449A-8B74-8804B3CEB133}"/>
                  </a:ext>
                </a:extLst>
              </p:cNvPr>
              <p:cNvSpPr txBox="1"/>
              <p:nvPr/>
            </p:nvSpPr>
            <p:spPr>
              <a:xfrm>
                <a:off x="9553125" y="2989834"/>
                <a:ext cx="1397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𝒓𝒆𝒕</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𝟓𝟏𝟓</m:t>
                      </m:r>
                    </m:oMath>
                  </m:oMathPara>
                </a14:m>
                <a:endParaRPr lang="en-US" b="1" dirty="0"/>
              </a:p>
            </p:txBody>
          </p:sp>
        </mc:Choice>
        <mc:Fallback xmlns="">
          <p:sp>
            <p:nvSpPr>
              <p:cNvPr id="7" name="TextBox 6">
                <a:extLst>
                  <a:ext uri="{FF2B5EF4-FFF2-40B4-BE49-F238E27FC236}">
                    <a16:creationId xmlns:a16="http://schemas.microsoft.com/office/drawing/2014/main" id="{F1355EF2-F97D-449A-8B74-8804B3CEB133}"/>
                  </a:ext>
                </a:extLst>
              </p:cNvPr>
              <p:cNvSpPr txBox="1">
                <a:spLocks noRot="1" noChangeAspect="1" noMove="1" noResize="1" noEditPoints="1" noAdjustHandles="1" noChangeArrowheads="1" noChangeShapeType="1" noTextEdit="1"/>
              </p:cNvSpPr>
              <p:nvPr/>
            </p:nvSpPr>
            <p:spPr>
              <a:xfrm>
                <a:off x="9553125" y="2989834"/>
                <a:ext cx="1397755" cy="276999"/>
              </a:xfrm>
              <a:prstGeom prst="rect">
                <a:avLst/>
              </a:prstGeom>
              <a:blipFill>
                <a:blip r:embed="rId5"/>
                <a:stretch>
                  <a:fillRect l="-3930" r="-4367" b="-23913"/>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25309500-A0D4-426D-9F08-F04BDD7B9D9F}"/>
              </a:ext>
            </a:extLst>
          </p:cNvPr>
          <p:cNvCxnSpPr>
            <a:cxnSpLocks/>
          </p:cNvCxnSpPr>
          <p:nvPr/>
        </p:nvCxnSpPr>
        <p:spPr>
          <a:xfrm flipH="1" flipV="1">
            <a:off x="8985289" y="1357739"/>
            <a:ext cx="567837" cy="146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1BE84E-5D31-4C1D-84DA-89C4E6223820}"/>
                  </a:ext>
                </a:extLst>
              </p:cNvPr>
              <p:cNvSpPr txBox="1"/>
              <p:nvPr/>
            </p:nvSpPr>
            <p:spPr>
              <a:xfrm>
                <a:off x="9585684" y="3803763"/>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1" name="TextBox 10">
                <a:extLst>
                  <a:ext uri="{FF2B5EF4-FFF2-40B4-BE49-F238E27FC236}">
                    <a16:creationId xmlns:a16="http://schemas.microsoft.com/office/drawing/2014/main" id="{B01BE84E-5D31-4C1D-84DA-89C4E6223820}"/>
                  </a:ext>
                </a:extLst>
              </p:cNvPr>
              <p:cNvSpPr txBox="1">
                <a:spLocks noRot="1" noChangeAspect="1" noMove="1" noResize="1" noEditPoints="1" noAdjustHandles="1" noChangeArrowheads="1" noChangeShapeType="1" noTextEdit="1"/>
              </p:cNvSpPr>
              <p:nvPr/>
            </p:nvSpPr>
            <p:spPr>
              <a:xfrm>
                <a:off x="9585684" y="3803763"/>
                <a:ext cx="1370115" cy="293751"/>
              </a:xfrm>
              <a:prstGeom prst="rect">
                <a:avLst/>
              </a:prstGeom>
              <a:blipFill>
                <a:blip r:embed="rId6"/>
                <a:stretch>
                  <a:fillRect l="-1333" r="-1778" b="-1875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2C9CE90-54C7-421C-AF00-22208885AC58}"/>
              </a:ext>
            </a:extLst>
          </p:cNvPr>
          <p:cNvSpPr txBox="1"/>
          <p:nvPr/>
        </p:nvSpPr>
        <p:spPr>
          <a:xfrm>
            <a:off x="7385538" y="2025748"/>
            <a:ext cx="1364567" cy="478301"/>
          </a:xfrm>
          <a:prstGeom prst="rect">
            <a:avLst/>
          </a:prstGeom>
          <a:noFill/>
        </p:spPr>
        <p:txBody>
          <a:bodyPr wrap="square" rtlCol="0">
            <a:spAutoFit/>
          </a:bodyPr>
          <a:lstStyle/>
          <a:p>
            <a:endParaRPr lang="en-US" dirty="0"/>
          </a:p>
        </p:txBody>
      </p:sp>
      <p:grpSp>
        <p:nvGrpSpPr>
          <p:cNvPr id="24" name="Group 23">
            <a:extLst>
              <a:ext uri="{FF2B5EF4-FFF2-40B4-BE49-F238E27FC236}">
                <a16:creationId xmlns:a16="http://schemas.microsoft.com/office/drawing/2014/main" id="{6F92497F-6729-423C-A7D9-48DBF0B3011B}"/>
              </a:ext>
            </a:extLst>
          </p:cNvPr>
          <p:cNvGrpSpPr/>
          <p:nvPr/>
        </p:nvGrpSpPr>
        <p:grpSpPr>
          <a:xfrm>
            <a:off x="9630286" y="4969388"/>
            <a:ext cx="2397593" cy="1627922"/>
            <a:chOff x="9545878" y="4617693"/>
            <a:chExt cx="2397593" cy="1627922"/>
          </a:xfrm>
        </p:grpSpPr>
        <p:sp>
          <p:nvSpPr>
            <p:cNvPr id="15" name="Rectangle: Rounded Corners 14">
              <a:extLst>
                <a:ext uri="{FF2B5EF4-FFF2-40B4-BE49-F238E27FC236}">
                  <a16:creationId xmlns:a16="http://schemas.microsoft.com/office/drawing/2014/main" id="{155A147A-08E1-4F2C-84BA-B4D0D883D7FE}"/>
                </a:ext>
              </a:extLst>
            </p:cNvPr>
            <p:cNvSpPr/>
            <p:nvPr/>
          </p:nvSpPr>
          <p:spPr>
            <a:xfrm>
              <a:off x="9781354" y="5150823"/>
              <a:ext cx="526587" cy="393895"/>
            </a:xfrm>
            <a:prstGeom prst="roundRect">
              <a:avLst/>
            </a:prstGeom>
            <a:solidFill>
              <a:srgbClr val="0F02BE">
                <a:alpha val="40000"/>
              </a:srgbClr>
            </a:solid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DF7736-8B56-4D85-9A23-065AAF5A67F0}"/>
                </a:ext>
              </a:extLst>
            </p:cNvPr>
            <p:cNvSpPr txBox="1"/>
            <p:nvPr/>
          </p:nvSpPr>
          <p:spPr>
            <a:xfrm>
              <a:off x="10414592" y="5163104"/>
              <a:ext cx="1044687" cy="369332"/>
            </a:xfrm>
            <a:prstGeom prst="rect">
              <a:avLst/>
            </a:prstGeom>
            <a:noFill/>
          </p:spPr>
          <p:txBody>
            <a:bodyPr wrap="square" rtlCol="0">
              <a:spAutoFit/>
            </a:bodyPr>
            <a:lstStyle/>
            <a:p>
              <a:r>
                <a:rPr lang="en-US" dirty="0">
                  <a:solidFill>
                    <a:srgbClr val="0F02BE"/>
                  </a:solidFill>
                </a:rPr>
                <a:t>Growth</a:t>
              </a:r>
            </a:p>
          </p:txBody>
        </p:sp>
        <p:sp>
          <p:nvSpPr>
            <p:cNvPr id="20" name="Rectangle: Rounded Corners 19">
              <a:extLst>
                <a:ext uri="{FF2B5EF4-FFF2-40B4-BE49-F238E27FC236}">
                  <a16:creationId xmlns:a16="http://schemas.microsoft.com/office/drawing/2014/main" id="{D33D2582-937B-4629-8FAE-416B810684D9}"/>
                </a:ext>
              </a:extLst>
            </p:cNvPr>
            <p:cNvSpPr/>
            <p:nvPr/>
          </p:nvSpPr>
          <p:spPr>
            <a:xfrm>
              <a:off x="9779007" y="5668986"/>
              <a:ext cx="526587" cy="39389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C45C470-C176-4DF3-929C-82174933034B}"/>
                </a:ext>
              </a:extLst>
            </p:cNvPr>
            <p:cNvSpPr txBox="1"/>
            <p:nvPr/>
          </p:nvSpPr>
          <p:spPr>
            <a:xfrm>
              <a:off x="10426313" y="5681267"/>
              <a:ext cx="1044687" cy="369332"/>
            </a:xfrm>
            <a:prstGeom prst="rect">
              <a:avLst/>
            </a:prstGeom>
            <a:noFill/>
          </p:spPr>
          <p:txBody>
            <a:bodyPr wrap="square" rtlCol="0">
              <a:spAutoFit/>
            </a:bodyPr>
            <a:lstStyle/>
            <a:p>
              <a:r>
                <a:rPr lang="en-US" dirty="0">
                  <a:solidFill>
                    <a:srgbClr val="FF0000"/>
                  </a:solidFill>
                </a:rPr>
                <a:t>Decline</a:t>
              </a:r>
            </a:p>
          </p:txBody>
        </p:sp>
        <p:sp>
          <p:nvSpPr>
            <p:cNvPr id="19" name="Rectangle 18">
              <a:extLst>
                <a:ext uri="{FF2B5EF4-FFF2-40B4-BE49-F238E27FC236}">
                  <a16:creationId xmlns:a16="http://schemas.microsoft.com/office/drawing/2014/main" id="{408AD70C-B4BB-4183-A6A6-8EB77DDB731C}"/>
                </a:ext>
              </a:extLst>
            </p:cNvPr>
            <p:cNvSpPr/>
            <p:nvPr/>
          </p:nvSpPr>
          <p:spPr>
            <a:xfrm>
              <a:off x="9553125" y="4617693"/>
              <a:ext cx="2390346" cy="16279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4AB4A47-3296-4CA8-BAE7-6AD00F204D68}"/>
                </a:ext>
              </a:extLst>
            </p:cNvPr>
            <p:cNvSpPr txBox="1"/>
            <p:nvPr/>
          </p:nvSpPr>
          <p:spPr>
            <a:xfrm>
              <a:off x="9545878" y="4670472"/>
              <a:ext cx="1853639" cy="369332"/>
            </a:xfrm>
            <a:prstGeom prst="rect">
              <a:avLst/>
            </a:prstGeom>
            <a:noFill/>
          </p:spPr>
          <p:txBody>
            <a:bodyPr wrap="square" rtlCol="0">
              <a:spAutoFit/>
            </a:bodyPr>
            <a:lstStyle/>
            <a:p>
              <a:r>
                <a:rPr lang="en-US" b="1" dirty="0"/>
                <a:t>EXPLANATION:</a:t>
              </a:r>
            </a:p>
          </p:txBody>
        </p:sp>
      </p:grpSp>
      <p:sp>
        <p:nvSpPr>
          <p:cNvPr id="26" name="Freeform: Shape 25">
            <a:extLst>
              <a:ext uri="{FF2B5EF4-FFF2-40B4-BE49-F238E27FC236}">
                <a16:creationId xmlns:a16="http://schemas.microsoft.com/office/drawing/2014/main" id="{835BCCB1-092D-4271-81FF-F41ABF96CB29}"/>
              </a:ext>
            </a:extLst>
          </p:cNvPr>
          <p:cNvSpPr>
            <a:spLocks noChangeAspect="1"/>
          </p:cNvSpPr>
          <p:nvPr/>
        </p:nvSpPr>
        <p:spPr>
          <a:xfrm>
            <a:off x="5297715" y="1016000"/>
            <a:ext cx="3911449" cy="2086106"/>
          </a:xfrm>
          <a:custGeom>
            <a:avLst/>
            <a:gdLst>
              <a:gd name="connsiteX0" fmla="*/ 0 w 3918857"/>
              <a:gd name="connsiteY0" fmla="*/ 0 h 2090057"/>
              <a:gd name="connsiteX1" fmla="*/ 3918857 w 3918857"/>
              <a:gd name="connsiteY1" fmla="*/ 0 h 2090057"/>
              <a:gd name="connsiteX2" fmla="*/ 3918857 w 3918857"/>
              <a:gd name="connsiteY2" fmla="*/ 2090057 h 2090057"/>
              <a:gd name="connsiteX3" fmla="*/ 3352800 w 3918857"/>
              <a:gd name="connsiteY3" fmla="*/ 1915885 h 2090057"/>
              <a:gd name="connsiteX4" fmla="*/ 2989943 w 3918857"/>
              <a:gd name="connsiteY4" fmla="*/ 1756228 h 2090057"/>
              <a:gd name="connsiteX5" fmla="*/ 2496457 w 3918857"/>
              <a:gd name="connsiteY5" fmla="*/ 1582057 h 2090057"/>
              <a:gd name="connsiteX6" fmla="*/ 2293257 w 3918857"/>
              <a:gd name="connsiteY6" fmla="*/ 1480457 h 2090057"/>
              <a:gd name="connsiteX7" fmla="*/ 2235200 w 3918857"/>
              <a:gd name="connsiteY7" fmla="*/ 1480457 h 2090057"/>
              <a:gd name="connsiteX8" fmla="*/ 2017486 w 3918857"/>
              <a:gd name="connsiteY8" fmla="*/ 1378857 h 2090057"/>
              <a:gd name="connsiteX9" fmla="*/ 1625600 w 3918857"/>
              <a:gd name="connsiteY9" fmla="*/ 1175657 h 2090057"/>
              <a:gd name="connsiteX10" fmla="*/ 1190172 w 3918857"/>
              <a:gd name="connsiteY10" fmla="*/ 928914 h 2090057"/>
              <a:gd name="connsiteX11" fmla="*/ 812800 w 3918857"/>
              <a:gd name="connsiteY11" fmla="*/ 667657 h 2090057"/>
              <a:gd name="connsiteX12" fmla="*/ 362857 w 3918857"/>
              <a:gd name="connsiteY12" fmla="*/ 348343 h 2090057"/>
              <a:gd name="connsiteX13" fmla="*/ 87086 w 3918857"/>
              <a:gd name="connsiteY13" fmla="*/ 130628 h 2090057"/>
              <a:gd name="connsiteX14" fmla="*/ 0 w 3918857"/>
              <a:gd name="connsiteY14" fmla="*/ 0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8857" h="2090057">
                <a:moveTo>
                  <a:pt x="0" y="0"/>
                </a:moveTo>
                <a:lnTo>
                  <a:pt x="3918857" y="0"/>
                </a:lnTo>
                <a:lnTo>
                  <a:pt x="3918857" y="2090057"/>
                </a:lnTo>
                <a:lnTo>
                  <a:pt x="3352800" y="1915885"/>
                </a:lnTo>
                <a:lnTo>
                  <a:pt x="2989943" y="1756228"/>
                </a:lnTo>
                <a:lnTo>
                  <a:pt x="2496457" y="1582057"/>
                </a:lnTo>
                <a:lnTo>
                  <a:pt x="2293257" y="1480457"/>
                </a:lnTo>
                <a:lnTo>
                  <a:pt x="2235200" y="1480457"/>
                </a:lnTo>
                <a:lnTo>
                  <a:pt x="2017486" y="1378857"/>
                </a:lnTo>
                <a:lnTo>
                  <a:pt x="1625600" y="1175657"/>
                </a:lnTo>
                <a:lnTo>
                  <a:pt x="1190172" y="928914"/>
                </a:lnTo>
                <a:lnTo>
                  <a:pt x="812800" y="667657"/>
                </a:lnTo>
                <a:lnTo>
                  <a:pt x="362857" y="348343"/>
                </a:lnTo>
                <a:lnTo>
                  <a:pt x="87086" y="130628"/>
                </a:lnTo>
                <a:lnTo>
                  <a:pt x="0" y="0"/>
                </a:lnTo>
                <a:close/>
              </a:path>
            </a:pathLst>
          </a:custGeom>
          <a:solidFill>
            <a:srgbClr val="0F02BE">
              <a:alpha val="40000"/>
            </a:srgbClr>
          </a:solidFill>
          <a:ln w="22225">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Shape 1">
            <a:extLst>
              <a:ext uri="{FF2B5EF4-FFF2-40B4-BE49-F238E27FC236}">
                <a16:creationId xmlns:a16="http://schemas.microsoft.com/office/drawing/2014/main" id="{75E51C86-D881-49E4-ADA5-7FCA693E1F76}"/>
              </a:ext>
            </a:extLst>
          </p:cNvPr>
          <p:cNvSpPr/>
          <p:nvPr/>
        </p:nvSpPr>
        <p:spPr>
          <a:xfrm>
            <a:off x="2685143" y="1016000"/>
            <a:ext cx="6531428" cy="4905829"/>
          </a:xfrm>
          <a:custGeom>
            <a:avLst/>
            <a:gdLst>
              <a:gd name="connsiteX0" fmla="*/ 0 w 6531428"/>
              <a:gd name="connsiteY0" fmla="*/ 0 h 4905829"/>
              <a:gd name="connsiteX1" fmla="*/ 14514 w 6531428"/>
              <a:gd name="connsiteY1" fmla="*/ 4905829 h 4905829"/>
              <a:gd name="connsiteX2" fmla="*/ 6531428 w 6531428"/>
              <a:gd name="connsiteY2" fmla="*/ 4905829 h 4905829"/>
              <a:gd name="connsiteX3" fmla="*/ 6516914 w 6531428"/>
              <a:gd name="connsiteY3" fmla="*/ 2090057 h 4905829"/>
              <a:gd name="connsiteX4" fmla="*/ 6270171 w 6531428"/>
              <a:gd name="connsiteY4" fmla="*/ 2002971 h 4905829"/>
              <a:gd name="connsiteX5" fmla="*/ 5907314 w 6531428"/>
              <a:gd name="connsiteY5" fmla="*/ 1872343 h 4905829"/>
              <a:gd name="connsiteX6" fmla="*/ 5544457 w 6531428"/>
              <a:gd name="connsiteY6" fmla="*/ 1741714 h 4905829"/>
              <a:gd name="connsiteX7" fmla="*/ 5152571 w 6531428"/>
              <a:gd name="connsiteY7" fmla="*/ 1596571 h 4905829"/>
              <a:gd name="connsiteX8" fmla="*/ 4862286 w 6531428"/>
              <a:gd name="connsiteY8" fmla="*/ 1494971 h 4905829"/>
              <a:gd name="connsiteX9" fmla="*/ 4426857 w 6531428"/>
              <a:gd name="connsiteY9" fmla="*/ 1277257 h 4905829"/>
              <a:gd name="connsiteX10" fmla="*/ 4020457 w 6531428"/>
              <a:gd name="connsiteY10" fmla="*/ 1074057 h 4905829"/>
              <a:gd name="connsiteX11" fmla="*/ 3585028 w 6531428"/>
              <a:gd name="connsiteY11" fmla="*/ 798286 h 4905829"/>
              <a:gd name="connsiteX12" fmla="*/ 3309257 w 6531428"/>
              <a:gd name="connsiteY12" fmla="*/ 609600 h 4905829"/>
              <a:gd name="connsiteX13" fmla="*/ 3004457 w 6531428"/>
              <a:gd name="connsiteY13" fmla="*/ 377371 h 4905829"/>
              <a:gd name="connsiteX14" fmla="*/ 2786743 w 6531428"/>
              <a:gd name="connsiteY14" fmla="*/ 217714 h 4905829"/>
              <a:gd name="connsiteX15" fmla="*/ 2612571 w 6531428"/>
              <a:gd name="connsiteY15" fmla="*/ 14514 h 4905829"/>
              <a:gd name="connsiteX16" fmla="*/ 0 w 6531428"/>
              <a:gd name="connsiteY16" fmla="*/ 0 h 490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31428" h="4905829">
                <a:moveTo>
                  <a:pt x="0" y="0"/>
                </a:moveTo>
                <a:lnTo>
                  <a:pt x="14514" y="4905829"/>
                </a:lnTo>
                <a:lnTo>
                  <a:pt x="6531428" y="4905829"/>
                </a:lnTo>
                <a:lnTo>
                  <a:pt x="6516914" y="2090057"/>
                </a:lnTo>
                <a:lnTo>
                  <a:pt x="6270171" y="2002971"/>
                </a:lnTo>
                <a:lnTo>
                  <a:pt x="5907314" y="1872343"/>
                </a:lnTo>
                <a:lnTo>
                  <a:pt x="5544457" y="1741714"/>
                </a:lnTo>
                <a:lnTo>
                  <a:pt x="5152571" y="1596571"/>
                </a:lnTo>
                <a:lnTo>
                  <a:pt x="4862286" y="1494971"/>
                </a:lnTo>
                <a:lnTo>
                  <a:pt x="4426857" y="1277257"/>
                </a:lnTo>
                <a:lnTo>
                  <a:pt x="4020457" y="1074057"/>
                </a:lnTo>
                <a:lnTo>
                  <a:pt x="3585028" y="798286"/>
                </a:lnTo>
                <a:lnTo>
                  <a:pt x="3309257" y="609600"/>
                </a:lnTo>
                <a:lnTo>
                  <a:pt x="3004457" y="377371"/>
                </a:lnTo>
                <a:lnTo>
                  <a:pt x="2786743" y="217714"/>
                </a:lnTo>
                <a:lnTo>
                  <a:pt x="2612571" y="14514"/>
                </a:lnTo>
                <a:lnTo>
                  <a:pt x="0" y="0"/>
                </a:lnTo>
                <a:close/>
              </a:path>
            </a:pathLst>
          </a:custGeom>
          <a:solidFill>
            <a:srgbClr val="FF0000">
              <a:alpha val="4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0FE0D6A-F5FD-4692-AFEA-DD510220F117}"/>
              </a:ext>
            </a:extLst>
          </p:cNvPr>
          <p:cNvCxnSpPr>
            <a:cxnSpLocks/>
          </p:cNvCxnSpPr>
          <p:nvPr/>
        </p:nvCxnSpPr>
        <p:spPr>
          <a:xfrm flipH="1" flipV="1">
            <a:off x="8985288" y="3027202"/>
            <a:ext cx="584678" cy="146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1AFAE9-5ADA-41F3-AD20-CA792F311064}"/>
              </a:ext>
            </a:extLst>
          </p:cNvPr>
          <p:cNvCxnSpPr>
            <a:cxnSpLocks/>
          </p:cNvCxnSpPr>
          <p:nvPr/>
        </p:nvCxnSpPr>
        <p:spPr>
          <a:xfrm flipH="1" flipV="1">
            <a:off x="9001006" y="3803763"/>
            <a:ext cx="584678" cy="1468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82ED41A-F8BF-4401-8B48-1E672987E912}"/>
              </a:ext>
            </a:extLst>
          </p:cNvPr>
          <p:cNvSpPr/>
          <p:nvPr/>
        </p:nvSpPr>
        <p:spPr>
          <a:xfrm>
            <a:off x="9497396" y="2882062"/>
            <a:ext cx="1607736" cy="5639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B115BA1-1F3F-4C7D-8EBF-61DCB7C98964}"/>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Retention Probability Criteria for Population Growth</a:t>
            </a:r>
          </a:p>
        </p:txBody>
      </p:sp>
      <p:sp>
        <p:nvSpPr>
          <p:cNvPr id="30" name="TextBox 29">
            <a:extLst>
              <a:ext uri="{FF2B5EF4-FFF2-40B4-BE49-F238E27FC236}">
                <a16:creationId xmlns:a16="http://schemas.microsoft.com/office/drawing/2014/main" id="{EF6ECC53-DDBB-4C1D-A54A-97566FC944A1}"/>
              </a:ext>
            </a:extLst>
          </p:cNvPr>
          <p:cNvSpPr txBox="1"/>
          <p:nvPr/>
        </p:nvSpPr>
        <p:spPr>
          <a:xfrm>
            <a:off x="2728685" y="4412134"/>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p:spTree>
    <p:extLst>
      <p:ext uri="{BB962C8B-B14F-4D97-AF65-F5344CB8AC3E}">
        <p14:creationId xmlns:p14="http://schemas.microsoft.com/office/powerpoint/2010/main" val="297971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5410488-FB9C-43AA-86AA-5D8F3BE97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964" y="730237"/>
            <a:ext cx="8504416" cy="595274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84A391-B612-486D-B3AB-0C5188756DDA}"/>
                  </a:ext>
                </a:extLst>
              </p:cNvPr>
              <p:cNvSpPr txBox="1"/>
              <p:nvPr/>
            </p:nvSpPr>
            <p:spPr>
              <a:xfrm>
                <a:off x="9608907" y="3799690"/>
                <a:ext cx="1397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𝒑</m:t>
                          </m:r>
                        </m:e>
                        <m:sub>
                          <m:r>
                            <a:rPr lang="en-US" b="1" i="1" smtClean="0">
                              <a:solidFill>
                                <a:schemeClr val="tx1"/>
                              </a:solidFill>
                              <a:latin typeface="Cambria Math" panose="02040503050406030204" pitchFamily="18" charset="0"/>
                            </a:rPr>
                            <m:t>𝒓𝒆𝒕</m:t>
                          </m:r>
                        </m:sub>
                      </m:sSub>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𝟕𝟏𝟓</m:t>
                      </m:r>
                    </m:oMath>
                  </m:oMathPara>
                </a14:m>
                <a:endParaRPr lang="en-US" b="1" dirty="0">
                  <a:solidFill>
                    <a:schemeClr val="tx1"/>
                  </a:solidFill>
                </a:endParaRPr>
              </a:p>
            </p:txBody>
          </p:sp>
        </mc:Choice>
        <mc:Fallback xmlns="">
          <p:sp>
            <p:nvSpPr>
              <p:cNvPr id="11" name="TextBox 10">
                <a:extLst>
                  <a:ext uri="{FF2B5EF4-FFF2-40B4-BE49-F238E27FC236}">
                    <a16:creationId xmlns:a16="http://schemas.microsoft.com/office/drawing/2014/main" id="{B684A391-B612-486D-B3AB-0C5188756DDA}"/>
                  </a:ext>
                </a:extLst>
              </p:cNvPr>
              <p:cNvSpPr txBox="1">
                <a:spLocks noRot="1" noChangeAspect="1" noMove="1" noResize="1" noEditPoints="1" noAdjustHandles="1" noChangeArrowheads="1" noChangeShapeType="1" noTextEdit="1"/>
              </p:cNvSpPr>
              <p:nvPr/>
            </p:nvSpPr>
            <p:spPr>
              <a:xfrm>
                <a:off x="9608907" y="3799690"/>
                <a:ext cx="1397755" cy="276999"/>
              </a:xfrm>
              <a:prstGeom prst="rect">
                <a:avLst/>
              </a:prstGeom>
              <a:blipFill>
                <a:blip r:embed="rId3"/>
                <a:stretch>
                  <a:fillRect l="-3913" r="-3913"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B477EF-DCCA-4B53-B873-478C3F0EBB5C}"/>
                  </a:ext>
                </a:extLst>
              </p:cNvPr>
              <p:cNvSpPr txBox="1"/>
              <p:nvPr/>
            </p:nvSpPr>
            <p:spPr>
              <a:xfrm>
                <a:off x="4244710" y="3836482"/>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𝑟𝑒𝑡</m:t>
                          </m:r>
                        </m:sub>
                      </m:sSub>
                      <m:r>
                        <a:rPr lang="en-US" b="0" i="1" smtClean="0">
                          <a:solidFill>
                            <a:schemeClr val="tx1"/>
                          </a:solidFill>
                          <a:latin typeface="Cambria Math" panose="02040503050406030204" pitchFamily="18" charset="0"/>
                        </a:rPr>
                        <m:t>=1</m:t>
                      </m:r>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1BB477EF-DCCA-4B53-B873-478C3F0EBB5C}"/>
                  </a:ext>
                </a:extLst>
              </p:cNvPr>
              <p:cNvSpPr txBox="1">
                <a:spLocks noRot="1" noChangeAspect="1" noMove="1" noResize="1" noEditPoints="1" noAdjustHandles="1" noChangeArrowheads="1" noChangeShapeType="1" noTextEdit="1"/>
              </p:cNvSpPr>
              <p:nvPr/>
            </p:nvSpPr>
            <p:spPr>
              <a:xfrm>
                <a:off x="4244710" y="3836482"/>
                <a:ext cx="872355" cy="276999"/>
              </a:xfrm>
              <a:prstGeom prst="rect">
                <a:avLst/>
              </a:prstGeom>
              <a:blipFill>
                <a:blip r:embed="rId4"/>
                <a:stretch>
                  <a:fillRect l="-6294" r="-6294" b="-23913"/>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5F8395F-65EF-4B65-ABF5-12022DCDEF0B}"/>
              </a:ext>
            </a:extLst>
          </p:cNvPr>
          <p:cNvCxnSpPr>
            <a:stCxn id="7" idx="0"/>
          </p:cNvCxnSpPr>
          <p:nvPr/>
        </p:nvCxnSpPr>
        <p:spPr>
          <a:xfrm flipV="1">
            <a:off x="4680888" y="3283584"/>
            <a:ext cx="313221" cy="5528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E77B5F0-B788-4928-B9DE-B516DE6C8768}"/>
                  </a:ext>
                </a:extLst>
              </p:cNvPr>
              <p:cNvSpPr txBox="1"/>
              <p:nvPr/>
            </p:nvSpPr>
            <p:spPr>
              <a:xfrm>
                <a:off x="9553126" y="1361912"/>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12" name="TextBox 11">
                <a:extLst>
                  <a:ext uri="{FF2B5EF4-FFF2-40B4-BE49-F238E27FC236}">
                    <a16:creationId xmlns:a16="http://schemas.microsoft.com/office/drawing/2014/main" id="{AE77B5F0-B788-4928-B9DE-B516DE6C8768}"/>
                  </a:ext>
                </a:extLst>
              </p:cNvPr>
              <p:cNvSpPr txBox="1">
                <a:spLocks noRot="1" noChangeAspect="1" noMove="1" noResize="1" noEditPoints="1" noAdjustHandles="1" noChangeArrowheads="1" noChangeShapeType="1" noTextEdit="1"/>
              </p:cNvSpPr>
              <p:nvPr/>
            </p:nvSpPr>
            <p:spPr>
              <a:xfrm>
                <a:off x="9553126" y="1361912"/>
                <a:ext cx="1370115" cy="293751"/>
              </a:xfrm>
              <a:prstGeom prst="rect">
                <a:avLst/>
              </a:prstGeom>
              <a:blipFill>
                <a:blip r:embed="rId5"/>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4A7383-CC5C-4C81-AC97-BADDC1619893}"/>
                  </a:ext>
                </a:extLst>
              </p:cNvPr>
              <p:cNvSpPr txBox="1"/>
              <p:nvPr/>
            </p:nvSpPr>
            <p:spPr>
              <a:xfrm>
                <a:off x="9553125" y="2989834"/>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13" name="TextBox 12">
                <a:extLst>
                  <a:ext uri="{FF2B5EF4-FFF2-40B4-BE49-F238E27FC236}">
                    <a16:creationId xmlns:a16="http://schemas.microsoft.com/office/drawing/2014/main" id="{884A7383-CC5C-4C81-AC97-BADDC1619893}"/>
                  </a:ext>
                </a:extLst>
              </p:cNvPr>
              <p:cNvSpPr txBox="1">
                <a:spLocks noRot="1" noChangeAspect="1" noMove="1" noResize="1" noEditPoints="1" noAdjustHandles="1" noChangeArrowheads="1" noChangeShapeType="1" noTextEdit="1"/>
              </p:cNvSpPr>
              <p:nvPr/>
            </p:nvSpPr>
            <p:spPr>
              <a:xfrm>
                <a:off x="9553125" y="2989834"/>
                <a:ext cx="1370115" cy="293751"/>
              </a:xfrm>
              <a:prstGeom prst="rect">
                <a:avLst/>
              </a:prstGeom>
              <a:blipFill>
                <a:blip r:embed="rId6"/>
                <a:stretch>
                  <a:fillRect l="-1333" r="-1778" b="-1632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D56D5DC-E1FE-45C0-A459-A0F1D4CC7B6F}"/>
              </a:ext>
            </a:extLst>
          </p:cNvPr>
          <p:cNvCxnSpPr>
            <a:cxnSpLocks/>
          </p:cNvCxnSpPr>
          <p:nvPr/>
        </p:nvCxnSpPr>
        <p:spPr>
          <a:xfrm flipH="1" flipV="1">
            <a:off x="8985288" y="3027202"/>
            <a:ext cx="584678" cy="1468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BC80BE-E285-445B-86C2-AA0D9BAD1EFF}"/>
              </a:ext>
            </a:extLst>
          </p:cNvPr>
          <p:cNvCxnSpPr>
            <a:cxnSpLocks/>
          </p:cNvCxnSpPr>
          <p:nvPr/>
        </p:nvCxnSpPr>
        <p:spPr>
          <a:xfrm flipH="1" flipV="1">
            <a:off x="8985289" y="1357739"/>
            <a:ext cx="567837" cy="146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F48BCB55-2D24-42CD-930E-CEBB6C9AA893}"/>
              </a:ext>
            </a:extLst>
          </p:cNvPr>
          <p:cNvSpPr/>
          <p:nvPr/>
        </p:nvSpPr>
        <p:spPr>
          <a:xfrm>
            <a:off x="2700997" y="1026942"/>
            <a:ext cx="6527409" cy="4881489"/>
          </a:xfrm>
          <a:custGeom>
            <a:avLst/>
            <a:gdLst>
              <a:gd name="connsiteX0" fmla="*/ 1252025 w 6527409"/>
              <a:gd name="connsiteY0" fmla="*/ 182880 h 4881489"/>
              <a:gd name="connsiteX1" fmla="*/ 1125415 w 6527409"/>
              <a:gd name="connsiteY1" fmla="*/ 0 h 4881489"/>
              <a:gd name="connsiteX2" fmla="*/ 0 w 6527409"/>
              <a:gd name="connsiteY2" fmla="*/ 0 h 4881489"/>
              <a:gd name="connsiteX3" fmla="*/ 0 w 6527409"/>
              <a:gd name="connsiteY3" fmla="*/ 4867421 h 4881489"/>
              <a:gd name="connsiteX4" fmla="*/ 6527409 w 6527409"/>
              <a:gd name="connsiteY4" fmla="*/ 4881489 h 4881489"/>
              <a:gd name="connsiteX5" fmla="*/ 6499274 w 6527409"/>
              <a:gd name="connsiteY5" fmla="*/ 2799470 h 4881489"/>
              <a:gd name="connsiteX6" fmla="*/ 6217920 w 6527409"/>
              <a:gd name="connsiteY6" fmla="*/ 2743200 h 4881489"/>
              <a:gd name="connsiteX7" fmla="*/ 5641145 w 6527409"/>
              <a:gd name="connsiteY7" fmla="*/ 2602523 h 4881489"/>
              <a:gd name="connsiteX8" fmla="*/ 4754880 w 6527409"/>
              <a:gd name="connsiteY8" fmla="*/ 2335236 h 4881489"/>
              <a:gd name="connsiteX9" fmla="*/ 4220308 w 6527409"/>
              <a:gd name="connsiteY9" fmla="*/ 2166424 h 4881489"/>
              <a:gd name="connsiteX10" fmla="*/ 3798277 w 6527409"/>
              <a:gd name="connsiteY10" fmla="*/ 1983544 h 4881489"/>
              <a:gd name="connsiteX11" fmla="*/ 3334043 w 6527409"/>
              <a:gd name="connsiteY11" fmla="*/ 1772529 h 4881489"/>
              <a:gd name="connsiteX12" fmla="*/ 2954215 w 6527409"/>
              <a:gd name="connsiteY12" fmla="*/ 1561513 h 4881489"/>
              <a:gd name="connsiteX13" fmla="*/ 2588455 w 6527409"/>
              <a:gd name="connsiteY13" fmla="*/ 1336430 h 4881489"/>
              <a:gd name="connsiteX14" fmla="*/ 2124221 w 6527409"/>
              <a:gd name="connsiteY14" fmla="*/ 998806 h 4881489"/>
              <a:gd name="connsiteX15" fmla="*/ 1716258 w 6527409"/>
              <a:gd name="connsiteY15" fmla="*/ 661181 h 4881489"/>
              <a:gd name="connsiteX16" fmla="*/ 1533378 w 6527409"/>
              <a:gd name="connsiteY16" fmla="*/ 478301 h 4881489"/>
              <a:gd name="connsiteX17" fmla="*/ 1364566 w 6527409"/>
              <a:gd name="connsiteY17" fmla="*/ 295421 h 4881489"/>
              <a:gd name="connsiteX18" fmla="*/ 1252025 w 6527409"/>
              <a:gd name="connsiteY18" fmla="*/ 182880 h 488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27409" h="4881489">
                <a:moveTo>
                  <a:pt x="1252025" y="182880"/>
                </a:moveTo>
                <a:lnTo>
                  <a:pt x="1125415" y="0"/>
                </a:lnTo>
                <a:lnTo>
                  <a:pt x="0" y="0"/>
                </a:lnTo>
                <a:lnTo>
                  <a:pt x="0" y="4867421"/>
                </a:lnTo>
                <a:lnTo>
                  <a:pt x="6527409" y="4881489"/>
                </a:lnTo>
                <a:lnTo>
                  <a:pt x="6499274" y="2799470"/>
                </a:lnTo>
                <a:lnTo>
                  <a:pt x="6217920" y="2743200"/>
                </a:lnTo>
                <a:lnTo>
                  <a:pt x="5641145" y="2602523"/>
                </a:lnTo>
                <a:lnTo>
                  <a:pt x="4754880" y="2335236"/>
                </a:lnTo>
                <a:lnTo>
                  <a:pt x="4220308" y="2166424"/>
                </a:lnTo>
                <a:lnTo>
                  <a:pt x="3798277" y="1983544"/>
                </a:lnTo>
                <a:lnTo>
                  <a:pt x="3334043" y="1772529"/>
                </a:lnTo>
                <a:lnTo>
                  <a:pt x="2954215" y="1561513"/>
                </a:lnTo>
                <a:lnTo>
                  <a:pt x="2588455" y="1336430"/>
                </a:lnTo>
                <a:lnTo>
                  <a:pt x="2124221" y="998806"/>
                </a:lnTo>
                <a:lnTo>
                  <a:pt x="1716258" y="661181"/>
                </a:lnTo>
                <a:lnTo>
                  <a:pt x="1533378" y="478301"/>
                </a:lnTo>
                <a:lnTo>
                  <a:pt x="1364566" y="295421"/>
                </a:lnTo>
                <a:lnTo>
                  <a:pt x="1252025" y="182880"/>
                </a:lnTo>
                <a:close/>
              </a:path>
            </a:pathLst>
          </a:custGeom>
          <a:solidFill>
            <a:srgbClr val="FF0000">
              <a:alpha val="4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C054D6A-EBBE-4557-8888-379AC3F765A2}"/>
              </a:ext>
            </a:extLst>
          </p:cNvPr>
          <p:cNvSpPr>
            <a:spLocks noChangeAspect="1"/>
          </p:cNvSpPr>
          <p:nvPr/>
        </p:nvSpPr>
        <p:spPr>
          <a:xfrm>
            <a:off x="3854549" y="1026942"/>
            <a:ext cx="5354727" cy="2788920"/>
          </a:xfrm>
          <a:custGeom>
            <a:avLst/>
            <a:gdLst>
              <a:gd name="connsiteX0" fmla="*/ 0 w 5401994"/>
              <a:gd name="connsiteY0" fmla="*/ 0 h 2813538"/>
              <a:gd name="connsiteX1" fmla="*/ 5387926 w 5401994"/>
              <a:gd name="connsiteY1" fmla="*/ 0 h 2813538"/>
              <a:gd name="connsiteX2" fmla="*/ 5401994 w 5401994"/>
              <a:gd name="connsiteY2" fmla="*/ 2813538 h 2813538"/>
              <a:gd name="connsiteX3" fmla="*/ 4937760 w 5401994"/>
              <a:gd name="connsiteY3" fmla="*/ 2686929 h 2813538"/>
              <a:gd name="connsiteX4" fmla="*/ 4487594 w 5401994"/>
              <a:gd name="connsiteY4" fmla="*/ 2574388 h 2813538"/>
              <a:gd name="connsiteX5" fmla="*/ 4079631 w 5401994"/>
              <a:gd name="connsiteY5" fmla="*/ 2461846 h 2813538"/>
              <a:gd name="connsiteX6" fmla="*/ 3559126 w 5401994"/>
              <a:gd name="connsiteY6" fmla="*/ 2307101 h 2813538"/>
              <a:gd name="connsiteX7" fmla="*/ 2968283 w 5401994"/>
              <a:gd name="connsiteY7" fmla="*/ 2096086 h 2813538"/>
              <a:gd name="connsiteX8" fmla="*/ 2546252 w 5401994"/>
              <a:gd name="connsiteY8" fmla="*/ 1913206 h 2813538"/>
              <a:gd name="connsiteX9" fmla="*/ 2053883 w 5401994"/>
              <a:gd name="connsiteY9" fmla="*/ 1674055 h 2813538"/>
              <a:gd name="connsiteX10" fmla="*/ 1589649 w 5401994"/>
              <a:gd name="connsiteY10" fmla="*/ 1406769 h 2813538"/>
              <a:gd name="connsiteX11" fmla="*/ 1252025 w 5401994"/>
              <a:gd name="connsiteY11" fmla="*/ 1181686 h 2813538"/>
              <a:gd name="connsiteX12" fmla="*/ 942535 w 5401994"/>
              <a:gd name="connsiteY12" fmla="*/ 928468 h 2813538"/>
              <a:gd name="connsiteX13" fmla="*/ 604911 w 5401994"/>
              <a:gd name="connsiteY13" fmla="*/ 661181 h 2813538"/>
              <a:gd name="connsiteX14" fmla="*/ 281354 w 5401994"/>
              <a:gd name="connsiteY14" fmla="*/ 351692 h 2813538"/>
              <a:gd name="connsiteX15" fmla="*/ 84406 w 5401994"/>
              <a:gd name="connsiteY15" fmla="*/ 126609 h 2813538"/>
              <a:gd name="connsiteX16" fmla="*/ 0 w 5401994"/>
              <a:gd name="connsiteY16" fmla="*/ 0 h 281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01994" h="2813538">
                <a:moveTo>
                  <a:pt x="0" y="0"/>
                </a:moveTo>
                <a:lnTo>
                  <a:pt x="5387926" y="0"/>
                </a:lnTo>
                <a:cubicBezTo>
                  <a:pt x="5392615" y="937846"/>
                  <a:pt x="5397305" y="1875692"/>
                  <a:pt x="5401994" y="2813538"/>
                </a:cubicBezTo>
                <a:lnTo>
                  <a:pt x="4937760" y="2686929"/>
                </a:lnTo>
                <a:lnTo>
                  <a:pt x="4487594" y="2574388"/>
                </a:lnTo>
                <a:lnTo>
                  <a:pt x="4079631" y="2461846"/>
                </a:lnTo>
                <a:lnTo>
                  <a:pt x="3559126" y="2307101"/>
                </a:lnTo>
                <a:lnTo>
                  <a:pt x="2968283" y="2096086"/>
                </a:lnTo>
                <a:lnTo>
                  <a:pt x="2546252" y="1913206"/>
                </a:lnTo>
                <a:lnTo>
                  <a:pt x="2053883" y="1674055"/>
                </a:lnTo>
                <a:lnTo>
                  <a:pt x="1589649" y="1406769"/>
                </a:lnTo>
                <a:lnTo>
                  <a:pt x="1252025" y="1181686"/>
                </a:lnTo>
                <a:lnTo>
                  <a:pt x="942535" y="928468"/>
                </a:lnTo>
                <a:lnTo>
                  <a:pt x="604911" y="661181"/>
                </a:lnTo>
                <a:lnTo>
                  <a:pt x="281354" y="351692"/>
                </a:lnTo>
                <a:lnTo>
                  <a:pt x="84406" y="126609"/>
                </a:lnTo>
                <a:lnTo>
                  <a:pt x="0" y="0"/>
                </a:lnTo>
                <a:close/>
              </a:path>
            </a:pathLst>
          </a:custGeom>
          <a:solidFill>
            <a:srgbClr val="0F02BE">
              <a:alpha val="40000"/>
            </a:srgbClr>
          </a:solidFill>
          <a:ln w="25400">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D7C21A2-7814-4092-B1CC-D1798CBC7720}"/>
              </a:ext>
            </a:extLst>
          </p:cNvPr>
          <p:cNvGrpSpPr/>
          <p:nvPr/>
        </p:nvGrpSpPr>
        <p:grpSpPr>
          <a:xfrm>
            <a:off x="9630286" y="4969388"/>
            <a:ext cx="2397593" cy="1627922"/>
            <a:chOff x="9545878" y="4617693"/>
            <a:chExt cx="2397593" cy="1627922"/>
          </a:xfrm>
        </p:grpSpPr>
        <p:sp>
          <p:nvSpPr>
            <p:cNvPr id="20" name="Rectangle: Rounded Corners 19">
              <a:extLst>
                <a:ext uri="{FF2B5EF4-FFF2-40B4-BE49-F238E27FC236}">
                  <a16:creationId xmlns:a16="http://schemas.microsoft.com/office/drawing/2014/main" id="{1E2C2393-5E1C-4201-9F0F-BC1414402DAB}"/>
                </a:ext>
              </a:extLst>
            </p:cNvPr>
            <p:cNvSpPr/>
            <p:nvPr/>
          </p:nvSpPr>
          <p:spPr>
            <a:xfrm>
              <a:off x="9781354" y="5150823"/>
              <a:ext cx="526587" cy="393895"/>
            </a:xfrm>
            <a:prstGeom prst="roundRect">
              <a:avLst/>
            </a:prstGeom>
            <a:solidFill>
              <a:srgbClr val="0F02BE">
                <a:alpha val="40000"/>
              </a:srgbClr>
            </a:solid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66CCD4-9167-40FD-A979-5F7F9C2FEA52}"/>
                </a:ext>
              </a:extLst>
            </p:cNvPr>
            <p:cNvSpPr txBox="1"/>
            <p:nvPr/>
          </p:nvSpPr>
          <p:spPr>
            <a:xfrm>
              <a:off x="10414592" y="5163104"/>
              <a:ext cx="1044687" cy="369332"/>
            </a:xfrm>
            <a:prstGeom prst="rect">
              <a:avLst/>
            </a:prstGeom>
            <a:noFill/>
          </p:spPr>
          <p:txBody>
            <a:bodyPr wrap="square" rtlCol="0">
              <a:spAutoFit/>
            </a:bodyPr>
            <a:lstStyle/>
            <a:p>
              <a:r>
                <a:rPr lang="en-US" dirty="0">
                  <a:solidFill>
                    <a:srgbClr val="0F02BE"/>
                  </a:solidFill>
                </a:rPr>
                <a:t>Growth</a:t>
              </a:r>
            </a:p>
          </p:txBody>
        </p:sp>
        <p:sp>
          <p:nvSpPr>
            <p:cNvPr id="22" name="Rectangle: Rounded Corners 21">
              <a:extLst>
                <a:ext uri="{FF2B5EF4-FFF2-40B4-BE49-F238E27FC236}">
                  <a16:creationId xmlns:a16="http://schemas.microsoft.com/office/drawing/2014/main" id="{8CA15CA2-5859-4905-9387-DD52BE09C73A}"/>
                </a:ext>
              </a:extLst>
            </p:cNvPr>
            <p:cNvSpPr/>
            <p:nvPr/>
          </p:nvSpPr>
          <p:spPr>
            <a:xfrm>
              <a:off x="9779007" y="5668986"/>
              <a:ext cx="526587" cy="39389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9397BEE-DCE3-4619-A25A-DDC5622C4322}"/>
                </a:ext>
              </a:extLst>
            </p:cNvPr>
            <p:cNvSpPr txBox="1"/>
            <p:nvPr/>
          </p:nvSpPr>
          <p:spPr>
            <a:xfrm>
              <a:off x="10426313" y="5681267"/>
              <a:ext cx="1044687" cy="369332"/>
            </a:xfrm>
            <a:prstGeom prst="rect">
              <a:avLst/>
            </a:prstGeom>
            <a:noFill/>
          </p:spPr>
          <p:txBody>
            <a:bodyPr wrap="square" rtlCol="0">
              <a:spAutoFit/>
            </a:bodyPr>
            <a:lstStyle/>
            <a:p>
              <a:r>
                <a:rPr lang="en-US" dirty="0">
                  <a:solidFill>
                    <a:srgbClr val="FF0000"/>
                  </a:solidFill>
                </a:rPr>
                <a:t>Decline</a:t>
              </a:r>
            </a:p>
          </p:txBody>
        </p:sp>
        <p:sp>
          <p:nvSpPr>
            <p:cNvPr id="24" name="Rectangle 23">
              <a:extLst>
                <a:ext uri="{FF2B5EF4-FFF2-40B4-BE49-F238E27FC236}">
                  <a16:creationId xmlns:a16="http://schemas.microsoft.com/office/drawing/2014/main" id="{A838167D-0A9D-4C67-B0F3-3A71068110D5}"/>
                </a:ext>
              </a:extLst>
            </p:cNvPr>
            <p:cNvSpPr/>
            <p:nvPr/>
          </p:nvSpPr>
          <p:spPr>
            <a:xfrm>
              <a:off x="9553125" y="4617693"/>
              <a:ext cx="2390346" cy="16279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B39977E-E947-45D5-9E6E-B37FAC2A5FA2}"/>
                </a:ext>
              </a:extLst>
            </p:cNvPr>
            <p:cNvSpPr txBox="1"/>
            <p:nvPr/>
          </p:nvSpPr>
          <p:spPr>
            <a:xfrm>
              <a:off x="9545878" y="4670472"/>
              <a:ext cx="1853639" cy="369332"/>
            </a:xfrm>
            <a:prstGeom prst="rect">
              <a:avLst/>
            </a:prstGeom>
            <a:noFill/>
          </p:spPr>
          <p:txBody>
            <a:bodyPr wrap="square" rtlCol="0">
              <a:spAutoFit/>
            </a:bodyPr>
            <a:lstStyle/>
            <a:p>
              <a:r>
                <a:rPr lang="en-US" b="1" dirty="0"/>
                <a:t>EXPLANATION:</a:t>
              </a:r>
            </a:p>
          </p:txBody>
        </p:sp>
      </p:grpSp>
      <p:sp>
        <p:nvSpPr>
          <p:cNvPr id="26" name="TextBox 25">
            <a:extLst>
              <a:ext uri="{FF2B5EF4-FFF2-40B4-BE49-F238E27FC236}">
                <a16:creationId xmlns:a16="http://schemas.microsoft.com/office/drawing/2014/main" id="{9C68EA62-8DFB-40A3-9FA2-FB2591E36850}"/>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Retention Probability Criteria for Population Growth</a:t>
            </a:r>
          </a:p>
        </p:txBody>
      </p:sp>
      <p:sp>
        <p:nvSpPr>
          <p:cNvPr id="27" name="Oval 26">
            <a:extLst>
              <a:ext uri="{FF2B5EF4-FFF2-40B4-BE49-F238E27FC236}">
                <a16:creationId xmlns:a16="http://schemas.microsoft.com/office/drawing/2014/main" id="{FAD512C2-7F00-4B54-9396-E6FA1ED401E1}"/>
              </a:ext>
            </a:extLst>
          </p:cNvPr>
          <p:cNvSpPr/>
          <p:nvPr/>
        </p:nvSpPr>
        <p:spPr>
          <a:xfrm>
            <a:off x="9497396" y="3680346"/>
            <a:ext cx="1607736" cy="5639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93B4179-7AE2-4676-8839-5A8935DD8091}"/>
              </a:ext>
            </a:extLst>
          </p:cNvPr>
          <p:cNvCxnSpPr>
            <a:cxnSpLocks/>
          </p:cNvCxnSpPr>
          <p:nvPr/>
        </p:nvCxnSpPr>
        <p:spPr>
          <a:xfrm flipH="1" flipV="1">
            <a:off x="9014527" y="3785176"/>
            <a:ext cx="594380" cy="149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CB01F01-31D1-4FC8-BD3C-2B7C9CF11595}"/>
              </a:ext>
            </a:extLst>
          </p:cNvPr>
          <p:cNvSpPr txBox="1"/>
          <p:nvPr/>
        </p:nvSpPr>
        <p:spPr>
          <a:xfrm>
            <a:off x="2755979" y="4828985"/>
            <a:ext cx="6390115" cy="923330"/>
          </a:xfrm>
          <a:prstGeom prst="rect">
            <a:avLst/>
          </a:prstGeom>
          <a:noFill/>
        </p:spPr>
        <p:txBody>
          <a:bodyPr wrap="square" rtlCol="0">
            <a:spAutoFit/>
          </a:bodyPr>
          <a:lstStyle/>
          <a:p>
            <a:r>
              <a:rPr lang="en-US" b="1" dirty="0"/>
              <a:t>As retention probability increases, the spawning and survival scenarios under which population growth is possible expand down and left toward the origin.</a:t>
            </a:r>
            <a:endParaRPr lang="en-US" dirty="0">
              <a:solidFill>
                <a:srgbClr val="0F02BE"/>
              </a:solidFill>
            </a:endParaRPr>
          </a:p>
        </p:txBody>
      </p:sp>
    </p:spTree>
    <p:extLst>
      <p:ext uri="{BB962C8B-B14F-4D97-AF65-F5344CB8AC3E}">
        <p14:creationId xmlns:p14="http://schemas.microsoft.com/office/powerpoint/2010/main" val="420513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CA9F85-8D0B-49CC-80E0-D7E13D0175C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6659" y="731088"/>
            <a:ext cx="8503920" cy="595274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84A391-B612-486D-B3AB-0C5188756DDA}"/>
                  </a:ext>
                </a:extLst>
              </p:cNvPr>
              <p:cNvSpPr txBox="1"/>
              <p:nvPr/>
            </p:nvSpPr>
            <p:spPr>
              <a:xfrm>
                <a:off x="9580771" y="3307310"/>
                <a:ext cx="13051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F02BE"/>
                              </a:solidFill>
                              <a:latin typeface="Cambria Math" panose="02040503050406030204" pitchFamily="18" charset="0"/>
                            </a:rPr>
                          </m:ctrlPr>
                        </m:sSubPr>
                        <m:e>
                          <m:r>
                            <a:rPr lang="en-US" b="0" i="1" smtClean="0">
                              <a:solidFill>
                                <a:srgbClr val="0F02BE"/>
                              </a:solidFill>
                              <a:latin typeface="Cambria Math" panose="02040503050406030204" pitchFamily="18" charset="0"/>
                            </a:rPr>
                            <m:t>𝑝</m:t>
                          </m:r>
                        </m:e>
                        <m:sub>
                          <m:r>
                            <a:rPr lang="en-US" b="0" i="1" smtClean="0">
                              <a:solidFill>
                                <a:srgbClr val="0F02BE"/>
                              </a:solidFill>
                              <a:latin typeface="Cambria Math" panose="02040503050406030204" pitchFamily="18" charset="0"/>
                            </a:rPr>
                            <m:t>𝑟𝑒𝑡</m:t>
                          </m:r>
                        </m:sub>
                      </m:sSub>
                      <m:r>
                        <a:rPr lang="en-US" b="0" i="1" smtClean="0">
                          <a:solidFill>
                            <a:srgbClr val="0F02BE"/>
                          </a:solidFill>
                          <a:latin typeface="Cambria Math" panose="02040503050406030204" pitchFamily="18" charset="0"/>
                        </a:rPr>
                        <m:t>=0.715</m:t>
                      </m:r>
                    </m:oMath>
                  </m:oMathPara>
                </a14:m>
                <a:endParaRPr lang="en-US" dirty="0">
                  <a:solidFill>
                    <a:srgbClr val="0F02BE"/>
                  </a:solidFill>
                </a:endParaRPr>
              </a:p>
            </p:txBody>
          </p:sp>
        </mc:Choice>
        <mc:Fallback xmlns="">
          <p:sp>
            <p:nvSpPr>
              <p:cNvPr id="11" name="TextBox 10">
                <a:extLst>
                  <a:ext uri="{FF2B5EF4-FFF2-40B4-BE49-F238E27FC236}">
                    <a16:creationId xmlns:a16="http://schemas.microsoft.com/office/drawing/2014/main" id="{B684A391-B612-486D-B3AB-0C5188756DDA}"/>
                  </a:ext>
                </a:extLst>
              </p:cNvPr>
              <p:cNvSpPr txBox="1">
                <a:spLocks noRot="1" noChangeAspect="1" noMove="1" noResize="1" noEditPoints="1" noAdjustHandles="1" noChangeArrowheads="1" noChangeShapeType="1" noTextEdit="1"/>
              </p:cNvSpPr>
              <p:nvPr/>
            </p:nvSpPr>
            <p:spPr>
              <a:xfrm>
                <a:off x="9580771" y="3307310"/>
                <a:ext cx="1305164" cy="276999"/>
              </a:xfrm>
              <a:prstGeom prst="rect">
                <a:avLst/>
              </a:prstGeom>
              <a:blipFill>
                <a:blip r:embed="rId3"/>
                <a:stretch>
                  <a:fillRect l="-4206" r="-467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B477EF-DCCA-4B53-B873-478C3F0EBB5C}"/>
                  </a:ext>
                </a:extLst>
              </p:cNvPr>
              <p:cNvSpPr txBox="1"/>
              <p:nvPr/>
            </p:nvSpPr>
            <p:spPr>
              <a:xfrm>
                <a:off x="4244710" y="3836482"/>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F02BE"/>
                              </a:solidFill>
                              <a:latin typeface="Cambria Math" panose="02040503050406030204" pitchFamily="18" charset="0"/>
                            </a:rPr>
                          </m:ctrlPr>
                        </m:sSubPr>
                        <m:e>
                          <m:r>
                            <a:rPr lang="en-US" b="0" i="1" smtClean="0">
                              <a:solidFill>
                                <a:srgbClr val="0F02BE"/>
                              </a:solidFill>
                              <a:latin typeface="Cambria Math" panose="02040503050406030204" pitchFamily="18" charset="0"/>
                            </a:rPr>
                            <m:t>𝑝</m:t>
                          </m:r>
                        </m:e>
                        <m:sub>
                          <m:r>
                            <a:rPr lang="en-US" b="0" i="1" smtClean="0">
                              <a:solidFill>
                                <a:srgbClr val="0F02BE"/>
                              </a:solidFill>
                              <a:latin typeface="Cambria Math" panose="02040503050406030204" pitchFamily="18" charset="0"/>
                            </a:rPr>
                            <m:t>𝑟𝑒𝑡</m:t>
                          </m:r>
                        </m:sub>
                      </m:sSub>
                      <m:r>
                        <a:rPr lang="en-US" b="0" i="1" smtClean="0">
                          <a:solidFill>
                            <a:srgbClr val="0F02BE"/>
                          </a:solidFill>
                          <a:latin typeface="Cambria Math" panose="02040503050406030204" pitchFamily="18" charset="0"/>
                        </a:rPr>
                        <m:t>=1</m:t>
                      </m:r>
                    </m:oMath>
                  </m:oMathPara>
                </a14:m>
                <a:endParaRPr lang="en-US" dirty="0">
                  <a:solidFill>
                    <a:srgbClr val="0F02BE"/>
                  </a:solidFill>
                </a:endParaRPr>
              </a:p>
            </p:txBody>
          </p:sp>
        </mc:Choice>
        <mc:Fallback xmlns="">
          <p:sp>
            <p:nvSpPr>
              <p:cNvPr id="7" name="TextBox 6">
                <a:extLst>
                  <a:ext uri="{FF2B5EF4-FFF2-40B4-BE49-F238E27FC236}">
                    <a16:creationId xmlns:a16="http://schemas.microsoft.com/office/drawing/2014/main" id="{1BB477EF-DCCA-4B53-B873-478C3F0EBB5C}"/>
                  </a:ext>
                </a:extLst>
              </p:cNvPr>
              <p:cNvSpPr txBox="1">
                <a:spLocks noRot="1" noChangeAspect="1" noMove="1" noResize="1" noEditPoints="1" noAdjustHandles="1" noChangeArrowheads="1" noChangeShapeType="1" noTextEdit="1"/>
              </p:cNvSpPr>
              <p:nvPr/>
            </p:nvSpPr>
            <p:spPr>
              <a:xfrm>
                <a:off x="4244710" y="3836482"/>
                <a:ext cx="872355" cy="276999"/>
              </a:xfrm>
              <a:prstGeom prst="rect">
                <a:avLst/>
              </a:prstGeom>
              <a:blipFill>
                <a:blip r:embed="rId4"/>
                <a:stretch>
                  <a:fillRect l="-6294" r="-6294" b="-23913"/>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5F8395F-65EF-4B65-ABF5-12022DCDEF0B}"/>
              </a:ext>
            </a:extLst>
          </p:cNvPr>
          <p:cNvCxnSpPr>
            <a:stCxn id="7" idx="0"/>
          </p:cNvCxnSpPr>
          <p:nvPr/>
        </p:nvCxnSpPr>
        <p:spPr>
          <a:xfrm flipV="1">
            <a:off x="4680888" y="3283584"/>
            <a:ext cx="313221" cy="552898"/>
          </a:xfrm>
          <a:prstGeom prst="straightConnector1">
            <a:avLst/>
          </a:prstGeom>
          <a:ln w="12700">
            <a:solidFill>
              <a:srgbClr val="0F02BE"/>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D943D2-0361-47BF-8042-C9B02C99CCDA}"/>
              </a:ext>
            </a:extLst>
          </p:cNvPr>
          <p:cNvSpPr txBox="1"/>
          <p:nvPr/>
        </p:nvSpPr>
        <p:spPr>
          <a:xfrm>
            <a:off x="8986391" y="3569191"/>
            <a:ext cx="471424" cy="923330"/>
          </a:xfrm>
          <a:prstGeom prst="rect">
            <a:avLst/>
          </a:prstGeom>
          <a:noFill/>
        </p:spPr>
        <p:txBody>
          <a:bodyPr wrap="square" rtlCol="0">
            <a:spAutoFit/>
          </a:bodyPr>
          <a:lstStyle/>
          <a:p>
            <a:r>
              <a:rPr lang="en-US" sz="5400" dirty="0">
                <a:solidFill>
                  <a:srgbClr val="0F02BE"/>
                </a:solidFill>
              </a:rPr>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DBEB3B-193A-408E-B161-41028CD12C94}"/>
                  </a:ext>
                </a:extLst>
              </p:cNvPr>
              <p:cNvSpPr txBox="1"/>
              <p:nvPr/>
            </p:nvSpPr>
            <p:spPr>
              <a:xfrm>
                <a:off x="9258951" y="3748111"/>
                <a:ext cx="2734185" cy="923330"/>
              </a:xfrm>
              <a:prstGeom prst="rect">
                <a:avLst/>
              </a:prstGeom>
              <a:noFill/>
            </p:spPr>
            <p:txBody>
              <a:bodyPr wrap="square" rtlCol="0">
                <a:spAutoFit/>
              </a:bodyPr>
              <a:lstStyle/>
              <a:p>
                <a:r>
                  <a:rPr lang="en-US" b="1" dirty="0">
                    <a:solidFill>
                      <a:srgbClr val="0F02BE"/>
                    </a:solidFill>
                  </a:rPr>
                  <a:t>Retention Scenarios with Population Growth: </a:t>
                </a:r>
              </a:p>
              <a:p>
                <a:pPr/>
                <a14:m>
                  <m:oMathPara xmlns:m="http://schemas.openxmlformats.org/officeDocument/2006/math">
                    <m:oMathParaPr>
                      <m:jc m:val="centerGroup"/>
                    </m:oMathParaPr>
                    <m:oMath xmlns:m="http://schemas.openxmlformats.org/officeDocument/2006/math">
                      <m:sSub>
                        <m:sSubPr>
                          <m:ctrlPr>
                            <a:rPr lang="en-US" b="1" i="1" smtClean="0">
                              <a:solidFill>
                                <a:srgbClr val="0F02BE"/>
                              </a:solidFill>
                              <a:latin typeface="Cambria Math" panose="02040503050406030204" pitchFamily="18" charset="0"/>
                            </a:rPr>
                          </m:ctrlPr>
                        </m:sSubPr>
                        <m:e>
                          <m:r>
                            <a:rPr lang="en-US" b="1" i="1" smtClean="0">
                              <a:solidFill>
                                <a:srgbClr val="0F02BE"/>
                              </a:solidFill>
                              <a:latin typeface="Cambria Math" panose="02040503050406030204" pitchFamily="18" charset="0"/>
                            </a:rPr>
                            <m:t>𝒑</m:t>
                          </m:r>
                        </m:e>
                        <m:sub>
                          <m:r>
                            <a:rPr lang="en-US" b="1" i="1" smtClean="0">
                              <a:solidFill>
                                <a:srgbClr val="0F02BE"/>
                              </a:solidFill>
                              <a:latin typeface="Cambria Math" panose="02040503050406030204" pitchFamily="18" charset="0"/>
                            </a:rPr>
                            <m:t>𝒓𝒆𝒕</m:t>
                          </m:r>
                        </m:sub>
                      </m:sSub>
                      <m:r>
                        <a:rPr lang="en-US" b="1" i="1" smtClean="0">
                          <a:solidFill>
                            <a:srgbClr val="0F02BE"/>
                          </a:solidFill>
                          <a:latin typeface="Cambria Math" panose="02040503050406030204" pitchFamily="18" charset="0"/>
                        </a:rPr>
                        <m:t>&gt;</m:t>
                      </m:r>
                      <m:r>
                        <a:rPr lang="en-US" b="1" i="1" smtClean="0">
                          <a:solidFill>
                            <a:srgbClr val="0F02BE"/>
                          </a:solidFill>
                          <a:latin typeface="Cambria Math" panose="02040503050406030204" pitchFamily="18" charset="0"/>
                        </a:rPr>
                        <m:t>𝟎</m:t>
                      </m:r>
                      <m:r>
                        <a:rPr lang="en-US" b="1" i="1" smtClean="0">
                          <a:solidFill>
                            <a:srgbClr val="0F02BE"/>
                          </a:solidFill>
                          <a:latin typeface="Cambria Math" panose="02040503050406030204" pitchFamily="18" charset="0"/>
                        </a:rPr>
                        <m:t>.</m:t>
                      </m:r>
                      <m:r>
                        <a:rPr lang="en-US" b="1" i="1" smtClean="0">
                          <a:solidFill>
                            <a:srgbClr val="0F02BE"/>
                          </a:solidFill>
                          <a:latin typeface="Cambria Math" panose="02040503050406030204" pitchFamily="18" charset="0"/>
                        </a:rPr>
                        <m:t>𝟕</m:t>
                      </m:r>
                    </m:oMath>
                  </m:oMathPara>
                </a14:m>
                <a:endParaRPr lang="en-US" b="1" dirty="0">
                  <a:solidFill>
                    <a:srgbClr val="0F02BE"/>
                  </a:solidFill>
                </a:endParaRPr>
              </a:p>
            </p:txBody>
          </p:sp>
        </mc:Choice>
        <mc:Fallback xmlns="">
          <p:sp>
            <p:nvSpPr>
              <p:cNvPr id="19" name="TextBox 18">
                <a:extLst>
                  <a:ext uri="{FF2B5EF4-FFF2-40B4-BE49-F238E27FC236}">
                    <a16:creationId xmlns:a16="http://schemas.microsoft.com/office/drawing/2014/main" id="{5ADBEB3B-193A-408E-B161-41028CD12C94}"/>
                  </a:ext>
                </a:extLst>
              </p:cNvPr>
              <p:cNvSpPr txBox="1">
                <a:spLocks noRot="1" noChangeAspect="1" noMove="1" noResize="1" noEditPoints="1" noAdjustHandles="1" noChangeArrowheads="1" noChangeShapeType="1" noTextEdit="1"/>
              </p:cNvSpPr>
              <p:nvPr/>
            </p:nvSpPr>
            <p:spPr>
              <a:xfrm>
                <a:off x="9258951" y="3748111"/>
                <a:ext cx="2734185" cy="923330"/>
              </a:xfrm>
              <a:prstGeom prst="rect">
                <a:avLst/>
              </a:prstGeom>
              <a:blipFill>
                <a:blip r:embed="rId5"/>
                <a:stretch>
                  <a:fillRect l="-2009" t="-3974" b="-198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7AE652D5-3F9F-4695-BCFB-F5DA1ACEFA09}"/>
              </a:ext>
            </a:extLst>
          </p:cNvPr>
          <p:cNvCxnSpPr/>
          <p:nvPr/>
        </p:nvCxnSpPr>
        <p:spPr>
          <a:xfrm flipH="1">
            <a:off x="8985288" y="3484783"/>
            <a:ext cx="567837" cy="267291"/>
          </a:xfrm>
          <a:prstGeom prst="straightConnector1">
            <a:avLst/>
          </a:prstGeom>
          <a:ln>
            <a:solidFill>
              <a:srgbClr val="0F02BE"/>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CEE7FE0-89F9-46A9-A63C-4BAE3460EBBA}"/>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Retention Probability Criteria for Population Growth</a:t>
            </a:r>
          </a:p>
        </p:txBody>
      </p:sp>
    </p:spTree>
    <p:extLst>
      <p:ext uri="{BB962C8B-B14F-4D97-AF65-F5344CB8AC3E}">
        <p14:creationId xmlns:p14="http://schemas.microsoft.com/office/powerpoint/2010/main" val="66507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1173</TotalTime>
  <Words>1546</Words>
  <Application>Microsoft Office PowerPoint</Application>
  <PresentationFormat>Widescreen</PresentationFormat>
  <Paragraphs>296</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25</vt:i4>
      </vt:variant>
    </vt:vector>
  </HeadingPairs>
  <TitlesOfParts>
    <vt:vector size="31" baseType="lpstr">
      <vt:lpstr>Arial</vt:lpstr>
      <vt:lpstr>Calibri</vt:lpstr>
      <vt:lpstr>Calibri Light</vt:lpstr>
      <vt:lpstr>Cambria Math</vt:lpstr>
      <vt:lpstr>Courier New</vt:lpstr>
      <vt:lpstr>Office Theme</vt:lpstr>
      <vt:lpstr>Fort Peck Flows Update </vt:lpstr>
      <vt:lpstr>PowerPoint Presentation</vt:lpstr>
      <vt:lpstr>2) Define draft hypothesized biologically viable 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 Peck Flows Update</dc:title>
  <dc:creator>Sara Reynolds</dc:creator>
  <cp:lastModifiedBy>Sara Reynolds</cp:lastModifiedBy>
  <cp:revision>33</cp:revision>
  <dcterms:created xsi:type="dcterms:W3CDTF">2019-07-11T18:52:09Z</dcterms:created>
  <dcterms:modified xsi:type="dcterms:W3CDTF">2019-07-18T13:17:21Z</dcterms:modified>
</cp:coreProperties>
</file>