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322" r:id="rId12"/>
    <p:sldId id="269" r:id="rId13"/>
    <p:sldId id="270" r:id="rId14"/>
    <p:sldId id="308" r:id="rId15"/>
    <p:sldId id="271" r:id="rId16"/>
    <p:sldId id="272" r:id="rId17"/>
    <p:sldId id="273" r:id="rId18"/>
    <p:sldId id="257" r:id="rId19"/>
    <p:sldId id="278" r:id="rId20"/>
    <p:sldId id="291" r:id="rId21"/>
    <p:sldId id="292" r:id="rId22"/>
    <p:sldId id="280" r:id="rId23"/>
    <p:sldId id="281" r:id="rId24"/>
    <p:sldId id="282" r:id="rId25"/>
    <p:sldId id="293" r:id="rId26"/>
    <p:sldId id="309" r:id="rId27"/>
    <p:sldId id="279" r:id="rId28"/>
    <p:sldId id="285" r:id="rId29"/>
    <p:sldId id="289" r:id="rId30"/>
    <p:sldId id="290" r:id="rId31"/>
    <p:sldId id="294" r:id="rId32"/>
    <p:sldId id="295" r:id="rId33"/>
    <p:sldId id="284" r:id="rId34"/>
    <p:sldId id="297" r:id="rId35"/>
    <p:sldId id="296" r:id="rId36"/>
    <p:sldId id="323" r:id="rId37"/>
    <p:sldId id="324" r:id="rId38"/>
    <p:sldId id="310" r:id="rId39"/>
    <p:sldId id="301" r:id="rId40"/>
    <p:sldId id="311" r:id="rId41"/>
    <p:sldId id="319" r:id="rId42"/>
    <p:sldId id="320" r:id="rId43"/>
    <p:sldId id="321" r:id="rId44"/>
    <p:sldId id="300" r:id="rId45"/>
    <p:sldId id="303" r:id="rId46"/>
    <p:sldId id="317" r:id="rId47"/>
    <p:sldId id="318" r:id="rId48"/>
    <p:sldId id="312" r:id="rId49"/>
    <p:sldId id="302" r:id="rId50"/>
    <p:sldId id="304" r:id="rId51"/>
    <p:sldId id="305" r:id="rId52"/>
    <p:sldId id="315" r:id="rId53"/>
    <p:sldId id="313" r:id="rId54"/>
    <p:sldId id="307" r:id="rId55"/>
    <p:sldId id="299" r:id="rId56"/>
    <p:sldId id="314" r:id="rId57"/>
    <p:sldId id="306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7F6F-6CD1-492B-809B-9235341C8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B6AD0-09D0-4F0D-81EE-B91B93974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E6FC1-1EC4-470C-A840-2931522D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137F-5463-4750-BD7B-27F26713EA3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8FDC0-BBBD-458F-9DA9-C9ED6C4EB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B5100-797A-486B-B5D4-F1AC5038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EB41-95A9-450A-9447-ABDD350B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8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C3133-46F2-4215-934B-08F95061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EBF39-1A87-4F2A-BEFD-868C58F62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71A53-FF1E-459F-AE03-2EB5EDCA1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137F-5463-4750-BD7B-27F26713EA3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F56B1-5E41-47BA-871A-CA1C575EC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C32B4-003A-40CE-B9B5-AD7A0315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EB41-95A9-450A-9447-ABDD350B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3E3765-A643-42DF-AA8A-B80A246513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80EB7-A8ED-485B-AFE3-4337B53DC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EE6B2-EB3C-42EB-AB9A-A45F32D20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137F-5463-4750-BD7B-27F26713EA3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B5E9E-0AD7-4733-A696-8B5006EB6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4DBDD-04F4-45B8-B056-0261FB611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EB41-95A9-450A-9447-ABDD350B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6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0BDC-1C8C-40F1-897F-01FFC7D6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D3CFE-8F07-4B5A-BED0-9DA149EB4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07417-9F56-499F-8D61-1886DBA67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137F-5463-4750-BD7B-27F26713EA3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90924-8A62-49F4-B85C-5B6B4D49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7AF25-EA09-4C14-84B7-88A3DF2D2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EB41-95A9-450A-9447-ABDD350B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264F7-7A31-49A5-BA40-DFF939C28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9A166-D932-4AE2-A287-A959D6AC3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4FDCC-E4B3-4338-AF54-D2E0D4939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137F-5463-4750-BD7B-27F26713EA3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470E7-39B5-43EE-A86C-69D25CA06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06D63-8BFD-4B7A-8D85-366D69A2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EB41-95A9-450A-9447-ABDD350B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3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AA0D-6F83-4592-A0BB-7D0C347A5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BEA02-75FD-407B-8BE6-387CF4DBF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7A895-5F57-4B73-A088-EA8171A15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45E61-03D9-49DD-B652-017FEF5B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137F-5463-4750-BD7B-27F26713EA3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C49C2-9452-42AF-AF55-2FDA7CF6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30F9F-4DEB-4DA2-A76D-B671A4942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EB41-95A9-450A-9447-ABDD350B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1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374A6-7531-4615-94F8-D48C8AF53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6F668-3015-4E82-984F-DBB21DEE5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ABA55-9807-4F06-A7EF-F733C3B96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D38C4-C7D7-4F9E-8008-9D5D34978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562360-212B-418E-AC90-905C1040E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832C6E-0C65-4433-B02E-2C0FBBE36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137F-5463-4750-BD7B-27F26713EA3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265F27-31D5-4A19-A00B-015AC6AA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303E2F-A42C-4A32-B925-80A3E591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EB41-95A9-450A-9447-ABDD350B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5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3200-67D7-4266-885C-BE13FE497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DA8A2-E1BE-4623-AC71-C29F9068A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137F-5463-4750-BD7B-27F26713EA3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4624C-DD6D-49FF-9D5B-D27C928A3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D2849-45F8-495C-A009-CD89C3C3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EB41-95A9-450A-9447-ABDD350B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5E8D8B-D1CC-45B6-94ED-6A700E9D0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137F-5463-4750-BD7B-27F26713EA3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CE85D2-9CDE-40BC-9EE5-E3FAAE4D8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CCE90-ACD3-4855-BA38-A133C817B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EB41-95A9-450A-9447-ABDD350B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C383B-613F-4249-8F51-325C1855E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1386A-B698-4060-AA23-DD91A92C9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090F2-E4DC-44E3-86A8-90DE2E864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009E2-5E62-4EF0-AF2B-C26467849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137F-5463-4750-BD7B-27F26713EA3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66F49-30D7-4608-9D95-7AD8E652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EDFF7-0F97-4914-A4D2-975A9EB4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EB41-95A9-450A-9447-ABDD350B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6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F4CCB-820C-4C61-BDE8-BC366A08B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607BBC-28D0-44C9-A3DB-AC1A1563F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38501-90AA-473F-B168-CD135A2ED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02954-C471-4E35-9F51-7C3BFC37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137F-5463-4750-BD7B-27F26713EA3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BEFB7-FF82-4711-95B7-EB961EE2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27AF6-B753-49E1-813A-BD50F2D2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EB41-95A9-450A-9447-ABDD350B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556752-A44A-4042-9E20-1DAC45CB5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FDB9D-A139-4107-9161-31B1DC05C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07586-D2AC-44CE-8C3C-B7335AB04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F137F-5463-4750-BD7B-27F26713EA3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14021-354C-4027-800D-2A54A5621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FA9DB-3AB1-4709-AC93-A5F3F085D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5EB41-95A9-450A-9447-ABDD350B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4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1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60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0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2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60.png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60.png"/><Relationship Id="rId7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10" Type="http://schemas.openxmlformats.org/officeDocument/2006/relationships/image" Target="../media/image37.png"/><Relationship Id="rId4" Type="http://schemas.openxmlformats.org/officeDocument/2006/relationships/image" Target="../media/image19.png"/><Relationship Id="rId9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jpeg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6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9.png"/><Relationship Id="rId12" Type="http://schemas.openxmlformats.org/officeDocument/2006/relationships/image" Target="../media/image160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8.png"/><Relationship Id="rId5" Type="http://schemas.openxmlformats.org/officeDocument/2006/relationships/image" Target="../media/image41.png"/><Relationship Id="rId10" Type="http://schemas.openxmlformats.org/officeDocument/2006/relationships/image" Target="../media/image42.png"/><Relationship Id="rId4" Type="http://schemas.openxmlformats.org/officeDocument/2006/relationships/image" Target="../media/image40.png"/><Relationship Id="rId9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55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160.png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58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16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7" Type="http://schemas.openxmlformats.org/officeDocument/2006/relationships/image" Target="../media/image44.jpe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16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7" Type="http://schemas.openxmlformats.org/officeDocument/2006/relationships/image" Target="../media/image45.jpe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16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7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EB38-503A-4566-A026-503ECFE6D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964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Demographic Population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74124-06A6-4F6C-B641-990DD68EA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32733"/>
            <a:ext cx="9144000" cy="1655762"/>
          </a:xfrm>
        </p:spPr>
        <p:txBody>
          <a:bodyPr/>
          <a:lstStyle/>
          <a:p>
            <a:r>
              <a:rPr lang="en-US" dirty="0"/>
              <a:t>DRAFT presented to Ft. Peck Modelling Team</a:t>
            </a:r>
          </a:p>
          <a:p>
            <a:r>
              <a:rPr lang="en-US" dirty="0"/>
              <a:t>8/15/2019</a:t>
            </a:r>
          </a:p>
          <a:p>
            <a:r>
              <a:rPr lang="en-US"/>
              <a:t>Revised 8/23/2019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8E1EE-DA87-4A02-9C00-3CAD85486586}"/>
              </a:ext>
            </a:extLst>
          </p:cNvPr>
          <p:cNvSpPr txBox="1"/>
          <p:nvPr/>
        </p:nvSpPr>
        <p:spPr>
          <a:xfrm>
            <a:off x="1524000" y="3396916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Structure &amp; Parameterization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43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305DD3-B5DD-4DB6-9E15-635F727053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3441" y="868675"/>
            <a:ext cx="6222608" cy="422030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A6DB0EF-B17C-4123-B88D-A07CBD9BA8A4}"/>
              </a:ext>
            </a:extLst>
          </p:cNvPr>
          <p:cNvGrpSpPr/>
          <p:nvPr/>
        </p:nvGrpSpPr>
        <p:grpSpPr>
          <a:xfrm>
            <a:off x="5936562" y="1753853"/>
            <a:ext cx="5050302" cy="3651151"/>
            <a:chOff x="5683343" y="2089855"/>
            <a:chExt cx="5050302" cy="365115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52E618B-3648-40DA-9CD4-84FBA1E228F4}"/>
                </a:ext>
              </a:extLst>
            </p:cNvPr>
            <p:cNvGrpSpPr/>
            <p:nvPr/>
          </p:nvGrpSpPr>
          <p:grpSpPr>
            <a:xfrm>
              <a:off x="5683343" y="2089855"/>
              <a:ext cx="5050302" cy="1814484"/>
              <a:chOff x="5683343" y="2089855"/>
              <a:chExt cx="5050302" cy="1814484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71743C51-E30F-477E-A933-29DF009F7E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538" t="21524" r="32038" b="60005"/>
              <a:stretch/>
            </p:blipFill>
            <p:spPr>
              <a:xfrm>
                <a:off x="5683343" y="2089855"/>
                <a:ext cx="5050302" cy="1266092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03F488E8-F9ED-483E-82E4-266E84253D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555296" y="3099768"/>
                <a:ext cx="3334539" cy="804571"/>
              </a:xfrm>
              <a:prstGeom prst="rect">
                <a:avLst/>
              </a:prstGeom>
            </p:spPr>
          </p:pic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5661BDA-0598-46D3-8F54-F7568377C5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91308" y="4087497"/>
              <a:ext cx="4459458" cy="1653509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790BB24-0E27-4C0E-9EF2-7B9C386720CC}"/>
              </a:ext>
            </a:extLst>
          </p:cNvPr>
          <p:cNvSpPr txBox="1"/>
          <p:nvPr/>
        </p:nvSpPr>
        <p:spPr>
          <a:xfrm>
            <a:off x="1702191" y="5205042"/>
            <a:ext cx="400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158 Wild Adults in RPMA 2 in 2004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DFB8A6-A455-4CCF-AAE5-EBD9E21758BF}"/>
              </a:ext>
            </a:extLst>
          </p:cNvPr>
          <p:cNvSpPr txBox="1"/>
          <p:nvPr/>
        </p:nvSpPr>
        <p:spPr>
          <a:xfrm>
            <a:off x="6569610" y="5504474"/>
            <a:ext cx="400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125 Wild Adults in RPMA 2 in 2008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32374C-39A8-4ACD-9DA1-8D4821E2874F}"/>
                  </a:ext>
                </a:extLst>
              </p:cNvPr>
              <p:cNvSpPr txBox="1"/>
              <p:nvPr/>
            </p:nvSpPr>
            <p:spPr>
              <a:xfrm>
                <a:off x="2525150" y="5973719"/>
                <a:ext cx="6372665" cy="780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𝑎𝑑𝑢𝑙𝑡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125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158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1⁄4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≈0.94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32374C-39A8-4ACD-9DA1-8D4821E28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150" y="5973719"/>
                <a:ext cx="6372665" cy="7805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D41ADD-F161-46F8-8F5D-3CE92DDE48E0}"/>
                  </a:ext>
                </a:extLst>
              </p:cNvPr>
              <p:cNvSpPr txBox="1"/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Survivals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D41ADD-F161-46F8-8F5D-3CE92DDE4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blipFill>
                <a:blip r:embed="rId7"/>
                <a:stretch>
                  <a:fillRect l="-2199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38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DBCDE2-370D-4B15-8321-F2F401E27F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06"/>
          <a:stretch/>
        </p:blipFill>
        <p:spPr>
          <a:xfrm>
            <a:off x="6228522" y="744686"/>
            <a:ext cx="5616354" cy="46604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305DD3-B5DD-4DB6-9E15-635F727053C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139"/>
          <a:stretch/>
        </p:blipFill>
        <p:spPr>
          <a:xfrm>
            <a:off x="389617" y="868675"/>
            <a:ext cx="5716169" cy="42203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90BB24-0E27-4C0E-9EF2-7B9C386720CC}"/>
              </a:ext>
            </a:extLst>
          </p:cNvPr>
          <p:cNvSpPr txBox="1"/>
          <p:nvPr/>
        </p:nvSpPr>
        <p:spPr>
          <a:xfrm>
            <a:off x="1092590" y="5205042"/>
            <a:ext cx="400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158 Wild Adults in RPMA 2 in 2004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DFB8A6-A455-4CCF-AAE5-EBD9E21758BF}"/>
              </a:ext>
            </a:extLst>
          </p:cNvPr>
          <p:cNvSpPr txBox="1"/>
          <p:nvPr/>
        </p:nvSpPr>
        <p:spPr>
          <a:xfrm>
            <a:off x="7086444" y="5504474"/>
            <a:ext cx="400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125 Wild Adults in RPMA 2 in 2008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32374C-39A8-4ACD-9DA1-8D4821E2874F}"/>
                  </a:ext>
                </a:extLst>
              </p:cNvPr>
              <p:cNvSpPr txBox="1"/>
              <p:nvPr/>
            </p:nvSpPr>
            <p:spPr>
              <a:xfrm>
                <a:off x="2525150" y="5973719"/>
                <a:ext cx="6372665" cy="780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𝑎𝑑𝑢𝑙𝑡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125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158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1⁄4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≈0.94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32374C-39A8-4ACD-9DA1-8D4821E28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150" y="5973719"/>
                <a:ext cx="6372665" cy="7805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D41ADD-F161-46F8-8F5D-3CE92DDE48E0}"/>
                  </a:ext>
                </a:extLst>
              </p:cNvPr>
              <p:cNvSpPr txBox="1"/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Survivals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D41ADD-F161-46F8-8F5D-3CE92DDE4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blipFill>
                <a:blip r:embed="rId7"/>
                <a:stretch>
                  <a:fillRect l="-2199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49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23DAF18A-6216-4885-86F2-2BBB2A60BC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3008008"/>
                  </p:ext>
                </p:extLst>
              </p:nvPr>
            </p:nvGraphicFramePr>
            <p:xfrm>
              <a:off x="2437228" y="1365947"/>
              <a:ext cx="7317545" cy="506055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773715">
                      <a:extLst>
                        <a:ext uri="{9D8B030D-6E8A-4147-A177-3AD203B41FA5}">
                          <a16:colId xmlns:a16="http://schemas.microsoft.com/office/drawing/2014/main" val="1416884898"/>
                        </a:ext>
                      </a:extLst>
                    </a:gridCol>
                    <a:gridCol w="2485791">
                      <a:extLst>
                        <a:ext uri="{9D8B030D-6E8A-4147-A177-3AD203B41FA5}">
                          <a16:colId xmlns:a16="http://schemas.microsoft.com/office/drawing/2014/main" val="434319990"/>
                        </a:ext>
                      </a:extLst>
                    </a:gridCol>
                    <a:gridCol w="1569155">
                      <a:extLst>
                        <a:ext uri="{9D8B030D-6E8A-4147-A177-3AD203B41FA5}">
                          <a16:colId xmlns:a16="http://schemas.microsoft.com/office/drawing/2014/main" val="38333725"/>
                        </a:ext>
                      </a:extLst>
                    </a:gridCol>
                    <a:gridCol w="1488884">
                      <a:extLst>
                        <a:ext uri="{9D8B030D-6E8A-4147-A177-3AD203B41FA5}">
                          <a16:colId xmlns:a16="http://schemas.microsoft.com/office/drawing/2014/main" val="664014688"/>
                        </a:ext>
                      </a:extLst>
                    </a:gridCol>
                  </a:tblGrid>
                  <a:tr h="3456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u="sng" strike="noStrike">
                              <a:effectLst/>
                            </a:rPr>
                            <a:t>Parameter</a:t>
                          </a:r>
                          <a:endParaRPr lang="en-US" sz="2000" b="1" i="0" u="sng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u="sng" strike="noStrike">
                              <a:effectLst/>
                            </a:rPr>
                            <a:t>Description</a:t>
                          </a:r>
                          <a:endParaRPr lang="en-US" sz="2000" b="1" i="0" u="sng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u="sng" strike="noStrike">
                              <a:effectLst/>
                            </a:rPr>
                            <a:t>Baseline Value</a:t>
                          </a:r>
                          <a:endParaRPr lang="en-US" sz="2000" b="1" i="0" u="sng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u="sng" strike="noStrike" dirty="0">
                              <a:effectLst/>
                            </a:rPr>
                            <a:t>Source</a:t>
                          </a:r>
                          <a:endParaRPr lang="en-US" sz="2000" b="1" i="0" u="sng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8637662"/>
                      </a:ext>
                    </a:extLst>
                  </a:tr>
                  <a:tr h="262804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age-1 survival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0.64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[1]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93914774"/>
                      </a:ext>
                    </a:extLst>
                  </a:tr>
                  <a:tr h="262804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age-2 survival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0.69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[1]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186469"/>
                      </a:ext>
                    </a:extLst>
                  </a:tr>
                  <a:tr h="262804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age-3 survival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0.72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[1]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9589728"/>
                      </a:ext>
                    </a:extLst>
                  </a:tr>
                  <a:tr h="262804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age-4 survival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0.76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[1]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00246741"/>
                      </a:ext>
                    </a:extLst>
                  </a:tr>
                  <a:tr h="262804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age-5 survival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0.79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[1]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4508875"/>
                      </a:ext>
                    </a:extLst>
                  </a:tr>
                  <a:tr h="262804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age-6 survival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0.82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[1]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18737187"/>
                      </a:ext>
                    </a:extLst>
                  </a:tr>
                  <a:tr h="262804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age-7 survival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0.84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[1]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9802778"/>
                      </a:ext>
                    </a:extLst>
                  </a:tr>
                  <a:tr h="262804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age-8 survival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0.86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[1]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62937308"/>
                      </a:ext>
                    </a:extLst>
                  </a:tr>
                  <a:tr h="262804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age-9 survival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0.88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[1]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4374617"/>
                      </a:ext>
                    </a:extLst>
                  </a:tr>
                  <a:tr h="262804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age-10 survival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0.895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extrapolation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3532193"/>
                      </a:ext>
                    </a:extLst>
                  </a:tr>
                  <a:tr h="262804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age-11 survival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0.91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extrapolation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64302980"/>
                      </a:ext>
                    </a:extLst>
                  </a:tr>
                  <a:tr h="262804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age-12 survival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0.92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extrapolation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3530421"/>
                      </a:ext>
                    </a:extLst>
                  </a:tr>
                  <a:tr h="262804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age-13 survival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0.93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extrapolation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26941681"/>
                      </a:ext>
                    </a:extLst>
                  </a:tr>
                  <a:tr h="262804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age-14 survival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0.935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extrapolation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66448446"/>
                      </a:ext>
                    </a:extLst>
                  </a:tr>
                  <a:tr h="262804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15+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age-15+ survival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0.94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[2] &amp; [3]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255689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23DAF18A-6216-4885-86F2-2BBB2A60BC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3008008"/>
                  </p:ext>
                </p:extLst>
              </p:nvPr>
            </p:nvGraphicFramePr>
            <p:xfrm>
              <a:off x="2437228" y="1365947"/>
              <a:ext cx="7317545" cy="506055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773715">
                      <a:extLst>
                        <a:ext uri="{9D8B030D-6E8A-4147-A177-3AD203B41FA5}">
                          <a16:colId xmlns:a16="http://schemas.microsoft.com/office/drawing/2014/main" val="1416884898"/>
                        </a:ext>
                      </a:extLst>
                    </a:gridCol>
                    <a:gridCol w="2485791">
                      <a:extLst>
                        <a:ext uri="{9D8B030D-6E8A-4147-A177-3AD203B41FA5}">
                          <a16:colId xmlns:a16="http://schemas.microsoft.com/office/drawing/2014/main" val="434319990"/>
                        </a:ext>
                      </a:extLst>
                    </a:gridCol>
                    <a:gridCol w="1569155">
                      <a:extLst>
                        <a:ext uri="{9D8B030D-6E8A-4147-A177-3AD203B41FA5}">
                          <a16:colId xmlns:a16="http://schemas.microsoft.com/office/drawing/2014/main" val="38333725"/>
                        </a:ext>
                      </a:extLst>
                    </a:gridCol>
                    <a:gridCol w="1488884">
                      <a:extLst>
                        <a:ext uri="{9D8B030D-6E8A-4147-A177-3AD203B41FA5}">
                          <a16:colId xmlns:a16="http://schemas.microsoft.com/office/drawing/2014/main" val="664014688"/>
                        </a:ext>
                      </a:extLst>
                    </a:gridCol>
                  </a:tblGrid>
                  <a:tr h="3456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u="sng" strike="noStrike">
                              <a:effectLst/>
                            </a:rPr>
                            <a:t>Parameter</a:t>
                          </a:r>
                          <a:endParaRPr lang="en-US" sz="2000" b="1" i="0" u="sng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u="sng" strike="noStrike">
                              <a:effectLst/>
                            </a:rPr>
                            <a:t>Description</a:t>
                          </a:r>
                          <a:endParaRPr lang="en-US" sz="2000" b="1" i="0" u="sng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u="sng" strike="noStrike">
                              <a:effectLst/>
                            </a:rPr>
                            <a:t>Baseline Value</a:t>
                          </a:r>
                          <a:endParaRPr lang="en-US" sz="2000" b="1" i="0" u="sng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u="sng" strike="noStrike" dirty="0">
                              <a:effectLst/>
                            </a:rPr>
                            <a:t>Source</a:t>
                          </a:r>
                          <a:endParaRPr lang="en-US" sz="2000" b="1" i="0" u="sng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8637662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344" t="-123529" r="-313746" b="-14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age-1 survival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0.64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[1]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93914774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344" t="-219231" r="-313746" b="-13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age-2 survival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0.69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[1]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186469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344" t="-319231" r="-313746" b="-12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age-3 survival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0.72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[1]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9589728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344" t="-427451" r="-313746" b="-11627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age-4 survival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0.76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[1]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00246741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344" t="-517308" r="-313746" b="-1040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age-5 survival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0.79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[1]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4508875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344" t="-629412" r="-313746" b="-9607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age-6 survival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0.82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[1]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18737187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344" t="-715385" r="-313746" b="-84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age-7 survival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0.84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[1]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9802778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344" t="-815385" r="-313746" b="-74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age-8 survival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0.86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[1]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62937308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344" t="-933333" r="-313746" b="-6568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age-9 survival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0.88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[1]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4374617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344" t="-1013462" r="-313746" b="-544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age-10 survival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0.895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extrapolation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3532193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344" t="-1113462" r="-313746" b="-444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age-11 survival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0.91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extrapolation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64302980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344" t="-1237255" r="-313746" b="-35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age-12 survival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0.92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extrapolation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3530421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344" t="-1311538" r="-313746" b="-24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age-13 survival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0.93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extrapolation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26941681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344" t="-1439216" r="-313746" b="-15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age-14 survival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0.935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extrapolation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66448446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344" t="-1509615" r="-313746" b="-4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age-15+ survival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0.94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[2] &amp; [3]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255689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136D3F-96F8-409D-849E-84AC4BF1890E}"/>
                  </a:ext>
                </a:extLst>
              </p:cNvPr>
              <p:cNvSpPr txBox="1"/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Survivals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136D3F-96F8-409D-849E-84AC4BF18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blipFill>
                <a:blip r:embed="rId3"/>
                <a:stretch>
                  <a:fillRect l="-2199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64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69B96DB-3E5E-49F2-A09F-E9B6442B13BC}"/>
              </a:ext>
            </a:extLst>
          </p:cNvPr>
          <p:cNvSpPr txBox="1"/>
          <p:nvPr/>
        </p:nvSpPr>
        <p:spPr>
          <a:xfrm>
            <a:off x="10065028" y="1941447"/>
            <a:ext cx="1722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Computed from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5E887-3690-456A-A4A3-361E34448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055" y="1123950"/>
            <a:ext cx="7399890" cy="5468010"/>
          </a:xfrm>
          <a:prstGeom prst="rect">
            <a:avLst/>
          </a:prstGeom>
        </p:spPr>
      </p:pic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842E58B2-6BB1-48E3-995D-38E359257762}"/>
              </a:ext>
            </a:extLst>
          </p:cNvPr>
          <p:cNvSpPr/>
          <p:nvPr/>
        </p:nvSpPr>
        <p:spPr>
          <a:xfrm>
            <a:off x="9795945" y="2650430"/>
            <a:ext cx="156438" cy="15902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F70B5D-B4F4-4C45-9620-8DF8EF2E03EE}"/>
              </a:ext>
            </a:extLst>
          </p:cNvPr>
          <p:cNvSpPr txBox="1"/>
          <p:nvPr/>
        </p:nvSpPr>
        <p:spPr>
          <a:xfrm>
            <a:off x="10071652" y="2544418"/>
            <a:ext cx="172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Extrapolated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AAC4E7E1-8166-40C0-B5D1-2B12D7918002}"/>
              </a:ext>
            </a:extLst>
          </p:cNvPr>
          <p:cNvSpPr/>
          <p:nvPr/>
        </p:nvSpPr>
        <p:spPr>
          <a:xfrm>
            <a:off x="9789321" y="2047463"/>
            <a:ext cx="156438" cy="15902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ED7D0B-1FBC-4A30-8A11-7F026AC0FF97}"/>
                  </a:ext>
                </a:extLst>
              </p:cNvPr>
              <p:cNvSpPr txBox="1"/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Survivals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ED7D0B-1FBC-4A30-8A11-7F026AC0F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blipFill>
                <a:blip r:embed="rId3"/>
                <a:stretch>
                  <a:fillRect l="-2199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610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ED7D0B-1FBC-4A30-8A11-7F026AC0FF97}"/>
                  </a:ext>
                </a:extLst>
              </p:cNvPr>
              <p:cNvSpPr txBox="1"/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Survival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>
                    <a:latin typeface="+mj-lt"/>
                  </a:rPr>
                  <a:t>) Notes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ED7D0B-1FBC-4A30-8A11-7F026AC0F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blipFill>
                <a:blip r:embed="rId2"/>
                <a:stretch>
                  <a:fillRect l="-2199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1F3BC3-9B21-49F9-86E9-1A5A46BE2122}"/>
                  </a:ext>
                </a:extLst>
              </p:cNvPr>
              <p:cNvSpPr txBox="1"/>
              <p:nvPr/>
            </p:nvSpPr>
            <p:spPr>
              <a:xfrm>
                <a:off x="1028073" y="1202239"/>
                <a:ext cx="10324555" cy="2169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Annual recapture data from free embryos released in drift studies may allow for more realistic natural-origin age-1+ juvenile survival rates 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same data may also be able to better inform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values </a:t>
                </a:r>
              </a:p>
              <a:p>
                <a:pPr marL="800100" lvl="1" indent="-342900">
                  <a:spcAft>
                    <a:spcPts val="600"/>
                  </a:spcAft>
                  <a:buSzPct val="75000"/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Contacted Pat Braaten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1F3BC3-9B21-49F9-86E9-1A5A46BE2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73" y="1202239"/>
                <a:ext cx="10324555" cy="2169825"/>
              </a:xfrm>
              <a:prstGeom prst="rect">
                <a:avLst/>
              </a:prstGeom>
              <a:blipFill>
                <a:blip r:embed="rId3"/>
                <a:stretch>
                  <a:fillRect l="-827" t="-2247" r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15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1D5A7A-2588-44A6-8FFC-B14C5287DC66}"/>
              </a:ext>
            </a:extLst>
          </p:cNvPr>
          <p:cNvSpPr txBox="1"/>
          <p:nvPr/>
        </p:nvSpPr>
        <p:spPr>
          <a:xfrm>
            <a:off x="529389" y="352926"/>
            <a:ext cx="9978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Age-Structured Projection Matrix (Leslie Matrix)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0FCAD2-1779-4B3D-AF3B-F76EA6172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097" y="1493950"/>
            <a:ext cx="8739470" cy="45198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9F06CF-5C5B-4DBD-ACF3-89EF78B12AA7}"/>
              </a:ext>
            </a:extLst>
          </p:cNvPr>
          <p:cNvSpPr txBox="1"/>
          <p:nvPr/>
        </p:nvSpPr>
        <p:spPr>
          <a:xfrm>
            <a:off x="10154654" y="2577116"/>
            <a:ext cx="184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Fertilities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9BEF40-E7DC-4924-B563-E6DE323A3FE9}"/>
              </a:ext>
            </a:extLst>
          </p:cNvPr>
          <p:cNvSpPr/>
          <p:nvPr/>
        </p:nvSpPr>
        <p:spPr>
          <a:xfrm>
            <a:off x="2229852" y="1413283"/>
            <a:ext cx="7740316" cy="1276937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A2DCA0D-16B2-485B-8D5C-6F6C9FA26734}"/>
              </a:ext>
            </a:extLst>
          </p:cNvPr>
          <p:cNvSpPr/>
          <p:nvPr/>
        </p:nvSpPr>
        <p:spPr>
          <a:xfrm rot="1799308">
            <a:off x="1875422" y="3620927"/>
            <a:ext cx="7199008" cy="1248174"/>
          </a:xfrm>
          <a:prstGeom prst="ellipse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B2C879-35B1-48A3-82FA-553F1A7F01E2}"/>
              </a:ext>
            </a:extLst>
          </p:cNvPr>
          <p:cNvSpPr txBox="1"/>
          <p:nvPr/>
        </p:nvSpPr>
        <p:spPr>
          <a:xfrm>
            <a:off x="9063790" y="6128084"/>
            <a:ext cx="1684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Survivals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4F28A431-B4F3-4905-A604-87362E55F5CE}"/>
              </a:ext>
            </a:extLst>
          </p:cNvPr>
          <p:cNvCxnSpPr>
            <a:stCxn id="3" idx="0"/>
            <a:endCxn id="10" idx="6"/>
          </p:cNvCxnSpPr>
          <p:nvPr/>
        </p:nvCxnSpPr>
        <p:spPr>
          <a:xfrm rot="16200000" flipV="1">
            <a:off x="10260940" y="1760980"/>
            <a:ext cx="525364" cy="1106907"/>
          </a:xfrm>
          <a:prstGeom prst="curved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89340C6D-8352-4756-832D-64C0BD4547CD}"/>
              </a:ext>
            </a:extLst>
          </p:cNvPr>
          <p:cNvCxnSpPr>
            <a:cxnSpLocks/>
            <a:stCxn id="2" idx="0"/>
          </p:cNvCxnSpPr>
          <p:nvPr/>
        </p:nvCxnSpPr>
        <p:spPr>
          <a:xfrm rot="16200000" flipV="1">
            <a:off x="9019675" y="5241758"/>
            <a:ext cx="385010" cy="1387642"/>
          </a:xfrm>
          <a:prstGeom prst="curvedConnector2">
            <a:avLst/>
          </a:prstGeom>
          <a:ln w="381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3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9" grpId="0" animBg="1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C2FD0-2BC8-4535-BF13-6B130D98B027}"/>
                  </a:ext>
                </a:extLst>
              </p:cNvPr>
              <p:cNvSpPr txBox="1"/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Fertilities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C2FD0-2BC8-4535-BF13-6B130D98B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blipFill>
                <a:blip r:embed="rId2"/>
                <a:stretch>
                  <a:fillRect l="-2199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1CC9F1-0712-40A2-9A64-F65EAB768B30}"/>
                  </a:ext>
                </a:extLst>
              </p:cNvPr>
              <p:cNvSpPr txBox="1"/>
              <p:nvPr/>
            </p:nvSpPr>
            <p:spPr>
              <a:xfrm>
                <a:off x="1195755" y="3171591"/>
                <a:ext cx="10676448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  proportion of age-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females that are reproductively ready to spawn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dirty="0"/>
                  <a:t>:  fraction of reproductively ready females that (successfully) spawn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  number of eggs per spawning age-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female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:  sex ratio (fraction of the eggs that are female)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:  survival from egg to age-1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1CC9F1-0712-40A2-9A64-F65EAB768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755" y="3171591"/>
                <a:ext cx="10676448" cy="2246769"/>
              </a:xfrm>
              <a:prstGeom prst="rect">
                <a:avLst/>
              </a:prstGeom>
              <a:blipFill>
                <a:blip r:embed="rId3"/>
                <a:stretch>
                  <a:fillRect l="-742" t="-2168" b="-5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DFEA2C-2E3A-4FCD-90D8-082CD0E6906A}"/>
                  </a:ext>
                </a:extLst>
              </p:cNvPr>
              <p:cNvSpPr txBox="1"/>
              <p:nvPr/>
            </p:nvSpPr>
            <p:spPr>
              <a:xfrm>
                <a:off x="2822713" y="1925125"/>
                <a:ext cx="654657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DFEA2C-2E3A-4FCD-90D8-082CD0E69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713" y="1925125"/>
                <a:ext cx="654657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131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1CC9F1-0712-40A2-9A64-F65EAB768B30}"/>
                  </a:ext>
                </a:extLst>
              </p:cNvPr>
              <p:cNvSpPr txBox="1"/>
              <p:nvPr/>
            </p:nvSpPr>
            <p:spPr>
              <a:xfrm>
                <a:off x="1032622" y="1197017"/>
                <a:ext cx="104172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  proportion of age-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females that are reproductively ready to spawn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1CC9F1-0712-40A2-9A64-F65EAB768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22" y="1197017"/>
                <a:ext cx="10417255" cy="461665"/>
              </a:xfrm>
              <a:prstGeom prst="rect">
                <a:avLst/>
              </a:prstGeom>
              <a:blipFill>
                <a:blip r:embed="rId2"/>
                <a:stretch>
                  <a:fillRect l="-76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1405D5D-5CCE-46BE-91D3-95AD68D234BA}"/>
              </a:ext>
            </a:extLst>
          </p:cNvPr>
          <p:cNvSpPr txBox="1"/>
          <p:nvPr/>
        </p:nvSpPr>
        <p:spPr>
          <a:xfrm>
            <a:off x="3167270" y="1791197"/>
            <a:ext cx="585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function of maturation and spawning period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CBA3DB-2E75-4D97-916E-69056EDE2DCF}"/>
                  </a:ext>
                </a:extLst>
              </p:cNvPr>
              <p:cNvSpPr txBox="1"/>
              <p:nvPr/>
            </p:nvSpPr>
            <p:spPr>
              <a:xfrm>
                <a:off x="1514503" y="4688343"/>
                <a:ext cx="993537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SzPct val="75000"/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:  proportion of age-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females that just matured (the probability that the first time a female is reproductively ready to spawn is when she is age-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285750" indent="-285750">
                  <a:buSzPct val="75000"/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:  minimum age at which a female matures</a:t>
                </a:r>
              </a:p>
              <a:p>
                <a:pPr marL="285750" indent="-285750">
                  <a:buSzPct val="75000"/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:  probability that the period of time between being reproductively ready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years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CBA3DB-2E75-4D97-916E-69056EDE2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503" y="4688343"/>
                <a:ext cx="9935373" cy="1323439"/>
              </a:xfrm>
              <a:prstGeom prst="rect">
                <a:avLst/>
              </a:prstGeom>
              <a:blipFill>
                <a:blip r:embed="rId3"/>
                <a:stretch>
                  <a:fillRect l="-184" t="-2304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2D578C-FD33-4BFE-A55A-1690EA08E821}"/>
                  </a:ext>
                </a:extLst>
              </p:cNvPr>
              <p:cNvSpPr txBox="1"/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Fertilities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2D578C-FD33-4BFE-A55A-1690EA08E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blipFill>
                <a:blip r:embed="rId4"/>
                <a:stretch>
                  <a:fillRect l="-2199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FB6300-DA70-461F-BCF1-D47E694E8FA7}"/>
                  </a:ext>
                </a:extLst>
              </p:cNvPr>
              <p:cNvSpPr txBox="1"/>
              <p:nvPr/>
            </p:nvSpPr>
            <p:spPr>
              <a:xfrm>
                <a:off x="2527331" y="2722919"/>
                <a:ext cx="7137338" cy="1367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=0, 1, …,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+1, …,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FB6300-DA70-461F-BCF1-D47E694E8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331" y="2722919"/>
                <a:ext cx="7137338" cy="1367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32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166EC0-BBFD-4656-B9C6-A49E49D2F948}"/>
              </a:ext>
            </a:extLst>
          </p:cNvPr>
          <p:cNvSpPr txBox="1"/>
          <p:nvPr/>
        </p:nvSpPr>
        <p:spPr>
          <a:xfrm>
            <a:off x="1248562" y="2635263"/>
            <a:ext cx="10596435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u="sng" dirty="0"/>
              <a:t>Parameterization Ideas (maturation age, spawning period)</a:t>
            </a:r>
            <a:r>
              <a:rPr lang="en-US" sz="2400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  Constant age/period	</a:t>
            </a:r>
          </a:p>
          <a:p>
            <a:pPr lvl="2"/>
            <a:r>
              <a:rPr lang="en-US" sz="2400" dirty="0"/>
              <a:t>	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  Distribution of ages/periods between some minimum and maximum, based 	on available data</a:t>
            </a:r>
          </a:p>
          <a:p>
            <a:pPr lvl="2"/>
            <a:r>
              <a:rPr lang="en-US" sz="2400" dirty="0"/>
              <a:t>	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  Some functional form (say for the cumulative distribution) fit to/informed by 	data, when possible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9F412-D778-446D-B01E-E8FA78C0C971}"/>
              </a:ext>
            </a:extLst>
          </p:cNvPr>
          <p:cNvSpPr txBox="1"/>
          <p:nvPr/>
        </p:nvSpPr>
        <p:spPr>
          <a:xfrm>
            <a:off x="3167270" y="1791197"/>
            <a:ext cx="585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function of maturation and spawning period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B67467-8DF5-43DA-9A24-B39A320DF3D0}"/>
                  </a:ext>
                </a:extLst>
              </p:cNvPr>
              <p:cNvSpPr txBox="1"/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Fertilities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B67467-8DF5-43DA-9A24-B39A320DF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blipFill>
                <a:blip r:embed="rId2"/>
                <a:stretch>
                  <a:fillRect l="-2199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73A382-B497-44E9-BEFB-4051DA0F3D07}"/>
                  </a:ext>
                </a:extLst>
              </p:cNvPr>
              <p:cNvSpPr txBox="1"/>
              <p:nvPr/>
            </p:nvSpPr>
            <p:spPr>
              <a:xfrm>
                <a:off x="1032622" y="1197017"/>
                <a:ext cx="104172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  proportion of age-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females that are reproductively ready to spawn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73A382-B497-44E9-BEFB-4051DA0F3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22" y="1197017"/>
                <a:ext cx="10417255" cy="461665"/>
              </a:xfrm>
              <a:prstGeom prst="rect">
                <a:avLst/>
              </a:prstGeom>
              <a:blipFill>
                <a:blip r:embed="rId3"/>
                <a:stretch>
                  <a:fillRect l="-76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3660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166EC0-BBFD-4656-B9C6-A49E49D2F948}"/>
              </a:ext>
            </a:extLst>
          </p:cNvPr>
          <p:cNvSpPr txBox="1"/>
          <p:nvPr/>
        </p:nvSpPr>
        <p:spPr>
          <a:xfrm>
            <a:off x="1032622" y="2502384"/>
            <a:ext cx="1076749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/>
              <a:t>Summary of Maturation Age Data</a:t>
            </a:r>
            <a:r>
              <a:rPr lang="en-US" sz="2400" dirty="0"/>
              <a:t>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Area of further informational need (</a:t>
            </a:r>
            <a:r>
              <a:rPr lang="en-US" sz="2400" dirty="0" err="1"/>
              <a:t>DeLonay</a:t>
            </a:r>
            <a:r>
              <a:rPr lang="en-US" sz="2400" dirty="0"/>
              <a:t> et al. 2016)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May vary by river region; maturing later farther north (George et al. 2012)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15-20 years old (</a:t>
            </a:r>
            <a:r>
              <a:rPr lang="en-US" sz="2400" dirty="0" err="1"/>
              <a:t>Keenlyne</a:t>
            </a:r>
            <a:r>
              <a:rPr lang="en-US" sz="2400" dirty="0"/>
              <a:t> and Jenkins 1993) and 8-9 years old (George et al. 2012)</a:t>
            </a:r>
          </a:p>
          <a:p>
            <a:pPr marL="1257300" lvl="2" indent="-342900">
              <a:spcAft>
                <a:spcPts val="6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/>
              <a:t>Examined pectoral fin ray spawning bands of 9 (3) female pallid sturgeon from throughout the Missouri and Mississippi and 2 females from the lower Mississippi, respectively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9 years-old minimum age at maturity (</a:t>
            </a:r>
            <a:r>
              <a:rPr lang="en-US" sz="2400" dirty="0" err="1"/>
              <a:t>Steffensen</a:t>
            </a:r>
            <a:r>
              <a:rPr lang="en-US" sz="2400" dirty="0"/>
              <a:t> et al. 2013) </a:t>
            </a:r>
          </a:p>
          <a:p>
            <a:pPr marL="1257300" lvl="2" indent="-342900">
              <a:spcAft>
                <a:spcPts val="6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/>
              <a:t>Youngest, mature hatchery fish captured during a 4-year lower Missouri River study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Mean of 10 years, total variance of 1.0833 (</a:t>
            </a:r>
            <a:r>
              <a:rPr lang="en-US" sz="2400" dirty="0" err="1"/>
              <a:t>Wildhaber</a:t>
            </a:r>
            <a:r>
              <a:rPr lang="en-US" sz="2400" dirty="0"/>
              <a:t> et al. 2017) </a:t>
            </a:r>
          </a:p>
          <a:p>
            <a:pPr marL="1257300" lvl="2" indent="-342900">
              <a:buSzPct val="75000"/>
              <a:buFont typeface="Courier New" panose="02070309020205020404" pitchFamily="49" charset="0"/>
              <a:buChar char="o"/>
            </a:pPr>
            <a:r>
              <a:rPr lang="en-US" sz="2000" dirty="0"/>
              <a:t>Based on first 13 females: </a:t>
            </a:r>
            <a:r>
              <a:rPr lang="en-US" sz="2000" dirty="0" err="1"/>
              <a:t>Keenlyne</a:t>
            </a:r>
            <a:r>
              <a:rPr lang="en-US" sz="2000" dirty="0"/>
              <a:t> &amp; Jenkins ‘93, George et al. ‘12 and unpublished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9F412-D778-446D-B01E-E8FA78C0C971}"/>
              </a:ext>
            </a:extLst>
          </p:cNvPr>
          <p:cNvSpPr txBox="1"/>
          <p:nvPr/>
        </p:nvSpPr>
        <p:spPr>
          <a:xfrm>
            <a:off x="3167270" y="1791197"/>
            <a:ext cx="585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function of maturation and spawning period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DDD0DD-2BE2-4E99-968B-F5331FB7416E}"/>
                  </a:ext>
                </a:extLst>
              </p:cNvPr>
              <p:cNvSpPr txBox="1"/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Fertilities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DDD0DD-2BE2-4E99-968B-F5331FB74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blipFill>
                <a:blip r:embed="rId2"/>
                <a:stretch>
                  <a:fillRect l="-2199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EBC714-11C3-4058-A271-21A3A1EE86CF}"/>
                  </a:ext>
                </a:extLst>
              </p:cNvPr>
              <p:cNvSpPr txBox="1"/>
              <p:nvPr/>
            </p:nvSpPr>
            <p:spPr>
              <a:xfrm>
                <a:off x="1032622" y="1197017"/>
                <a:ext cx="104172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  proportion of age-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females that are reproductively ready to spawn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EBC714-11C3-4058-A271-21A3A1EE8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22" y="1197017"/>
                <a:ext cx="10417255" cy="461665"/>
              </a:xfrm>
              <a:prstGeom prst="rect">
                <a:avLst/>
              </a:prstGeom>
              <a:blipFill>
                <a:blip r:embed="rId3"/>
                <a:stretch>
                  <a:fillRect l="-76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93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1D5A7A-2588-44A6-8FFC-B14C5287DC66}"/>
              </a:ext>
            </a:extLst>
          </p:cNvPr>
          <p:cNvSpPr txBox="1"/>
          <p:nvPr/>
        </p:nvSpPr>
        <p:spPr>
          <a:xfrm>
            <a:off x="529389" y="352926"/>
            <a:ext cx="9978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Age-Structured Projection Matrix (Leslie Matrix)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0FCAD2-1779-4B3D-AF3B-F76EA6172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65" y="1493950"/>
            <a:ext cx="8739470" cy="451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94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ACD6DF-658C-4916-81B4-8DAF5C5BA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141" y="2535505"/>
            <a:ext cx="6567719" cy="43124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166EC0-BBFD-4656-B9C6-A49E49D2F948}"/>
              </a:ext>
            </a:extLst>
          </p:cNvPr>
          <p:cNvSpPr txBox="1"/>
          <p:nvPr/>
        </p:nvSpPr>
        <p:spPr>
          <a:xfrm>
            <a:off x="1032622" y="2502384"/>
            <a:ext cx="10767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/>
              <a:t>Summary of Maturation Age Data</a:t>
            </a:r>
            <a:r>
              <a:rPr lang="en-US" sz="2400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9F412-D778-446D-B01E-E8FA78C0C971}"/>
              </a:ext>
            </a:extLst>
          </p:cNvPr>
          <p:cNvSpPr txBox="1"/>
          <p:nvPr/>
        </p:nvSpPr>
        <p:spPr>
          <a:xfrm>
            <a:off x="3167270" y="1791197"/>
            <a:ext cx="585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function of maturation and spawning period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00F95F-0462-45EE-8C37-8ABCAE2ABE92}"/>
              </a:ext>
            </a:extLst>
          </p:cNvPr>
          <p:cNvSpPr txBox="1"/>
          <p:nvPr/>
        </p:nvSpPr>
        <p:spPr>
          <a:xfrm>
            <a:off x="3766782" y="4507075"/>
            <a:ext cx="136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Lower Miss.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516207-C160-4CCF-AA5A-A7D1E358142B}"/>
              </a:ext>
            </a:extLst>
          </p:cNvPr>
          <p:cNvSpPr txBox="1"/>
          <p:nvPr/>
        </p:nvSpPr>
        <p:spPr>
          <a:xfrm>
            <a:off x="6416368" y="4507075"/>
            <a:ext cx="49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52B47D-3B6F-428E-B47D-BE30563EF021}"/>
              </a:ext>
            </a:extLst>
          </p:cNvPr>
          <p:cNvSpPr txBox="1"/>
          <p:nvPr/>
        </p:nvSpPr>
        <p:spPr>
          <a:xfrm>
            <a:off x="8329330" y="4507075"/>
            <a:ext cx="49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17E169-3C7F-4EE1-BC2D-32E783555371}"/>
                  </a:ext>
                </a:extLst>
              </p:cNvPr>
              <p:cNvSpPr txBox="1"/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Fertilities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17E169-3C7F-4EE1-BC2D-32E783555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blipFill>
                <a:blip r:embed="rId3"/>
                <a:stretch>
                  <a:fillRect l="-2199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892269-AF31-4523-A320-785D5A5A4A9C}"/>
                  </a:ext>
                </a:extLst>
              </p:cNvPr>
              <p:cNvSpPr txBox="1"/>
              <p:nvPr/>
            </p:nvSpPr>
            <p:spPr>
              <a:xfrm>
                <a:off x="1032622" y="1197017"/>
                <a:ext cx="104172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  proportion of age-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females that are reproductively ready to spawn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892269-AF31-4523-A320-785D5A5A4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22" y="1197017"/>
                <a:ext cx="10417255" cy="461665"/>
              </a:xfrm>
              <a:prstGeom prst="rect">
                <a:avLst/>
              </a:prstGeom>
              <a:blipFill>
                <a:blip r:embed="rId4"/>
                <a:stretch>
                  <a:fillRect l="-76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64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91F9758-744B-4AFB-A747-487502E3C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352" y="2532888"/>
            <a:ext cx="6573043" cy="43159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166EC0-BBFD-4656-B9C6-A49E49D2F948}"/>
              </a:ext>
            </a:extLst>
          </p:cNvPr>
          <p:cNvSpPr txBox="1"/>
          <p:nvPr/>
        </p:nvSpPr>
        <p:spPr>
          <a:xfrm>
            <a:off x="1032622" y="2502384"/>
            <a:ext cx="10767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/>
              <a:t>Summary of Maturation Age Data</a:t>
            </a:r>
            <a:r>
              <a:rPr lang="en-US" sz="2400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9F412-D778-446D-B01E-E8FA78C0C971}"/>
              </a:ext>
            </a:extLst>
          </p:cNvPr>
          <p:cNvSpPr txBox="1"/>
          <p:nvPr/>
        </p:nvSpPr>
        <p:spPr>
          <a:xfrm>
            <a:off x="3167270" y="1791197"/>
            <a:ext cx="585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function of maturation and spawning period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00F95F-0462-45EE-8C37-8ABCAE2ABE92}"/>
              </a:ext>
            </a:extLst>
          </p:cNvPr>
          <p:cNvSpPr txBox="1"/>
          <p:nvPr/>
        </p:nvSpPr>
        <p:spPr>
          <a:xfrm>
            <a:off x="3766782" y="4507075"/>
            <a:ext cx="136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Lower Miss.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516207-C160-4CCF-AA5A-A7D1E358142B}"/>
              </a:ext>
            </a:extLst>
          </p:cNvPr>
          <p:cNvSpPr txBox="1"/>
          <p:nvPr/>
        </p:nvSpPr>
        <p:spPr>
          <a:xfrm>
            <a:off x="6416368" y="4507075"/>
            <a:ext cx="49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52B47D-3B6F-428E-B47D-BE30563EF021}"/>
              </a:ext>
            </a:extLst>
          </p:cNvPr>
          <p:cNvSpPr txBox="1"/>
          <p:nvPr/>
        </p:nvSpPr>
        <p:spPr>
          <a:xfrm>
            <a:off x="8329330" y="4507075"/>
            <a:ext cx="49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D9AE0A-8A35-46A0-843D-CF415BA254B4}"/>
              </a:ext>
            </a:extLst>
          </p:cNvPr>
          <p:cNvSpPr txBox="1"/>
          <p:nvPr/>
        </p:nvSpPr>
        <p:spPr>
          <a:xfrm>
            <a:off x="7594431" y="4506206"/>
            <a:ext cx="49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CAD85089-139C-4324-AEB5-71205558C327}"/>
              </a:ext>
            </a:extLst>
          </p:cNvPr>
          <p:cNvCxnSpPr>
            <a:cxnSpLocks/>
            <a:stCxn id="17" idx="1"/>
            <a:endCxn id="12" idx="0"/>
          </p:cNvCxnSpPr>
          <p:nvPr/>
        </p:nvCxnSpPr>
        <p:spPr>
          <a:xfrm rot="10800000" flipV="1">
            <a:off x="7841786" y="3893952"/>
            <a:ext cx="548992" cy="61225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BFC2456-7448-489E-B1E5-E260F389E6A5}"/>
              </a:ext>
            </a:extLst>
          </p:cNvPr>
          <p:cNvSpPr txBox="1"/>
          <p:nvPr/>
        </p:nvSpPr>
        <p:spPr>
          <a:xfrm>
            <a:off x="8390778" y="3601564"/>
            <a:ext cx="2445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Stage III at age-17;</a:t>
            </a:r>
          </a:p>
          <a:p>
            <a:r>
              <a:rPr lang="en-US" sz="1600" dirty="0"/>
              <a:t>ready to spawn next year?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788BF7-568F-4A96-BD61-D4CC1F243D9C}"/>
              </a:ext>
            </a:extLst>
          </p:cNvPr>
          <p:cNvSpPr/>
          <p:nvPr/>
        </p:nvSpPr>
        <p:spPr>
          <a:xfrm>
            <a:off x="8177661" y="4347729"/>
            <a:ext cx="791636" cy="20198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DBDC4C-014C-4158-8556-A6E88294325D}"/>
              </a:ext>
            </a:extLst>
          </p:cNvPr>
          <p:cNvSpPr txBox="1"/>
          <p:nvPr/>
        </p:nvSpPr>
        <p:spPr>
          <a:xfrm>
            <a:off x="9389395" y="5854890"/>
            <a:ext cx="2060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Reliability of data?</a:t>
            </a:r>
          </a:p>
          <a:p>
            <a:r>
              <a:rPr lang="en-US" dirty="0"/>
              <a:t>(Hurley et al. 2004)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0DF0BA8-4C31-4129-BECF-3B63207FD980}"/>
                  </a:ext>
                </a:extLst>
              </p:cNvPr>
              <p:cNvSpPr txBox="1"/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Fertilities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0DF0BA8-4C31-4129-BECF-3B63207FD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blipFill>
                <a:blip r:embed="rId3"/>
                <a:stretch>
                  <a:fillRect l="-2199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DF5CE28-04CF-40A8-8450-EF43A796CC7D}"/>
                  </a:ext>
                </a:extLst>
              </p:cNvPr>
              <p:cNvSpPr txBox="1"/>
              <p:nvPr/>
            </p:nvSpPr>
            <p:spPr>
              <a:xfrm>
                <a:off x="1032622" y="1197017"/>
                <a:ext cx="104172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  proportion of age-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females that are reproductively ready to spawn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DF5CE28-04CF-40A8-8450-EF43A796C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22" y="1197017"/>
                <a:ext cx="10417255" cy="461665"/>
              </a:xfrm>
              <a:prstGeom prst="rect">
                <a:avLst/>
              </a:prstGeom>
              <a:blipFill>
                <a:blip r:embed="rId4"/>
                <a:stretch>
                  <a:fillRect l="-76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76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E9F412-D778-446D-B01E-E8FA78C0C971}"/>
              </a:ext>
            </a:extLst>
          </p:cNvPr>
          <p:cNvSpPr txBox="1"/>
          <p:nvPr/>
        </p:nvSpPr>
        <p:spPr>
          <a:xfrm>
            <a:off x="3167270" y="1791197"/>
            <a:ext cx="585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function of maturation and spawning period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CAE111-2B18-449C-95AE-2D5C1A48F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426" y="3096564"/>
            <a:ext cx="6581775" cy="3733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166EC0-BBFD-4656-B9C6-A49E49D2F948}"/>
              </a:ext>
            </a:extLst>
          </p:cNvPr>
          <p:cNvSpPr txBox="1"/>
          <p:nvPr/>
        </p:nvSpPr>
        <p:spPr>
          <a:xfrm>
            <a:off x="1032622" y="2502384"/>
            <a:ext cx="10417255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/>
              <a:t>Parameterization Ideas for Maturation Age</a:t>
            </a:r>
            <a:r>
              <a:rPr lang="en-US" sz="2400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Constant age:  all females mature at age 15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B0B524-6CCC-4E7D-AD78-35D7229D7DCD}"/>
                  </a:ext>
                </a:extLst>
              </p:cNvPr>
              <p:cNvSpPr txBox="1"/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Fertilities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B0B524-6CCC-4E7D-AD78-35D7229D7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blipFill>
                <a:blip r:embed="rId3"/>
                <a:stretch>
                  <a:fillRect l="-2199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CE6CC9-CF71-40AE-B064-5B7B42DBFFF5}"/>
                  </a:ext>
                </a:extLst>
              </p:cNvPr>
              <p:cNvSpPr txBox="1"/>
              <p:nvPr/>
            </p:nvSpPr>
            <p:spPr>
              <a:xfrm>
                <a:off x="1032622" y="1197017"/>
                <a:ext cx="104172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  proportion of age-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females that are reproductively ready to spawn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CE6CC9-CF71-40AE-B064-5B7B42DBF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22" y="1197017"/>
                <a:ext cx="10417255" cy="461665"/>
              </a:xfrm>
              <a:prstGeom prst="rect">
                <a:avLst/>
              </a:prstGeom>
              <a:blipFill>
                <a:blip r:embed="rId4"/>
                <a:stretch>
                  <a:fillRect l="-76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045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E9F412-D778-446D-B01E-E8FA78C0C971}"/>
              </a:ext>
            </a:extLst>
          </p:cNvPr>
          <p:cNvSpPr txBox="1"/>
          <p:nvPr/>
        </p:nvSpPr>
        <p:spPr>
          <a:xfrm>
            <a:off x="3167270" y="1791197"/>
            <a:ext cx="585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function of maturation and spawning period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7F788-F5EE-418C-8ED0-7DED9D9EE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112" y="3187698"/>
            <a:ext cx="6581775" cy="3733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166EC0-BBFD-4656-B9C6-A49E49D2F948}"/>
              </a:ext>
            </a:extLst>
          </p:cNvPr>
          <p:cNvSpPr txBox="1"/>
          <p:nvPr/>
        </p:nvSpPr>
        <p:spPr>
          <a:xfrm>
            <a:off x="1032622" y="2502384"/>
            <a:ext cx="1041725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/>
              <a:t>Parameterization Ideas for Maturation Age</a:t>
            </a:r>
            <a:r>
              <a:rPr lang="en-US" sz="2400" dirty="0"/>
              <a:t>: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sz="2400" dirty="0"/>
              <a:t>Distribution of ages between some minimum and maximum:  Discrete uniform distribution for ages 8-20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89E67F-AFCD-4A40-8BD8-73413668B4ED}"/>
                  </a:ext>
                </a:extLst>
              </p:cNvPr>
              <p:cNvSpPr txBox="1"/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Fertilities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89E67F-AFCD-4A40-8BD8-73413668B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blipFill>
                <a:blip r:embed="rId3"/>
                <a:stretch>
                  <a:fillRect l="-2199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B97361-5577-4292-B489-3AF6DDDB455F}"/>
                  </a:ext>
                </a:extLst>
              </p:cNvPr>
              <p:cNvSpPr txBox="1"/>
              <p:nvPr/>
            </p:nvSpPr>
            <p:spPr>
              <a:xfrm>
                <a:off x="1032622" y="1197017"/>
                <a:ext cx="104172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  proportion of age-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females that are reproductively ready to spawn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B97361-5577-4292-B489-3AF6DDDB4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22" y="1197017"/>
                <a:ext cx="10417255" cy="461665"/>
              </a:xfrm>
              <a:prstGeom prst="rect">
                <a:avLst/>
              </a:prstGeom>
              <a:blipFill>
                <a:blip r:embed="rId4"/>
                <a:stretch>
                  <a:fillRect l="-76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263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0E91121-A43D-4044-9A3B-7FE249107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8" y="3115100"/>
            <a:ext cx="5686425" cy="3733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E9F412-D778-446D-B01E-E8FA78C0C971}"/>
              </a:ext>
            </a:extLst>
          </p:cNvPr>
          <p:cNvSpPr txBox="1"/>
          <p:nvPr/>
        </p:nvSpPr>
        <p:spPr>
          <a:xfrm>
            <a:off x="3167270" y="1791197"/>
            <a:ext cx="585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function of maturation and spawning period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166EC0-BBFD-4656-B9C6-A49E49D2F948}"/>
                  </a:ext>
                </a:extLst>
              </p:cNvPr>
              <p:cNvSpPr txBox="1"/>
              <p:nvPr/>
            </p:nvSpPr>
            <p:spPr>
              <a:xfrm>
                <a:off x="1032622" y="2502384"/>
                <a:ext cx="10417255" cy="127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u="sng" dirty="0"/>
                  <a:t>Parameterization Ideas for Maturation Age</a:t>
                </a:r>
                <a:r>
                  <a:rPr lang="en-US" sz="2400" dirty="0"/>
                  <a:t>:</a:t>
                </a:r>
              </a:p>
              <a:p>
                <a:pPr marL="914400" lvl="1" indent="-457200">
                  <a:buFont typeface="+mj-lt"/>
                  <a:buAutoNum type="arabicPeriod" startAt="3"/>
                </a:pPr>
                <a:r>
                  <a:rPr lang="en-US" sz="2400" dirty="0"/>
                  <a:t>Cumulative distribution as a logistic function with half saturation 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400" dirty="0"/>
                  <a:t>  and maturation rate parameter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166EC0-BBFD-4656-B9C6-A49E49D2F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22" y="2502384"/>
                <a:ext cx="10417255" cy="1277273"/>
              </a:xfrm>
              <a:prstGeom prst="rect">
                <a:avLst/>
              </a:prstGeom>
              <a:blipFill>
                <a:blip r:embed="rId3"/>
                <a:stretch>
                  <a:fillRect l="-878" t="-3810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0B5F41EE-D2A9-4B60-8E5A-2DCD9681E6B4}"/>
              </a:ext>
            </a:extLst>
          </p:cNvPr>
          <p:cNvSpPr/>
          <p:nvPr/>
        </p:nvSpPr>
        <p:spPr>
          <a:xfrm>
            <a:off x="8447964" y="3779657"/>
            <a:ext cx="245660" cy="2348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58964A-4B4E-4C03-9320-BCFA85513AC8}"/>
                  </a:ext>
                </a:extLst>
              </p:cNvPr>
              <p:cNvSpPr txBox="1"/>
              <p:nvPr/>
            </p:nvSpPr>
            <p:spPr>
              <a:xfrm>
                <a:off x="8040914" y="4296229"/>
                <a:ext cx="383177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 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years)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58964A-4B4E-4C03-9320-BCFA85513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914" y="4296229"/>
                <a:ext cx="3831772" cy="707886"/>
              </a:xfrm>
              <a:prstGeom prst="rect">
                <a:avLst/>
              </a:prstGeom>
              <a:blipFill>
                <a:blip r:embed="rId4"/>
                <a:stretch>
                  <a:fillRect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0540BD38-A59E-4E8F-8CBA-735B3B5FB468}"/>
              </a:ext>
            </a:extLst>
          </p:cNvPr>
          <p:cNvSpPr/>
          <p:nvPr/>
        </p:nvSpPr>
        <p:spPr>
          <a:xfrm>
            <a:off x="3944203" y="3779657"/>
            <a:ext cx="4749421" cy="123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FDA3E3-6EED-4015-8677-64D594979F72}"/>
                  </a:ext>
                </a:extLst>
              </p:cNvPr>
              <p:cNvSpPr txBox="1"/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Fertilities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FDA3E3-6EED-4015-8677-64D594979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blipFill>
                <a:blip r:embed="rId5"/>
                <a:stretch>
                  <a:fillRect l="-2199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C115AD-8E85-42AE-926F-FD16FA7C11BD}"/>
                  </a:ext>
                </a:extLst>
              </p:cNvPr>
              <p:cNvSpPr txBox="1"/>
              <p:nvPr/>
            </p:nvSpPr>
            <p:spPr>
              <a:xfrm>
                <a:off x="1032622" y="1197017"/>
                <a:ext cx="104172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  proportion of age-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females that are reproductively ready to spawn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C115AD-8E85-42AE-926F-FD16FA7C1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22" y="1197017"/>
                <a:ext cx="10417255" cy="461665"/>
              </a:xfrm>
              <a:prstGeom prst="rect">
                <a:avLst/>
              </a:prstGeom>
              <a:blipFill>
                <a:blip r:embed="rId6"/>
                <a:stretch>
                  <a:fillRect l="-76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212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3C71F40-1FCF-4A55-8B49-0AB2735A5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112" y="3216724"/>
            <a:ext cx="6581775" cy="3733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E9F412-D778-446D-B01E-E8FA78C0C971}"/>
              </a:ext>
            </a:extLst>
          </p:cNvPr>
          <p:cNvSpPr txBox="1"/>
          <p:nvPr/>
        </p:nvSpPr>
        <p:spPr>
          <a:xfrm>
            <a:off x="3167270" y="1791197"/>
            <a:ext cx="585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function of maturation and spawning period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832301-5CDD-4494-ABC8-75FA72378AA4}"/>
                  </a:ext>
                </a:extLst>
              </p:cNvPr>
              <p:cNvSpPr txBox="1"/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Fertilities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832301-5CDD-4494-ABC8-75FA72378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blipFill>
                <a:blip r:embed="rId3"/>
                <a:stretch>
                  <a:fillRect l="-2199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89F57F-FFCD-4FD3-A704-B47F7E20AE64}"/>
                  </a:ext>
                </a:extLst>
              </p:cNvPr>
              <p:cNvSpPr txBox="1"/>
              <p:nvPr/>
            </p:nvSpPr>
            <p:spPr>
              <a:xfrm>
                <a:off x="1032622" y="1197017"/>
                <a:ext cx="104172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  proportion of age-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females that are reproductively ready to spawn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89F57F-FFCD-4FD3-A704-B47F7E20A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22" y="1197017"/>
                <a:ext cx="10417255" cy="461665"/>
              </a:xfrm>
              <a:prstGeom prst="rect">
                <a:avLst/>
              </a:prstGeom>
              <a:blipFill>
                <a:blip r:embed="rId4"/>
                <a:stretch>
                  <a:fillRect l="-76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1EA8B2-1F7E-4C40-AF14-E558ACC273A0}"/>
                  </a:ext>
                </a:extLst>
              </p:cNvPr>
              <p:cNvSpPr txBox="1"/>
              <p:nvPr/>
            </p:nvSpPr>
            <p:spPr>
              <a:xfrm>
                <a:off x="1032622" y="2502384"/>
                <a:ext cx="10417255" cy="127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u="sng" dirty="0"/>
                  <a:t>Parameterization Ideas for Maturation Age</a:t>
                </a:r>
                <a:r>
                  <a:rPr lang="en-US" sz="2400" dirty="0"/>
                  <a:t>:</a:t>
                </a:r>
              </a:p>
              <a:p>
                <a:pPr marL="914400" lvl="1" indent="-457200">
                  <a:buFont typeface="+mj-lt"/>
                  <a:buAutoNum type="arabicPeriod" startAt="3"/>
                </a:pPr>
                <a:r>
                  <a:rPr lang="en-US" sz="2400" dirty="0"/>
                  <a:t>Cumulative distribution as a logistic function with half saturation 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400" dirty="0"/>
                  <a:t>  and maturation rate parameter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1EA8B2-1F7E-4C40-AF14-E558ACC27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22" y="2502384"/>
                <a:ext cx="10417255" cy="1277273"/>
              </a:xfrm>
              <a:prstGeom prst="rect">
                <a:avLst/>
              </a:prstGeom>
              <a:blipFill>
                <a:blip r:embed="rId5"/>
                <a:stretch>
                  <a:fillRect l="-878" t="-3810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ACC38F-84A4-4038-9AE5-A32CACC0BC8D}"/>
                  </a:ext>
                </a:extLst>
              </p:cNvPr>
              <p:cNvSpPr txBox="1"/>
              <p:nvPr/>
            </p:nvSpPr>
            <p:spPr>
              <a:xfrm>
                <a:off x="8040914" y="4296229"/>
                <a:ext cx="383177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 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years)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ACC38F-84A4-4038-9AE5-A32CACC0B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914" y="4296229"/>
                <a:ext cx="3831772" cy="707886"/>
              </a:xfrm>
              <a:prstGeom prst="rect">
                <a:avLst/>
              </a:prstGeom>
              <a:blipFill>
                <a:blip r:embed="rId6"/>
                <a:stretch>
                  <a:fillRect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672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ED7D0B-1FBC-4A30-8A11-7F026AC0FF97}"/>
                  </a:ext>
                </a:extLst>
              </p:cNvPr>
              <p:cNvSpPr txBox="1"/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Maturation 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>
                    <a:latin typeface="+mj-lt"/>
                  </a:rPr>
                  <a:t>) Notes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ED7D0B-1FBC-4A30-8A11-7F026AC0F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blipFill>
                <a:blip r:embed="rId2"/>
                <a:stretch>
                  <a:fillRect l="-2199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C1F3BC3-9B21-49F9-86E9-1A5A46BE2122}"/>
              </a:ext>
            </a:extLst>
          </p:cNvPr>
          <p:cNvSpPr txBox="1"/>
          <p:nvPr/>
        </p:nvSpPr>
        <p:spPr>
          <a:xfrm>
            <a:off x="1028073" y="1202239"/>
            <a:ext cx="1032455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Molly Webb has been collecting blood samples in the upper river over the past 4-5 years – should be able to get better maturation age data from her studies</a:t>
            </a:r>
          </a:p>
          <a:p>
            <a:pPr marL="800100" lvl="1" indent="-342900">
              <a:spcAft>
                <a:spcPts val="6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400" dirty="0"/>
              <a:t>Contacted Molly</a:t>
            </a:r>
          </a:p>
        </p:txBody>
      </p:sp>
    </p:spTree>
    <p:extLst>
      <p:ext uri="{BB962C8B-B14F-4D97-AF65-F5344CB8AC3E}">
        <p14:creationId xmlns:p14="http://schemas.microsoft.com/office/powerpoint/2010/main" val="3791492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166EC0-BBFD-4656-B9C6-A49E49D2F948}"/>
              </a:ext>
            </a:extLst>
          </p:cNvPr>
          <p:cNvSpPr txBox="1"/>
          <p:nvPr/>
        </p:nvSpPr>
        <p:spPr>
          <a:xfrm>
            <a:off x="1248562" y="2635263"/>
            <a:ext cx="10596435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/>
              <a:t>Spawning Period Data</a:t>
            </a:r>
            <a:r>
              <a:rPr lang="en-US" sz="2400" dirty="0"/>
              <a:t>: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2-5 years (</a:t>
            </a:r>
            <a:r>
              <a:rPr lang="en-US" sz="2400" dirty="0" err="1"/>
              <a:t>DeLonay</a:t>
            </a:r>
            <a:r>
              <a:rPr lang="en-US" sz="2400" dirty="0"/>
              <a:t> et al. 2016) 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As great as 8-10 years (Dryer &amp; </a:t>
            </a:r>
            <a:r>
              <a:rPr lang="en-US" sz="2400" dirty="0" err="1"/>
              <a:t>Sandvol</a:t>
            </a:r>
            <a:r>
              <a:rPr lang="en-US" sz="2400" dirty="0"/>
              <a:t> 1993, </a:t>
            </a:r>
            <a:r>
              <a:rPr lang="en-US" sz="2400" dirty="0" err="1"/>
              <a:t>Keenlyne</a:t>
            </a:r>
            <a:r>
              <a:rPr lang="en-US" sz="2400" dirty="0"/>
              <a:t> &amp; Jenkins 1993)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Fuller et al. (2007): </a:t>
            </a:r>
          </a:p>
          <a:p>
            <a:pPr marL="1257300" lvl="2" indent="-342900">
              <a:buSzPct val="75000"/>
              <a:buFont typeface="Courier New" panose="02070309020205020404" pitchFamily="49" charset="0"/>
              <a:buChar char="o"/>
            </a:pPr>
            <a:r>
              <a:rPr lang="en-US" sz="2400" dirty="0"/>
              <a:t>2 years: 4 </a:t>
            </a:r>
          </a:p>
          <a:p>
            <a:pPr marL="1257300" lvl="2" indent="-342900">
              <a:buSzPct val="75000"/>
              <a:buFont typeface="Courier New" panose="02070309020205020404" pitchFamily="49" charset="0"/>
              <a:buChar char="o"/>
            </a:pPr>
            <a:r>
              <a:rPr lang="en-US" sz="2400" dirty="0"/>
              <a:t>3 years: 3 </a:t>
            </a:r>
          </a:p>
          <a:p>
            <a:pPr marL="1257300" lvl="2" indent="-342900">
              <a:spcAft>
                <a:spcPts val="6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400" dirty="0"/>
              <a:t>1 inconclusive: 2 or 4 years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9F412-D778-446D-B01E-E8FA78C0C971}"/>
              </a:ext>
            </a:extLst>
          </p:cNvPr>
          <p:cNvSpPr txBox="1"/>
          <p:nvPr/>
        </p:nvSpPr>
        <p:spPr>
          <a:xfrm>
            <a:off x="3167270" y="1791197"/>
            <a:ext cx="585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function of maturation and spawning period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1807A-5BC9-4D48-9B41-3DCAF8359FF7}"/>
              </a:ext>
            </a:extLst>
          </p:cNvPr>
          <p:cNvSpPr txBox="1"/>
          <p:nvPr/>
        </p:nvSpPr>
        <p:spPr>
          <a:xfrm>
            <a:off x="5602208" y="4098211"/>
            <a:ext cx="665348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DeLonay</a:t>
            </a:r>
            <a:r>
              <a:rPr lang="en-US" sz="2400" dirty="0"/>
              <a:t> et al. (2016): </a:t>
            </a:r>
          </a:p>
          <a:p>
            <a:pPr marL="1257300" lvl="2" indent="-342900">
              <a:buSzPct val="75000"/>
              <a:buFont typeface="Courier New" panose="02070309020205020404" pitchFamily="49" charset="0"/>
              <a:buChar char="o"/>
            </a:pPr>
            <a:r>
              <a:rPr lang="en-US" sz="2400" dirty="0"/>
              <a:t>&gt;1 year: 20 (6 unknown after this point) </a:t>
            </a:r>
          </a:p>
          <a:p>
            <a:pPr marL="1257300" lvl="2" indent="-342900">
              <a:buSzPct val="75000"/>
              <a:buFont typeface="Courier New" panose="02070309020205020404" pitchFamily="49" charset="0"/>
              <a:buChar char="o"/>
            </a:pPr>
            <a:r>
              <a:rPr lang="en-US" sz="2400" dirty="0"/>
              <a:t>=2 years: 4  </a:t>
            </a:r>
          </a:p>
          <a:p>
            <a:pPr marL="1257300" lvl="2" indent="-342900">
              <a:buSzPct val="75000"/>
              <a:buFont typeface="Courier New" panose="02070309020205020404" pitchFamily="49" charset="0"/>
              <a:buChar char="o"/>
            </a:pPr>
            <a:r>
              <a:rPr lang="en-US" sz="2400" dirty="0"/>
              <a:t>&gt;2 years: 10 (8 unknown after this point)</a:t>
            </a:r>
          </a:p>
          <a:p>
            <a:pPr marL="1257300" lvl="2" indent="-342900">
              <a:buSzPct val="75000"/>
              <a:buFont typeface="Courier New" panose="02070309020205020404" pitchFamily="49" charset="0"/>
              <a:buChar char="o"/>
            </a:pPr>
            <a:r>
              <a:rPr lang="en-US" sz="2400" dirty="0"/>
              <a:t>&gt;3 years: 2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1629FA-C272-43BA-ADF7-4D79B35367E3}"/>
                  </a:ext>
                </a:extLst>
              </p:cNvPr>
              <p:cNvSpPr txBox="1"/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Fertilities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1629FA-C272-43BA-ADF7-4D79B3536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blipFill>
                <a:blip r:embed="rId2"/>
                <a:stretch>
                  <a:fillRect l="-2199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B0CB7C-2440-4800-8DEA-36FD38793F22}"/>
                  </a:ext>
                </a:extLst>
              </p:cNvPr>
              <p:cNvSpPr txBox="1"/>
              <p:nvPr/>
            </p:nvSpPr>
            <p:spPr>
              <a:xfrm>
                <a:off x="1032622" y="1197017"/>
                <a:ext cx="104172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  proportion of age-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females that are reproductively ready to spawn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B0CB7C-2440-4800-8DEA-36FD38793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22" y="1197017"/>
                <a:ext cx="10417255" cy="461665"/>
              </a:xfrm>
              <a:prstGeom prst="rect">
                <a:avLst/>
              </a:prstGeom>
              <a:blipFill>
                <a:blip r:embed="rId3"/>
                <a:stretch>
                  <a:fillRect l="-76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781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A11053-8400-4961-A8C4-12AECFED7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30" y="3139439"/>
            <a:ext cx="6581775" cy="3733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4F2024-D1D2-4F3D-89C2-BB7A0BA4DAF6}"/>
              </a:ext>
            </a:extLst>
          </p:cNvPr>
          <p:cNvSpPr txBox="1"/>
          <p:nvPr/>
        </p:nvSpPr>
        <p:spPr>
          <a:xfrm>
            <a:off x="1032622" y="1197017"/>
            <a:ext cx="10417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$\</a:t>
            </a:r>
            <a:r>
              <a:rPr lang="en-US" sz="2400" dirty="0" err="1"/>
              <a:t>psi_i</a:t>
            </a:r>
            <a:r>
              <a:rPr lang="en-US" sz="2400" dirty="0"/>
              <a:t>$:  proportion of age-$</a:t>
            </a:r>
            <a:r>
              <a:rPr lang="en-US" sz="2400" dirty="0" err="1"/>
              <a:t>i</a:t>
            </a:r>
            <a:r>
              <a:rPr lang="en-US" sz="2400" dirty="0"/>
              <a:t>$ females that are reproductively ready to spawn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9F412-D778-446D-B01E-E8FA78C0C971}"/>
              </a:ext>
            </a:extLst>
          </p:cNvPr>
          <p:cNvSpPr txBox="1"/>
          <p:nvPr/>
        </p:nvSpPr>
        <p:spPr>
          <a:xfrm>
            <a:off x="3167270" y="1791197"/>
            <a:ext cx="585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function of maturation and spawning period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8B5C77-9071-454F-8AC2-3953BC2B3EB6}"/>
                  </a:ext>
                </a:extLst>
              </p:cNvPr>
              <p:cNvSpPr txBox="1"/>
              <p:nvPr/>
            </p:nvSpPr>
            <p:spPr>
              <a:xfrm>
                <a:off x="7478973" y="4421875"/>
                <a:ext cx="1545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8B5C77-9071-454F-8AC2-3953BC2B3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973" y="4421875"/>
                <a:ext cx="1545757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903AA4-9E0A-4E02-B0D7-B460E1D0D2FD}"/>
                  </a:ext>
                </a:extLst>
              </p:cNvPr>
              <p:cNvSpPr txBox="1"/>
              <p:nvPr/>
            </p:nvSpPr>
            <p:spPr>
              <a:xfrm>
                <a:off x="1032622" y="2502384"/>
                <a:ext cx="10417255" cy="152349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200" u="sng" dirty="0"/>
                  <a:t>Parameterization Ideas for Reproductively Ready Period</a:t>
                </a:r>
                <a:r>
                  <a:rPr lang="en-US" sz="2200" dirty="0"/>
                  <a:t>:	</a:t>
                </a:r>
              </a:p>
              <a:p>
                <a:pPr marL="914400" lvl="1" indent="-457200">
                  <a:buFont typeface="+mj-lt"/>
                  <a:buAutoNum type="arabicPeriod" startAt="2"/>
                </a:pPr>
                <a:r>
                  <a:rPr lang="en-US" sz="2200" dirty="0"/>
                  <a:t>Distribution of time periods between some minimum and maximum:  Distribution combining known Fuller et al. 2007 and </a:t>
                </a:r>
                <a:r>
                  <a:rPr lang="en-US" sz="2200" dirty="0" err="1"/>
                  <a:t>DeLonay</a:t>
                </a:r>
                <a:r>
                  <a:rPr lang="en-US" sz="2200" dirty="0"/>
                  <a:t> et al. 2016 data (excluding unknown data) for time periods of 2 years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903AA4-9E0A-4E02-B0D7-B460E1D0D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22" y="2502384"/>
                <a:ext cx="10417255" cy="1523494"/>
              </a:xfrm>
              <a:prstGeom prst="rect">
                <a:avLst/>
              </a:prstGeom>
              <a:blipFill>
                <a:blip r:embed="rId4"/>
                <a:stretch>
                  <a:fillRect l="-761" t="-2400" r="-761" b="-7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855E05-0473-45A2-AB3B-8A9B200DD4E3}"/>
                  </a:ext>
                </a:extLst>
              </p:cNvPr>
              <p:cNvSpPr txBox="1"/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Fertilities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855E05-0473-45A2-AB3B-8A9B200DD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blipFill>
                <a:blip r:embed="rId5"/>
                <a:stretch>
                  <a:fillRect l="-2199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155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EC8A4F3-7805-479E-9CC2-7C4352213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664" y="3236976"/>
            <a:ext cx="6142784" cy="36301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E9F412-D778-446D-B01E-E8FA78C0C971}"/>
              </a:ext>
            </a:extLst>
          </p:cNvPr>
          <p:cNvSpPr txBox="1"/>
          <p:nvPr/>
        </p:nvSpPr>
        <p:spPr>
          <a:xfrm>
            <a:off x="3167270" y="1791197"/>
            <a:ext cx="585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function of maturation and spawning period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85F929-718F-4AD6-8E43-E049CDB806BA}"/>
              </a:ext>
            </a:extLst>
          </p:cNvPr>
          <p:cNvSpPr/>
          <p:nvPr/>
        </p:nvSpPr>
        <p:spPr>
          <a:xfrm>
            <a:off x="3002507" y="3684896"/>
            <a:ext cx="627797" cy="340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6612C5-41EA-4FC8-9093-FDFBF7CEE01E}"/>
                  </a:ext>
                </a:extLst>
              </p:cNvPr>
              <p:cNvSpPr txBox="1"/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Fertilities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6612C5-41EA-4FC8-9093-FDFBF7CEE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blipFill>
                <a:blip r:embed="rId3"/>
                <a:stretch>
                  <a:fillRect l="-2199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7CA05D-DC22-446A-9FED-20AC0DD69F66}"/>
                  </a:ext>
                </a:extLst>
              </p:cNvPr>
              <p:cNvSpPr txBox="1"/>
              <p:nvPr/>
            </p:nvSpPr>
            <p:spPr>
              <a:xfrm>
                <a:off x="1032622" y="1197017"/>
                <a:ext cx="104172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  proportion of age-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females that are reproductively ready to spawn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7CA05D-DC22-446A-9FED-20AC0DD69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22" y="1197017"/>
                <a:ext cx="10417255" cy="461665"/>
              </a:xfrm>
              <a:prstGeom prst="rect">
                <a:avLst/>
              </a:prstGeom>
              <a:blipFill>
                <a:blip r:embed="rId4"/>
                <a:stretch>
                  <a:fillRect l="-76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0CADA6-DE6B-48D4-AE67-1D7857586AE6}"/>
                  </a:ext>
                </a:extLst>
              </p:cNvPr>
              <p:cNvSpPr txBox="1"/>
              <p:nvPr/>
            </p:nvSpPr>
            <p:spPr>
              <a:xfrm>
                <a:off x="1032622" y="2502384"/>
                <a:ext cx="10417255" cy="152349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200" u="sng" dirty="0"/>
                  <a:t>Parameterization Ideas for Reproductively Ready Period</a:t>
                </a:r>
                <a:r>
                  <a:rPr lang="en-US" sz="2200" dirty="0"/>
                  <a:t>:	</a:t>
                </a:r>
              </a:p>
              <a:p>
                <a:pPr marL="914400" lvl="1" indent="-457200">
                  <a:buFont typeface="+mj-lt"/>
                  <a:buAutoNum type="arabicPeriod" startAt="2"/>
                </a:pPr>
                <a:r>
                  <a:rPr lang="en-US" sz="2200" dirty="0"/>
                  <a:t>Distribution of time periods between some minimum and maximum:  Distribution combining known Fuller et al. 2007 and </a:t>
                </a:r>
                <a:r>
                  <a:rPr lang="en-US" sz="2200" dirty="0" err="1"/>
                  <a:t>DeLonay</a:t>
                </a:r>
                <a:r>
                  <a:rPr lang="en-US" sz="2200" dirty="0"/>
                  <a:t> et al. 2016 data (excluding unknown data) for time periods of 2 years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0CADA6-DE6B-48D4-AE67-1D7857586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22" y="2502384"/>
                <a:ext cx="10417255" cy="1523494"/>
              </a:xfrm>
              <a:prstGeom prst="rect">
                <a:avLst/>
              </a:prstGeom>
              <a:blipFill>
                <a:blip r:embed="rId5"/>
                <a:stretch>
                  <a:fillRect l="-761" t="-2400" r="-761" b="-7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DB0F90C-72C7-4A70-9E58-4C40E82420B7}"/>
                  </a:ext>
                </a:extLst>
              </p:cNvPr>
              <p:cNvSpPr txBox="1"/>
              <p:nvPr/>
            </p:nvSpPr>
            <p:spPr>
              <a:xfrm>
                <a:off x="7478973" y="4421875"/>
                <a:ext cx="1545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DB0F90C-72C7-4A70-9E58-4C40E8242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973" y="4421875"/>
                <a:ext cx="1545757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82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1D5A7A-2588-44A6-8FFC-B14C5287DC66}"/>
              </a:ext>
            </a:extLst>
          </p:cNvPr>
          <p:cNvSpPr txBox="1"/>
          <p:nvPr/>
        </p:nvSpPr>
        <p:spPr>
          <a:xfrm>
            <a:off x="529389" y="352926"/>
            <a:ext cx="9978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Age-Structured Projection Matrix (Leslie Matrix)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0FCAD2-1779-4B3D-AF3B-F76EA6172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097" y="1493950"/>
            <a:ext cx="8739470" cy="45198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9F06CF-5C5B-4DBD-ACF3-89EF78B12AA7}"/>
              </a:ext>
            </a:extLst>
          </p:cNvPr>
          <p:cNvSpPr txBox="1"/>
          <p:nvPr/>
        </p:nvSpPr>
        <p:spPr>
          <a:xfrm>
            <a:off x="10154653" y="2577116"/>
            <a:ext cx="1957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Fertilities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960C55E6-9A21-4264-A2CB-E6010A52AB6F}"/>
              </a:ext>
            </a:extLst>
          </p:cNvPr>
          <p:cNvCxnSpPr>
            <a:cxnSpLocks/>
            <a:stCxn id="3" idx="0"/>
          </p:cNvCxnSpPr>
          <p:nvPr/>
        </p:nvCxnSpPr>
        <p:spPr>
          <a:xfrm rot="16200000" flipV="1">
            <a:off x="10225664" y="1669558"/>
            <a:ext cx="603936" cy="1211180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E9BEF40-E7DC-4924-B563-E6DE323A3FE9}"/>
              </a:ext>
            </a:extLst>
          </p:cNvPr>
          <p:cNvSpPr/>
          <p:nvPr/>
        </p:nvSpPr>
        <p:spPr>
          <a:xfrm>
            <a:off x="2229852" y="1413283"/>
            <a:ext cx="7740316" cy="1276937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03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08BE506-CBB6-4441-AFF1-B4F2C06D3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91" y="3233044"/>
            <a:ext cx="6147818" cy="3633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E9F412-D778-446D-B01E-E8FA78C0C971}"/>
              </a:ext>
            </a:extLst>
          </p:cNvPr>
          <p:cNvSpPr txBox="1"/>
          <p:nvPr/>
        </p:nvSpPr>
        <p:spPr>
          <a:xfrm>
            <a:off x="3167270" y="1791197"/>
            <a:ext cx="585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function of maturation and spawning period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85F929-718F-4AD6-8E43-E049CDB806BA}"/>
              </a:ext>
            </a:extLst>
          </p:cNvPr>
          <p:cNvSpPr/>
          <p:nvPr/>
        </p:nvSpPr>
        <p:spPr>
          <a:xfrm>
            <a:off x="3002507" y="3684896"/>
            <a:ext cx="627797" cy="340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E207D7-C90C-49A5-921E-84C45684DA12}"/>
                  </a:ext>
                </a:extLst>
              </p:cNvPr>
              <p:cNvSpPr txBox="1"/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Fertilities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E207D7-C90C-49A5-921E-84C45684D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blipFill>
                <a:blip r:embed="rId3"/>
                <a:stretch>
                  <a:fillRect l="-2199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D3A69B-DEFA-4B7A-B8FF-2CF777791AB7}"/>
                  </a:ext>
                </a:extLst>
              </p:cNvPr>
              <p:cNvSpPr txBox="1"/>
              <p:nvPr/>
            </p:nvSpPr>
            <p:spPr>
              <a:xfrm>
                <a:off x="1032622" y="1197017"/>
                <a:ext cx="104172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  proportion of age-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females that are reproductively ready to spawn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D3A69B-DEFA-4B7A-B8FF-2CF777791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22" y="1197017"/>
                <a:ext cx="10417255" cy="461665"/>
              </a:xfrm>
              <a:prstGeom prst="rect">
                <a:avLst/>
              </a:prstGeom>
              <a:blipFill>
                <a:blip r:embed="rId4"/>
                <a:stretch>
                  <a:fillRect l="-76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C16AE-5F39-4989-971B-F51B1087943E}"/>
                  </a:ext>
                </a:extLst>
              </p:cNvPr>
              <p:cNvSpPr txBox="1"/>
              <p:nvPr/>
            </p:nvSpPr>
            <p:spPr>
              <a:xfrm>
                <a:off x="1032622" y="2502384"/>
                <a:ext cx="10417255" cy="152349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200" u="sng" dirty="0"/>
                  <a:t>Parameterization Ideas for Reproductively Ready Period</a:t>
                </a:r>
                <a:r>
                  <a:rPr lang="en-US" sz="2200" dirty="0"/>
                  <a:t>:	</a:t>
                </a:r>
              </a:p>
              <a:p>
                <a:pPr marL="914400" lvl="1" indent="-457200">
                  <a:buFont typeface="+mj-lt"/>
                  <a:buAutoNum type="arabicPeriod" startAt="2"/>
                </a:pPr>
                <a:r>
                  <a:rPr lang="en-US" sz="2200" dirty="0"/>
                  <a:t>Distribution of time periods between some minimum and maximum:  Distribution combining known Fuller et al. 2007 and </a:t>
                </a:r>
                <a:r>
                  <a:rPr lang="en-US" sz="2200" dirty="0" err="1"/>
                  <a:t>DeLonay</a:t>
                </a:r>
                <a:r>
                  <a:rPr lang="en-US" sz="2200" dirty="0"/>
                  <a:t> et al. 2016 data (excluding unknown data) for time periods of 2 years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C16AE-5F39-4989-971B-F51B10879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22" y="2502384"/>
                <a:ext cx="10417255" cy="1523494"/>
              </a:xfrm>
              <a:prstGeom prst="rect">
                <a:avLst/>
              </a:prstGeom>
              <a:blipFill>
                <a:blip r:embed="rId5"/>
                <a:stretch>
                  <a:fillRect l="-761" t="-2400" r="-761" b="-7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C9620F-B3CB-49CE-994F-3C59BF7E3809}"/>
                  </a:ext>
                </a:extLst>
              </p:cNvPr>
              <p:cNvSpPr txBox="1"/>
              <p:nvPr/>
            </p:nvSpPr>
            <p:spPr>
              <a:xfrm>
                <a:off x="7478973" y="4421875"/>
                <a:ext cx="1545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C9620F-B3CB-49CE-994F-3C59BF7E3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973" y="4421875"/>
                <a:ext cx="1545757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025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3FAA6E-903B-422C-BB7C-9AEBFF041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655" y="3122695"/>
            <a:ext cx="6320691" cy="37353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E9F412-D778-446D-B01E-E8FA78C0C971}"/>
              </a:ext>
            </a:extLst>
          </p:cNvPr>
          <p:cNvSpPr txBox="1"/>
          <p:nvPr/>
        </p:nvSpPr>
        <p:spPr>
          <a:xfrm>
            <a:off x="3167270" y="1791197"/>
            <a:ext cx="585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function of maturation and spawning period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166EC0-BBFD-4656-B9C6-A49E49D2F948}"/>
              </a:ext>
            </a:extLst>
          </p:cNvPr>
          <p:cNvSpPr txBox="1"/>
          <p:nvPr/>
        </p:nvSpPr>
        <p:spPr>
          <a:xfrm>
            <a:off x="1032622" y="2502384"/>
            <a:ext cx="10417255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u="sng" dirty="0"/>
              <a:t>Parameterization Ideas for Reproductively Ready Period</a:t>
            </a:r>
            <a:r>
              <a:rPr lang="en-US" sz="2200" dirty="0"/>
              <a:t>:	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sz="2200" dirty="0"/>
              <a:t>Distribution of time periods between some minimum and maximum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700A4F-1920-4DA7-AFA4-A945CC3D187F}"/>
                  </a:ext>
                </a:extLst>
              </p:cNvPr>
              <p:cNvSpPr txBox="1"/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Fertilities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700A4F-1920-4DA7-AFA4-A945CC3D1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blipFill>
                <a:blip r:embed="rId3"/>
                <a:stretch>
                  <a:fillRect l="-2199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932052-C51E-4586-97BC-F0F7E36CFEF6}"/>
                  </a:ext>
                </a:extLst>
              </p:cNvPr>
              <p:cNvSpPr txBox="1"/>
              <p:nvPr/>
            </p:nvSpPr>
            <p:spPr>
              <a:xfrm>
                <a:off x="1032622" y="1197017"/>
                <a:ext cx="104172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  proportion of age-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females that are reproductively ready to spawn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932052-C51E-4586-97BC-F0F7E36CF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22" y="1197017"/>
                <a:ext cx="10417255" cy="461665"/>
              </a:xfrm>
              <a:prstGeom prst="rect">
                <a:avLst/>
              </a:prstGeom>
              <a:blipFill>
                <a:blip r:embed="rId4"/>
                <a:stretch>
                  <a:fillRect l="-76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2260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A677184-108C-4DFF-AD06-27E72E2FE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224" y="3127248"/>
            <a:ext cx="6328460" cy="37398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E9F412-D778-446D-B01E-E8FA78C0C971}"/>
              </a:ext>
            </a:extLst>
          </p:cNvPr>
          <p:cNvSpPr txBox="1"/>
          <p:nvPr/>
        </p:nvSpPr>
        <p:spPr>
          <a:xfrm>
            <a:off x="3167270" y="1791197"/>
            <a:ext cx="585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function of maturation and spawning period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166EC0-BBFD-4656-B9C6-A49E49D2F948}"/>
              </a:ext>
            </a:extLst>
          </p:cNvPr>
          <p:cNvSpPr txBox="1"/>
          <p:nvPr/>
        </p:nvSpPr>
        <p:spPr>
          <a:xfrm>
            <a:off x="1032622" y="2502384"/>
            <a:ext cx="10417255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u="sng" dirty="0"/>
              <a:t>Parameterization Ideas for Reproductively Ready Period</a:t>
            </a:r>
            <a:r>
              <a:rPr lang="en-US" sz="2200" dirty="0"/>
              <a:t>:	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sz="2200" dirty="0"/>
              <a:t>Distribution of time periods between some minimum and maximum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77BBD6-BD79-45C9-B1D3-7998EC6DD53F}"/>
                  </a:ext>
                </a:extLst>
              </p:cNvPr>
              <p:cNvSpPr txBox="1"/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Fertilities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77BBD6-BD79-45C9-B1D3-7998EC6DD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blipFill>
                <a:blip r:embed="rId3"/>
                <a:stretch>
                  <a:fillRect l="-2199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212773-B810-4B13-A31B-B0C2A5A0EAD7}"/>
                  </a:ext>
                </a:extLst>
              </p:cNvPr>
              <p:cNvSpPr txBox="1"/>
              <p:nvPr/>
            </p:nvSpPr>
            <p:spPr>
              <a:xfrm>
                <a:off x="1032622" y="1197017"/>
                <a:ext cx="104172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  proportion of age-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females that are reproductively ready to spawn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212773-B810-4B13-A31B-B0C2A5A0E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22" y="1197017"/>
                <a:ext cx="10417255" cy="461665"/>
              </a:xfrm>
              <a:prstGeom prst="rect">
                <a:avLst/>
              </a:prstGeom>
              <a:blipFill>
                <a:blip r:embed="rId4"/>
                <a:stretch>
                  <a:fillRect l="-76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37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6E2527-C6F7-4D47-83F2-AB1ED31D7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112" y="3124200"/>
            <a:ext cx="6581775" cy="3733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166EC0-BBFD-4656-B9C6-A49E49D2F948}"/>
              </a:ext>
            </a:extLst>
          </p:cNvPr>
          <p:cNvSpPr txBox="1"/>
          <p:nvPr/>
        </p:nvSpPr>
        <p:spPr>
          <a:xfrm>
            <a:off x="1032622" y="2502384"/>
            <a:ext cx="1041725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/>
              <a:t>Parameterization Ideas for Reproductively Ready Period</a:t>
            </a:r>
            <a:r>
              <a:rPr lang="en-US" sz="2400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Constant period:  all females are reproductively ready every 3rd year 	</a:t>
            </a:r>
          </a:p>
          <a:p>
            <a:pPr lvl="2"/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9F412-D778-446D-B01E-E8FA78C0C971}"/>
              </a:ext>
            </a:extLst>
          </p:cNvPr>
          <p:cNvSpPr txBox="1"/>
          <p:nvPr/>
        </p:nvSpPr>
        <p:spPr>
          <a:xfrm>
            <a:off x="3167270" y="1791197"/>
            <a:ext cx="585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function of maturation and spawning period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4AE76B-04F4-488E-A527-AA4D35FE14F7}"/>
                  </a:ext>
                </a:extLst>
              </p:cNvPr>
              <p:cNvSpPr txBox="1"/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Fertilities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4AE76B-04F4-488E-A527-AA4D35FE1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blipFill>
                <a:blip r:embed="rId3"/>
                <a:stretch>
                  <a:fillRect l="-2199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3301FC-8310-491C-B75B-2330E4950692}"/>
                  </a:ext>
                </a:extLst>
              </p:cNvPr>
              <p:cNvSpPr txBox="1"/>
              <p:nvPr/>
            </p:nvSpPr>
            <p:spPr>
              <a:xfrm>
                <a:off x="1032622" y="1197017"/>
                <a:ext cx="104172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  proportion of age-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females that are reproductively ready to spawn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3301FC-8310-491C-B75B-2330E4950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22" y="1197017"/>
                <a:ext cx="10417255" cy="461665"/>
              </a:xfrm>
              <a:prstGeom prst="rect">
                <a:avLst/>
              </a:prstGeom>
              <a:blipFill>
                <a:blip r:embed="rId4"/>
                <a:stretch>
                  <a:fillRect l="-76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613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3518265-BC9B-4941-999E-4685394B671A}"/>
              </a:ext>
            </a:extLst>
          </p:cNvPr>
          <p:cNvGrpSpPr/>
          <p:nvPr/>
        </p:nvGrpSpPr>
        <p:grpSpPr>
          <a:xfrm>
            <a:off x="2679192" y="3140896"/>
            <a:ext cx="5686425" cy="3733800"/>
            <a:chOff x="2679192" y="3140896"/>
            <a:chExt cx="5686425" cy="37338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9C334AE-3617-4FED-9CB8-8E4B94DF3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9192" y="3140896"/>
              <a:ext cx="5686425" cy="37338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B94C5D-592D-4EAC-8BF5-AC8A70F9540A}"/>
                </a:ext>
              </a:extLst>
            </p:cNvPr>
            <p:cNvSpPr/>
            <p:nvPr/>
          </p:nvSpPr>
          <p:spPr>
            <a:xfrm>
              <a:off x="3357349" y="3794078"/>
              <a:ext cx="4749421" cy="1228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7DCF86-1502-4AF2-93C8-38891F818AC4}"/>
                </a:ext>
              </a:extLst>
            </p:cNvPr>
            <p:cNvSpPr/>
            <p:nvPr/>
          </p:nvSpPr>
          <p:spPr>
            <a:xfrm>
              <a:off x="7874758" y="3794078"/>
              <a:ext cx="232012" cy="2210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166EC0-BBFD-4656-B9C6-A49E49D2F948}"/>
                  </a:ext>
                </a:extLst>
              </p:cNvPr>
              <p:cNvSpPr txBox="1"/>
              <p:nvPr/>
            </p:nvSpPr>
            <p:spPr>
              <a:xfrm>
                <a:off x="1032622" y="2502384"/>
                <a:ext cx="10417255" cy="127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u="sng" dirty="0"/>
                  <a:t>Parameterization Ideas for Reproductively Ready Period</a:t>
                </a:r>
                <a:r>
                  <a:rPr lang="en-US" sz="2400" dirty="0"/>
                  <a:t>:	</a:t>
                </a:r>
              </a:p>
              <a:p>
                <a:pPr marL="914400" lvl="1" indent="-457200">
                  <a:buFont typeface="+mj-lt"/>
                  <a:buAutoNum type="arabicPeriod" startAt="3"/>
                </a:pPr>
                <a:r>
                  <a:rPr lang="en-US" sz="2400" dirty="0"/>
                  <a:t>Cumulative distribution as a logistic function with half saturation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400" dirty="0"/>
                  <a:t> and egg-development rate parameter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166EC0-BBFD-4656-B9C6-A49E49D2F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22" y="2502384"/>
                <a:ext cx="10417255" cy="1277273"/>
              </a:xfrm>
              <a:prstGeom prst="rect">
                <a:avLst/>
              </a:prstGeom>
              <a:blipFill>
                <a:blip r:embed="rId3"/>
                <a:stretch>
                  <a:fillRect l="-878" t="-3810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DE9F412-D778-446D-B01E-E8FA78C0C971}"/>
              </a:ext>
            </a:extLst>
          </p:cNvPr>
          <p:cNvSpPr txBox="1"/>
          <p:nvPr/>
        </p:nvSpPr>
        <p:spPr>
          <a:xfrm>
            <a:off x="3167270" y="1791197"/>
            <a:ext cx="585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function of maturation and spawning period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2ED741-7EB5-4BAC-8361-C82D99E71BB5}"/>
                  </a:ext>
                </a:extLst>
              </p:cNvPr>
              <p:cNvSpPr txBox="1"/>
              <p:nvPr/>
            </p:nvSpPr>
            <p:spPr>
              <a:xfrm>
                <a:off x="7423787" y="4538723"/>
                <a:ext cx="402609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=2.7</m:t>
                    </m:r>
                  </m:oMath>
                </a14:m>
                <a:r>
                  <a:rPr lang="en-US" sz="2000" dirty="0"/>
                  <a:t>  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≈2</m:t>
                    </m:r>
                  </m:oMath>
                </a14:m>
                <a:r>
                  <a:rPr lang="en-US" sz="2000" dirty="0"/>
                  <a:t> years)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2ED741-7EB5-4BAC-8361-C82D99E71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787" y="4538723"/>
                <a:ext cx="4026090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F45737E-7C4D-482F-AB92-831F40B84338}"/>
                  </a:ext>
                </a:extLst>
              </p:cNvPr>
              <p:cNvSpPr txBox="1"/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Fertilities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F45737E-7C4D-482F-AB92-831F40B84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blipFill>
                <a:blip r:embed="rId5"/>
                <a:stretch>
                  <a:fillRect l="-2199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74F5AC-D399-4FD1-A8D2-BAA1E32A3509}"/>
                  </a:ext>
                </a:extLst>
              </p:cNvPr>
              <p:cNvSpPr txBox="1"/>
              <p:nvPr/>
            </p:nvSpPr>
            <p:spPr>
              <a:xfrm>
                <a:off x="1032622" y="1197017"/>
                <a:ext cx="104172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  proportion of age-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females that are reproductively ready to spawn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74F5AC-D399-4FD1-A8D2-BAA1E32A3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22" y="1197017"/>
                <a:ext cx="10417255" cy="461665"/>
              </a:xfrm>
              <a:prstGeom prst="rect">
                <a:avLst/>
              </a:prstGeom>
              <a:blipFill>
                <a:blip r:embed="rId6"/>
                <a:stretch>
                  <a:fillRect l="-76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25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630F4E1-9431-47D8-8449-46BD3232D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7" y="3137508"/>
            <a:ext cx="5686425" cy="3733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E9F412-D778-446D-B01E-E8FA78C0C971}"/>
              </a:ext>
            </a:extLst>
          </p:cNvPr>
          <p:cNvSpPr txBox="1"/>
          <p:nvPr/>
        </p:nvSpPr>
        <p:spPr>
          <a:xfrm>
            <a:off x="3167270" y="1791197"/>
            <a:ext cx="585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function of maturation and spawning period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087168-7D4F-41FB-9721-0AACE04E2517}"/>
                  </a:ext>
                </a:extLst>
              </p:cNvPr>
              <p:cNvSpPr txBox="1"/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Fertilities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087168-7D4F-41FB-9721-0AACE04E2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blipFill>
                <a:blip r:embed="rId3"/>
                <a:stretch>
                  <a:fillRect l="-2199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88CAD4-BF07-4740-B1EE-90BC66947DA1}"/>
                  </a:ext>
                </a:extLst>
              </p:cNvPr>
              <p:cNvSpPr txBox="1"/>
              <p:nvPr/>
            </p:nvSpPr>
            <p:spPr>
              <a:xfrm>
                <a:off x="1032622" y="1197017"/>
                <a:ext cx="104172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  proportion of age-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females that are reproductively ready to spawn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88CAD4-BF07-4740-B1EE-90BC66947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22" y="1197017"/>
                <a:ext cx="10417255" cy="461665"/>
              </a:xfrm>
              <a:prstGeom prst="rect">
                <a:avLst/>
              </a:prstGeom>
              <a:blipFill>
                <a:blip r:embed="rId4"/>
                <a:stretch>
                  <a:fillRect l="-76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0E342D-2018-4B30-8BBA-CF83EB6B75E7}"/>
                  </a:ext>
                </a:extLst>
              </p:cNvPr>
              <p:cNvSpPr txBox="1"/>
              <p:nvPr/>
            </p:nvSpPr>
            <p:spPr>
              <a:xfrm>
                <a:off x="1032622" y="2502384"/>
                <a:ext cx="10417255" cy="127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u="sng" dirty="0"/>
                  <a:t>Parameterization Ideas for Reproductively Ready Period</a:t>
                </a:r>
                <a:r>
                  <a:rPr lang="en-US" sz="2400" dirty="0"/>
                  <a:t>:	</a:t>
                </a:r>
              </a:p>
              <a:p>
                <a:pPr marL="914400" lvl="1" indent="-457200">
                  <a:buFont typeface="+mj-lt"/>
                  <a:buAutoNum type="arabicPeriod" startAt="3"/>
                </a:pPr>
                <a:r>
                  <a:rPr lang="en-US" sz="2400" dirty="0"/>
                  <a:t>Cumulative distribution as a logistic function with half saturation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400" dirty="0"/>
                  <a:t> and egg-development rate parameter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0E342D-2018-4B30-8BBA-CF83EB6B7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22" y="2502384"/>
                <a:ext cx="10417255" cy="1277273"/>
              </a:xfrm>
              <a:prstGeom prst="rect">
                <a:avLst/>
              </a:prstGeom>
              <a:blipFill>
                <a:blip r:embed="rId5"/>
                <a:stretch>
                  <a:fillRect l="-878" t="-3810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535B06-7295-4DA9-9903-64479EBAFF59}"/>
                  </a:ext>
                </a:extLst>
              </p:cNvPr>
              <p:cNvSpPr txBox="1"/>
              <p:nvPr/>
            </p:nvSpPr>
            <p:spPr>
              <a:xfrm>
                <a:off x="7423787" y="4538723"/>
                <a:ext cx="402609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=2.7</m:t>
                    </m:r>
                  </m:oMath>
                </a14:m>
                <a:r>
                  <a:rPr lang="en-US" sz="2000" dirty="0"/>
                  <a:t>  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≈2</m:t>
                    </m:r>
                  </m:oMath>
                </a14:m>
                <a:r>
                  <a:rPr lang="en-US" sz="2000" dirty="0"/>
                  <a:t> years)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535B06-7295-4DA9-9903-64479EBAF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787" y="4538723"/>
                <a:ext cx="4026090" cy="1015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4774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E9F412-D778-446D-B01E-E8FA78C0C971}"/>
              </a:ext>
            </a:extLst>
          </p:cNvPr>
          <p:cNvSpPr txBox="1"/>
          <p:nvPr/>
        </p:nvSpPr>
        <p:spPr>
          <a:xfrm>
            <a:off x="3167270" y="1791197"/>
            <a:ext cx="585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function of maturation and spawning period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087168-7D4F-41FB-9721-0AACE04E2517}"/>
                  </a:ext>
                </a:extLst>
              </p:cNvPr>
              <p:cNvSpPr txBox="1"/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Fertilities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087168-7D4F-41FB-9721-0AACE04E2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blipFill>
                <a:blip r:embed="rId3"/>
                <a:stretch>
                  <a:fillRect l="-2199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88CAD4-BF07-4740-B1EE-90BC66947DA1}"/>
                  </a:ext>
                </a:extLst>
              </p:cNvPr>
              <p:cNvSpPr txBox="1"/>
              <p:nvPr/>
            </p:nvSpPr>
            <p:spPr>
              <a:xfrm>
                <a:off x="1032622" y="1197017"/>
                <a:ext cx="104172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  proportion of age-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females that are reproductively ready to spawn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88CAD4-BF07-4740-B1EE-90BC66947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22" y="1197017"/>
                <a:ext cx="10417255" cy="461665"/>
              </a:xfrm>
              <a:prstGeom prst="rect">
                <a:avLst/>
              </a:prstGeom>
              <a:blipFill>
                <a:blip r:embed="rId4"/>
                <a:stretch>
                  <a:fillRect l="-76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AE1C5A00-4F02-4268-A46A-1061536682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80" y="2902226"/>
            <a:ext cx="5326185" cy="30215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23DAE6-7934-42CF-BEA7-923412D333AD}"/>
              </a:ext>
            </a:extLst>
          </p:cNvPr>
          <p:cNvSpPr txBox="1"/>
          <p:nvPr/>
        </p:nvSpPr>
        <p:spPr>
          <a:xfrm>
            <a:off x="5518484" y="3889760"/>
            <a:ext cx="116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&amp;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B6B24F-E5FE-4EDE-BEC4-A72CF72D42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098" y="3098980"/>
            <a:ext cx="4632522" cy="26280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E0847D-4C5A-40ED-8879-08B60B133EDF}"/>
                  </a:ext>
                </a:extLst>
              </p:cNvPr>
              <p:cNvSpPr txBox="1"/>
              <p:nvPr/>
            </p:nvSpPr>
            <p:spPr>
              <a:xfrm>
                <a:off x="1339445" y="3500096"/>
                <a:ext cx="211937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600" dirty="0"/>
                  <a:t>  (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years)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E0847D-4C5A-40ED-8879-08B60B133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445" y="3500096"/>
                <a:ext cx="2119371" cy="584775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0D4B481-CF7F-4235-A1CE-307B76CF3819}"/>
                  </a:ext>
                </a:extLst>
              </p:cNvPr>
              <p:cNvSpPr txBox="1"/>
              <p:nvPr/>
            </p:nvSpPr>
            <p:spPr>
              <a:xfrm>
                <a:off x="3047999" y="2657193"/>
                <a:ext cx="12589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0D4B481-CF7F-4235-A1CE-307B76CF3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9" y="2657193"/>
                <a:ext cx="1258957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BCFD81-A542-4DC1-9FAB-8E875986464E}"/>
                  </a:ext>
                </a:extLst>
              </p:cNvPr>
              <p:cNvSpPr txBox="1"/>
              <p:nvPr/>
            </p:nvSpPr>
            <p:spPr>
              <a:xfrm>
                <a:off x="8607291" y="2657192"/>
                <a:ext cx="12589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BCFD81-A542-4DC1-9FAB-8E8759864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291" y="2657192"/>
                <a:ext cx="1258957" cy="461665"/>
              </a:xfrm>
              <a:prstGeom prst="rect">
                <a:avLst/>
              </a:prstGeom>
              <a:blipFill>
                <a:blip r:embed="rId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63555CB-DA30-44FE-B08A-4FC7EEAF481C}"/>
                  </a:ext>
                </a:extLst>
              </p:cNvPr>
              <p:cNvSpPr txBox="1"/>
              <p:nvPr/>
            </p:nvSpPr>
            <p:spPr>
              <a:xfrm>
                <a:off x="9546312" y="3642032"/>
                <a:ext cx="15457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63555CB-DA30-44FE-B08A-4FC7EEAF4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312" y="3642032"/>
                <a:ext cx="1545757" cy="338554"/>
              </a:xfrm>
              <a:prstGeom prst="rect">
                <a:avLst/>
              </a:prstGeom>
              <a:blipFill>
                <a:blip r:embed="rId10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725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E9F412-D778-446D-B01E-E8FA78C0C971}"/>
              </a:ext>
            </a:extLst>
          </p:cNvPr>
          <p:cNvSpPr txBox="1"/>
          <p:nvPr/>
        </p:nvSpPr>
        <p:spPr>
          <a:xfrm>
            <a:off x="3167270" y="1791197"/>
            <a:ext cx="585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function of maturation and spawning period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087168-7D4F-41FB-9721-0AACE04E2517}"/>
                  </a:ext>
                </a:extLst>
              </p:cNvPr>
              <p:cNvSpPr txBox="1"/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Fertilities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087168-7D4F-41FB-9721-0AACE04E2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blipFill>
                <a:blip r:embed="rId3"/>
                <a:stretch>
                  <a:fillRect l="-2199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88CAD4-BF07-4740-B1EE-90BC66947DA1}"/>
                  </a:ext>
                </a:extLst>
              </p:cNvPr>
              <p:cNvSpPr txBox="1"/>
              <p:nvPr/>
            </p:nvSpPr>
            <p:spPr>
              <a:xfrm>
                <a:off x="1032622" y="1197017"/>
                <a:ext cx="104172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  proportion of age-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females that are reproductively ready to spawn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88CAD4-BF07-4740-B1EE-90BC66947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22" y="1197017"/>
                <a:ext cx="10417255" cy="461665"/>
              </a:xfrm>
              <a:prstGeom prst="rect">
                <a:avLst/>
              </a:prstGeom>
              <a:blipFill>
                <a:blip r:embed="rId4"/>
                <a:stretch>
                  <a:fillRect l="-76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99A383F-BA72-4EEF-B367-54A3CB0CFE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2247900"/>
            <a:ext cx="714375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440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ED7D0B-1FBC-4A30-8A11-7F026AC0FF97}"/>
                  </a:ext>
                </a:extLst>
              </p:cNvPr>
              <p:cNvSpPr txBox="1"/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Reproductively Ready Females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>
                    <a:latin typeface="+mj-lt"/>
                  </a:rPr>
                  <a:t>) Notes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ED7D0B-1FBC-4A30-8A11-7F026AC0F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blipFill>
                <a:blip r:embed="rId2"/>
                <a:stretch>
                  <a:fillRect l="-2199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C1F3BC3-9B21-49F9-86E9-1A5A46BE2122}"/>
              </a:ext>
            </a:extLst>
          </p:cNvPr>
          <p:cNvSpPr txBox="1"/>
          <p:nvPr/>
        </p:nvSpPr>
        <p:spPr>
          <a:xfrm>
            <a:off x="1028073" y="1202239"/>
            <a:ext cx="10324555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DM:  Obtain results for the simplest case first and then undergo further comparisons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CF:  Go with what you expect to be most realistic even if not the simplest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Would we be able to analyze female reproductive period as a time to event analysis?  Enough data?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Utilizing different parameterization approaches is a robustness test: </a:t>
            </a:r>
          </a:p>
          <a:p>
            <a:pPr marL="800100" lvl="1" indent="-342900">
              <a:spcAft>
                <a:spcPts val="6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400" dirty="0"/>
              <a:t>Different approaches may have no effect on management decisions (less risk under the given uncertainties)</a:t>
            </a:r>
          </a:p>
          <a:p>
            <a:pPr marL="800100" lvl="1" indent="-342900">
              <a:spcAft>
                <a:spcPts val="6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400" dirty="0"/>
              <a:t>It informs whether or not gathering more information on these topics is very important for the decision making process (if there is a drastic effect on management decisions, then reducing uncertainty will be important)</a:t>
            </a:r>
          </a:p>
        </p:txBody>
      </p:sp>
    </p:spTree>
    <p:extLst>
      <p:ext uri="{BB962C8B-B14F-4D97-AF65-F5344CB8AC3E}">
        <p14:creationId xmlns:p14="http://schemas.microsoft.com/office/powerpoint/2010/main" val="652252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3F5403-81E3-408F-BEAE-120E8F42E475}"/>
                  </a:ext>
                </a:extLst>
              </p:cNvPr>
              <p:cNvSpPr txBox="1"/>
              <p:nvPr/>
            </p:nvSpPr>
            <p:spPr>
              <a:xfrm>
                <a:off x="1028073" y="1192256"/>
                <a:ext cx="69695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:  sex ratio (fraction of the eggs that are female)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3F5403-81E3-408F-BEAE-120E8F42E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73" y="1192256"/>
                <a:ext cx="6969515" cy="461665"/>
              </a:xfrm>
              <a:prstGeom prst="rect">
                <a:avLst/>
              </a:prstGeom>
              <a:blipFill>
                <a:blip r:embed="rId2"/>
                <a:stretch>
                  <a:fillRect l="-1225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8E0F744F-8B58-4D13-BDF6-22D579F00C00}"/>
              </a:ext>
            </a:extLst>
          </p:cNvPr>
          <p:cNvGrpSpPr/>
          <p:nvPr/>
        </p:nvGrpSpPr>
        <p:grpSpPr>
          <a:xfrm>
            <a:off x="1987679" y="2014593"/>
            <a:ext cx="5050302" cy="3651151"/>
            <a:chOff x="5683343" y="2089855"/>
            <a:chExt cx="5050302" cy="365115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DDD4C7B-349D-44EF-86E8-4A9AEADE3D16}"/>
                </a:ext>
              </a:extLst>
            </p:cNvPr>
            <p:cNvGrpSpPr/>
            <p:nvPr/>
          </p:nvGrpSpPr>
          <p:grpSpPr>
            <a:xfrm>
              <a:off x="5683343" y="2089855"/>
              <a:ext cx="5050302" cy="1814484"/>
              <a:chOff x="5683343" y="2089855"/>
              <a:chExt cx="5050302" cy="1814484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F4782C8C-67E6-4334-AB0C-C871D06198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538" t="21524" r="32038" b="60005"/>
              <a:stretch/>
            </p:blipFill>
            <p:spPr>
              <a:xfrm>
                <a:off x="5683343" y="2089855"/>
                <a:ext cx="5050302" cy="1266092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8CD071D8-3422-4D81-B7CF-C3D00A8DC9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555296" y="3099768"/>
                <a:ext cx="3334539" cy="804571"/>
              </a:xfrm>
              <a:prstGeom prst="rect">
                <a:avLst/>
              </a:prstGeom>
            </p:spPr>
          </p:pic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FEB350C-A405-4626-BAF1-0533994B1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91308" y="4087497"/>
              <a:ext cx="4459458" cy="1653509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2D33BB6-F487-42FD-B851-10571ECC45B5}"/>
              </a:ext>
            </a:extLst>
          </p:cNvPr>
          <p:cNvSpPr txBox="1"/>
          <p:nvPr/>
        </p:nvSpPr>
        <p:spPr>
          <a:xfrm>
            <a:off x="7327722" y="2839840"/>
            <a:ext cx="4009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70C0"/>
                </a:solidFill>
              </a:rPr>
              <a:t>125 Wild Adults in RPMA 2 in 2008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70C0"/>
                </a:solidFill>
              </a:rPr>
              <a:t>40 Wild Females in RPMA 2 in 2008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9846A4-33DD-459E-9C64-29FE242B0004}"/>
                  </a:ext>
                </a:extLst>
              </p:cNvPr>
              <p:cNvSpPr txBox="1"/>
              <p:nvPr/>
            </p:nvSpPr>
            <p:spPr>
              <a:xfrm>
                <a:off x="7667341" y="3998380"/>
                <a:ext cx="3330054" cy="612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9846A4-33DD-459E-9C64-29FE242B0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341" y="3998380"/>
                <a:ext cx="3330054" cy="6127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95D832-4FC1-4D61-9C57-635CFF7EA05E}"/>
                  </a:ext>
                </a:extLst>
              </p:cNvPr>
              <p:cNvSpPr txBox="1"/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Fertilities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95D832-4FC1-4D61-9C57-635CFF7EA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blipFill>
                <a:blip r:embed="rId7"/>
                <a:stretch>
                  <a:fillRect l="-2199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9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1D5A7A-2588-44A6-8FFC-B14C5287DC66}"/>
              </a:ext>
            </a:extLst>
          </p:cNvPr>
          <p:cNvSpPr txBox="1"/>
          <p:nvPr/>
        </p:nvSpPr>
        <p:spPr>
          <a:xfrm>
            <a:off x="529389" y="352926"/>
            <a:ext cx="9978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Age-Structured Projection Matrix (Leslie Matrix)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0FCAD2-1779-4B3D-AF3B-F76EA6172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097" y="1493950"/>
            <a:ext cx="8739470" cy="45198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9F06CF-5C5B-4DBD-ACF3-89EF78B12AA7}"/>
              </a:ext>
            </a:extLst>
          </p:cNvPr>
          <p:cNvSpPr txBox="1"/>
          <p:nvPr/>
        </p:nvSpPr>
        <p:spPr>
          <a:xfrm>
            <a:off x="10154654" y="2577116"/>
            <a:ext cx="184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Fertilities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9BEF40-E7DC-4924-B563-E6DE323A3FE9}"/>
              </a:ext>
            </a:extLst>
          </p:cNvPr>
          <p:cNvSpPr/>
          <p:nvPr/>
        </p:nvSpPr>
        <p:spPr>
          <a:xfrm>
            <a:off x="2229852" y="1413283"/>
            <a:ext cx="7740316" cy="1276937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A2DCA0D-16B2-485B-8D5C-6F6C9FA26734}"/>
              </a:ext>
            </a:extLst>
          </p:cNvPr>
          <p:cNvSpPr/>
          <p:nvPr/>
        </p:nvSpPr>
        <p:spPr>
          <a:xfrm rot="1799308">
            <a:off x="1875422" y="3620927"/>
            <a:ext cx="7199008" cy="1248174"/>
          </a:xfrm>
          <a:prstGeom prst="ellipse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B2C879-35B1-48A3-82FA-553F1A7F01E2}"/>
              </a:ext>
            </a:extLst>
          </p:cNvPr>
          <p:cNvSpPr txBox="1"/>
          <p:nvPr/>
        </p:nvSpPr>
        <p:spPr>
          <a:xfrm>
            <a:off x="9063790" y="6128084"/>
            <a:ext cx="1684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Survivals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4F28A431-B4F3-4905-A604-87362E55F5CE}"/>
              </a:ext>
            </a:extLst>
          </p:cNvPr>
          <p:cNvCxnSpPr>
            <a:stCxn id="3" idx="0"/>
            <a:endCxn id="10" idx="6"/>
          </p:cNvCxnSpPr>
          <p:nvPr/>
        </p:nvCxnSpPr>
        <p:spPr>
          <a:xfrm rot="16200000" flipV="1">
            <a:off x="10260940" y="1760980"/>
            <a:ext cx="525364" cy="1106907"/>
          </a:xfrm>
          <a:prstGeom prst="curved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89340C6D-8352-4756-832D-64C0BD4547CD}"/>
              </a:ext>
            </a:extLst>
          </p:cNvPr>
          <p:cNvCxnSpPr>
            <a:cxnSpLocks/>
            <a:stCxn id="2" idx="0"/>
          </p:cNvCxnSpPr>
          <p:nvPr/>
        </p:nvCxnSpPr>
        <p:spPr>
          <a:xfrm rot="16200000" flipV="1">
            <a:off x="9019675" y="5241758"/>
            <a:ext cx="385010" cy="1387642"/>
          </a:xfrm>
          <a:prstGeom prst="curvedConnector2">
            <a:avLst/>
          </a:prstGeom>
          <a:ln w="381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6894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0ED7D0B-1FBC-4A30-8A11-7F026AC0FF97}"/>
              </a:ext>
            </a:extLst>
          </p:cNvPr>
          <p:cNvSpPr txBox="1"/>
          <p:nvPr/>
        </p:nvSpPr>
        <p:spPr>
          <a:xfrm>
            <a:off x="529389" y="352926"/>
            <a:ext cx="9978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Sex Ratio (r) Notes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1F3BC3-9B21-49F9-86E9-1A5A46BE2122}"/>
              </a:ext>
            </a:extLst>
          </p:cNvPr>
          <p:cNvSpPr txBox="1"/>
          <p:nvPr/>
        </p:nvSpPr>
        <p:spPr>
          <a:xfrm>
            <a:off x="1028073" y="1202239"/>
            <a:ext cx="10324555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Is it likely that biases in sampling would affect estimates of the sex ratio?  Thought process behind this question:</a:t>
            </a:r>
          </a:p>
          <a:p>
            <a:pPr marL="800100" lvl="1" indent="-342900">
              <a:spcAft>
                <a:spcPts val="6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/>
              <a:t>Often sex data is obtained during </a:t>
            </a:r>
            <a:r>
              <a:rPr lang="en-US" sz="2000" dirty="0" err="1"/>
              <a:t>broodstock</a:t>
            </a:r>
            <a:r>
              <a:rPr lang="en-US" sz="2000" dirty="0"/>
              <a:t> collection</a:t>
            </a:r>
          </a:p>
          <a:p>
            <a:pPr marL="800100" lvl="1" indent="-342900">
              <a:spcAft>
                <a:spcPts val="6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 err="1"/>
              <a:t>Delonay</a:t>
            </a:r>
            <a:r>
              <a:rPr lang="en-US" sz="2000" dirty="0"/>
              <a:t> et al. 2016 found that mature but non-reproductively ready males, often exhibited movement patterns similar to reproductively ready males, while mature non-reproductively females tended to move less than reproductively ready females</a:t>
            </a:r>
          </a:p>
          <a:p>
            <a:pPr marL="800100" lvl="1" indent="-342900">
              <a:spcAft>
                <a:spcPts val="6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 err="1"/>
              <a:t>Delonay</a:t>
            </a:r>
            <a:r>
              <a:rPr lang="en-US" sz="2000" dirty="0"/>
              <a:t> et al. 2016 also found that males tended to mature earlier and have a shorter spawning period than females</a:t>
            </a:r>
          </a:p>
          <a:p>
            <a:pPr marL="800100" lvl="1" indent="-342900"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/>
              <a:t>If less mobile and younger females are less likely to be captured during </a:t>
            </a:r>
            <a:r>
              <a:rPr lang="en-US" sz="2000" dirty="0" err="1"/>
              <a:t>broodstock</a:t>
            </a:r>
            <a:r>
              <a:rPr lang="en-US" sz="2000" dirty="0"/>
              <a:t> (e.g., they don’t travel far enough upriver to be in the sampling location) then the ratio of males to females captured could be skewed 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Perhaps Molly Webb’s bloodwork data will give a more updated picture of sex ratio as well?</a:t>
            </a:r>
          </a:p>
          <a:p>
            <a:pPr lvl="1">
              <a:spcAft>
                <a:spcPts val="600"/>
              </a:spcAft>
              <a:buSzPct val="75000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12553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166EC0-BBFD-4656-B9C6-A49E49D2F948}"/>
                  </a:ext>
                </a:extLst>
              </p:cNvPr>
              <p:cNvSpPr txBox="1"/>
              <p:nvPr/>
            </p:nvSpPr>
            <p:spPr>
              <a:xfrm>
                <a:off x="1248562" y="2635263"/>
                <a:ext cx="10106375" cy="2539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u="sng" dirty="0"/>
                  <a:t>Process</a:t>
                </a:r>
                <a:r>
                  <a:rPr lang="en-US" sz="2400" dirty="0"/>
                  <a:t>:</a:t>
                </a:r>
              </a:p>
              <a:p>
                <a:pPr marL="914400" lvl="1" indent="-457200">
                  <a:spcAft>
                    <a:spcPts val="600"/>
                  </a:spcAft>
                  <a:buFont typeface="+mj-lt"/>
                  <a:buAutoNum type="arabicParenR"/>
                </a:pPr>
                <a:r>
                  <a:rPr lang="en-US" sz="2400" dirty="0"/>
                  <a:t>For each age, simulate several lengths from the von </a:t>
                </a:r>
                <a:r>
                  <a:rPr lang="en-US" sz="2400" dirty="0" err="1"/>
                  <a:t>Bertalanffy</a:t>
                </a:r>
                <a:r>
                  <a:rPr lang="en-US" sz="2400" dirty="0"/>
                  <a:t> function and distribution of parameters (age-length relationship)</a:t>
                </a:r>
              </a:p>
              <a:p>
                <a:pPr marL="914400" lvl="1" indent="-457200">
                  <a:spcAft>
                    <a:spcPts val="600"/>
                  </a:spcAft>
                  <a:buFont typeface="+mj-lt"/>
                  <a:buAutoNum type="arabicParenR"/>
                </a:pPr>
                <a:r>
                  <a:rPr lang="en-US" sz="2400" dirty="0"/>
                  <a:t>For each length simulate fecundities from the length-fecundity relationship</a:t>
                </a:r>
              </a:p>
              <a:p>
                <a:pPr marL="914400" lvl="1" indent="-457200">
                  <a:spcAft>
                    <a:spcPts val="600"/>
                  </a:spcAft>
                  <a:buFont typeface="+mj-lt"/>
                  <a:buAutoNum type="arabicParenR"/>
                </a:pPr>
                <a:r>
                  <a:rPr lang="en-US" sz="2400" dirty="0"/>
                  <a:t>Use the mean of the fecundities for each age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166EC0-BBFD-4656-B9C6-A49E49D2F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562" y="2635263"/>
                <a:ext cx="10106375" cy="2539157"/>
              </a:xfrm>
              <a:prstGeom prst="rect">
                <a:avLst/>
              </a:prstGeom>
              <a:blipFill>
                <a:blip r:embed="rId2"/>
                <a:stretch>
                  <a:fillRect l="-965" t="-1918" r="-362" b="-4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CCB97B8-21A7-4A32-B877-0CFB97C7E4AF}"/>
              </a:ext>
            </a:extLst>
          </p:cNvPr>
          <p:cNvSpPr txBox="1"/>
          <p:nvPr/>
        </p:nvSpPr>
        <p:spPr>
          <a:xfrm>
            <a:off x="1199762" y="1791197"/>
            <a:ext cx="979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FF0000"/>
                </a:solidFill>
              </a:rPr>
              <a:t>use length-fecundity relationship + age-length relationship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D2B682-18E8-438C-8B31-D189F3E82927}"/>
                  </a:ext>
                </a:extLst>
              </p:cNvPr>
              <p:cNvSpPr txBox="1"/>
              <p:nvPr/>
            </p:nvSpPr>
            <p:spPr>
              <a:xfrm>
                <a:off x="1028073" y="1202239"/>
                <a:ext cx="8971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  number of eggs per spawning age-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female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D2B682-18E8-438C-8B31-D189F3E82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73" y="1202239"/>
                <a:ext cx="8971722" cy="461665"/>
              </a:xfrm>
              <a:prstGeom prst="rect">
                <a:avLst/>
              </a:prstGeom>
              <a:blipFill>
                <a:blip r:embed="rId3"/>
                <a:stretch>
                  <a:fillRect l="-95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7DAB5D-43DE-4BB4-9C4B-9D2B2715464B}"/>
                  </a:ext>
                </a:extLst>
              </p:cNvPr>
              <p:cNvSpPr txBox="1"/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Fertilities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7DAB5D-43DE-4BB4-9C4B-9D2B27154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blipFill>
                <a:blip r:embed="rId4"/>
                <a:stretch>
                  <a:fillRect l="-2199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445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166EC0-BBFD-4656-B9C6-A49E49D2F948}"/>
                  </a:ext>
                </a:extLst>
              </p:cNvPr>
              <p:cNvSpPr txBox="1"/>
              <p:nvPr/>
            </p:nvSpPr>
            <p:spPr>
              <a:xfrm>
                <a:off x="1248562" y="2526079"/>
                <a:ext cx="10106375" cy="371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u="sng" dirty="0"/>
                  <a:t>Age-Length Relationship</a:t>
                </a:r>
                <a:r>
                  <a:rPr lang="en-US" sz="2400" dirty="0"/>
                  <a:t>:</a:t>
                </a:r>
              </a:p>
              <a:p>
                <a:pPr marL="742950" lvl="1" indent="-285750"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 err="1"/>
                  <a:t>Faben’s</a:t>
                </a:r>
                <a:r>
                  <a:rPr lang="en-US" sz="2400" dirty="0"/>
                  <a:t> model: 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Use </a:t>
                </a:r>
                <a:r>
                  <a:rPr lang="en-US" sz="2400" dirty="0" err="1"/>
                  <a:t>Faben’s</a:t>
                </a:r>
                <a:r>
                  <a:rPr lang="en-US" sz="2400" dirty="0"/>
                  <a:t> model (von </a:t>
                </a:r>
                <a:r>
                  <a:rPr lang="en-US" sz="2400" dirty="0" err="1"/>
                  <a:t>Bertalanffy</a:t>
                </a:r>
                <a:r>
                  <a:rPr lang="en-US" sz="2400" dirty="0"/>
                  <a:t> growth) to 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(bivariate lognormal distribution) </a:t>
                </a:r>
                <a:r>
                  <a:rPr lang="en-US" sz="2400" i="1" dirty="0">
                    <a:solidFill>
                      <a:srgbClr val="FF0000"/>
                    </a:solidFill>
                  </a:rPr>
                  <a:t>– chat with Mike about what exactly was fit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Assume natural-origin length at age-1,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is normally distributed with a mean of 200mm and standard deviation of 35mm, truncated between 50mm and 350mm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166EC0-BBFD-4656-B9C6-A49E49D2F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562" y="2526079"/>
                <a:ext cx="10106375" cy="3710055"/>
              </a:xfrm>
              <a:prstGeom prst="rect">
                <a:avLst/>
              </a:prstGeom>
              <a:blipFill>
                <a:blip r:embed="rId2"/>
                <a:stretch>
                  <a:fillRect l="-965" t="-1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CCB97B8-21A7-4A32-B877-0CFB97C7E4AF}"/>
              </a:ext>
            </a:extLst>
          </p:cNvPr>
          <p:cNvSpPr txBox="1"/>
          <p:nvPr/>
        </p:nvSpPr>
        <p:spPr>
          <a:xfrm>
            <a:off x="1199762" y="1791197"/>
            <a:ext cx="979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FF0000"/>
                </a:solidFill>
              </a:rPr>
              <a:t>use length-fecundity relationship + age-length relationship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D2B682-18E8-438C-8B31-D189F3E82927}"/>
                  </a:ext>
                </a:extLst>
              </p:cNvPr>
              <p:cNvSpPr txBox="1"/>
              <p:nvPr/>
            </p:nvSpPr>
            <p:spPr>
              <a:xfrm>
                <a:off x="1028073" y="1202239"/>
                <a:ext cx="8971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  number of eggs per spawning age-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female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D2B682-18E8-438C-8B31-D189F3E82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73" y="1202239"/>
                <a:ext cx="8971722" cy="461665"/>
              </a:xfrm>
              <a:prstGeom prst="rect">
                <a:avLst/>
              </a:prstGeom>
              <a:blipFill>
                <a:blip r:embed="rId3"/>
                <a:stretch>
                  <a:fillRect l="-95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7DAB5D-43DE-4BB4-9C4B-9D2B2715464B}"/>
                  </a:ext>
                </a:extLst>
              </p:cNvPr>
              <p:cNvSpPr txBox="1"/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Fertilities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7DAB5D-43DE-4BB4-9C4B-9D2B27154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blipFill>
                <a:blip r:embed="rId4"/>
                <a:stretch>
                  <a:fillRect l="-2199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1312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EAC7DE2-F028-4333-83BD-D6A0F177C1FB}"/>
              </a:ext>
            </a:extLst>
          </p:cNvPr>
          <p:cNvGrpSpPr/>
          <p:nvPr/>
        </p:nvGrpSpPr>
        <p:grpSpPr>
          <a:xfrm>
            <a:off x="1698955" y="3141130"/>
            <a:ext cx="5381625" cy="3733800"/>
            <a:chOff x="5681240" y="3054085"/>
            <a:chExt cx="5381625" cy="37338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FCCB8D2-1F71-411E-8B46-D1EC6083A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1240" y="3054085"/>
              <a:ext cx="5381625" cy="37338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7345AF9-A668-4F76-A331-62D32760A1CF}"/>
                    </a:ext>
                  </a:extLst>
                </p:cNvPr>
                <p:cNvSpPr txBox="1"/>
                <p:nvPr/>
              </p:nvSpPr>
              <p:spPr>
                <a:xfrm>
                  <a:off x="8375910" y="6273889"/>
                  <a:ext cx="49231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7345AF9-A668-4F76-A331-62D32760A1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910" y="6273889"/>
                  <a:ext cx="492314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6849E13-6C1D-4885-8F13-38F968E2C4AD}"/>
              </a:ext>
            </a:extLst>
          </p:cNvPr>
          <p:cNvGrpSpPr>
            <a:grpSpLocks noChangeAspect="1"/>
          </p:cNvGrpSpPr>
          <p:nvPr/>
        </p:nvGrpSpPr>
        <p:grpSpPr>
          <a:xfrm>
            <a:off x="7108744" y="3345443"/>
            <a:ext cx="3677585" cy="3399227"/>
            <a:chOff x="7040854" y="2404038"/>
            <a:chExt cx="4705670" cy="434949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F094152-97C1-412E-ABC0-D9BC056903C8}"/>
                </a:ext>
              </a:extLst>
            </p:cNvPr>
            <p:cNvGrpSpPr/>
            <p:nvPr/>
          </p:nvGrpSpPr>
          <p:grpSpPr>
            <a:xfrm>
              <a:off x="7610568" y="2404038"/>
              <a:ext cx="4135956" cy="4349496"/>
              <a:chOff x="7174469" y="2516582"/>
              <a:chExt cx="4135956" cy="4349496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1FAD2E0-9DED-4AF4-B21B-FB154D2EC45B}"/>
                  </a:ext>
                </a:extLst>
              </p:cNvPr>
              <p:cNvGrpSpPr/>
              <p:nvPr/>
            </p:nvGrpSpPr>
            <p:grpSpPr>
              <a:xfrm>
                <a:off x="7174469" y="2516582"/>
                <a:ext cx="4135956" cy="4036433"/>
                <a:chOff x="5514481" y="2586922"/>
                <a:chExt cx="4135956" cy="4036433"/>
              </a:xfrm>
            </p:grpSpPr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4BCE97F3-85A9-4B5A-96B5-35500CC1F3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5894363" y="2586922"/>
                  <a:ext cx="3756074" cy="40364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C9909FF3-5162-452B-9D32-AF43DA6AFC9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5514481" y="2586922"/>
                  <a:ext cx="406780" cy="36240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2B84749-BFB0-4BE3-AA70-E1867C2C8BDE}"/>
                      </a:ext>
                    </a:extLst>
                  </p:cNvPr>
                  <p:cNvSpPr txBox="1"/>
                  <p:nvPr/>
                </p:nvSpPr>
                <p:spPr>
                  <a:xfrm>
                    <a:off x="9151189" y="6465968"/>
                    <a:ext cx="5623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AA8817F9-5463-4154-83E5-4C4B88D350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51189" y="6465968"/>
                    <a:ext cx="562398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CD7B166-5962-45A7-B59F-D6969D27D779}"/>
                    </a:ext>
                  </a:extLst>
                </p:cNvPr>
                <p:cNvSpPr txBox="1"/>
                <p:nvPr/>
              </p:nvSpPr>
              <p:spPr>
                <a:xfrm>
                  <a:off x="7040854" y="3846722"/>
                  <a:ext cx="5064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583B1A3-69AE-464C-B8D7-E7A2378DB7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854" y="3846722"/>
                  <a:ext cx="50643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166EC0-BBFD-4656-B9C6-A49E49D2F948}"/>
                  </a:ext>
                </a:extLst>
              </p:cNvPr>
              <p:cNvSpPr txBox="1"/>
              <p:nvPr/>
            </p:nvSpPr>
            <p:spPr>
              <a:xfrm>
                <a:off x="1248562" y="2389599"/>
                <a:ext cx="10106375" cy="1324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u="sng" dirty="0"/>
                  <a:t>Age-Length Relationship</a:t>
                </a:r>
                <a:r>
                  <a:rPr lang="en-US" sz="2400" dirty="0"/>
                  <a:t>:</a:t>
                </a:r>
              </a:p>
              <a:p>
                <a:pPr marL="742950" lvl="1" indent="-285750"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 err="1"/>
                  <a:t>Faben’s</a:t>
                </a:r>
                <a:r>
                  <a:rPr lang="en-US" sz="2400" dirty="0"/>
                  <a:t> model, 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parameter distributions: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166EC0-BBFD-4656-B9C6-A49E49D2F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562" y="2389599"/>
                <a:ext cx="10106375" cy="1324786"/>
              </a:xfrm>
              <a:prstGeom prst="rect">
                <a:avLst/>
              </a:prstGeom>
              <a:blipFill>
                <a:blip r:embed="rId10"/>
                <a:stretch>
                  <a:fillRect l="-965" t="-3687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CCB97B8-21A7-4A32-B877-0CFB97C7E4AF}"/>
              </a:ext>
            </a:extLst>
          </p:cNvPr>
          <p:cNvSpPr txBox="1"/>
          <p:nvPr/>
        </p:nvSpPr>
        <p:spPr>
          <a:xfrm>
            <a:off x="1199762" y="1791197"/>
            <a:ext cx="979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FF0000"/>
                </a:solidFill>
              </a:rPr>
              <a:t>use length-fecundity relationship + age-length relationship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D2B682-18E8-438C-8B31-D189F3E82927}"/>
                  </a:ext>
                </a:extLst>
              </p:cNvPr>
              <p:cNvSpPr txBox="1"/>
              <p:nvPr/>
            </p:nvSpPr>
            <p:spPr>
              <a:xfrm>
                <a:off x="1028073" y="1202239"/>
                <a:ext cx="8971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  number of eggs per spawning age-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female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D2B682-18E8-438C-8B31-D189F3E82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73" y="1202239"/>
                <a:ext cx="8971722" cy="461665"/>
              </a:xfrm>
              <a:prstGeom prst="rect">
                <a:avLst/>
              </a:prstGeom>
              <a:blipFill>
                <a:blip r:embed="rId11"/>
                <a:stretch>
                  <a:fillRect l="-95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7DAB5D-43DE-4BB4-9C4B-9D2B2715464B}"/>
                  </a:ext>
                </a:extLst>
              </p:cNvPr>
              <p:cNvSpPr txBox="1"/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Fertilities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7DAB5D-43DE-4BB4-9C4B-9D2B27154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blipFill>
                <a:blip r:embed="rId12"/>
                <a:stretch>
                  <a:fillRect l="-2199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402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166EC0-BBFD-4656-B9C6-A49E49D2F948}"/>
              </a:ext>
            </a:extLst>
          </p:cNvPr>
          <p:cNvSpPr txBox="1"/>
          <p:nvPr/>
        </p:nvSpPr>
        <p:spPr>
          <a:xfrm>
            <a:off x="1248562" y="2553375"/>
            <a:ext cx="10106375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/>
              <a:t>Length-Fecundity Relationship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Mean fecundity was fit as an exponential function of fork length with a negative binomial error distribution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25 data points from 24 upper river females were used to obtain parameter estimates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CB97B8-21A7-4A32-B877-0CFB97C7E4AF}"/>
              </a:ext>
            </a:extLst>
          </p:cNvPr>
          <p:cNvSpPr txBox="1"/>
          <p:nvPr/>
        </p:nvSpPr>
        <p:spPr>
          <a:xfrm>
            <a:off x="1199762" y="1791197"/>
            <a:ext cx="979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FF0000"/>
                </a:solidFill>
              </a:rPr>
              <a:t>use length-fecundity relationship + age-length relationship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D2B682-18E8-438C-8B31-D189F3E82927}"/>
                  </a:ext>
                </a:extLst>
              </p:cNvPr>
              <p:cNvSpPr txBox="1"/>
              <p:nvPr/>
            </p:nvSpPr>
            <p:spPr>
              <a:xfrm>
                <a:off x="1028073" y="1202239"/>
                <a:ext cx="8971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  number of eggs per spawning age-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female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D2B682-18E8-438C-8B31-D189F3E82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73" y="1202239"/>
                <a:ext cx="8971722" cy="461665"/>
              </a:xfrm>
              <a:prstGeom prst="rect">
                <a:avLst/>
              </a:prstGeom>
              <a:blipFill>
                <a:blip r:embed="rId3"/>
                <a:stretch>
                  <a:fillRect l="-95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7DAB5D-43DE-4BB4-9C4B-9D2B2715464B}"/>
                  </a:ext>
                </a:extLst>
              </p:cNvPr>
              <p:cNvSpPr txBox="1"/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Fertilities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7DAB5D-43DE-4BB4-9C4B-9D2B27154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blipFill>
                <a:blip r:embed="rId4"/>
                <a:stretch>
                  <a:fillRect l="-2199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23893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98AC549-5265-40E7-8482-5C9B16B7E389}"/>
              </a:ext>
            </a:extLst>
          </p:cNvPr>
          <p:cNvGrpSpPr/>
          <p:nvPr/>
        </p:nvGrpSpPr>
        <p:grpSpPr>
          <a:xfrm>
            <a:off x="2912371" y="2962989"/>
            <a:ext cx="5847315" cy="3918201"/>
            <a:chOff x="2912371" y="2962989"/>
            <a:chExt cx="5847315" cy="39182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A0EA98D-37C4-484A-B2B8-2465C19B9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2371" y="2962989"/>
              <a:ext cx="5847315" cy="3918201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2848CF4-C2C9-439F-BF83-22190ED0D78F}"/>
                </a:ext>
              </a:extLst>
            </p:cNvPr>
            <p:cNvCxnSpPr/>
            <p:nvPr/>
          </p:nvCxnSpPr>
          <p:spPr>
            <a:xfrm>
              <a:off x="4837043" y="3349488"/>
              <a:ext cx="410818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693CCF1-980A-46E7-B2FB-5ED62531C16C}"/>
                </a:ext>
              </a:extLst>
            </p:cNvPr>
            <p:cNvCxnSpPr/>
            <p:nvPr/>
          </p:nvCxnSpPr>
          <p:spPr>
            <a:xfrm>
              <a:off x="4834698" y="3558160"/>
              <a:ext cx="410818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166EC0-BBFD-4656-B9C6-A49E49D2F948}"/>
              </a:ext>
            </a:extLst>
          </p:cNvPr>
          <p:cNvSpPr txBox="1"/>
          <p:nvPr/>
        </p:nvSpPr>
        <p:spPr>
          <a:xfrm>
            <a:off x="1248562" y="2553375"/>
            <a:ext cx="10106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/>
              <a:t>Length-Fecundity Relationship</a:t>
            </a:r>
            <a:r>
              <a:rPr lang="en-US" sz="2400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CB97B8-21A7-4A32-B877-0CFB97C7E4AF}"/>
              </a:ext>
            </a:extLst>
          </p:cNvPr>
          <p:cNvSpPr txBox="1"/>
          <p:nvPr/>
        </p:nvSpPr>
        <p:spPr>
          <a:xfrm>
            <a:off x="1199762" y="1791197"/>
            <a:ext cx="979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FF0000"/>
                </a:solidFill>
              </a:rPr>
              <a:t>use length-fecundity relationship + age-length relationship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D2B682-18E8-438C-8B31-D189F3E82927}"/>
                  </a:ext>
                </a:extLst>
              </p:cNvPr>
              <p:cNvSpPr txBox="1"/>
              <p:nvPr/>
            </p:nvSpPr>
            <p:spPr>
              <a:xfrm>
                <a:off x="1028073" y="1202239"/>
                <a:ext cx="8971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  number of eggs per spawning age-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female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D2B682-18E8-438C-8B31-D189F3E82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73" y="1202239"/>
                <a:ext cx="8971722" cy="461665"/>
              </a:xfrm>
              <a:prstGeom prst="rect">
                <a:avLst/>
              </a:prstGeom>
              <a:blipFill>
                <a:blip r:embed="rId3"/>
                <a:stretch>
                  <a:fillRect l="-95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7DAB5D-43DE-4BB4-9C4B-9D2B2715464B}"/>
                  </a:ext>
                </a:extLst>
              </p:cNvPr>
              <p:cNvSpPr txBox="1"/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Fertilities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7DAB5D-43DE-4BB4-9C4B-9D2B27154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blipFill>
                <a:blip r:embed="rId4"/>
                <a:stretch>
                  <a:fillRect l="-2199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6602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166EC0-BBFD-4656-B9C6-A49E49D2F948}"/>
                  </a:ext>
                </a:extLst>
              </p:cNvPr>
              <p:cNvSpPr txBox="1"/>
              <p:nvPr/>
            </p:nvSpPr>
            <p:spPr>
              <a:xfrm>
                <a:off x="1248562" y="2635263"/>
                <a:ext cx="10106375" cy="2539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u="sng" dirty="0"/>
                  <a:t>Process</a:t>
                </a:r>
                <a:r>
                  <a:rPr lang="en-US" sz="2400" dirty="0"/>
                  <a:t>:</a:t>
                </a:r>
              </a:p>
              <a:p>
                <a:pPr marL="914400" lvl="1" indent="-457200">
                  <a:spcAft>
                    <a:spcPts val="600"/>
                  </a:spcAft>
                  <a:buFont typeface="+mj-lt"/>
                  <a:buAutoNum type="arabicParenR"/>
                </a:pPr>
                <a:r>
                  <a:rPr lang="en-US" sz="2400" dirty="0"/>
                  <a:t>For each age, simulate several lengths from the von </a:t>
                </a:r>
                <a:r>
                  <a:rPr lang="en-US" sz="2400" dirty="0" err="1"/>
                  <a:t>Bertalanffy</a:t>
                </a:r>
                <a:r>
                  <a:rPr lang="en-US" sz="2400" dirty="0"/>
                  <a:t> function and distribution of parameters (age-length relationship)</a:t>
                </a:r>
              </a:p>
              <a:p>
                <a:pPr marL="914400" lvl="1" indent="-457200">
                  <a:spcAft>
                    <a:spcPts val="600"/>
                  </a:spcAft>
                  <a:buFont typeface="+mj-lt"/>
                  <a:buAutoNum type="arabicParenR"/>
                </a:pPr>
                <a:r>
                  <a:rPr lang="en-US" sz="2400" dirty="0"/>
                  <a:t>For each length simulate fecundities from the length-fecundity relationship</a:t>
                </a:r>
              </a:p>
              <a:p>
                <a:pPr marL="914400" lvl="1" indent="-457200">
                  <a:spcAft>
                    <a:spcPts val="600"/>
                  </a:spcAft>
                  <a:buFont typeface="+mj-lt"/>
                  <a:buAutoNum type="arabicParenR"/>
                </a:pPr>
                <a:r>
                  <a:rPr lang="en-US" sz="2400" dirty="0"/>
                  <a:t>Use the mean of the fecundities for each age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166EC0-BBFD-4656-B9C6-A49E49D2F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562" y="2635263"/>
                <a:ext cx="10106375" cy="2539157"/>
              </a:xfrm>
              <a:prstGeom prst="rect">
                <a:avLst/>
              </a:prstGeom>
              <a:blipFill>
                <a:blip r:embed="rId2"/>
                <a:stretch>
                  <a:fillRect l="-965" t="-1918" r="-362" b="-4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CCB97B8-21A7-4A32-B877-0CFB97C7E4AF}"/>
              </a:ext>
            </a:extLst>
          </p:cNvPr>
          <p:cNvSpPr txBox="1"/>
          <p:nvPr/>
        </p:nvSpPr>
        <p:spPr>
          <a:xfrm>
            <a:off x="1199762" y="1791197"/>
            <a:ext cx="979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FF0000"/>
                </a:solidFill>
              </a:rPr>
              <a:t>use length-fecundity relationship + age-length relationship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D2B682-18E8-438C-8B31-D189F3E82927}"/>
                  </a:ext>
                </a:extLst>
              </p:cNvPr>
              <p:cNvSpPr txBox="1"/>
              <p:nvPr/>
            </p:nvSpPr>
            <p:spPr>
              <a:xfrm>
                <a:off x="1028073" y="1202239"/>
                <a:ext cx="8971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  number of eggs per spawning age-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female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D2B682-18E8-438C-8B31-D189F3E82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73" y="1202239"/>
                <a:ext cx="8971722" cy="461665"/>
              </a:xfrm>
              <a:prstGeom prst="rect">
                <a:avLst/>
              </a:prstGeom>
              <a:blipFill>
                <a:blip r:embed="rId3"/>
                <a:stretch>
                  <a:fillRect l="-95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7DAB5D-43DE-4BB4-9C4B-9D2B2715464B}"/>
                  </a:ext>
                </a:extLst>
              </p:cNvPr>
              <p:cNvSpPr txBox="1"/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Fertilities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7DAB5D-43DE-4BB4-9C4B-9D2B27154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blipFill>
                <a:blip r:embed="rId4"/>
                <a:stretch>
                  <a:fillRect l="-2199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4683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BA57A1-9BEB-4122-A526-773DF57EE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95" y="1644040"/>
            <a:ext cx="7954410" cy="53301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CB97B8-21A7-4A32-B877-0CFB97C7E4AF}"/>
              </a:ext>
            </a:extLst>
          </p:cNvPr>
          <p:cNvSpPr txBox="1"/>
          <p:nvPr/>
        </p:nvSpPr>
        <p:spPr>
          <a:xfrm>
            <a:off x="1199762" y="1791197"/>
            <a:ext cx="979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FF0000"/>
                </a:solidFill>
              </a:rPr>
              <a:t>use length-fecundity relationship + age-length relationship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D2B682-18E8-438C-8B31-D189F3E82927}"/>
                  </a:ext>
                </a:extLst>
              </p:cNvPr>
              <p:cNvSpPr txBox="1"/>
              <p:nvPr/>
            </p:nvSpPr>
            <p:spPr>
              <a:xfrm>
                <a:off x="1028073" y="1202239"/>
                <a:ext cx="8971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  number of eggs per spawning age-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female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D2B682-18E8-438C-8B31-D189F3E82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73" y="1202239"/>
                <a:ext cx="8971722" cy="461665"/>
              </a:xfrm>
              <a:prstGeom prst="rect">
                <a:avLst/>
              </a:prstGeom>
              <a:blipFill>
                <a:blip r:embed="rId3"/>
                <a:stretch>
                  <a:fillRect l="-95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7DAB5D-43DE-4BB4-9C4B-9D2B2715464B}"/>
                  </a:ext>
                </a:extLst>
              </p:cNvPr>
              <p:cNvSpPr txBox="1"/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Fertilities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7DAB5D-43DE-4BB4-9C4B-9D2B27154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blipFill>
                <a:blip r:embed="rId4"/>
                <a:stretch>
                  <a:fillRect l="-2199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A79F258C-91E7-4A31-9421-E280630912FB}"/>
              </a:ext>
            </a:extLst>
          </p:cNvPr>
          <p:cNvSpPr/>
          <p:nvPr/>
        </p:nvSpPr>
        <p:spPr>
          <a:xfrm>
            <a:off x="3207027" y="2850849"/>
            <a:ext cx="1232452" cy="2782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9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ED7D0B-1FBC-4A30-8A11-7F026AC0FF97}"/>
                  </a:ext>
                </a:extLst>
              </p:cNvPr>
              <p:cNvSpPr txBox="1"/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Number of Eggs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>
                    <a:latin typeface="+mj-lt"/>
                  </a:rPr>
                  <a:t>) Notes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ED7D0B-1FBC-4A30-8A11-7F026AC0F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blipFill>
                <a:blip r:embed="rId2"/>
                <a:stretch>
                  <a:fillRect l="-2199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C1F3BC3-9B21-49F9-86E9-1A5A46BE2122}"/>
              </a:ext>
            </a:extLst>
          </p:cNvPr>
          <p:cNvSpPr txBox="1"/>
          <p:nvPr/>
        </p:nvSpPr>
        <p:spPr>
          <a:xfrm>
            <a:off x="1028073" y="1202239"/>
            <a:ext cx="1032455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General approach seem reasonable?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Do we expect mean number of eggs produced to be linearly related to age?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Any suggestions or comments?</a:t>
            </a:r>
          </a:p>
        </p:txBody>
      </p:sp>
    </p:spTree>
    <p:extLst>
      <p:ext uri="{BB962C8B-B14F-4D97-AF65-F5344CB8AC3E}">
        <p14:creationId xmlns:p14="http://schemas.microsoft.com/office/powerpoint/2010/main" val="21786550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1639DA-BF8D-4B49-BAD3-73A481F2F78E}"/>
                  </a:ext>
                </a:extLst>
              </p:cNvPr>
              <p:cNvSpPr txBox="1"/>
              <p:nvPr/>
            </p:nvSpPr>
            <p:spPr>
              <a:xfrm>
                <a:off x="1028073" y="1202239"/>
                <a:ext cx="51072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:  survival from egg to age-1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1639DA-BF8D-4B49-BAD3-73A481F2F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73" y="1202239"/>
                <a:ext cx="5107287" cy="461665"/>
              </a:xfrm>
              <a:prstGeom prst="rect">
                <a:avLst/>
              </a:prstGeom>
              <a:blipFill>
                <a:blip r:embed="rId2"/>
                <a:stretch>
                  <a:fillRect l="-167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2D09A2D-8982-4757-AAC6-6FD04C7EF691}"/>
              </a:ext>
            </a:extLst>
          </p:cNvPr>
          <p:cNvSpPr txBox="1"/>
          <p:nvPr/>
        </p:nvSpPr>
        <p:spPr>
          <a:xfrm>
            <a:off x="3167270" y="1791196"/>
            <a:ext cx="585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FF0000"/>
                </a:solidFill>
              </a:rPr>
              <a:t>function of retention and turbidity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419989-49E4-4C88-8BEC-39231B365B52}"/>
              </a:ext>
            </a:extLst>
          </p:cNvPr>
          <p:cNvSpPr txBox="1"/>
          <p:nvPr/>
        </p:nvSpPr>
        <p:spPr>
          <a:xfrm>
            <a:off x="783770" y="2419277"/>
            <a:ext cx="109873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/>
              <a:t>Age-0 Survival = 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	(Missouri River Age-0 Survival)*(Retention Probability)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7AABE2-377F-42E9-8E82-1B4B30A65BFF}"/>
              </a:ext>
            </a:extLst>
          </p:cNvPr>
          <p:cNvSpPr txBox="1"/>
          <p:nvPr/>
        </p:nvSpPr>
        <p:spPr>
          <a:xfrm>
            <a:off x="2612573" y="3564522"/>
            <a:ext cx="890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(Lake Sakakawea Age-0 Survival)*(1-Retention Probability)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A9FD7F-AB02-4491-A8CC-4440035C0252}"/>
                  </a:ext>
                </a:extLst>
              </p:cNvPr>
              <p:cNvSpPr txBox="1"/>
              <p:nvPr/>
            </p:nvSpPr>
            <p:spPr>
              <a:xfrm>
                <a:off x="3536861" y="4942755"/>
                <a:ext cx="2316019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𝑀𝑅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𝑟𝑒𝑡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A9FD7F-AB02-4491-A8CC-4440035C0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861" y="4942755"/>
                <a:ext cx="2316019" cy="385555"/>
              </a:xfrm>
              <a:prstGeom prst="rect">
                <a:avLst/>
              </a:prstGeom>
              <a:blipFill>
                <a:blip r:embed="rId3"/>
                <a:stretch>
                  <a:fillRect l="-4211" r="-526" b="-30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2A3E7D-FC82-43DB-AF70-3C44F7CB5D8D}"/>
                  </a:ext>
                </a:extLst>
              </p:cNvPr>
              <p:cNvSpPr txBox="1"/>
              <p:nvPr/>
            </p:nvSpPr>
            <p:spPr>
              <a:xfrm>
                <a:off x="5850570" y="4942755"/>
                <a:ext cx="2552044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𝐿𝑆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𝑟𝑒𝑡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2A3E7D-FC82-43DB-AF70-3C44F7CB5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570" y="4942755"/>
                <a:ext cx="2552044" cy="385555"/>
              </a:xfrm>
              <a:prstGeom prst="rect">
                <a:avLst/>
              </a:prstGeom>
              <a:blipFill>
                <a:blip r:embed="rId4"/>
                <a:stretch>
                  <a:fillRect l="-1914" r="-4067" b="-30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2EFC4F-DDAC-4619-AC3E-6E4E98F8F47E}"/>
                  </a:ext>
                </a:extLst>
              </p:cNvPr>
              <p:cNvSpPr txBox="1"/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Fertilities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2EFC4F-DDAC-4619-AC3E-6E4E98F8F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blipFill>
                <a:blip r:embed="rId5"/>
                <a:stretch>
                  <a:fillRect l="-2199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602DA2B-B29F-46F1-8337-63E82235C2FD}"/>
                  </a:ext>
                </a:extLst>
              </p:cNvPr>
              <p:cNvSpPr txBox="1"/>
              <p:nvPr/>
            </p:nvSpPr>
            <p:spPr>
              <a:xfrm>
                <a:off x="4543865" y="5754312"/>
                <a:ext cx="320743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𝑀𝑅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𝑡𝑢𝑟𝑏𝑖𝑑𝑖𝑡𝑦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602DA2B-B29F-46F1-8337-63E82235C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865" y="5754312"/>
                <a:ext cx="3207433" cy="477888"/>
              </a:xfrm>
              <a:prstGeom prst="rect">
                <a:avLst/>
              </a:prstGeom>
              <a:blipFill>
                <a:blip r:embed="rId6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83CBA724-0AF8-4082-8B67-B8C091E44B37}"/>
              </a:ext>
            </a:extLst>
          </p:cNvPr>
          <p:cNvCxnSpPr/>
          <p:nvPr/>
        </p:nvCxnSpPr>
        <p:spPr>
          <a:xfrm rot="16200000" flipH="1">
            <a:off x="4603418" y="5419763"/>
            <a:ext cx="664946" cy="482040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07F1B90-05ED-40BE-A41F-8E3D4C3E4FB6}"/>
              </a:ext>
            </a:extLst>
          </p:cNvPr>
          <p:cNvSpPr txBox="1"/>
          <p:nvPr/>
        </p:nvSpPr>
        <p:spPr>
          <a:xfrm>
            <a:off x="6581143" y="6288870"/>
            <a:ext cx="320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Increasing function of turbidity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8283161-F799-4441-9C01-1E2938442C2E}"/>
                  </a:ext>
                </a:extLst>
              </p:cNvPr>
              <p:cNvSpPr txBox="1"/>
              <p:nvPr/>
            </p:nvSpPr>
            <p:spPr>
              <a:xfrm>
                <a:off x="5561244" y="4093941"/>
                <a:ext cx="4380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𝑟𝑒𝑡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𝑓𝑙𝑜𝑤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8283161-F799-4441-9C01-1E2938442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244" y="4093941"/>
                <a:ext cx="4380108" cy="461665"/>
              </a:xfrm>
              <a:prstGeom prst="rect">
                <a:avLst/>
              </a:prstGeom>
              <a:blipFill>
                <a:blip r:embed="rId7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42170B3E-6611-49D5-9D3F-03868CA40FC3}"/>
              </a:ext>
            </a:extLst>
          </p:cNvPr>
          <p:cNvCxnSpPr/>
          <p:nvPr/>
        </p:nvCxnSpPr>
        <p:spPr>
          <a:xfrm rot="5400000" flipH="1" flipV="1">
            <a:off x="5516216" y="4482239"/>
            <a:ext cx="582053" cy="577516"/>
          </a:xfrm>
          <a:prstGeom prst="curvedConnector3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CA41E92-9EF4-43EF-AF0B-6378629DF02B}"/>
              </a:ext>
            </a:extLst>
          </p:cNvPr>
          <p:cNvSpPr txBox="1"/>
          <p:nvPr/>
        </p:nvSpPr>
        <p:spPr>
          <a:xfrm>
            <a:off x="7262028" y="4481888"/>
            <a:ext cx="486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Determined by drift-development model outputs</a:t>
            </a:r>
          </a:p>
        </p:txBody>
      </p:sp>
    </p:spTree>
    <p:extLst>
      <p:ext uri="{BB962C8B-B14F-4D97-AF65-F5344CB8AC3E}">
        <p14:creationId xmlns:p14="http://schemas.microsoft.com/office/powerpoint/2010/main" val="198045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2" grpId="0"/>
      <p:bldP spid="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1D5A7A-2588-44A6-8FFC-B14C5287DC66}"/>
              </a:ext>
            </a:extLst>
          </p:cNvPr>
          <p:cNvSpPr txBox="1"/>
          <p:nvPr/>
        </p:nvSpPr>
        <p:spPr>
          <a:xfrm>
            <a:off x="529389" y="352926"/>
            <a:ext cx="9978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Age-Structured Projection Matrix (Leslie Matrix)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0FCAD2-1779-4B3D-AF3B-F76EA6172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097" y="1493950"/>
            <a:ext cx="8739470" cy="451980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A2DCA0D-16B2-485B-8D5C-6F6C9FA26734}"/>
              </a:ext>
            </a:extLst>
          </p:cNvPr>
          <p:cNvSpPr/>
          <p:nvPr/>
        </p:nvSpPr>
        <p:spPr>
          <a:xfrm rot="1799308">
            <a:off x="1875422" y="3620927"/>
            <a:ext cx="7199008" cy="1248174"/>
          </a:xfrm>
          <a:prstGeom prst="ellipse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B2C879-35B1-48A3-82FA-553F1A7F01E2}"/>
              </a:ext>
            </a:extLst>
          </p:cNvPr>
          <p:cNvSpPr txBox="1"/>
          <p:nvPr/>
        </p:nvSpPr>
        <p:spPr>
          <a:xfrm>
            <a:off x="9063790" y="6128084"/>
            <a:ext cx="1684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Survivals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89340C6D-8352-4756-832D-64C0BD4547CD}"/>
              </a:ext>
            </a:extLst>
          </p:cNvPr>
          <p:cNvCxnSpPr>
            <a:cxnSpLocks/>
            <a:stCxn id="2" idx="0"/>
          </p:cNvCxnSpPr>
          <p:nvPr/>
        </p:nvCxnSpPr>
        <p:spPr>
          <a:xfrm rot="16200000" flipV="1">
            <a:off x="9019675" y="5241758"/>
            <a:ext cx="385010" cy="1387642"/>
          </a:xfrm>
          <a:prstGeom prst="curvedConnector2">
            <a:avLst/>
          </a:prstGeom>
          <a:ln w="381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838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525AB6D-6F66-4619-B1EB-BBCC28113C38}"/>
              </a:ext>
            </a:extLst>
          </p:cNvPr>
          <p:cNvSpPr txBox="1"/>
          <p:nvPr/>
        </p:nvSpPr>
        <p:spPr>
          <a:xfrm>
            <a:off x="783770" y="2416880"/>
            <a:ext cx="109873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/>
              <a:t>Missouri River Age-0 Survival = 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	(1-Predation Probability)*(MR Survival Given No Predation)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602DA2B-B29F-46F1-8337-63E82235C2FD}"/>
                  </a:ext>
                </a:extLst>
              </p:cNvPr>
              <p:cNvSpPr txBox="1"/>
              <p:nvPr/>
            </p:nvSpPr>
            <p:spPr>
              <a:xfrm>
                <a:off x="3421871" y="4074988"/>
                <a:ext cx="3344689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𝑀𝑅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𝑡𝑢𝑟𝑏𝑖𝑑𝑖𝑡𝑦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602DA2B-B29F-46F1-8337-63E82235C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871" y="4074988"/>
                <a:ext cx="3344689" cy="477888"/>
              </a:xfrm>
              <a:prstGeom prst="rect">
                <a:avLst/>
              </a:prstGeom>
              <a:blipFill>
                <a:blip r:embed="rId2"/>
                <a:stretch>
                  <a:fillRect b="-13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1639DA-BF8D-4B49-BAD3-73A481F2F78E}"/>
                  </a:ext>
                </a:extLst>
              </p:cNvPr>
              <p:cNvSpPr txBox="1"/>
              <p:nvPr/>
            </p:nvSpPr>
            <p:spPr>
              <a:xfrm>
                <a:off x="1028073" y="1202239"/>
                <a:ext cx="10324555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𝑀𝑅</m:t>
                        </m:r>
                      </m:sub>
                    </m:sSub>
                  </m:oMath>
                </a14:m>
                <a:r>
                  <a:rPr lang="en-US" sz="2400" dirty="0"/>
                  <a:t>:  survival from egg to age-1 within the free-flowing Missouri River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1639DA-BF8D-4B49-BAD3-73A481F2F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73" y="1202239"/>
                <a:ext cx="10324555" cy="477888"/>
              </a:xfrm>
              <a:prstGeom prst="rect">
                <a:avLst/>
              </a:prstGeom>
              <a:blipFill>
                <a:blip r:embed="rId3"/>
                <a:stretch>
                  <a:fillRect l="-827" t="-8861" b="-25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2D09A2D-8982-4757-AAC6-6FD04C7EF691}"/>
              </a:ext>
            </a:extLst>
          </p:cNvPr>
          <p:cNvSpPr txBox="1"/>
          <p:nvPr/>
        </p:nvSpPr>
        <p:spPr>
          <a:xfrm>
            <a:off x="3167270" y="1791196"/>
            <a:ext cx="585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FF0000"/>
                </a:solidFill>
              </a:rPr>
              <a:t>function of turbidity (predation effects)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419989-49E4-4C88-8BEC-39231B365B52}"/>
              </a:ext>
            </a:extLst>
          </p:cNvPr>
          <p:cNvSpPr txBox="1"/>
          <p:nvPr/>
        </p:nvSpPr>
        <p:spPr>
          <a:xfrm>
            <a:off x="783770" y="5204684"/>
            <a:ext cx="109873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/>
              <a:t>Missouri River Age-0 Survival = 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	(Scaling Function)*(Missouri River Maximum Age-0 Survival)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2EFC4F-DDAC-4619-AC3E-6E4E98F8F47E}"/>
                  </a:ext>
                </a:extLst>
              </p:cNvPr>
              <p:cNvSpPr txBox="1"/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Fertilities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2EFC4F-DDAC-4619-AC3E-6E4E98F8F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blipFill>
                <a:blip r:embed="rId5"/>
                <a:stretch>
                  <a:fillRect l="-2199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3DB646-C079-49D9-BDAD-53512CA118FE}"/>
                  </a:ext>
                </a:extLst>
              </p:cNvPr>
              <p:cNvSpPr txBox="1"/>
              <p:nvPr/>
            </p:nvSpPr>
            <p:spPr>
              <a:xfrm>
                <a:off x="5992837" y="4070345"/>
                <a:ext cx="2258170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3DB646-C079-49D9-BDAD-53512CA11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837" y="4070345"/>
                <a:ext cx="2258170" cy="477888"/>
              </a:xfrm>
              <a:prstGeom prst="rect">
                <a:avLst/>
              </a:prstGeom>
              <a:blipFill>
                <a:blip r:embed="rId6"/>
                <a:stretch>
                  <a:fillRect b="-1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96D3DA6-DE91-41AC-A331-4853F4103778}"/>
                  </a:ext>
                </a:extLst>
              </p:cNvPr>
              <p:cNvSpPr txBox="1"/>
              <p:nvPr/>
            </p:nvSpPr>
            <p:spPr>
              <a:xfrm>
                <a:off x="6583680" y="4082069"/>
                <a:ext cx="834989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𝑁𝑃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96D3DA6-DE91-41AC-A331-4853F4103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680" y="4082069"/>
                <a:ext cx="834989" cy="477888"/>
              </a:xfrm>
              <a:prstGeom prst="rect">
                <a:avLst/>
              </a:prstGeom>
              <a:blipFill>
                <a:blip r:embed="rId7"/>
                <a:stretch>
                  <a:fillRect l="-5839" r="-3650" b="-1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92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  <p:bldP spid="1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1639DA-BF8D-4B49-BAD3-73A481F2F78E}"/>
                  </a:ext>
                </a:extLst>
              </p:cNvPr>
              <p:cNvSpPr txBox="1"/>
              <p:nvPr/>
            </p:nvSpPr>
            <p:spPr>
              <a:xfrm>
                <a:off x="1028073" y="1202239"/>
                <a:ext cx="10324555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𝑀𝑅</m:t>
                        </m:r>
                      </m:sub>
                    </m:sSub>
                  </m:oMath>
                </a14:m>
                <a:r>
                  <a:rPr lang="en-US" sz="2400" dirty="0"/>
                  <a:t>:  survival from egg to age-1 within the free-flowing Missouri River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1639DA-BF8D-4B49-BAD3-73A481F2F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73" y="1202239"/>
                <a:ext cx="10324555" cy="477888"/>
              </a:xfrm>
              <a:prstGeom prst="rect">
                <a:avLst/>
              </a:prstGeom>
              <a:blipFill>
                <a:blip r:embed="rId2"/>
                <a:stretch>
                  <a:fillRect l="-827" t="-8861" b="-25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2EFC4F-DDAC-4619-AC3E-6E4E98F8F47E}"/>
                  </a:ext>
                </a:extLst>
              </p:cNvPr>
              <p:cNvSpPr txBox="1"/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Fertilities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2EFC4F-DDAC-4619-AC3E-6E4E98F8F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blipFill>
                <a:blip r:embed="rId5"/>
                <a:stretch>
                  <a:fillRect l="-2199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B728E0-1CC4-4423-9897-5DF24F65502C}"/>
                  </a:ext>
                </a:extLst>
              </p:cNvPr>
              <p:cNvSpPr txBox="1"/>
              <p:nvPr/>
            </p:nvSpPr>
            <p:spPr>
              <a:xfrm>
                <a:off x="3942522" y="1774973"/>
                <a:ext cx="4306956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𝑀𝑅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𝑡𝑢𝑟𝑏𝑖𝑑𝑖𝑡𝑦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)∙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B728E0-1CC4-4423-9897-5DF24F655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522" y="1774973"/>
                <a:ext cx="4306956" cy="477888"/>
              </a:xfrm>
              <a:prstGeom prst="rect">
                <a:avLst/>
              </a:prstGeom>
              <a:blipFill>
                <a:blip r:embed="rId6"/>
                <a:stretch>
                  <a:fillRect b="-13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246C03B1-5A1B-4786-ACF3-67A1F196AECA}"/>
              </a:ext>
            </a:extLst>
          </p:cNvPr>
          <p:cNvGrpSpPr/>
          <p:nvPr/>
        </p:nvGrpSpPr>
        <p:grpSpPr>
          <a:xfrm>
            <a:off x="2173357" y="2252861"/>
            <a:ext cx="7521464" cy="4823035"/>
            <a:chOff x="2173357" y="2252861"/>
            <a:chExt cx="7521464" cy="482303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5052244-4FBE-4E0C-91DD-D47279BAA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7179" y="2252861"/>
              <a:ext cx="7197642" cy="482303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B92F5B6-4D16-4DD0-81EF-73E9151A3E45}"/>
                    </a:ext>
                  </a:extLst>
                </p:cNvPr>
                <p:cNvSpPr txBox="1"/>
                <p:nvPr/>
              </p:nvSpPr>
              <p:spPr>
                <a:xfrm>
                  <a:off x="2173357" y="2676938"/>
                  <a:ext cx="19745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𝑡𝑢𝑟𝑏𝑖𝑑𝑖𝑡𝑦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B92F5B6-4D16-4DD0-81EF-73E9151A3E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357" y="2676938"/>
                  <a:ext cx="197457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06B6078-B4E9-4269-9701-AB445C060CA6}"/>
                </a:ext>
              </a:extLst>
            </p:cNvPr>
            <p:cNvCxnSpPr/>
            <p:nvPr/>
          </p:nvCxnSpPr>
          <p:spPr>
            <a:xfrm>
              <a:off x="4744278" y="5879688"/>
              <a:ext cx="0" cy="137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BBE8615-1BF4-401E-8215-483210279C84}"/>
                </a:ext>
              </a:extLst>
            </p:cNvPr>
            <p:cNvCxnSpPr/>
            <p:nvPr/>
          </p:nvCxnSpPr>
          <p:spPr>
            <a:xfrm>
              <a:off x="7963435" y="5877341"/>
              <a:ext cx="0" cy="137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585F9B-49C7-4ED3-837C-2CED7E2CC225}"/>
                </a:ext>
              </a:extLst>
            </p:cNvPr>
            <p:cNvSpPr txBox="1"/>
            <p:nvPr/>
          </p:nvSpPr>
          <p:spPr>
            <a:xfrm>
              <a:off x="4147931" y="5974057"/>
              <a:ext cx="13525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lower threshold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BFC3D3-EA96-4AE6-93D0-68D7266FE327}"/>
                </a:ext>
              </a:extLst>
            </p:cNvPr>
            <p:cNvSpPr txBox="1"/>
            <p:nvPr/>
          </p:nvSpPr>
          <p:spPr>
            <a:xfrm>
              <a:off x="7287166" y="5959989"/>
              <a:ext cx="13525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upper threshold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0F9058-72C4-460D-9458-4FFE1775D3B2}"/>
                </a:ext>
              </a:extLst>
            </p:cNvPr>
            <p:cNvSpPr txBox="1"/>
            <p:nvPr/>
          </p:nvSpPr>
          <p:spPr>
            <a:xfrm>
              <a:off x="4683930" y="6330460"/>
              <a:ext cx="2824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Turbidity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49639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1639DA-BF8D-4B49-BAD3-73A481F2F78E}"/>
                  </a:ext>
                </a:extLst>
              </p:cNvPr>
              <p:cNvSpPr txBox="1"/>
              <p:nvPr/>
            </p:nvSpPr>
            <p:spPr>
              <a:xfrm>
                <a:off x="1028073" y="1202239"/>
                <a:ext cx="10324555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𝑀𝑅</m:t>
                        </m:r>
                      </m:sub>
                    </m:sSub>
                  </m:oMath>
                </a14:m>
                <a:r>
                  <a:rPr lang="en-US" sz="2400" dirty="0"/>
                  <a:t>:  survival from egg to age-1 within the free-flowing Missouri River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1639DA-BF8D-4B49-BAD3-73A481F2F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73" y="1202239"/>
                <a:ext cx="10324555" cy="477888"/>
              </a:xfrm>
              <a:prstGeom prst="rect">
                <a:avLst/>
              </a:prstGeom>
              <a:blipFill>
                <a:blip r:embed="rId2"/>
                <a:stretch>
                  <a:fillRect l="-827" t="-8861" b="-25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2EFC4F-DDAC-4619-AC3E-6E4E98F8F47E}"/>
                  </a:ext>
                </a:extLst>
              </p:cNvPr>
              <p:cNvSpPr txBox="1"/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Fertilities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2EFC4F-DDAC-4619-AC3E-6E4E98F8F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blipFill>
                <a:blip r:embed="rId5"/>
                <a:stretch>
                  <a:fillRect l="-2199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B728E0-1CC4-4423-9897-5DF24F65502C}"/>
                  </a:ext>
                </a:extLst>
              </p:cNvPr>
              <p:cNvSpPr txBox="1"/>
              <p:nvPr/>
            </p:nvSpPr>
            <p:spPr>
              <a:xfrm>
                <a:off x="3942522" y="1774973"/>
                <a:ext cx="4306956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𝑀𝑅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𝑡𝑢𝑟𝑏𝑖𝑑𝑖𝑡𝑦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)∙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B728E0-1CC4-4423-9897-5DF24F655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522" y="1774973"/>
                <a:ext cx="4306956" cy="477888"/>
              </a:xfrm>
              <a:prstGeom prst="rect">
                <a:avLst/>
              </a:prstGeom>
              <a:blipFill>
                <a:blip r:embed="rId6"/>
                <a:stretch>
                  <a:fillRect b="-13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9960F384-3373-4389-B4A9-7F1F902017A9}"/>
              </a:ext>
            </a:extLst>
          </p:cNvPr>
          <p:cNvGrpSpPr/>
          <p:nvPr/>
        </p:nvGrpSpPr>
        <p:grpSpPr>
          <a:xfrm>
            <a:off x="2173357" y="2249424"/>
            <a:ext cx="7528054" cy="4828032"/>
            <a:chOff x="2173357" y="2249424"/>
            <a:chExt cx="7528054" cy="482803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160FA93-A01C-4ABD-88C3-43949EBAD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6312" y="2249424"/>
              <a:ext cx="7205099" cy="482803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B92F5B6-4D16-4DD0-81EF-73E9151A3E45}"/>
                    </a:ext>
                  </a:extLst>
                </p:cNvPr>
                <p:cNvSpPr txBox="1"/>
                <p:nvPr/>
              </p:nvSpPr>
              <p:spPr>
                <a:xfrm>
                  <a:off x="2173357" y="2676938"/>
                  <a:ext cx="19745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𝑡𝑢𝑟𝑏𝑖𝑑𝑖𝑡𝑦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B92F5B6-4D16-4DD0-81EF-73E9151A3E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357" y="2676938"/>
                  <a:ext cx="197457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06B6078-B4E9-4269-9701-AB445C060CA6}"/>
                </a:ext>
              </a:extLst>
            </p:cNvPr>
            <p:cNvCxnSpPr/>
            <p:nvPr/>
          </p:nvCxnSpPr>
          <p:spPr>
            <a:xfrm>
              <a:off x="4744278" y="5879688"/>
              <a:ext cx="0" cy="137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BBE8615-1BF4-401E-8215-483210279C84}"/>
                </a:ext>
              </a:extLst>
            </p:cNvPr>
            <p:cNvCxnSpPr/>
            <p:nvPr/>
          </p:nvCxnSpPr>
          <p:spPr>
            <a:xfrm>
              <a:off x="7963435" y="5877341"/>
              <a:ext cx="0" cy="1371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585F9B-49C7-4ED3-837C-2CED7E2CC225}"/>
                </a:ext>
              </a:extLst>
            </p:cNvPr>
            <p:cNvSpPr txBox="1"/>
            <p:nvPr/>
          </p:nvSpPr>
          <p:spPr>
            <a:xfrm>
              <a:off x="4147931" y="5974057"/>
              <a:ext cx="13525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lower threshold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BFC3D3-EA96-4AE6-93D0-68D7266FE327}"/>
                </a:ext>
              </a:extLst>
            </p:cNvPr>
            <p:cNvSpPr txBox="1"/>
            <p:nvPr/>
          </p:nvSpPr>
          <p:spPr>
            <a:xfrm>
              <a:off x="7287166" y="5959989"/>
              <a:ext cx="13525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upper threshold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0F9058-72C4-460D-9458-4FFE1775D3B2}"/>
                </a:ext>
              </a:extLst>
            </p:cNvPr>
            <p:cNvSpPr txBox="1"/>
            <p:nvPr/>
          </p:nvSpPr>
          <p:spPr>
            <a:xfrm>
              <a:off x="4683930" y="6330460"/>
              <a:ext cx="2824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Turbidity</a:t>
              </a:r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244E16F-18E8-43EF-9B5A-DA6C3F7A0307}"/>
              </a:ext>
            </a:extLst>
          </p:cNvPr>
          <p:cNvSpPr/>
          <p:nvPr/>
        </p:nvSpPr>
        <p:spPr>
          <a:xfrm>
            <a:off x="4754880" y="3319975"/>
            <a:ext cx="3207434" cy="2447779"/>
          </a:xfrm>
          <a:custGeom>
            <a:avLst/>
            <a:gdLst>
              <a:gd name="connsiteX0" fmla="*/ 0 w 3207434"/>
              <a:gd name="connsiteY0" fmla="*/ 2447779 h 2447779"/>
              <a:gd name="connsiteX1" fmla="*/ 1505243 w 3207434"/>
              <a:gd name="connsiteY1" fmla="*/ 590843 h 2447779"/>
              <a:gd name="connsiteX2" fmla="*/ 3207434 w 3207434"/>
              <a:gd name="connsiteY2" fmla="*/ 0 h 244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7434" h="2447779">
                <a:moveTo>
                  <a:pt x="0" y="2447779"/>
                </a:moveTo>
                <a:cubicBezTo>
                  <a:pt x="485335" y="1723292"/>
                  <a:pt x="970671" y="998806"/>
                  <a:pt x="1505243" y="590843"/>
                </a:cubicBezTo>
                <a:cubicBezTo>
                  <a:pt x="2039815" y="182880"/>
                  <a:pt x="2623624" y="91440"/>
                  <a:pt x="3207434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E4D4D00-8964-48C4-A429-7F41F1895272}"/>
              </a:ext>
            </a:extLst>
          </p:cNvPr>
          <p:cNvSpPr/>
          <p:nvPr/>
        </p:nvSpPr>
        <p:spPr>
          <a:xfrm>
            <a:off x="4797083" y="3334043"/>
            <a:ext cx="3165231" cy="2433711"/>
          </a:xfrm>
          <a:custGeom>
            <a:avLst/>
            <a:gdLst>
              <a:gd name="connsiteX0" fmla="*/ 0 w 3165231"/>
              <a:gd name="connsiteY0" fmla="*/ 2433711 h 2433711"/>
              <a:gd name="connsiteX1" fmla="*/ 1645920 w 3165231"/>
              <a:gd name="connsiteY1" fmla="*/ 1800665 h 2433711"/>
              <a:gd name="connsiteX2" fmla="*/ 3165231 w 3165231"/>
              <a:gd name="connsiteY2" fmla="*/ 0 h 243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5231" h="2433711">
                <a:moveTo>
                  <a:pt x="0" y="2433711"/>
                </a:moveTo>
                <a:cubicBezTo>
                  <a:pt x="559190" y="2319997"/>
                  <a:pt x="1118381" y="2206284"/>
                  <a:pt x="1645920" y="1800665"/>
                </a:cubicBezTo>
                <a:cubicBezTo>
                  <a:pt x="2173459" y="1395046"/>
                  <a:pt x="2669345" y="697523"/>
                  <a:pt x="3165231" y="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6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ED7D0B-1FBC-4A30-8A11-7F026AC0FF97}"/>
                  </a:ext>
                </a:extLst>
              </p:cNvPr>
              <p:cNvSpPr txBox="1"/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Age-0 Survival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4000" dirty="0">
                    <a:latin typeface="+mj-lt"/>
                  </a:rPr>
                  <a:t>) Notes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ED7D0B-1FBC-4A30-8A11-7F026AC0F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blipFill>
                <a:blip r:embed="rId2"/>
                <a:stretch>
                  <a:fillRect l="-2199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C1F3BC3-9B21-49F9-86E9-1A5A46BE2122}"/>
              </a:ext>
            </a:extLst>
          </p:cNvPr>
          <p:cNvSpPr txBox="1"/>
          <p:nvPr/>
        </p:nvSpPr>
        <p:spPr>
          <a:xfrm>
            <a:off x="1028073" y="1202239"/>
            <a:ext cx="10324555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Similar to maturation age and spawning period we could see if various forms of the turbidity function effect the outcomes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Recommended initial function to test?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Other thoughts?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How do the flows out of Fort Peck interact with turbidity?  Do high flows create clearer water for further down river?</a:t>
            </a:r>
          </a:p>
        </p:txBody>
      </p:sp>
    </p:spTree>
    <p:extLst>
      <p:ext uri="{BB962C8B-B14F-4D97-AF65-F5344CB8AC3E}">
        <p14:creationId xmlns:p14="http://schemas.microsoft.com/office/powerpoint/2010/main" val="1365242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C2FD0-2BC8-4535-BF13-6B130D98B027}"/>
                  </a:ext>
                </a:extLst>
              </p:cNvPr>
              <p:cNvSpPr txBox="1"/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Fertilities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C2FD0-2BC8-4535-BF13-6B130D98B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blipFill>
                <a:blip r:embed="rId2"/>
                <a:stretch>
                  <a:fillRect l="-2199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1CC9F1-0712-40A2-9A64-F65EAB768B30}"/>
                  </a:ext>
                </a:extLst>
              </p:cNvPr>
              <p:cNvSpPr txBox="1"/>
              <p:nvPr/>
            </p:nvSpPr>
            <p:spPr>
              <a:xfrm>
                <a:off x="1195755" y="3171591"/>
                <a:ext cx="10676448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  proportion of age-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females that are reproductively ready to spawn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dirty="0"/>
                  <a:t>:  fraction of reproductively ready females that (successfully) spawn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  number of eggs per spawning age-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female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:  sex ratio (fraction of the eggs that are female)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:  survival from egg to age-1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1CC9F1-0712-40A2-9A64-F65EAB768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755" y="3171591"/>
                <a:ext cx="10676448" cy="2246769"/>
              </a:xfrm>
              <a:prstGeom prst="rect">
                <a:avLst/>
              </a:prstGeom>
              <a:blipFill>
                <a:blip r:embed="rId3"/>
                <a:stretch>
                  <a:fillRect l="-742" t="-2168" b="-5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DFEA2C-2E3A-4FCD-90D8-082CD0E6906A}"/>
                  </a:ext>
                </a:extLst>
              </p:cNvPr>
              <p:cNvSpPr txBox="1"/>
              <p:nvPr/>
            </p:nvSpPr>
            <p:spPr>
              <a:xfrm>
                <a:off x="2822713" y="1925125"/>
                <a:ext cx="654657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DFEA2C-2E3A-4FCD-90D8-082CD0E69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713" y="1925125"/>
                <a:ext cx="654657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5707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A47636-62D4-4A21-97D7-16F2F55B9FB9}"/>
                  </a:ext>
                </a:extLst>
              </p:cNvPr>
              <p:cNvSpPr txBox="1"/>
              <p:nvPr/>
            </p:nvSpPr>
            <p:spPr>
              <a:xfrm>
                <a:off x="1028073" y="1202239"/>
                <a:ext cx="105964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dirty="0"/>
                  <a:t>:  fraction of reproductively ready females that (successfully) spawn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A47636-62D4-4A21-97D7-16F2F55B9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73" y="1202239"/>
                <a:ext cx="10596434" cy="461665"/>
              </a:xfrm>
              <a:prstGeom prst="rect">
                <a:avLst/>
              </a:prstGeom>
              <a:blipFill>
                <a:blip r:embed="rId2"/>
                <a:stretch>
                  <a:fillRect l="-80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F166EC0-BBFD-4656-B9C6-A49E49D2F948}"/>
              </a:ext>
            </a:extLst>
          </p:cNvPr>
          <p:cNvSpPr txBox="1"/>
          <p:nvPr/>
        </p:nvSpPr>
        <p:spPr>
          <a:xfrm>
            <a:off x="1248562" y="2635263"/>
            <a:ext cx="49234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/>
              <a:t>Components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Fraction that spawn in Yellowstone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Fraction that spawn in Missouri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Fraction that reabsorb eggs </a:t>
            </a:r>
          </a:p>
          <a:p>
            <a:endParaRPr lang="en-US" sz="2000" dirty="0"/>
          </a:p>
          <a:p>
            <a:pPr>
              <a:spcAft>
                <a:spcPts val="600"/>
              </a:spcAft>
            </a:pPr>
            <a:r>
              <a:rPr lang="en-US" sz="2400" u="sng" dirty="0"/>
              <a:t>Process</a:t>
            </a:r>
            <a:r>
              <a:rPr lang="en-US" sz="2400" dirty="0"/>
              <a:t>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/>
              <a:t>Go to MR instead of YE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/>
              <a:t>Decide to stay there (vs travel back)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/>
              <a:t>Spawn, i.e., do not reabsorb eggs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CB97B8-21A7-4A32-B877-0CFB97C7E4AF}"/>
              </a:ext>
            </a:extLst>
          </p:cNvPr>
          <p:cNvSpPr txBox="1"/>
          <p:nvPr/>
        </p:nvSpPr>
        <p:spPr>
          <a:xfrm>
            <a:off x="3890107" y="1791197"/>
            <a:ext cx="4411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FF0000"/>
                </a:solidFill>
              </a:rPr>
              <a:t>relate to spawning flows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4BA75D-62C1-4AA4-B000-1B7799121496}"/>
              </a:ext>
            </a:extLst>
          </p:cNvPr>
          <p:cNvSpPr txBox="1"/>
          <p:nvPr/>
        </p:nvSpPr>
        <p:spPr>
          <a:xfrm>
            <a:off x="6701051" y="2635263"/>
            <a:ext cx="4923456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/>
              <a:t>Effects</a:t>
            </a:r>
            <a:r>
              <a:rPr lang="en-US" sz="2400" dirty="0"/>
              <a:t>:</a:t>
            </a:r>
          </a:p>
          <a:p>
            <a:pPr marL="800100" lvl="1" indent="-342900">
              <a:buAutoNum type="arabicParenBoth"/>
            </a:pPr>
            <a:r>
              <a:rPr lang="en-US" dirty="0"/>
              <a:t>Flows &amp; temps? </a:t>
            </a:r>
          </a:p>
          <a:p>
            <a:pPr marL="800100" lvl="1" indent="-342900">
              <a:buAutoNum type="arabicParenBoth"/>
            </a:pPr>
            <a:r>
              <a:rPr lang="en-US" dirty="0"/>
              <a:t>Flows, temps, &amp; habitat?</a:t>
            </a:r>
          </a:p>
          <a:p>
            <a:pPr marL="800100" lvl="1" indent="-342900">
              <a:buAutoNum type="arabicParenBoth"/>
            </a:pPr>
            <a:r>
              <a:rPr lang="en-US" dirty="0"/>
              <a:t>Flows, temps, &amp; habitat? </a:t>
            </a:r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MR flows &gt; YE flows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This could be high or low, or 1 vs. 0, etc.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0 up to some criteria and then increasing with flow</a:t>
            </a:r>
          </a:p>
          <a:p>
            <a:pPr marL="342900" indent="-342900">
              <a:buAutoNum type="arabicParenBoth"/>
            </a:pPr>
            <a:r>
              <a:rPr lang="en-US" dirty="0"/>
              <a:t>Spawning cue is available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4694D3-96DA-4B09-A991-CAA1BEF82EBA}"/>
                  </a:ext>
                </a:extLst>
              </p:cNvPr>
              <p:cNvSpPr txBox="1"/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Fertilities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4694D3-96DA-4B09-A991-CAA1BEF82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blipFill>
                <a:blip r:embed="rId3"/>
                <a:stretch>
                  <a:fillRect l="-2199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03006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ED7D0B-1FBC-4A30-8A11-7F026AC0FF97}"/>
                  </a:ext>
                </a:extLst>
              </p:cNvPr>
              <p:cNvSpPr txBox="1"/>
              <p:nvPr/>
            </p:nvSpPr>
            <p:spPr>
              <a:xfrm>
                <a:off x="529389" y="352926"/>
                <a:ext cx="997819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Fraction of Reproductively Ready Females that Spawn in the Missouri River (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4000" dirty="0">
                    <a:latin typeface="+mj-lt"/>
                  </a:rPr>
                  <a:t>) Notes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ED7D0B-1FBC-4A30-8A11-7F026AC0F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9" y="352926"/>
                <a:ext cx="9978190" cy="1323439"/>
              </a:xfrm>
              <a:prstGeom prst="rect">
                <a:avLst/>
              </a:prstGeom>
              <a:blipFill>
                <a:blip r:embed="rId2"/>
                <a:stretch>
                  <a:fillRect l="-2199" t="-8295" b="-18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C1F3BC3-9B21-49F9-86E9-1A5A46BE2122}"/>
              </a:ext>
            </a:extLst>
          </p:cNvPr>
          <p:cNvSpPr txBox="1"/>
          <p:nvPr/>
        </p:nvSpPr>
        <p:spPr>
          <a:xfrm>
            <a:off x="1028073" y="1758830"/>
            <a:ext cx="1032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9796557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1639DA-BF8D-4B49-BAD3-73A481F2F78E}"/>
              </a:ext>
            </a:extLst>
          </p:cNvPr>
          <p:cNvSpPr txBox="1"/>
          <p:nvPr/>
        </p:nvSpPr>
        <p:spPr>
          <a:xfrm>
            <a:off x="1028073" y="1202239"/>
            <a:ext cx="10324555" cy="477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2EFC4F-DDAC-4619-AC3E-6E4E98F8F47E}"/>
              </a:ext>
            </a:extLst>
          </p:cNvPr>
          <p:cNvSpPr txBox="1"/>
          <p:nvPr/>
        </p:nvSpPr>
        <p:spPr>
          <a:xfrm>
            <a:off x="529389" y="352926"/>
            <a:ext cx="9978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Other Discussion Notes</a:t>
            </a:r>
          </a:p>
        </p:txBody>
      </p:sp>
    </p:spTree>
    <p:extLst>
      <p:ext uri="{BB962C8B-B14F-4D97-AF65-F5344CB8AC3E}">
        <p14:creationId xmlns:p14="http://schemas.microsoft.com/office/powerpoint/2010/main" val="409277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3CC3040-39BD-46FE-9614-EDEF136D8E55}"/>
                  </a:ext>
                </a:extLst>
              </p:cNvPr>
              <p:cNvSpPr txBox="1"/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Survivals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3CC3040-39BD-46FE-9614-EDEF136D8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blipFill>
                <a:blip r:embed="rId2"/>
                <a:stretch>
                  <a:fillRect l="-2199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4FAA3A9-6050-4A51-8B78-48EFB0D7D0C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9389" y="1074064"/>
            <a:ext cx="11086559" cy="290362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2960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FF21F2-6CF5-4ACA-BB2D-D5943FA04C1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224" t="18446" r="25168" b="47116"/>
          <a:stretch/>
        </p:blipFill>
        <p:spPr>
          <a:xfrm>
            <a:off x="693563" y="1217456"/>
            <a:ext cx="10804874" cy="33412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21F988-2961-442D-A209-C02E0FDB3645}"/>
              </a:ext>
            </a:extLst>
          </p:cNvPr>
          <p:cNvSpPr txBox="1"/>
          <p:nvPr/>
        </p:nvSpPr>
        <p:spPr>
          <a:xfrm>
            <a:off x="1106905" y="4875376"/>
            <a:ext cx="997819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2200" b="1" dirty="0"/>
              <a:t>Compute daily survival over each interval: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Calculate the number of days between Start Date and End 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in N at Interval Start (pull from the previous N at Interval End, with the initial value being the release number, in this case 4,656)</a:t>
            </a:r>
          </a:p>
          <a:p>
            <a:pPr lvl="1"/>
            <a:r>
              <a:rPr lang="en-US" dirty="0"/>
              <a:t>		Daily Survival = ((N at Interval End)/(N at Interval Start))^(1/Days)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C592E5-55AE-44D0-91CC-B93475D6F42B}"/>
                  </a:ext>
                </a:extLst>
              </p:cNvPr>
              <p:cNvSpPr txBox="1"/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Survivals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C592E5-55AE-44D0-91CC-B93475D6F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blipFill>
                <a:blip r:embed="rId3"/>
                <a:stretch>
                  <a:fillRect l="-2199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5251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21F988-2961-442D-A209-C02E0FDB3645}"/>
                  </a:ext>
                </a:extLst>
              </p:cNvPr>
              <p:cNvSpPr txBox="1"/>
              <p:nvPr/>
            </p:nvSpPr>
            <p:spPr>
              <a:xfrm>
                <a:off x="1106905" y="3940069"/>
                <a:ext cx="9978190" cy="2874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arenR" startAt="2"/>
                </a:pPr>
                <a:r>
                  <a:rPr lang="en-US" sz="2200" b="1" dirty="0"/>
                  <a:t>Compute survival from age-class to age-class: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Assume each fish was born on June 1st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Use interval lengths &amp; daily survivals to compute cohort annual survival from June 1</a:t>
                </a:r>
                <a:r>
                  <a:rPr lang="en-US" baseline="30000" dirty="0"/>
                  <a:t>st</a:t>
                </a:r>
                <a:r>
                  <a:rPr lang="en-US" dirty="0"/>
                  <a:t> to June 1st</a:t>
                </a:r>
              </a:p>
              <a:p>
                <a:pPr marL="742950" lvl="1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Average across all healthy cohorts using expected numbers of fish:</a:t>
                </a:r>
              </a:p>
              <a:p>
                <a:pPr lvl="2"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2">
                  <a:spcAft>
                    <a:spcPts val="600"/>
                  </a:spcAft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age-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survival probability,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is the computed age-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survival probability for healthy cohort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is the expected number of age-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fish from cohort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the set of all healthy cohorts released into the Missouri River as fingerlings.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21F988-2961-442D-A209-C02E0FDB3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905" y="3940069"/>
                <a:ext cx="9978190" cy="2874633"/>
              </a:xfrm>
              <a:prstGeom prst="rect">
                <a:avLst/>
              </a:prstGeom>
              <a:blipFill>
                <a:blip r:embed="rId3"/>
                <a:stretch>
                  <a:fillRect l="-856" t="-1695" b="-2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C261F63-986A-4243-B0D8-07EF7DA17E2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224" t="18445" r="25168" b="54356"/>
          <a:stretch/>
        </p:blipFill>
        <p:spPr>
          <a:xfrm>
            <a:off x="693563" y="1217456"/>
            <a:ext cx="10804874" cy="2638927"/>
          </a:xfrm>
          <a:prstGeom prst="rect">
            <a:avLst/>
          </a:prstGeo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048F733-23B4-436F-984A-36BAFDDE6F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363080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FFAC312-0260-47DC-830C-8B2C320956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938297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" name="Equation" r:id="rId7" imgW="914400" imgH="198720" progId="Equation.DSMT4">
                  <p:embed/>
                </p:oleObj>
              </mc:Choice>
              <mc:Fallback>
                <p:oleObj name="Equation" r:id="rId7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2AA2F03-ABA1-4E0D-A435-DD60CDDF39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444127"/>
              </p:ext>
            </p:extLst>
          </p:nvPr>
        </p:nvGraphicFramePr>
        <p:xfrm>
          <a:off x="4781550" y="2347913"/>
          <a:ext cx="139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" name="Equation" r:id="rId8" imgW="139680" imgH="228600" progId="Equation.DSMT4">
                  <p:embed/>
                </p:oleObj>
              </mc:Choice>
              <mc:Fallback>
                <p:oleObj name="Equation" r:id="rId8" imgW="139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81550" y="2347913"/>
                        <a:ext cx="139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A479FC-953A-4EDD-ACD6-16BB59867D8A}"/>
                  </a:ext>
                </a:extLst>
              </p:cNvPr>
              <p:cNvSpPr txBox="1"/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Survivals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A479FC-953A-4EDD-ACD6-16BB59867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blipFill>
                <a:blip r:embed="rId10"/>
                <a:stretch>
                  <a:fillRect l="-2199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467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7643EB8F-9F5C-4D3F-A98C-D4C3050335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3407953"/>
                  </p:ext>
                </p:extLst>
              </p:nvPr>
            </p:nvGraphicFramePr>
            <p:xfrm>
              <a:off x="2564020" y="1604305"/>
              <a:ext cx="7063961" cy="375285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77137">
                      <a:extLst>
                        <a:ext uri="{9D8B030D-6E8A-4147-A177-3AD203B41FA5}">
                          <a16:colId xmlns:a16="http://schemas.microsoft.com/office/drawing/2014/main" val="3378155034"/>
                        </a:ext>
                      </a:extLst>
                    </a:gridCol>
                    <a:gridCol w="2716908">
                      <a:extLst>
                        <a:ext uri="{9D8B030D-6E8A-4147-A177-3AD203B41FA5}">
                          <a16:colId xmlns:a16="http://schemas.microsoft.com/office/drawing/2014/main" val="918969513"/>
                        </a:ext>
                      </a:extLst>
                    </a:gridCol>
                    <a:gridCol w="2469916">
                      <a:extLst>
                        <a:ext uri="{9D8B030D-6E8A-4147-A177-3AD203B41FA5}">
                          <a16:colId xmlns:a16="http://schemas.microsoft.com/office/drawing/2014/main" val="459340099"/>
                        </a:ext>
                      </a:extLst>
                    </a:gridCol>
                  </a:tblGrid>
                  <a:tr h="35375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u="sng" strike="noStrike" dirty="0">
                              <a:effectLst/>
                            </a:rPr>
                            <a:t>Parameter</a:t>
                          </a:r>
                          <a:endParaRPr lang="en-US" sz="2400" b="1" i="0" u="sng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u="sng" strike="noStrike" dirty="0">
                              <a:effectLst/>
                            </a:rPr>
                            <a:t>Description</a:t>
                          </a:r>
                          <a:endParaRPr lang="en-US" sz="2400" b="1" i="0" u="sng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u="sng" strike="noStrike" dirty="0">
                              <a:effectLst/>
                            </a:rPr>
                            <a:t>Baseline Value</a:t>
                          </a:r>
                          <a:endParaRPr lang="en-US" sz="2400" b="1" i="0" u="sng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3783268"/>
                      </a:ext>
                    </a:extLst>
                  </a:tr>
                  <a:tr h="353754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age-1 survival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0.64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4858319"/>
                      </a:ext>
                    </a:extLst>
                  </a:tr>
                  <a:tr h="353754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age-2 survival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0.69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6134498"/>
                      </a:ext>
                    </a:extLst>
                  </a:tr>
                  <a:tr h="353754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age-3 survival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0.72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7318004"/>
                      </a:ext>
                    </a:extLst>
                  </a:tr>
                  <a:tr h="353754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age-4 survival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0.76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9375293"/>
                      </a:ext>
                    </a:extLst>
                  </a:tr>
                  <a:tr h="353754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age-5 survival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0.79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5577961"/>
                      </a:ext>
                    </a:extLst>
                  </a:tr>
                  <a:tr h="353754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age-6 survival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0.82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4387955"/>
                      </a:ext>
                    </a:extLst>
                  </a:tr>
                  <a:tr h="353754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age-7 survival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0.84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34747"/>
                      </a:ext>
                    </a:extLst>
                  </a:tr>
                  <a:tr h="353754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age-8 survival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0.86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31058956"/>
                      </a:ext>
                    </a:extLst>
                  </a:tr>
                  <a:tr h="353754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age-9 survival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0.88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929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7643EB8F-9F5C-4D3F-A98C-D4C3050335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3407953"/>
                  </p:ext>
                </p:extLst>
              </p:nvPr>
            </p:nvGraphicFramePr>
            <p:xfrm>
              <a:off x="2564020" y="1604305"/>
              <a:ext cx="7063961" cy="375285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77137">
                      <a:extLst>
                        <a:ext uri="{9D8B030D-6E8A-4147-A177-3AD203B41FA5}">
                          <a16:colId xmlns:a16="http://schemas.microsoft.com/office/drawing/2014/main" val="3378155034"/>
                        </a:ext>
                      </a:extLst>
                    </a:gridCol>
                    <a:gridCol w="2716908">
                      <a:extLst>
                        <a:ext uri="{9D8B030D-6E8A-4147-A177-3AD203B41FA5}">
                          <a16:colId xmlns:a16="http://schemas.microsoft.com/office/drawing/2014/main" val="918969513"/>
                        </a:ext>
                      </a:extLst>
                    </a:gridCol>
                    <a:gridCol w="2469916">
                      <a:extLst>
                        <a:ext uri="{9D8B030D-6E8A-4147-A177-3AD203B41FA5}">
                          <a16:colId xmlns:a16="http://schemas.microsoft.com/office/drawing/2014/main" val="459340099"/>
                        </a:ext>
                      </a:extLst>
                    </a:gridCol>
                  </a:tblGrid>
                  <a:tr h="3752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u="sng" strike="noStrike" dirty="0">
                              <a:effectLst/>
                            </a:rPr>
                            <a:t>Parameter</a:t>
                          </a:r>
                          <a:endParaRPr lang="en-US" sz="2400" b="1" i="0" u="sng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u="sng" strike="noStrike" dirty="0">
                              <a:effectLst/>
                            </a:rPr>
                            <a:t>Description</a:t>
                          </a:r>
                          <a:endParaRPr lang="en-US" sz="2400" b="1" i="0" u="sng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b="1" u="sng" strike="noStrike" dirty="0">
                              <a:effectLst/>
                            </a:rPr>
                            <a:t>Baseline Value</a:t>
                          </a:r>
                          <a:endParaRPr lang="en-US" sz="2400" b="1" i="0" u="sng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3783268"/>
                      </a:ext>
                    </a:extLst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325" t="-124590" r="-277273" b="-857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age-1 survival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0.64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4858319"/>
                      </a:ext>
                    </a:extLst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325" t="-220968" r="-277273" b="-74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age-2 survival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0.69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6134498"/>
                      </a:ext>
                    </a:extLst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325" t="-326230" r="-277273" b="-6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age-3 survival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0.72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7318004"/>
                      </a:ext>
                    </a:extLst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325" t="-419355" r="-277273" b="-54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age-4 survival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0.76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9375293"/>
                      </a:ext>
                    </a:extLst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325" t="-519355" r="-277273" b="-44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age-5 survival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0.79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5577961"/>
                      </a:ext>
                    </a:extLst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325" t="-629508" r="-277273" b="-352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age-6 survival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0.82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4387955"/>
                      </a:ext>
                    </a:extLst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325" t="-717742" r="-277273" b="-24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age-7 survival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0.84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34747"/>
                      </a:ext>
                    </a:extLst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325" t="-831148" r="-277273" b="-1508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age-8 survival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0.86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31058956"/>
                      </a:ext>
                    </a:extLst>
                  </a:tr>
                  <a:tr h="375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325" t="-916129" r="-277273" b="-483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>
                              <a:effectLst/>
                            </a:rPr>
                            <a:t>age-9 survival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400" u="none" strike="noStrike" dirty="0">
                              <a:effectLst/>
                            </a:rPr>
                            <a:t>0.88</a:t>
                          </a:r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929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22A9C5-1C46-4F0E-AC8F-0D2AF1FF1182}"/>
                  </a:ext>
                </a:extLst>
              </p:cNvPr>
              <p:cNvSpPr txBox="1"/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Survivals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22A9C5-1C46-4F0E-AC8F-0D2AF1FF1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9" y="352926"/>
                <a:ext cx="9978190" cy="707886"/>
              </a:xfrm>
              <a:prstGeom prst="rect">
                <a:avLst/>
              </a:prstGeom>
              <a:blipFill>
                <a:blip r:embed="rId3"/>
                <a:stretch>
                  <a:fillRect l="-2199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213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13952</TotalTime>
  <Words>2668</Words>
  <Application>Microsoft Office PowerPoint</Application>
  <PresentationFormat>Widescreen</PresentationFormat>
  <Paragraphs>433</Paragraphs>
  <Slides>57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Courier New</vt:lpstr>
      <vt:lpstr>Office Theme</vt:lpstr>
      <vt:lpstr>Equation</vt:lpstr>
      <vt:lpstr>Demographic Population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s-sreynol5</dc:creator>
  <cp:lastModifiedBy>Sara Reynolds</cp:lastModifiedBy>
  <cp:revision>146</cp:revision>
  <dcterms:created xsi:type="dcterms:W3CDTF">2019-07-30T13:09:48Z</dcterms:created>
  <dcterms:modified xsi:type="dcterms:W3CDTF">2019-10-14T14:33:59Z</dcterms:modified>
</cp:coreProperties>
</file>