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D9F7-DEBB-4446-B7C3-434D81951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CA187-E8E9-48DC-83B7-6CE3FD786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CE31E-60F6-418C-8913-E2B0D687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50BE-2609-4186-BA8C-D78E0B3A07EC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A9D0B-0EFF-48FD-A55B-9D7BAAC0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AA895-CC75-4F15-8EC8-9A918506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10B6-5B36-43E7-B5A6-6A7C83C7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9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8B88-C671-40A2-9CB7-E95BF7EB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48F66-746B-473C-884B-BCB376ABB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50E1-6B65-4880-BCC5-6D86452E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50BE-2609-4186-BA8C-D78E0B3A07EC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12188-3626-447C-B24D-7621911B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A6794-4E66-48D8-984B-DA96A3E4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10B6-5B36-43E7-B5A6-6A7C83C7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0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266818-22C4-418D-B516-D68A92957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DFE65-CFFC-4047-BC7D-AF0F5D846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D7192-AC23-4F7C-9623-5A14733C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50BE-2609-4186-BA8C-D78E0B3A07EC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43130-6968-4E02-8BE5-C3ACEF30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D4539-CAD0-450E-A8E7-B915E69A5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10B6-5B36-43E7-B5A6-6A7C83C7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7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E6EC-5C8E-481C-8D4D-8402AD68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12F8-BD58-4CE6-88CA-45327DBAA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6B657-474D-4ED4-A0D6-815F3CDBF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50BE-2609-4186-BA8C-D78E0B3A07EC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FC925-35E1-4B60-913E-5A4F9667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226EF-7814-4069-B25C-F743CD4E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10B6-5B36-43E7-B5A6-6A7C83C7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5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B5C4-FC80-4A8A-AA75-33AFE2A6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6B0CB-436A-4C6D-B221-8D5BD8CBA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5B284-AF65-447B-AE42-7AAB1149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50BE-2609-4186-BA8C-D78E0B3A07EC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D9812-AF9C-4CB2-A846-33A5AC3A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E4C13-CCEF-4858-8DDC-42C8C64B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10B6-5B36-43E7-B5A6-6A7C83C7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0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C317-24B3-4820-9AA0-FF4FB35D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9DF4-DEE1-412D-A838-3A97260F1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54E2B-ED17-47C3-BF1A-C85E38C9A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01113-2BF5-43C0-AF50-70E641B44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50BE-2609-4186-BA8C-D78E0B3A07EC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DB556-E1B8-4609-B56E-7006A34F5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55695-FF64-4471-BA91-C06501BB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10B6-5B36-43E7-B5A6-6A7C83C7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8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B52E6-4D74-45D5-A976-9A3455E4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6739-9C1D-4F07-BF9B-032C38A4A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1A2C2-B14F-4E13-A2F4-3780E9D9B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8ADB7-DCFD-4524-A763-D829DFF26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2AE1F3-342A-4388-9AAB-B997F0006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D76685-F09F-406D-8071-3523053F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50BE-2609-4186-BA8C-D78E0B3A07EC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1DFB8-88F9-4523-AC8B-F35A32C1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DAB481-431F-4C2C-8008-7EFB5F7A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10B6-5B36-43E7-B5A6-6A7C83C7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0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DFA-D60F-4373-BC1F-F4BC316DF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D5784E-8DC3-4965-B3EA-7A616A17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50BE-2609-4186-BA8C-D78E0B3A07EC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4E97D-4DAB-4482-BAD0-33F2B54E8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8576B-C798-4291-8154-3C7D24D9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10B6-5B36-43E7-B5A6-6A7C83C7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6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2D8763-7F66-4FBB-894D-BDDB5BE85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50BE-2609-4186-BA8C-D78E0B3A07EC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EAED3F-73E7-429D-9376-7E1B9A51F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829C8-AE88-44FB-900C-43ABB9C3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10B6-5B36-43E7-B5A6-6A7C83C7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5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03A5-D96D-4514-A50A-FBAEC85B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3B2CE-F9BB-47D4-9803-DB3C2EF19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A8382-5B91-45EB-A371-068845F42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4A61E-6B77-455A-BE51-3C72CA6D7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50BE-2609-4186-BA8C-D78E0B3A07EC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7C622-FD46-4AD5-B06E-CF8481D9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9B107-F06B-4523-80C9-54F6B259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10B6-5B36-43E7-B5A6-6A7C83C7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C838-97E2-49E8-AABB-29678FEB0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6C735-87E5-4C0F-BFC5-9D0AAE971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2AC0F-EF89-4500-9596-21DEF6DFB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1F939-EB6D-48D2-A494-009F79B4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50BE-2609-4186-BA8C-D78E0B3A07EC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B229C-C69D-4C37-8580-35489E36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97FB3-F859-4BEE-9F90-4A99EA4F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10B6-5B36-43E7-B5A6-6A7C83C7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7060E-379F-432A-9924-9414FDE5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0138C-B41B-4F96-BEBF-769A3BB6C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CF17D-B963-46AE-83AB-7ACDC5B26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150BE-2609-4186-BA8C-D78E0B3A07EC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8B540-0F97-45D6-A9D8-528D42459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C5302-F7EB-48F5-A55B-316964CDE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10B6-5B36-43E7-B5A6-6A7C83C7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8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E7DAAFF-46D7-421D-8871-C7485DCE9611}"/>
              </a:ext>
            </a:extLst>
          </p:cNvPr>
          <p:cNvGrpSpPr/>
          <p:nvPr/>
        </p:nvGrpSpPr>
        <p:grpSpPr>
          <a:xfrm>
            <a:off x="376334" y="74331"/>
            <a:ext cx="11432377" cy="6755356"/>
            <a:chOff x="376334" y="74331"/>
            <a:chExt cx="11432377" cy="6755356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12EAE38-3DB6-4C3D-8FCC-F147A9A24704}"/>
                </a:ext>
              </a:extLst>
            </p:cNvPr>
            <p:cNvGrpSpPr/>
            <p:nvPr/>
          </p:nvGrpSpPr>
          <p:grpSpPr>
            <a:xfrm>
              <a:off x="376334" y="74331"/>
              <a:ext cx="11432377" cy="6755356"/>
              <a:chOff x="376334" y="74331"/>
              <a:chExt cx="11432377" cy="6755356"/>
            </a:xfrm>
          </p:grpSpPr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D5CADCE-96B2-4106-AFDD-F78C3AC408CF}"/>
                  </a:ext>
                </a:extLst>
              </p:cNvPr>
              <p:cNvCxnSpPr>
                <a:cxnSpLocks/>
                <a:stCxn id="123" idx="2"/>
              </p:cNvCxnSpPr>
              <p:nvPr/>
            </p:nvCxnSpPr>
            <p:spPr>
              <a:xfrm flipH="1">
                <a:off x="1388186" y="1173935"/>
                <a:ext cx="1" cy="556107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48D37310-7D73-4352-A4A9-067C80E8D511}"/>
                  </a:ext>
                </a:extLst>
              </p:cNvPr>
              <p:cNvGrpSpPr/>
              <p:nvPr/>
            </p:nvGrpSpPr>
            <p:grpSpPr>
              <a:xfrm>
                <a:off x="376334" y="74331"/>
                <a:ext cx="11432377" cy="6755356"/>
                <a:chOff x="508855" y="74331"/>
                <a:chExt cx="11432377" cy="6755356"/>
              </a:xfrm>
            </p:grpSpPr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1DB9628E-6B56-4E00-A83B-4EAB35D93F1B}"/>
                    </a:ext>
                  </a:extLst>
                </p:cNvPr>
                <p:cNvSpPr txBox="1"/>
                <p:nvPr/>
              </p:nvSpPr>
              <p:spPr>
                <a:xfrm>
                  <a:off x="514170" y="3136368"/>
                  <a:ext cx="8841865" cy="3693319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 </a:t>
                  </a:r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r>
                    <a:rPr lang="en-US" dirty="0"/>
                    <a:t>	        </a:t>
                  </a:r>
                </a:p>
                <a:p>
                  <a:r>
                    <a:rPr lang="en-US" dirty="0"/>
                    <a:t>		     Pallid Sturgeon Demographic Population Model</a:t>
                  </a:r>
                </a:p>
              </p:txBody>
            </p: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84FDF953-5BD6-434A-AA14-3595B3E0D675}"/>
                    </a:ext>
                  </a:extLst>
                </p:cNvPr>
                <p:cNvGrpSpPr/>
                <p:nvPr/>
              </p:nvGrpSpPr>
              <p:grpSpPr>
                <a:xfrm>
                  <a:off x="9608849" y="4221180"/>
                  <a:ext cx="2332383" cy="2031325"/>
                  <a:chOff x="9259401" y="3475593"/>
                  <a:chExt cx="2332383" cy="2031325"/>
                </a:xfrm>
              </p:grpSpPr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CCEFC545-F7B6-4465-8C36-01256003EAA4}"/>
                      </a:ext>
                    </a:extLst>
                  </p:cNvPr>
                  <p:cNvSpPr txBox="1"/>
                  <p:nvPr/>
                </p:nvSpPr>
                <p:spPr>
                  <a:xfrm>
                    <a:off x="9259401" y="3475593"/>
                    <a:ext cx="2332383" cy="203132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Population Metrics</a:t>
                    </a:r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6" name="Hexagon 125">
                    <a:extLst>
                      <a:ext uri="{FF2B5EF4-FFF2-40B4-BE49-F238E27FC236}">
                        <a16:creationId xmlns:a16="http://schemas.microsoft.com/office/drawing/2014/main" id="{E2C2C132-003E-44B2-8457-F0C29C7C98E7}"/>
                      </a:ext>
                    </a:extLst>
                  </p:cNvPr>
                  <p:cNvSpPr/>
                  <p:nvPr/>
                </p:nvSpPr>
                <p:spPr>
                  <a:xfrm>
                    <a:off x="9622307" y="4069224"/>
                    <a:ext cx="1700967" cy="917917"/>
                  </a:xfrm>
                  <a:prstGeom prst="hexagon">
                    <a:avLst/>
                  </a:prstGeom>
                  <a:solidFill>
                    <a:schemeClr val="accent4">
                      <a:lumMod val="60000"/>
                      <a:lumOff val="40000"/>
                      <a:alpha val="7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87955FDC-1952-4738-9A04-281D2108D627}"/>
                      </a:ext>
                    </a:extLst>
                  </p:cNvPr>
                  <p:cNvSpPr txBox="1"/>
                  <p:nvPr/>
                </p:nvSpPr>
                <p:spPr>
                  <a:xfrm>
                    <a:off x="9617313" y="4063811"/>
                    <a:ext cx="1700967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Long-Term Population Growth Rate</a:t>
                    </a:r>
                  </a:p>
                </p:txBody>
              </p:sp>
            </p:grp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6A5C71C0-120E-4287-8810-9A00A58F093A}"/>
                    </a:ext>
                  </a:extLst>
                </p:cNvPr>
                <p:cNvGrpSpPr/>
                <p:nvPr/>
              </p:nvGrpSpPr>
              <p:grpSpPr>
                <a:xfrm>
                  <a:off x="508855" y="74331"/>
                  <a:ext cx="2023707" cy="1200329"/>
                  <a:chOff x="508855" y="140591"/>
                  <a:chExt cx="2023707" cy="1200329"/>
                </a:xfrm>
              </p:grpSpPr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5D3DC688-08CE-4678-B0D3-83A7B193A528}"/>
                      </a:ext>
                    </a:extLst>
                  </p:cNvPr>
                  <p:cNvSpPr txBox="1"/>
                  <p:nvPr/>
                </p:nvSpPr>
                <p:spPr>
                  <a:xfrm>
                    <a:off x="508855" y="140591"/>
                    <a:ext cx="2023707" cy="120032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dash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HEC-</a:t>
                    </a:r>
                    <a:r>
                      <a:rPr lang="en-US" dirty="0" err="1"/>
                      <a:t>ResSim</a:t>
                    </a:r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: Rounded Corners 122">
                    <a:extLst>
                      <a:ext uri="{FF2B5EF4-FFF2-40B4-BE49-F238E27FC236}">
                        <a16:creationId xmlns:a16="http://schemas.microsoft.com/office/drawing/2014/main" id="{1C14A1EF-255D-4791-BCCC-A08A438AB92B}"/>
                      </a:ext>
                    </a:extLst>
                  </p:cNvPr>
                  <p:cNvSpPr/>
                  <p:nvPr/>
                </p:nvSpPr>
                <p:spPr>
                  <a:xfrm>
                    <a:off x="818342" y="537829"/>
                    <a:ext cx="1404731" cy="702366"/>
                  </a:xfrm>
                  <a:prstGeom prst="roundRect">
                    <a:avLst/>
                  </a:prstGeom>
                  <a:solidFill>
                    <a:schemeClr val="accent5">
                      <a:lumMod val="75000"/>
                      <a:alpha val="7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E9084227-7A5A-4BE4-B9A5-70B59F03F18C}"/>
                      </a:ext>
                    </a:extLst>
                  </p:cNvPr>
                  <p:cNvSpPr txBox="1"/>
                  <p:nvPr/>
                </p:nvSpPr>
                <p:spPr>
                  <a:xfrm>
                    <a:off x="824268" y="688390"/>
                    <a:ext cx="14047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Hydrology</a:t>
                    </a:r>
                  </a:p>
                </p:txBody>
              </p: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6751C5A-80B1-45B5-9F29-835066B2FCC8}"/>
                    </a:ext>
                  </a:extLst>
                </p:cNvPr>
                <p:cNvGrpSpPr/>
                <p:nvPr/>
              </p:nvGrpSpPr>
              <p:grpSpPr>
                <a:xfrm>
                  <a:off x="3566485" y="1179873"/>
                  <a:ext cx="3027415" cy="1754326"/>
                  <a:chOff x="5533489" y="140591"/>
                  <a:chExt cx="3027415" cy="1754326"/>
                </a:xfrm>
              </p:grpSpPr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CF508782-4D9D-4238-80D9-3852D7137F7C}"/>
                      </a:ext>
                    </a:extLst>
                  </p:cNvPr>
                  <p:cNvSpPr txBox="1"/>
                  <p:nvPr/>
                </p:nvSpPr>
                <p:spPr>
                  <a:xfrm>
                    <a:off x="5533489" y="140591"/>
                    <a:ext cx="3027415" cy="175432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Integrated Temperature, Drift, &amp; Development Model</a:t>
                    </a:r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5D6AA3D8-14B6-4EF8-B4EA-15EBCF864BEC}"/>
                      </a:ext>
                    </a:extLst>
                  </p:cNvPr>
                  <p:cNvGrpSpPr/>
                  <p:nvPr/>
                </p:nvGrpSpPr>
                <p:grpSpPr>
                  <a:xfrm>
                    <a:off x="6282955" y="837607"/>
                    <a:ext cx="1528482" cy="917917"/>
                    <a:chOff x="4077593" y="1043637"/>
                    <a:chExt cx="1528482" cy="917917"/>
                  </a:xfrm>
                </p:grpSpPr>
                <p:sp>
                  <p:nvSpPr>
                    <p:cNvPr id="120" name="Hexagon 119">
                      <a:extLst>
                        <a:ext uri="{FF2B5EF4-FFF2-40B4-BE49-F238E27FC236}">
                          <a16:creationId xmlns:a16="http://schemas.microsoft.com/office/drawing/2014/main" id="{3E25979E-8903-420F-94D0-EE2E5E4232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77593" y="1043637"/>
                      <a:ext cx="1516861" cy="917917"/>
                    </a:xfrm>
                    <a:prstGeom prst="hexagon">
                      <a:avLst/>
                    </a:prstGeom>
                    <a:solidFill>
                      <a:srgbClr val="C00000">
                        <a:alpha val="50000"/>
                      </a:srgb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" name="TextBox 120">
                      <a:extLst>
                        <a:ext uri="{FF2B5EF4-FFF2-40B4-BE49-F238E27FC236}">
                          <a16:creationId xmlns:a16="http://schemas.microsoft.com/office/drawing/2014/main" id="{BAD58077-FD26-4CB8-8101-179DB71725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89214" y="1173639"/>
                      <a:ext cx="1516861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Retention Probability</a:t>
                      </a:r>
                    </a:p>
                  </p:txBody>
                </p:sp>
              </p:grpSp>
            </p:grp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501DA091-45B7-44EF-A5FA-3DD5EA10507A}"/>
                    </a:ext>
                  </a:extLst>
                </p:cNvPr>
                <p:cNvCxnSpPr>
                  <a:cxnSpLocks/>
                  <a:stCxn id="123" idx="3"/>
                  <a:endCxn id="120" idx="3"/>
                </p:cNvCxnSpPr>
                <p:nvPr/>
              </p:nvCxnSpPr>
              <p:spPr>
                <a:xfrm>
                  <a:off x="2223073" y="822752"/>
                  <a:ext cx="2092878" cy="1513096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E67E4084-64AE-4259-9E6F-3F04811686E3}"/>
                    </a:ext>
                  </a:extLst>
                </p:cNvPr>
                <p:cNvGrpSpPr/>
                <p:nvPr/>
              </p:nvGrpSpPr>
              <p:grpSpPr>
                <a:xfrm>
                  <a:off x="612806" y="3287614"/>
                  <a:ext cx="1919756" cy="3395192"/>
                  <a:chOff x="612806" y="3314118"/>
                  <a:chExt cx="1919756" cy="3395192"/>
                </a:xfrm>
              </p:grpSpPr>
              <p:grpSp>
                <p:nvGrpSpPr>
                  <p:cNvPr id="105" name="Group 104">
                    <a:extLst>
                      <a:ext uri="{FF2B5EF4-FFF2-40B4-BE49-F238E27FC236}">
                        <a16:creationId xmlns:a16="http://schemas.microsoft.com/office/drawing/2014/main" id="{2E1B60AA-31B3-4C83-816F-2FC3369435D6}"/>
                      </a:ext>
                    </a:extLst>
                  </p:cNvPr>
                  <p:cNvGrpSpPr/>
                  <p:nvPr/>
                </p:nvGrpSpPr>
                <p:grpSpPr>
                  <a:xfrm>
                    <a:off x="612806" y="3314118"/>
                    <a:ext cx="1919756" cy="651866"/>
                    <a:chOff x="612806" y="3314118"/>
                    <a:chExt cx="1919756" cy="651866"/>
                  </a:xfrm>
                </p:grpSpPr>
                <p:sp>
                  <p:nvSpPr>
                    <p:cNvPr id="116" name="Rectangle: Rounded Corners 115">
                      <a:extLst>
                        <a:ext uri="{FF2B5EF4-FFF2-40B4-BE49-F238E27FC236}">
                          <a16:creationId xmlns:a16="http://schemas.microsoft.com/office/drawing/2014/main" id="{83646A35-FC38-4659-AE21-49CA0775AC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806" y="3319653"/>
                      <a:ext cx="1919756" cy="646331"/>
                    </a:xfrm>
                    <a:prstGeom prst="roundRect">
                      <a:avLst/>
                    </a:prstGeom>
                    <a:solidFill>
                      <a:schemeClr val="accent6">
                        <a:lumMod val="75000"/>
                        <a:alpha val="7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229F09BC-029E-4D60-BB5C-2F60BBB666E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2806" y="3314118"/>
                      <a:ext cx="1919756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Reproductively-Ready Period</a:t>
                      </a:r>
                    </a:p>
                  </p:txBody>
                </p:sp>
              </p:grpSp>
              <p:grpSp>
                <p:nvGrpSpPr>
                  <p:cNvPr id="106" name="Group 105">
                    <a:extLst>
                      <a:ext uri="{FF2B5EF4-FFF2-40B4-BE49-F238E27FC236}">
                        <a16:creationId xmlns:a16="http://schemas.microsoft.com/office/drawing/2014/main" id="{10F5D47E-0ACC-4922-A971-C68DDF4567CE}"/>
                      </a:ext>
                    </a:extLst>
                  </p:cNvPr>
                  <p:cNvGrpSpPr/>
                  <p:nvPr/>
                </p:nvGrpSpPr>
                <p:grpSpPr>
                  <a:xfrm>
                    <a:off x="824846" y="4094042"/>
                    <a:ext cx="1525936" cy="2615268"/>
                    <a:chOff x="824846" y="3974375"/>
                    <a:chExt cx="1525936" cy="2615268"/>
                  </a:xfrm>
                </p:grpSpPr>
                <p:grpSp>
                  <p:nvGrpSpPr>
                    <p:cNvPr id="107" name="Group 106">
                      <a:extLst>
                        <a:ext uri="{FF2B5EF4-FFF2-40B4-BE49-F238E27FC236}">
                          <a16:creationId xmlns:a16="http://schemas.microsoft.com/office/drawing/2014/main" id="{FEB5B4F2-596F-4986-9734-49390A7313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4846" y="6065049"/>
                      <a:ext cx="1516861" cy="524594"/>
                      <a:chOff x="418923" y="5856152"/>
                      <a:chExt cx="1516861" cy="524594"/>
                    </a:xfrm>
                  </p:grpSpPr>
                  <p:sp>
                    <p:nvSpPr>
                      <p:cNvPr id="114" name="Rectangle: Rounded Corners 113">
                        <a:extLst>
                          <a:ext uri="{FF2B5EF4-FFF2-40B4-BE49-F238E27FC236}">
                            <a16:creationId xmlns:a16="http://schemas.microsoft.com/office/drawing/2014/main" id="{65ADC18D-CB41-44C6-BCBA-CBDF156F6C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8923" y="5856152"/>
                        <a:ext cx="1516861" cy="524594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75000"/>
                          <a:alpha val="7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5" name="TextBox 114">
                        <a:extLst>
                          <a:ext uri="{FF2B5EF4-FFF2-40B4-BE49-F238E27FC236}">
                            <a16:creationId xmlns:a16="http://schemas.microsoft.com/office/drawing/2014/main" id="{333AEABE-FC1B-4C21-8581-82B067BE542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8923" y="5942975"/>
                        <a:ext cx="151686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Sex Ratio</a:t>
                        </a:r>
                      </a:p>
                    </p:txBody>
                  </p:sp>
                </p:grpSp>
                <p:grpSp>
                  <p:nvGrpSpPr>
                    <p:cNvPr id="108" name="Group 107">
                      <a:extLst>
                        <a:ext uri="{FF2B5EF4-FFF2-40B4-BE49-F238E27FC236}">
                          <a16:creationId xmlns:a16="http://schemas.microsoft.com/office/drawing/2014/main" id="{C7DBA364-C63B-4808-B4A2-7736000392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4849" y="5011953"/>
                      <a:ext cx="1516861" cy="917917"/>
                      <a:chOff x="418926" y="4634244"/>
                      <a:chExt cx="1516861" cy="917917"/>
                    </a:xfrm>
                  </p:grpSpPr>
                  <p:sp>
                    <p:nvSpPr>
                      <p:cNvPr id="112" name="Hexagon 111">
                        <a:extLst>
                          <a:ext uri="{FF2B5EF4-FFF2-40B4-BE49-F238E27FC236}">
                            <a16:creationId xmlns:a16="http://schemas.microsoft.com/office/drawing/2014/main" id="{DED895CB-3E6A-4D7F-8705-272637F1DA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8926" y="4634244"/>
                        <a:ext cx="1516861" cy="917917"/>
                      </a:xfrm>
                      <a:prstGeom prst="hexagon">
                        <a:avLst/>
                      </a:prstGeom>
                      <a:solidFill>
                        <a:schemeClr val="accent6">
                          <a:lumMod val="75000"/>
                          <a:alpha val="7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3" name="TextBox 112">
                        <a:extLst>
                          <a:ext uri="{FF2B5EF4-FFF2-40B4-BE49-F238E27FC236}">
                            <a16:creationId xmlns:a16="http://schemas.microsoft.com/office/drawing/2014/main" id="{4C67196F-4FFC-41EE-B7EC-5E6B7E7219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8926" y="4781350"/>
                        <a:ext cx="1516861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Age-Specific</a:t>
                        </a:r>
                      </a:p>
                      <a:p>
                        <a:pPr algn="ctr"/>
                        <a:r>
                          <a:rPr lang="en-US" dirty="0"/>
                          <a:t>Fecundity</a:t>
                        </a:r>
                      </a:p>
                    </p:txBody>
                  </p:sp>
                </p:grpSp>
                <p:grpSp>
                  <p:nvGrpSpPr>
                    <p:cNvPr id="109" name="Group 108">
                      <a:extLst>
                        <a:ext uri="{FF2B5EF4-FFF2-40B4-BE49-F238E27FC236}">
                          <a16:creationId xmlns:a16="http://schemas.microsoft.com/office/drawing/2014/main" id="{585EE619-DAEF-4115-BBF2-A3BE8C6F252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4847" y="3974375"/>
                      <a:ext cx="1525935" cy="917917"/>
                      <a:chOff x="418924" y="2471250"/>
                      <a:chExt cx="1525935" cy="917917"/>
                    </a:xfrm>
                  </p:grpSpPr>
                  <p:sp>
                    <p:nvSpPr>
                      <p:cNvPr id="110" name="Hexagon 109">
                        <a:extLst>
                          <a:ext uri="{FF2B5EF4-FFF2-40B4-BE49-F238E27FC236}">
                            <a16:creationId xmlns:a16="http://schemas.microsoft.com/office/drawing/2014/main" id="{F54BD606-C000-41DF-B571-70DBF2F3C2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8924" y="2471250"/>
                        <a:ext cx="1516861" cy="917917"/>
                      </a:xfrm>
                      <a:prstGeom prst="hexagon">
                        <a:avLst/>
                      </a:prstGeom>
                      <a:solidFill>
                        <a:schemeClr val="accent6">
                          <a:lumMod val="75000"/>
                          <a:alpha val="7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1EFA32C4-6420-48C8-9241-BCC4680F255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7998" y="2619248"/>
                        <a:ext cx="1516861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Age-Specific</a:t>
                        </a:r>
                      </a:p>
                      <a:p>
                        <a:pPr algn="ctr"/>
                        <a:r>
                          <a:rPr lang="en-US" dirty="0"/>
                          <a:t>Maturation</a:t>
                        </a:r>
                      </a:p>
                    </p:txBody>
                  </p:sp>
                </p:grpSp>
              </p:grpSp>
            </p:grp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E52B3F6A-2E61-48CD-82EB-C463B6193DFD}"/>
                    </a:ext>
                  </a:extLst>
                </p:cNvPr>
                <p:cNvCxnSpPr>
                  <a:cxnSpLocks/>
                  <a:stCxn id="110" idx="0"/>
                  <a:endCxn id="103" idx="3"/>
                </p:cNvCxnSpPr>
                <p:nvPr/>
              </p:nvCxnSpPr>
              <p:spPr>
                <a:xfrm>
                  <a:off x="2341708" y="4526497"/>
                  <a:ext cx="1809589" cy="929158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C6D1CDD2-C103-40B4-BED5-D174A67C5BE5}"/>
                    </a:ext>
                  </a:extLst>
                </p:cNvPr>
                <p:cNvCxnSpPr>
                  <a:cxnSpLocks/>
                  <a:stCxn id="112" idx="0"/>
                  <a:endCxn id="103" idx="3"/>
                </p:cNvCxnSpPr>
                <p:nvPr/>
              </p:nvCxnSpPr>
              <p:spPr>
                <a:xfrm flipV="1">
                  <a:off x="2341710" y="5455655"/>
                  <a:ext cx="1809587" cy="10842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F7E6794A-5CD9-4C92-97F9-F162FFF3F5A8}"/>
                    </a:ext>
                  </a:extLst>
                </p:cNvPr>
                <p:cNvCxnSpPr>
                  <a:cxnSpLocks/>
                  <a:stCxn id="114" idx="3"/>
                  <a:endCxn id="103" idx="3"/>
                </p:cNvCxnSpPr>
                <p:nvPr/>
              </p:nvCxnSpPr>
              <p:spPr>
                <a:xfrm flipV="1">
                  <a:off x="2341707" y="5455655"/>
                  <a:ext cx="1809590" cy="964854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C4B46071-E2F2-4178-8A78-67F1A960DC81}"/>
                    </a:ext>
                  </a:extLst>
                </p:cNvPr>
                <p:cNvGrpSpPr/>
                <p:nvPr/>
              </p:nvGrpSpPr>
              <p:grpSpPr>
                <a:xfrm>
                  <a:off x="4151297" y="4996696"/>
                  <a:ext cx="1871003" cy="917917"/>
                  <a:chOff x="3854807" y="3676102"/>
                  <a:chExt cx="1871003" cy="917917"/>
                </a:xfrm>
              </p:grpSpPr>
              <p:sp>
                <p:nvSpPr>
                  <p:cNvPr id="103" name="Hexagon 102">
                    <a:extLst>
                      <a:ext uri="{FF2B5EF4-FFF2-40B4-BE49-F238E27FC236}">
                        <a16:creationId xmlns:a16="http://schemas.microsoft.com/office/drawing/2014/main" id="{E3AB5D44-8885-4663-8BE3-BB954125247F}"/>
                      </a:ext>
                    </a:extLst>
                  </p:cNvPr>
                  <p:cNvSpPr/>
                  <p:nvPr/>
                </p:nvSpPr>
                <p:spPr>
                  <a:xfrm>
                    <a:off x="3854807" y="3676102"/>
                    <a:ext cx="1871003" cy="917917"/>
                  </a:xfrm>
                  <a:prstGeom prst="hexagon">
                    <a:avLst/>
                  </a:prstGeom>
                  <a:solidFill>
                    <a:schemeClr val="accent6">
                      <a:lumMod val="75000"/>
                      <a:alpha val="7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488AA045-D0FE-4836-A628-02D72C3E2B1B}"/>
                      </a:ext>
                    </a:extLst>
                  </p:cNvPr>
                  <p:cNvSpPr txBox="1"/>
                  <p:nvPr/>
                </p:nvSpPr>
                <p:spPr>
                  <a:xfrm>
                    <a:off x="3854807" y="3823208"/>
                    <a:ext cx="1871003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Age-Specific</a:t>
                    </a:r>
                  </a:p>
                  <a:p>
                    <a:pPr algn="ctr"/>
                    <a:r>
                      <a:rPr lang="en-US" dirty="0"/>
                      <a:t>Reproduction</a:t>
                    </a:r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3196F8E2-C11E-4BD6-B1E2-D8B3CEF381ED}"/>
                    </a:ext>
                  </a:extLst>
                </p:cNvPr>
                <p:cNvGrpSpPr/>
                <p:nvPr/>
              </p:nvGrpSpPr>
              <p:grpSpPr>
                <a:xfrm>
                  <a:off x="7454909" y="4822872"/>
                  <a:ext cx="1516861" cy="917917"/>
                  <a:chOff x="7176617" y="4372704"/>
                  <a:chExt cx="1516861" cy="917917"/>
                </a:xfrm>
              </p:grpSpPr>
              <p:sp>
                <p:nvSpPr>
                  <p:cNvPr id="101" name="Hexagon 100">
                    <a:extLst>
                      <a:ext uri="{FF2B5EF4-FFF2-40B4-BE49-F238E27FC236}">
                        <a16:creationId xmlns:a16="http://schemas.microsoft.com/office/drawing/2014/main" id="{1C286A64-F12B-492B-9FDF-066DF8A6D157}"/>
                      </a:ext>
                    </a:extLst>
                  </p:cNvPr>
                  <p:cNvSpPr/>
                  <p:nvPr/>
                </p:nvSpPr>
                <p:spPr>
                  <a:xfrm>
                    <a:off x="7176617" y="4372704"/>
                    <a:ext cx="1516861" cy="917917"/>
                  </a:xfrm>
                  <a:prstGeom prst="hexagon">
                    <a:avLst/>
                  </a:prstGeom>
                  <a:solidFill>
                    <a:schemeClr val="accent6">
                      <a:lumMod val="75000"/>
                      <a:alpha val="7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E85F336F-9917-4E1D-BD13-7D06A9E395D3}"/>
                      </a:ext>
                    </a:extLst>
                  </p:cNvPr>
                  <p:cNvSpPr txBox="1"/>
                  <p:nvPr/>
                </p:nvSpPr>
                <p:spPr>
                  <a:xfrm>
                    <a:off x="7176617" y="4533878"/>
                    <a:ext cx="151686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Age-Specific</a:t>
                    </a:r>
                  </a:p>
                  <a:p>
                    <a:pPr algn="ctr"/>
                    <a:r>
                      <a:rPr lang="en-US" dirty="0"/>
                      <a:t>Survival</a:t>
                    </a: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3FCC055D-D557-4FC0-8E56-5FC0F749DD92}"/>
                    </a:ext>
                  </a:extLst>
                </p:cNvPr>
                <p:cNvGrpSpPr/>
                <p:nvPr/>
              </p:nvGrpSpPr>
              <p:grpSpPr>
                <a:xfrm>
                  <a:off x="7454909" y="5852301"/>
                  <a:ext cx="1516861" cy="732196"/>
                  <a:chOff x="7176617" y="5753825"/>
                  <a:chExt cx="1516861" cy="732196"/>
                </a:xfrm>
              </p:grpSpPr>
              <p:sp>
                <p:nvSpPr>
                  <p:cNvPr id="99" name="Rectangle: Rounded Corners 98">
                    <a:extLst>
                      <a:ext uri="{FF2B5EF4-FFF2-40B4-BE49-F238E27FC236}">
                        <a16:creationId xmlns:a16="http://schemas.microsoft.com/office/drawing/2014/main" id="{3C4C43AE-DECB-4D41-8814-41B3ABC038BD}"/>
                      </a:ext>
                    </a:extLst>
                  </p:cNvPr>
                  <p:cNvSpPr/>
                  <p:nvPr/>
                </p:nvSpPr>
                <p:spPr>
                  <a:xfrm>
                    <a:off x="7176617" y="5753825"/>
                    <a:ext cx="1516861" cy="732196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  <a:alpha val="7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195F5888-2D01-4EEC-80B6-BBE38ECE284F}"/>
                      </a:ext>
                    </a:extLst>
                  </p:cNvPr>
                  <p:cNvSpPr txBox="1"/>
                  <p:nvPr/>
                </p:nvSpPr>
                <p:spPr>
                  <a:xfrm>
                    <a:off x="7176617" y="5816240"/>
                    <a:ext cx="151686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Maximum Age</a:t>
                    </a:r>
                  </a:p>
                </p:txBody>
              </p: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5C3D8AAC-06AB-4CEF-928C-F6C2E1D3818C}"/>
                    </a:ext>
                  </a:extLst>
                </p:cNvPr>
                <p:cNvGrpSpPr/>
                <p:nvPr/>
              </p:nvGrpSpPr>
              <p:grpSpPr>
                <a:xfrm>
                  <a:off x="7454909" y="3776332"/>
                  <a:ext cx="1516861" cy="917917"/>
                  <a:chOff x="7176617" y="3115149"/>
                  <a:chExt cx="1516861" cy="917917"/>
                </a:xfrm>
              </p:grpSpPr>
              <p:sp>
                <p:nvSpPr>
                  <p:cNvPr id="97" name="Hexagon 96">
                    <a:extLst>
                      <a:ext uri="{FF2B5EF4-FFF2-40B4-BE49-F238E27FC236}">
                        <a16:creationId xmlns:a16="http://schemas.microsoft.com/office/drawing/2014/main" id="{3F24B032-5E2E-4133-918A-2E22B0457C7E}"/>
                      </a:ext>
                    </a:extLst>
                  </p:cNvPr>
                  <p:cNvSpPr/>
                  <p:nvPr/>
                </p:nvSpPr>
                <p:spPr>
                  <a:xfrm>
                    <a:off x="7176617" y="3115149"/>
                    <a:ext cx="1516861" cy="917917"/>
                  </a:xfrm>
                  <a:prstGeom prst="hexagon">
                    <a:avLst/>
                  </a:prstGeom>
                  <a:solidFill>
                    <a:schemeClr val="accent6">
                      <a:lumMod val="75000"/>
                      <a:alpha val="7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2A3AD1A9-94DD-4502-A1F9-293824058F99}"/>
                      </a:ext>
                    </a:extLst>
                  </p:cNvPr>
                  <p:cNvSpPr txBox="1"/>
                  <p:nvPr/>
                </p:nvSpPr>
                <p:spPr>
                  <a:xfrm>
                    <a:off x="7176617" y="3276323"/>
                    <a:ext cx="151686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Age-Specific</a:t>
                    </a:r>
                  </a:p>
                  <a:p>
                    <a:pPr algn="ctr"/>
                    <a:r>
                      <a:rPr lang="en-US" dirty="0"/>
                      <a:t>Fertility</a:t>
                    </a:r>
                  </a:p>
                </p:txBody>
              </p:sp>
            </p:grp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8D978A03-BF20-41A6-B3D5-14700B985809}"/>
                    </a:ext>
                  </a:extLst>
                </p:cNvPr>
                <p:cNvCxnSpPr>
                  <a:cxnSpLocks/>
                  <a:stCxn id="103" idx="0"/>
                  <a:endCxn id="97" idx="3"/>
                </p:cNvCxnSpPr>
                <p:nvPr/>
              </p:nvCxnSpPr>
              <p:spPr>
                <a:xfrm flipV="1">
                  <a:off x="6022300" y="4235291"/>
                  <a:ext cx="1432609" cy="1220364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27D69198-8974-4BFE-9F90-719B5B1F2EB3}"/>
                    </a:ext>
                  </a:extLst>
                </p:cNvPr>
                <p:cNvCxnSpPr>
                  <a:cxnSpLocks/>
                  <a:stCxn id="97" idx="0"/>
                  <a:endCxn id="126" idx="3"/>
                </p:cNvCxnSpPr>
                <p:nvPr/>
              </p:nvCxnSpPr>
              <p:spPr>
                <a:xfrm>
                  <a:off x="8971770" y="4235291"/>
                  <a:ext cx="999985" cy="1038479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939837D2-A609-4FDA-957E-0620EA2D8BAB}"/>
                    </a:ext>
                  </a:extLst>
                </p:cNvPr>
                <p:cNvCxnSpPr>
                  <a:cxnSpLocks/>
                  <a:stCxn id="101" idx="0"/>
                  <a:endCxn id="126" idx="3"/>
                </p:cNvCxnSpPr>
                <p:nvPr/>
              </p:nvCxnSpPr>
              <p:spPr>
                <a:xfrm flipV="1">
                  <a:off x="8971770" y="5273770"/>
                  <a:ext cx="999985" cy="8061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18552C49-1621-41C5-A16D-035ED2DD27A7}"/>
                    </a:ext>
                  </a:extLst>
                </p:cNvPr>
                <p:cNvCxnSpPr>
                  <a:cxnSpLocks/>
                  <a:stCxn id="99" idx="3"/>
                  <a:endCxn id="126" idx="3"/>
                </p:cNvCxnSpPr>
                <p:nvPr/>
              </p:nvCxnSpPr>
              <p:spPr>
                <a:xfrm flipV="1">
                  <a:off x="8971770" y="5273770"/>
                  <a:ext cx="999985" cy="944629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2CC08C41-40FB-4185-B4A1-7BE9AD5BDA47}"/>
                    </a:ext>
                  </a:extLst>
                </p:cNvPr>
                <p:cNvGrpSpPr/>
                <p:nvPr/>
              </p:nvGrpSpPr>
              <p:grpSpPr>
                <a:xfrm>
                  <a:off x="514170" y="1475167"/>
                  <a:ext cx="2023706" cy="1477328"/>
                  <a:chOff x="514170" y="1607687"/>
                  <a:chExt cx="2023706" cy="1477328"/>
                </a:xfrm>
              </p:grpSpPr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2BFC36C0-80C7-4104-B482-3363BCE9458C}"/>
                      </a:ext>
                    </a:extLst>
                  </p:cNvPr>
                  <p:cNvSpPr txBox="1"/>
                  <p:nvPr/>
                </p:nvSpPr>
                <p:spPr>
                  <a:xfrm>
                    <a:off x="514170" y="1607687"/>
                    <a:ext cx="2023706" cy="147732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r>
                      <a:rPr lang="en-US" dirty="0"/>
                      <a:t>Spawning Model</a:t>
                    </a:r>
                  </a:p>
                </p:txBody>
              </p:sp>
              <p:grpSp>
                <p:nvGrpSpPr>
                  <p:cNvPr id="92" name="Group 91">
                    <a:extLst>
                      <a:ext uri="{FF2B5EF4-FFF2-40B4-BE49-F238E27FC236}">
                        <a16:creationId xmlns:a16="http://schemas.microsoft.com/office/drawing/2014/main" id="{F36F6DA2-7646-404C-A00C-71A2ADCD4DD0}"/>
                      </a:ext>
                    </a:extLst>
                  </p:cNvPr>
                  <p:cNvGrpSpPr/>
                  <p:nvPr/>
                </p:nvGrpSpPr>
                <p:grpSpPr>
                  <a:xfrm>
                    <a:off x="767591" y="1796302"/>
                    <a:ext cx="1516862" cy="917917"/>
                    <a:chOff x="767591" y="2007319"/>
                    <a:chExt cx="1516862" cy="917917"/>
                  </a:xfrm>
                </p:grpSpPr>
                <p:sp>
                  <p:nvSpPr>
                    <p:cNvPr id="93" name="Hexagon 92">
                      <a:extLst>
                        <a:ext uri="{FF2B5EF4-FFF2-40B4-BE49-F238E27FC236}">
                          <a16:creationId xmlns:a16="http://schemas.microsoft.com/office/drawing/2014/main" id="{096B4C77-79B9-427B-828F-231318BF48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592" y="2007319"/>
                      <a:ext cx="1516861" cy="917917"/>
                    </a:xfrm>
                    <a:prstGeom prst="hexagon">
                      <a:avLst/>
                    </a:prstGeom>
                    <a:solidFill>
                      <a:srgbClr val="C00000">
                        <a:alpha val="50000"/>
                      </a:srgb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559DF579-473B-47A7-BBBD-DFB5AE11C1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7591" y="2125131"/>
                      <a:ext cx="1516861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Spawning Probability</a:t>
                      </a:r>
                      <a:endParaRPr lang="en-US" sz="1100" dirty="0"/>
                    </a:p>
                  </p:txBody>
                </p:sp>
              </p:grpSp>
            </p:grp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6D18C5EB-5544-4F34-AC2E-CD9D05FD6AA9}"/>
                    </a:ext>
                  </a:extLst>
                </p:cNvPr>
                <p:cNvCxnSpPr>
                  <a:cxnSpLocks/>
                  <a:stCxn id="93" idx="0"/>
                  <a:endCxn id="103" idx="3"/>
                </p:cNvCxnSpPr>
                <p:nvPr/>
              </p:nvCxnSpPr>
              <p:spPr>
                <a:xfrm>
                  <a:off x="2284453" y="2122741"/>
                  <a:ext cx="1866844" cy="3332914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F7D6C3CB-29CE-4FA5-953C-55D41A3A9D13}"/>
                    </a:ext>
                  </a:extLst>
                </p:cNvPr>
                <p:cNvCxnSpPr>
                  <a:cxnSpLocks/>
                  <a:stCxn id="129" idx="0"/>
                  <a:endCxn id="98" idx="1"/>
                </p:cNvCxnSpPr>
                <p:nvPr/>
              </p:nvCxnSpPr>
              <p:spPr>
                <a:xfrm>
                  <a:off x="6015463" y="4260404"/>
                  <a:ext cx="1439446" cy="268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05935539-42B7-403A-9E16-AEE6179A1BDF}"/>
                    </a:ext>
                  </a:extLst>
                </p:cNvPr>
                <p:cNvCxnSpPr>
                  <a:cxnSpLocks/>
                  <a:stCxn id="120" idx="0"/>
                  <a:endCxn id="97" idx="3"/>
                </p:cNvCxnSpPr>
                <p:nvPr/>
              </p:nvCxnSpPr>
              <p:spPr>
                <a:xfrm>
                  <a:off x="5832812" y="2335848"/>
                  <a:ext cx="1622097" cy="1899443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EB22E848-4ED1-442B-A844-703A8B0EB4A8}"/>
                    </a:ext>
                  </a:extLst>
                </p:cNvPr>
                <p:cNvCxnSpPr>
                  <a:cxnSpLocks/>
                  <a:stCxn id="117" idx="3"/>
                  <a:endCxn id="104" idx="1"/>
                </p:cNvCxnSpPr>
                <p:nvPr/>
              </p:nvCxnSpPr>
              <p:spPr>
                <a:xfrm>
                  <a:off x="2532562" y="3610780"/>
                  <a:ext cx="1618735" cy="1856188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D9D7E71-1FB6-498F-B55C-01387DEEE25C}"/>
                </a:ext>
              </a:extLst>
            </p:cNvPr>
            <p:cNvGrpSpPr/>
            <p:nvPr/>
          </p:nvGrpSpPr>
          <p:grpSpPr>
            <a:xfrm>
              <a:off x="4025613" y="3814948"/>
              <a:ext cx="1857329" cy="892553"/>
              <a:chOff x="4025613" y="3814948"/>
              <a:chExt cx="1857329" cy="892553"/>
            </a:xfrm>
          </p:grpSpPr>
          <p:sp>
            <p:nvSpPr>
              <p:cNvPr id="129" name="Hexagon 128">
                <a:extLst>
                  <a:ext uri="{FF2B5EF4-FFF2-40B4-BE49-F238E27FC236}">
                    <a16:creationId xmlns:a16="http://schemas.microsoft.com/office/drawing/2014/main" id="{BB684651-21D2-4BFA-8BB5-86A9CE2B78F0}"/>
                  </a:ext>
                </a:extLst>
              </p:cNvPr>
              <p:cNvSpPr/>
              <p:nvPr/>
            </p:nvSpPr>
            <p:spPr>
              <a:xfrm>
                <a:off x="4025613" y="3824393"/>
                <a:ext cx="1857329" cy="872021"/>
              </a:xfrm>
              <a:prstGeom prst="hexagon">
                <a:avLst/>
              </a:prstGeom>
              <a:solidFill>
                <a:schemeClr val="accent6">
                  <a:lumMod val="75000"/>
                  <a:alpha val="7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5D070A4-2B7E-40C5-8454-2206E217398E}"/>
                  </a:ext>
                </a:extLst>
              </p:cNvPr>
              <p:cNvSpPr txBox="1"/>
              <p:nvPr/>
            </p:nvSpPr>
            <p:spPr>
              <a:xfrm>
                <a:off x="4038211" y="3814948"/>
                <a:ext cx="1832133" cy="892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Age-0</a:t>
                </a:r>
              </a:p>
              <a:p>
                <a:pPr algn="ctr"/>
                <a:r>
                  <a:rPr lang="en-US" dirty="0"/>
                  <a:t>Survival </a:t>
                </a:r>
              </a:p>
              <a:p>
                <a:pPr algn="ctr"/>
                <a:r>
                  <a:rPr lang="en-US" sz="1600" dirty="0"/>
                  <a:t>Given Retention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282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43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Reynolds</dc:creator>
  <cp:lastModifiedBy>Sara Reynolds</cp:lastModifiedBy>
  <cp:revision>3</cp:revision>
  <dcterms:created xsi:type="dcterms:W3CDTF">2019-09-18T07:08:08Z</dcterms:created>
  <dcterms:modified xsi:type="dcterms:W3CDTF">2019-10-10T02:21:23Z</dcterms:modified>
</cp:coreProperties>
</file>