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81" r:id="rId3"/>
    <p:sldId id="263" r:id="rId4"/>
    <p:sldId id="261" r:id="rId5"/>
    <p:sldId id="257" r:id="rId6"/>
    <p:sldId id="282" r:id="rId7"/>
    <p:sldId id="283" r:id="rId8"/>
    <p:sldId id="262" r:id="rId9"/>
    <p:sldId id="280" r:id="rId10"/>
    <p:sldId id="272" r:id="rId11"/>
    <p:sldId id="264" r:id="rId12"/>
    <p:sldId id="284" r:id="rId13"/>
    <p:sldId id="273" r:id="rId14"/>
    <p:sldId id="265" r:id="rId15"/>
    <p:sldId id="274" r:id="rId16"/>
    <p:sldId id="267" r:id="rId17"/>
    <p:sldId id="266" r:id="rId18"/>
    <p:sldId id="268" r:id="rId19"/>
    <p:sldId id="285" r:id="rId20"/>
    <p:sldId id="27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2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9" autoAdjust="0"/>
    <p:restoredTop sz="94660"/>
  </p:normalViewPr>
  <p:slideViewPr>
    <p:cSldViewPr snapToGrid="0">
      <p:cViewPr varScale="1">
        <p:scale>
          <a:sx n="72" d="100"/>
          <a:sy n="72"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2A91-4219-4508-8FA5-ACDE15470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67EFB2-3A90-4656-8FDE-C91B53B05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C280A7-70DA-4ADF-8E77-8CC32246E7AB}"/>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5" name="Footer Placeholder 4">
            <a:extLst>
              <a:ext uri="{FF2B5EF4-FFF2-40B4-BE49-F238E27FC236}">
                <a16:creationId xmlns:a16="http://schemas.microsoft.com/office/drawing/2014/main" id="{6D7FBBE8-838C-45B7-BE1F-8AAC36E5E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285D3-D6AB-4598-B0E2-55B5F5551BC5}"/>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157660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7A19-114E-4936-B5AF-7B42FFDC19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8ADBDA-A5FE-4FA6-B884-3EFBA9F005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EF673-682C-491B-A40E-3073D9482111}"/>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5" name="Footer Placeholder 4">
            <a:extLst>
              <a:ext uri="{FF2B5EF4-FFF2-40B4-BE49-F238E27FC236}">
                <a16:creationId xmlns:a16="http://schemas.microsoft.com/office/drawing/2014/main" id="{38360C10-4EB8-4C7F-BC65-33619AF8F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ECDD4-009E-4AB9-8100-11E53ED003B1}"/>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327390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54AB5B-00A0-4E41-95DE-682DCE3AC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61D892-0504-4456-9BCE-C29D5D04E6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7195B-6320-48FF-A96A-EEBB7D1FFDCB}"/>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5" name="Footer Placeholder 4">
            <a:extLst>
              <a:ext uri="{FF2B5EF4-FFF2-40B4-BE49-F238E27FC236}">
                <a16:creationId xmlns:a16="http://schemas.microsoft.com/office/drawing/2014/main" id="{DEDC522E-4138-4B52-92F5-823C36350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0E50-1F3C-46E4-8320-4A87C1FFB4DD}"/>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67869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F83E-8D0C-440D-BEF2-E53DB4640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ED344-06B6-43D5-994B-0AB1B04261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7968E-F421-4817-AC3A-77F64B6D0B67}"/>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5" name="Footer Placeholder 4">
            <a:extLst>
              <a:ext uri="{FF2B5EF4-FFF2-40B4-BE49-F238E27FC236}">
                <a16:creationId xmlns:a16="http://schemas.microsoft.com/office/drawing/2014/main" id="{601E247C-1FCA-4EE8-A09C-AA9FB2CE9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BA6C5-B6CE-4F7D-8F31-2EB79AE397B5}"/>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241294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09A0-2A72-4FAA-9DB2-6263BCF1A9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CA66CA-05AC-4D7B-B67E-F4DDAD044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318E30-A89A-4F34-8EDA-DC5D0C7EC342}"/>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5" name="Footer Placeholder 4">
            <a:extLst>
              <a:ext uri="{FF2B5EF4-FFF2-40B4-BE49-F238E27FC236}">
                <a16:creationId xmlns:a16="http://schemas.microsoft.com/office/drawing/2014/main" id="{F7A6995B-A802-4069-A20D-EB9551533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8A84E-38C7-473F-9F2A-BD9449FEE575}"/>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309930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C09-C61E-4BE3-A45F-A84890E45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C1D87-D6B7-494D-B14D-05FEBD8058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7530A4-A686-4F22-9100-3D348374F3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A13F2A-64A3-42F6-B40C-DAC07E10D31C}"/>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6" name="Footer Placeholder 5">
            <a:extLst>
              <a:ext uri="{FF2B5EF4-FFF2-40B4-BE49-F238E27FC236}">
                <a16:creationId xmlns:a16="http://schemas.microsoft.com/office/drawing/2014/main" id="{43A4BD5B-D48E-49A3-8456-F69AA6803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6FBC0-127C-4762-8D53-92DB210B0507}"/>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37190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2F28-8D81-4014-A770-08E2D5D482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F11735-7679-4227-B05B-EDA459D74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7DFA79-F865-4D48-9A89-E515215A9B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D63FA-F8F8-41A9-BF92-AEC18F84C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98F95B-BD6A-49E9-890E-2A35DED5FE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C9274-9C36-4AC9-A823-F1479C4093E9}"/>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8" name="Footer Placeholder 7">
            <a:extLst>
              <a:ext uri="{FF2B5EF4-FFF2-40B4-BE49-F238E27FC236}">
                <a16:creationId xmlns:a16="http://schemas.microsoft.com/office/drawing/2014/main" id="{840F43E5-2D39-4B64-B1F2-855E14394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B1F85-DD0B-4FD6-8622-C4084D080D97}"/>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7075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8DF1-991C-45E3-9042-48180F5F2B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B5B6B-F96E-4A78-9269-130A1D68BCDA}"/>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4" name="Footer Placeholder 3">
            <a:extLst>
              <a:ext uri="{FF2B5EF4-FFF2-40B4-BE49-F238E27FC236}">
                <a16:creationId xmlns:a16="http://schemas.microsoft.com/office/drawing/2014/main" id="{F18D9020-DA87-4585-80F3-A8B05B9634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2E5DA-3E61-4321-8C10-71B567A8F1DB}"/>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314526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5EEE2-EDB6-4C6B-BD3E-A80AC51E97C5}"/>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3" name="Footer Placeholder 2">
            <a:extLst>
              <a:ext uri="{FF2B5EF4-FFF2-40B4-BE49-F238E27FC236}">
                <a16:creationId xmlns:a16="http://schemas.microsoft.com/office/drawing/2014/main" id="{AF83AAEA-E55D-4BFE-96B2-8A63E68E6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64CE53-AC00-40A7-AA3F-2B80122474F0}"/>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109631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E289-786D-4329-8E9A-F9E94214C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33F3F7-62C7-4795-8D80-2FD3A0116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79926-823B-492E-9D90-5BCA8FD45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8202B8-7A04-4E78-9094-A36840FFF3EE}"/>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6" name="Footer Placeholder 5">
            <a:extLst>
              <a:ext uri="{FF2B5EF4-FFF2-40B4-BE49-F238E27FC236}">
                <a16:creationId xmlns:a16="http://schemas.microsoft.com/office/drawing/2014/main" id="{3053FC94-FE95-4A1C-A919-EE2F2A62A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C434B-ADD5-44D8-8B7A-267962CB2ACD}"/>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337623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99D0-88E0-40BF-BE40-7D68CACFA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C3EC1-D7CA-49C3-A1DB-85D2E1DCA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75C4D9-03EA-4234-90CF-1FCD33BEE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2EEFCD-8CF9-4ADE-BB43-A67651AED904}"/>
              </a:ext>
            </a:extLst>
          </p:cNvPr>
          <p:cNvSpPr>
            <a:spLocks noGrp="1"/>
          </p:cNvSpPr>
          <p:nvPr>
            <p:ph type="dt" sz="half" idx="10"/>
          </p:nvPr>
        </p:nvSpPr>
        <p:spPr/>
        <p:txBody>
          <a:bodyPr/>
          <a:lstStyle/>
          <a:p>
            <a:fld id="{DC72EC29-E25B-44A6-911F-69331C8C65C4}" type="datetimeFigureOut">
              <a:rPr lang="en-US" smtClean="0"/>
              <a:t>6/5/2019</a:t>
            </a:fld>
            <a:endParaRPr lang="en-US"/>
          </a:p>
        </p:txBody>
      </p:sp>
      <p:sp>
        <p:nvSpPr>
          <p:cNvPr id="6" name="Footer Placeholder 5">
            <a:extLst>
              <a:ext uri="{FF2B5EF4-FFF2-40B4-BE49-F238E27FC236}">
                <a16:creationId xmlns:a16="http://schemas.microsoft.com/office/drawing/2014/main" id="{8532527C-0E32-46FF-A276-57EAC5680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33765-3178-4381-8A25-237F9842EC43}"/>
              </a:ext>
            </a:extLst>
          </p:cNvPr>
          <p:cNvSpPr>
            <a:spLocks noGrp="1"/>
          </p:cNvSpPr>
          <p:nvPr>
            <p:ph type="sldNum" sz="quarter" idx="12"/>
          </p:nvPr>
        </p:nvSpPr>
        <p:spPr/>
        <p:txBody>
          <a:bodyPr/>
          <a:lstStyle/>
          <a:p>
            <a:fld id="{11E9C300-E6AD-4A15-AFAC-72643E78C478}" type="slidenum">
              <a:rPr lang="en-US" smtClean="0"/>
              <a:t>‹#›</a:t>
            </a:fld>
            <a:endParaRPr lang="en-US"/>
          </a:p>
        </p:txBody>
      </p:sp>
    </p:spTree>
    <p:extLst>
      <p:ext uri="{BB962C8B-B14F-4D97-AF65-F5344CB8AC3E}">
        <p14:creationId xmlns:p14="http://schemas.microsoft.com/office/powerpoint/2010/main" val="247836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EF233-CAAE-447B-A06F-F324E021E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4CE815-DA4C-482A-A0AC-0AA19618C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91198-25D1-4676-9611-A04D73248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2EC29-E25B-44A6-911F-69331C8C65C4}" type="datetimeFigureOut">
              <a:rPr lang="en-US" smtClean="0"/>
              <a:t>6/5/2019</a:t>
            </a:fld>
            <a:endParaRPr lang="en-US"/>
          </a:p>
        </p:txBody>
      </p:sp>
      <p:sp>
        <p:nvSpPr>
          <p:cNvPr id="5" name="Footer Placeholder 4">
            <a:extLst>
              <a:ext uri="{FF2B5EF4-FFF2-40B4-BE49-F238E27FC236}">
                <a16:creationId xmlns:a16="http://schemas.microsoft.com/office/drawing/2014/main" id="{9117C8E1-134B-4A30-AAC7-DD319E1CB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EBD760-456E-4D54-8530-4E822A646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9C300-E6AD-4A15-AFAC-72643E78C478}" type="slidenum">
              <a:rPr lang="en-US" smtClean="0"/>
              <a:t>‹#›</a:t>
            </a:fld>
            <a:endParaRPr lang="en-US"/>
          </a:p>
        </p:txBody>
      </p:sp>
    </p:spTree>
    <p:extLst>
      <p:ext uri="{BB962C8B-B14F-4D97-AF65-F5344CB8AC3E}">
        <p14:creationId xmlns:p14="http://schemas.microsoft.com/office/powerpoint/2010/main" val="182103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8.png"/><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8.png"/><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32.png"/><Relationship Id="rId5" Type="http://schemas.openxmlformats.org/officeDocument/2006/relationships/image" Target="../media/image12.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BEFBB-413A-406E-8F8A-227310982388}"/>
              </a:ext>
            </a:extLst>
          </p:cNvPr>
          <p:cNvSpPr>
            <a:spLocks noGrp="1"/>
          </p:cNvSpPr>
          <p:nvPr>
            <p:ph idx="1"/>
          </p:nvPr>
        </p:nvSpPr>
        <p:spPr>
          <a:xfrm>
            <a:off x="695177" y="1094101"/>
            <a:ext cx="10920160" cy="1817909"/>
          </a:xfrm>
        </p:spPr>
        <p:txBody>
          <a:bodyPr>
            <a:normAutofit/>
          </a:bodyPr>
          <a:lstStyle/>
          <a:p>
            <a:pPr>
              <a:spcAft>
                <a:spcPts val="1800"/>
              </a:spcAft>
            </a:pPr>
            <a:r>
              <a:rPr lang="en-US" sz="2600" dirty="0"/>
              <a:t>Link </a:t>
            </a:r>
            <a:r>
              <a:rPr lang="en-US" sz="2600" i="1" dirty="0"/>
              <a:t>flow manipulations </a:t>
            </a:r>
            <a:r>
              <a:rPr lang="en-US" sz="2600" dirty="0"/>
              <a:t>to predict range of potential population responses under various hypotheses on action effectiveness. </a:t>
            </a:r>
          </a:p>
          <a:p>
            <a:pPr>
              <a:spcBef>
                <a:spcPts val="0"/>
              </a:spcBef>
            </a:pPr>
            <a:r>
              <a:rPr lang="en-US" sz="2600" dirty="0"/>
              <a:t>Look at Ft. Peck flows in 2019 (#1 priority for 2019); postpone examination of L. Missouri to 2020. </a:t>
            </a:r>
          </a:p>
        </p:txBody>
      </p:sp>
      <p:sp>
        <p:nvSpPr>
          <p:cNvPr id="6" name="TextBox 5">
            <a:extLst>
              <a:ext uri="{FF2B5EF4-FFF2-40B4-BE49-F238E27FC236}">
                <a16:creationId xmlns:a16="http://schemas.microsoft.com/office/drawing/2014/main" id="{500D6900-BA94-42AA-BAC3-6C246850BF0C}"/>
              </a:ext>
            </a:extLst>
          </p:cNvPr>
          <p:cNvSpPr txBox="1"/>
          <p:nvPr/>
        </p:nvSpPr>
        <p:spPr>
          <a:xfrm>
            <a:off x="291548" y="304800"/>
            <a:ext cx="7116417" cy="646331"/>
          </a:xfrm>
          <a:prstGeom prst="rect">
            <a:avLst/>
          </a:prstGeom>
          <a:noFill/>
        </p:spPr>
        <p:txBody>
          <a:bodyPr wrap="square" rtlCol="0">
            <a:spAutoFit/>
          </a:bodyPr>
          <a:lstStyle/>
          <a:p>
            <a:r>
              <a:rPr lang="en-US" sz="3600" u="sng" dirty="0">
                <a:latin typeface="+mj-lt"/>
              </a:rPr>
              <a:t>Population Model Task 322-1b</a:t>
            </a:r>
          </a:p>
        </p:txBody>
      </p:sp>
      <p:sp>
        <p:nvSpPr>
          <p:cNvPr id="8" name="TextBox 7">
            <a:extLst>
              <a:ext uri="{FF2B5EF4-FFF2-40B4-BE49-F238E27FC236}">
                <a16:creationId xmlns:a16="http://schemas.microsoft.com/office/drawing/2014/main" id="{D40FFE26-8C68-43CA-97FF-620F5D9ABBC9}"/>
              </a:ext>
            </a:extLst>
          </p:cNvPr>
          <p:cNvSpPr txBox="1"/>
          <p:nvPr/>
        </p:nvSpPr>
        <p:spPr>
          <a:xfrm>
            <a:off x="291547" y="3554391"/>
            <a:ext cx="7116417" cy="646331"/>
          </a:xfrm>
          <a:prstGeom prst="rect">
            <a:avLst/>
          </a:prstGeom>
          <a:noFill/>
        </p:spPr>
        <p:txBody>
          <a:bodyPr wrap="square" rtlCol="0">
            <a:spAutoFit/>
          </a:bodyPr>
          <a:lstStyle/>
          <a:p>
            <a:r>
              <a:rPr lang="en-US" sz="3600" u="sng" dirty="0">
                <a:latin typeface="+mj-lt"/>
              </a:rPr>
              <a:t>Current Task 322-1b Analysis</a:t>
            </a:r>
          </a:p>
        </p:txBody>
      </p:sp>
      <p:sp>
        <p:nvSpPr>
          <p:cNvPr id="9" name="Content Placeholder 2">
            <a:extLst>
              <a:ext uri="{FF2B5EF4-FFF2-40B4-BE49-F238E27FC236}">
                <a16:creationId xmlns:a16="http://schemas.microsoft.com/office/drawing/2014/main" id="{93C427AB-F07C-49F0-8A16-3655A784A025}"/>
              </a:ext>
            </a:extLst>
          </p:cNvPr>
          <p:cNvSpPr txBox="1">
            <a:spLocks/>
          </p:cNvSpPr>
          <p:nvPr/>
        </p:nvSpPr>
        <p:spPr>
          <a:xfrm>
            <a:off x="695177" y="4343692"/>
            <a:ext cx="10920160" cy="2460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US" sz="2600" i="1" dirty="0"/>
              <a:t>Spatial Extent</a:t>
            </a:r>
            <a:r>
              <a:rPr lang="en-US" sz="2600" dirty="0"/>
              <a:t>:  UMOR; spawning near confluence with Milk River</a:t>
            </a:r>
          </a:p>
          <a:p>
            <a:pPr>
              <a:spcBef>
                <a:spcPts val="0"/>
              </a:spcBef>
              <a:spcAft>
                <a:spcPts val="1800"/>
              </a:spcAft>
            </a:pPr>
            <a:r>
              <a:rPr lang="en-US" sz="2600" i="1" dirty="0"/>
              <a:t>Temporal Extent of Management Action</a:t>
            </a:r>
            <a:r>
              <a:rPr lang="en-US" sz="2600" dirty="0"/>
              <a:t>:  Flow manipulations associated with free-embryo drift</a:t>
            </a:r>
          </a:p>
          <a:p>
            <a:pPr>
              <a:spcBef>
                <a:spcPts val="0"/>
              </a:spcBef>
            </a:pPr>
            <a:r>
              <a:rPr lang="en-US" sz="2600" i="1" dirty="0"/>
              <a:t>Goal</a:t>
            </a:r>
            <a:r>
              <a:rPr lang="en-US" sz="2600" dirty="0"/>
              <a:t>:  Identify flow scenarios resulting in population growth under spawning and survival assumptions. </a:t>
            </a:r>
          </a:p>
        </p:txBody>
      </p:sp>
    </p:spTree>
    <p:extLst>
      <p:ext uri="{BB962C8B-B14F-4D97-AF65-F5344CB8AC3E}">
        <p14:creationId xmlns:p14="http://schemas.microsoft.com/office/powerpoint/2010/main" val="40787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1D828-C3EC-406F-93E1-66C4AFF10615}"/>
              </a:ext>
            </a:extLst>
          </p:cNvPr>
          <p:cNvSpPr txBox="1"/>
          <p:nvPr/>
        </p:nvSpPr>
        <p:spPr>
          <a:xfrm>
            <a:off x="291547" y="304800"/>
            <a:ext cx="11668223" cy="646331"/>
          </a:xfrm>
          <a:prstGeom prst="rect">
            <a:avLst/>
          </a:prstGeom>
          <a:noFill/>
        </p:spPr>
        <p:txBody>
          <a:bodyPr wrap="square" rtlCol="0">
            <a:spAutoFit/>
          </a:bodyPr>
          <a:lstStyle/>
          <a:p>
            <a:r>
              <a:rPr lang="en-US" sz="3600" u="sng" dirty="0">
                <a:latin typeface="+mj-lt"/>
              </a:rPr>
              <a:t>Example:  2a) Spawning and Missouri River Survival </a:t>
            </a:r>
          </a:p>
        </p:txBody>
      </p:sp>
      <p:sp>
        <p:nvSpPr>
          <p:cNvPr id="3" name="TextBox 2">
            <a:extLst>
              <a:ext uri="{FF2B5EF4-FFF2-40B4-BE49-F238E27FC236}">
                <a16:creationId xmlns:a16="http://schemas.microsoft.com/office/drawing/2014/main" id="{A4D097C6-140A-462F-B305-5E91DD90B781}"/>
              </a:ext>
            </a:extLst>
          </p:cNvPr>
          <p:cNvSpPr txBox="1"/>
          <p:nvPr/>
        </p:nvSpPr>
        <p:spPr>
          <a:xfrm>
            <a:off x="954156" y="1391478"/>
            <a:ext cx="10469218" cy="2616101"/>
          </a:xfrm>
          <a:prstGeom prst="rect">
            <a:avLst/>
          </a:prstGeom>
          <a:noFill/>
        </p:spPr>
        <p:txBody>
          <a:bodyPr wrap="square" rtlCol="0">
            <a:spAutoFit/>
          </a:bodyPr>
          <a:lstStyle/>
          <a:p>
            <a:r>
              <a:rPr lang="en-US" sz="2400" dirty="0"/>
              <a:t>Say we believe: </a:t>
            </a:r>
          </a:p>
          <a:p>
            <a:endParaRPr lang="en-US" sz="2400" dirty="0"/>
          </a:p>
          <a:p>
            <a:pPr marL="742950" lvl="1" indent="-285750">
              <a:spcAft>
                <a:spcPts val="1200"/>
              </a:spcAft>
              <a:buFont typeface="Arial" panose="020B0604020202020204" pitchFamily="34" charset="0"/>
              <a:buChar char="•"/>
            </a:pPr>
            <a:r>
              <a:rPr lang="en-US" sz="2400" dirty="0"/>
              <a:t>Each spawning female produces an average of 30,000 fertilized eggs</a:t>
            </a:r>
          </a:p>
          <a:p>
            <a:pPr marL="742950" lvl="1" indent="-285750">
              <a:spcAft>
                <a:spcPts val="1200"/>
              </a:spcAft>
              <a:buFont typeface="Arial" panose="020B0604020202020204" pitchFamily="34" charset="0"/>
              <a:buChar char="•"/>
            </a:pPr>
            <a:r>
              <a:rPr lang="en-US" sz="2400" dirty="0"/>
              <a:t>About 1/3 of all mature females spawn each year</a:t>
            </a:r>
          </a:p>
          <a:p>
            <a:pPr marL="742950" lvl="1" indent="-285750">
              <a:buFont typeface="Arial" panose="020B0604020202020204" pitchFamily="34" charset="0"/>
              <a:buChar char="•"/>
            </a:pPr>
            <a:r>
              <a:rPr lang="en-US" sz="2400" dirty="0"/>
              <a:t>About 75 out of every one million drifting free embryos survive to age-1, given they did not drift into Lake Sakakawea</a:t>
            </a:r>
          </a:p>
        </p:txBody>
      </p:sp>
      <p:grpSp>
        <p:nvGrpSpPr>
          <p:cNvPr id="7" name="Group 6">
            <a:extLst>
              <a:ext uri="{FF2B5EF4-FFF2-40B4-BE49-F238E27FC236}">
                <a16:creationId xmlns:a16="http://schemas.microsoft.com/office/drawing/2014/main" id="{13AFA5D3-A73D-42F7-9828-B30BFFCE467B}"/>
              </a:ext>
            </a:extLst>
          </p:cNvPr>
          <p:cNvGrpSpPr/>
          <p:nvPr/>
        </p:nvGrpSpPr>
        <p:grpSpPr>
          <a:xfrm>
            <a:off x="699104" y="4823789"/>
            <a:ext cx="10793793" cy="1046440"/>
            <a:chOff x="1908312" y="4678017"/>
            <a:chExt cx="8483019" cy="1046440"/>
          </a:xfrm>
        </p:grpSpPr>
        <p:sp>
          <p:nvSpPr>
            <p:cNvPr id="5" name="TextBox 4">
              <a:extLst>
                <a:ext uri="{FF2B5EF4-FFF2-40B4-BE49-F238E27FC236}">
                  <a16:creationId xmlns:a16="http://schemas.microsoft.com/office/drawing/2014/main" id="{C48F594E-611B-4678-A14F-E34482F4F63B}"/>
                </a:ext>
              </a:extLst>
            </p:cNvPr>
            <p:cNvSpPr txBox="1"/>
            <p:nvPr/>
          </p:nvSpPr>
          <p:spPr>
            <a:xfrm>
              <a:off x="1908312" y="4678017"/>
              <a:ext cx="8282609" cy="523220"/>
            </a:xfrm>
            <a:prstGeom prst="rect">
              <a:avLst/>
            </a:prstGeom>
            <a:noFill/>
          </p:spPr>
          <p:txBody>
            <a:bodyPr wrap="square" rtlCol="0">
              <a:spAutoFit/>
            </a:bodyPr>
            <a:lstStyle/>
            <a:p>
              <a:r>
                <a:rPr lang="en-US" sz="2800" b="1" dirty="0"/>
                <a:t>Fertilized Eggs per Mature Female per Year :     30,000*(1/3) =  </a:t>
              </a:r>
              <a:r>
                <a:rPr lang="en-US" sz="2800" b="1" dirty="0">
                  <a:solidFill>
                    <a:srgbClr val="FF0000"/>
                  </a:solidFill>
                </a:rPr>
                <a:t>10,000</a:t>
              </a:r>
            </a:p>
          </p:txBody>
        </p:sp>
        <p:sp>
          <p:nvSpPr>
            <p:cNvPr id="6" name="TextBox 5">
              <a:extLst>
                <a:ext uri="{FF2B5EF4-FFF2-40B4-BE49-F238E27FC236}">
                  <a16:creationId xmlns:a16="http://schemas.microsoft.com/office/drawing/2014/main" id="{E10898D9-3586-4BDD-8856-E81BF2016B67}"/>
                </a:ext>
              </a:extLst>
            </p:cNvPr>
            <p:cNvSpPr txBox="1"/>
            <p:nvPr/>
          </p:nvSpPr>
          <p:spPr>
            <a:xfrm>
              <a:off x="3486779" y="5201237"/>
              <a:ext cx="6904552" cy="523220"/>
            </a:xfrm>
            <a:prstGeom prst="rect">
              <a:avLst/>
            </a:prstGeom>
            <a:noFill/>
          </p:spPr>
          <p:txBody>
            <a:bodyPr wrap="square" rtlCol="0">
              <a:spAutoFit/>
            </a:bodyPr>
            <a:lstStyle/>
            <a:p>
              <a:r>
                <a:rPr lang="en-US" sz="2800" b="1" dirty="0">
                  <a:solidFill>
                    <a:srgbClr val="FF0000"/>
                  </a:solidFill>
                </a:rPr>
                <a:t> </a:t>
              </a:r>
              <a:r>
                <a:rPr lang="en-US" sz="2800" b="1" dirty="0"/>
                <a:t>Missouri River Age-0 Survival:    75/1,000,000 =  </a:t>
              </a:r>
              <a:r>
                <a:rPr lang="en-US" sz="2800" b="1" dirty="0">
                  <a:solidFill>
                    <a:srgbClr val="FF0000"/>
                  </a:solidFill>
                </a:rPr>
                <a:t>0.000075</a:t>
              </a:r>
            </a:p>
          </p:txBody>
        </p:sp>
      </p:grpSp>
    </p:spTree>
    <p:extLst>
      <p:ext uri="{BB962C8B-B14F-4D97-AF65-F5344CB8AC3E}">
        <p14:creationId xmlns:p14="http://schemas.microsoft.com/office/powerpoint/2010/main" val="103076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78318AC-B759-4046-B7C8-0774E8978786}"/>
              </a:ext>
            </a:extLst>
          </p:cNvPr>
          <p:cNvGrpSpPr/>
          <p:nvPr/>
        </p:nvGrpSpPr>
        <p:grpSpPr>
          <a:xfrm>
            <a:off x="1236202" y="730182"/>
            <a:ext cx="9719597" cy="5948911"/>
            <a:chOff x="2051014" y="624167"/>
            <a:chExt cx="9258844" cy="5609666"/>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14" y="624167"/>
              <a:ext cx="8089973" cy="560966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916905" y="3553326"/>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916905" y="3553326"/>
                  <a:ext cx="872355" cy="276999"/>
                </a:xfrm>
                <a:prstGeom prst="rect">
                  <a:avLst/>
                </a:prstGeom>
                <a:blipFill>
                  <a:blip r:embed="rId3"/>
                  <a:stretch>
                    <a:fillRect l="-6294" r="-5594" b="-2666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5353083" y="3031958"/>
              <a:ext cx="277696" cy="521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973678" y="1219872"/>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973678" y="1219872"/>
                  <a:ext cx="1305165" cy="276999"/>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973677" y="2754959"/>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973677" y="2754959"/>
                  <a:ext cx="1305165" cy="276999"/>
                </a:xfrm>
                <a:prstGeom prst="rect">
                  <a:avLst/>
                </a:prstGeom>
                <a:blipFill>
                  <a:blip r:embed="rId5"/>
                  <a:stretch>
                    <a:fillRect l="-4206" r="-4673" b="-2666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9432758" y="2790196"/>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9432759" y="1215937"/>
              <a:ext cx="540919" cy="1384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447731" y="3522473"/>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10004693" y="3522473"/>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10004693" y="3522473"/>
                  <a:ext cx="1305165" cy="276999"/>
                </a:xfrm>
                <a:prstGeom prst="rect">
                  <a:avLst/>
                </a:prstGeom>
                <a:blipFill>
                  <a:blip r:embed="rId6"/>
                  <a:stretch>
                    <a:fillRect l="-1333" r="-1778" b="-18750"/>
                  </a:stretch>
                </a:blipFill>
              </p:spPr>
              <p:txBody>
                <a:bodyPr/>
                <a:lstStyle/>
                <a:p>
                  <a:r>
                    <a:rPr lang="en-US">
                      <a:noFill/>
                    </a:rPr>
                    <a:t> </a:t>
                  </a:r>
                </a:p>
              </p:txBody>
            </p:sp>
          </mc:Fallback>
        </mc:AlternateContent>
      </p:grpSp>
      <p:sp>
        <p:nvSpPr>
          <p:cNvPr id="12" name="TextBox 11">
            <a:extLst>
              <a:ext uri="{FF2B5EF4-FFF2-40B4-BE49-F238E27FC236}">
                <a16:creationId xmlns:a16="http://schemas.microsoft.com/office/drawing/2014/main" id="{0DE20897-6C64-4459-BEB0-83F6A3F21C06}"/>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2b) Retention Probability Criteria for Population Growth</a:t>
            </a:r>
          </a:p>
        </p:txBody>
      </p:sp>
      <p:sp>
        <p:nvSpPr>
          <p:cNvPr id="15" name="TextBox 14">
            <a:extLst>
              <a:ext uri="{FF2B5EF4-FFF2-40B4-BE49-F238E27FC236}">
                <a16:creationId xmlns:a16="http://schemas.microsoft.com/office/drawing/2014/main" id="{F660B645-C72B-4E4B-A8E9-B7BEB825C87F}"/>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Tree>
    <p:extLst>
      <p:ext uri="{BB962C8B-B14F-4D97-AF65-F5344CB8AC3E}">
        <p14:creationId xmlns:p14="http://schemas.microsoft.com/office/powerpoint/2010/main" val="306576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202" y="730182"/>
            <a:ext cx="8492559" cy="594891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244710" y="3836482"/>
                <a:ext cx="915766"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244710" y="3836482"/>
                <a:ext cx="915766" cy="293751"/>
              </a:xfrm>
              <a:prstGeom prst="rect">
                <a:avLst/>
              </a:prstGeom>
              <a:blipFill>
                <a:blip r:embed="rId3"/>
                <a:stretch>
                  <a:fillRect l="-3974" r="-3311" b="-1632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4702594" y="3283584"/>
            <a:ext cx="291515"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553125" y="2989834"/>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𝒓𝒆𝒕</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𝟓𝟏𝟓</m:t>
                      </m:r>
                    </m:oMath>
                  </m:oMathPara>
                </a14:m>
                <a:endParaRPr lang="en-US" b="1"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553125" y="2989834"/>
                <a:ext cx="1397755" cy="276999"/>
              </a:xfrm>
              <a:prstGeom prst="rect">
                <a:avLst/>
              </a:prstGeom>
              <a:blipFill>
                <a:blip r:embed="rId5"/>
                <a:stretch>
                  <a:fillRect l="-3930" r="-4367" b="-23913"/>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9585684" y="3803763"/>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9585684" y="3803763"/>
                <a:ext cx="1370115" cy="293751"/>
              </a:xfrm>
              <a:prstGeom prst="rect">
                <a:avLst/>
              </a:prstGeom>
              <a:blipFill>
                <a:blip r:embed="rId6"/>
                <a:stretch>
                  <a:fillRect l="-1333" r="-1778" b="-1875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2C9CE90-54C7-421C-AF00-22208885AC58}"/>
              </a:ext>
            </a:extLst>
          </p:cNvPr>
          <p:cNvSpPr txBox="1"/>
          <p:nvPr/>
        </p:nvSpPr>
        <p:spPr>
          <a:xfrm>
            <a:off x="7385538" y="2025748"/>
            <a:ext cx="1364567" cy="478301"/>
          </a:xfrm>
          <a:prstGeom prst="rect">
            <a:avLst/>
          </a:prstGeom>
          <a:noFill/>
        </p:spPr>
        <p:txBody>
          <a:bodyPr wrap="square" rtlCol="0">
            <a:spAutoFit/>
          </a:bodyPr>
          <a:lstStyle/>
          <a:p>
            <a:endParaRPr lang="en-US" dirty="0"/>
          </a:p>
        </p:txBody>
      </p:sp>
      <p:grpSp>
        <p:nvGrpSpPr>
          <p:cNvPr id="24" name="Group 23">
            <a:extLst>
              <a:ext uri="{FF2B5EF4-FFF2-40B4-BE49-F238E27FC236}">
                <a16:creationId xmlns:a16="http://schemas.microsoft.com/office/drawing/2014/main" id="{6F92497F-6729-423C-A7D9-48DBF0B3011B}"/>
              </a:ext>
            </a:extLst>
          </p:cNvPr>
          <p:cNvGrpSpPr/>
          <p:nvPr/>
        </p:nvGrpSpPr>
        <p:grpSpPr>
          <a:xfrm>
            <a:off x="9630286" y="4969388"/>
            <a:ext cx="2397593" cy="1627922"/>
            <a:chOff x="9545878" y="4617693"/>
            <a:chExt cx="2397593" cy="1627922"/>
          </a:xfrm>
        </p:grpSpPr>
        <p:sp>
          <p:nvSpPr>
            <p:cNvPr id="15" name="Rectangle: Rounded Corners 14">
              <a:extLst>
                <a:ext uri="{FF2B5EF4-FFF2-40B4-BE49-F238E27FC236}">
                  <a16:creationId xmlns:a16="http://schemas.microsoft.com/office/drawing/2014/main" id="{155A147A-08E1-4F2C-84BA-B4D0D883D7FE}"/>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DF7736-8B56-4D85-9A23-065AAF5A67F0}"/>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0" name="Rectangle: Rounded Corners 19">
              <a:extLst>
                <a:ext uri="{FF2B5EF4-FFF2-40B4-BE49-F238E27FC236}">
                  <a16:creationId xmlns:a16="http://schemas.microsoft.com/office/drawing/2014/main" id="{D33D2582-937B-4629-8FAE-416B810684D9}"/>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45C470-C176-4DF3-929C-82174933034B}"/>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19" name="Rectangle 18">
              <a:extLst>
                <a:ext uri="{FF2B5EF4-FFF2-40B4-BE49-F238E27FC236}">
                  <a16:creationId xmlns:a16="http://schemas.microsoft.com/office/drawing/2014/main" id="{408AD70C-B4BB-4183-A6A6-8EB77DDB731C}"/>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4AB4A47-3296-4CA8-BAE7-6AD00F204D68}"/>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6" name="Freeform: Shape 25">
            <a:extLst>
              <a:ext uri="{FF2B5EF4-FFF2-40B4-BE49-F238E27FC236}">
                <a16:creationId xmlns:a16="http://schemas.microsoft.com/office/drawing/2014/main" id="{835BCCB1-092D-4271-81FF-F41ABF96CB29}"/>
              </a:ext>
            </a:extLst>
          </p:cNvPr>
          <p:cNvSpPr>
            <a:spLocks noChangeAspect="1"/>
          </p:cNvSpPr>
          <p:nvPr/>
        </p:nvSpPr>
        <p:spPr>
          <a:xfrm>
            <a:off x="5297715" y="1016000"/>
            <a:ext cx="3911449" cy="2086106"/>
          </a:xfrm>
          <a:custGeom>
            <a:avLst/>
            <a:gdLst>
              <a:gd name="connsiteX0" fmla="*/ 0 w 3918857"/>
              <a:gd name="connsiteY0" fmla="*/ 0 h 2090057"/>
              <a:gd name="connsiteX1" fmla="*/ 3918857 w 3918857"/>
              <a:gd name="connsiteY1" fmla="*/ 0 h 2090057"/>
              <a:gd name="connsiteX2" fmla="*/ 3918857 w 3918857"/>
              <a:gd name="connsiteY2" fmla="*/ 2090057 h 2090057"/>
              <a:gd name="connsiteX3" fmla="*/ 3352800 w 3918857"/>
              <a:gd name="connsiteY3" fmla="*/ 1915885 h 2090057"/>
              <a:gd name="connsiteX4" fmla="*/ 2989943 w 3918857"/>
              <a:gd name="connsiteY4" fmla="*/ 1756228 h 2090057"/>
              <a:gd name="connsiteX5" fmla="*/ 2496457 w 3918857"/>
              <a:gd name="connsiteY5" fmla="*/ 1582057 h 2090057"/>
              <a:gd name="connsiteX6" fmla="*/ 2293257 w 3918857"/>
              <a:gd name="connsiteY6" fmla="*/ 1480457 h 2090057"/>
              <a:gd name="connsiteX7" fmla="*/ 2235200 w 3918857"/>
              <a:gd name="connsiteY7" fmla="*/ 1480457 h 2090057"/>
              <a:gd name="connsiteX8" fmla="*/ 2017486 w 3918857"/>
              <a:gd name="connsiteY8" fmla="*/ 1378857 h 2090057"/>
              <a:gd name="connsiteX9" fmla="*/ 1625600 w 3918857"/>
              <a:gd name="connsiteY9" fmla="*/ 1175657 h 2090057"/>
              <a:gd name="connsiteX10" fmla="*/ 1190172 w 3918857"/>
              <a:gd name="connsiteY10" fmla="*/ 928914 h 2090057"/>
              <a:gd name="connsiteX11" fmla="*/ 812800 w 3918857"/>
              <a:gd name="connsiteY11" fmla="*/ 667657 h 2090057"/>
              <a:gd name="connsiteX12" fmla="*/ 362857 w 3918857"/>
              <a:gd name="connsiteY12" fmla="*/ 348343 h 2090057"/>
              <a:gd name="connsiteX13" fmla="*/ 87086 w 3918857"/>
              <a:gd name="connsiteY13" fmla="*/ 130628 h 2090057"/>
              <a:gd name="connsiteX14" fmla="*/ 0 w 3918857"/>
              <a:gd name="connsiteY14" fmla="*/ 0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18857" h="2090057">
                <a:moveTo>
                  <a:pt x="0" y="0"/>
                </a:moveTo>
                <a:lnTo>
                  <a:pt x="3918857" y="0"/>
                </a:lnTo>
                <a:lnTo>
                  <a:pt x="3918857" y="2090057"/>
                </a:lnTo>
                <a:lnTo>
                  <a:pt x="3352800" y="1915885"/>
                </a:lnTo>
                <a:lnTo>
                  <a:pt x="2989943" y="1756228"/>
                </a:lnTo>
                <a:lnTo>
                  <a:pt x="2496457" y="1582057"/>
                </a:lnTo>
                <a:lnTo>
                  <a:pt x="2293257" y="1480457"/>
                </a:lnTo>
                <a:lnTo>
                  <a:pt x="2235200" y="1480457"/>
                </a:lnTo>
                <a:lnTo>
                  <a:pt x="2017486" y="1378857"/>
                </a:lnTo>
                <a:lnTo>
                  <a:pt x="1625600" y="1175657"/>
                </a:lnTo>
                <a:lnTo>
                  <a:pt x="1190172" y="928914"/>
                </a:lnTo>
                <a:lnTo>
                  <a:pt x="812800" y="667657"/>
                </a:lnTo>
                <a:lnTo>
                  <a:pt x="362857" y="348343"/>
                </a:lnTo>
                <a:lnTo>
                  <a:pt x="87086" y="130628"/>
                </a:lnTo>
                <a:lnTo>
                  <a:pt x="0" y="0"/>
                </a:lnTo>
                <a:close/>
              </a:path>
            </a:pathLst>
          </a:custGeom>
          <a:solidFill>
            <a:srgbClr val="0F02BE">
              <a:alpha val="40000"/>
            </a:srgbClr>
          </a:solidFill>
          <a:ln w="22225">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1">
            <a:extLst>
              <a:ext uri="{FF2B5EF4-FFF2-40B4-BE49-F238E27FC236}">
                <a16:creationId xmlns:a16="http://schemas.microsoft.com/office/drawing/2014/main" id="{75E51C86-D881-49E4-ADA5-7FCA693E1F76}"/>
              </a:ext>
            </a:extLst>
          </p:cNvPr>
          <p:cNvSpPr/>
          <p:nvPr/>
        </p:nvSpPr>
        <p:spPr>
          <a:xfrm>
            <a:off x="2685143" y="1016000"/>
            <a:ext cx="6531428" cy="4905829"/>
          </a:xfrm>
          <a:custGeom>
            <a:avLst/>
            <a:gdLst>
              <a:gd name="connsiteX0" fmla="*/ 0 w 6531428"/>
              <a:gd name="connsiteY0" fmla="*/ 0 h 4905829"/>
              <a:gd name="connsiteX1" fmla="*/ 14514 w 6531428"/>
              <a:gd name="connsiteY1" fmla="*/ 4905829 h 4905829"/>
              <a:gd name="connsiteX2" fmla="*/ 6531428 w 6531428"/>
              <a:gd name="connsiteY2" fmla="*/ 4905829 h 4905829"/>
              <a:gd name="connsiteX3" fmla="*/ 6516914 w 6531428"/>
              <a:gd name="connsiteY3" fmla="*/ 2090057 h 4905829"/>
              <a:gd name="connsiteX4" fmla="*/ 6270171 w 6531428"/>
              <a:gd name="connsiteY4" fmla="*/ 2002971 h 4905829"/>
              <a:gd name="connsiteX5" fmla="*/ 5907314 w 6531428"/>
              <a:gd name="connsiteY5" fmla="*/ 1872343 h 4905829"/>
              <a:gd name="connsiteX6" fmla="*/ 5544457 w 6531428"/>
              <a:gd name="connsiteY6" fmla="*/ 1741714 h 4905829"/>
              <a:gd name="connsiteX7" fmla="*/ 5152571 w 6531428"/>
              <a:gd name="connsiteY7" fmla="*/ 1596571 h 4905829"/>
              <a:gd name="connsiteX8" fmla="*/ 4862286 w 6531428"/>
              <a:gd name="connsiteY8" fmla="*/ 1494971 h 4905829"/>
              <a:gd name="connsiteX9" fmla="*/ 4426857 w 6531428"/>
              <a:gd name="connsiteY9" fmla="*/ 1277257 h 4905829"/>
              <a:gd name="connsiteX10" fmla="*/ 4020457 w 6531428"/>
              <a:gd name="connsiteY10" fmla="*/ 1074057 h 4905829"/>
              <a:gd name="connsiteX11" fmla="*/ 3585028 w 6531428"/>
              <a:gd name="connsiteY11" fmla="*/ 798286 h 4905829"/>
              <a:gd name="connsiteX12" fmla="*/ 3309257 w 6531428"/>
              <a:gd name="connsiteY12" fmla="*/ 609600 h 4905829"/>
              <a:gd name="connsiteX13" fmla="*/ 3004457 w 6531428"/>
              <a:gd name="connsiteY13" fmla="*/ 377371 h 4905829"/>
              <a:gd name="connsiteX14" fmla="*/ 2786743 w 6531428"/>
              <a:gd name="connsiteY14" fmla="*/ 217714 h 4905829"/>
              <a:gd name="connsiteX15" fmla="*/ 2612571 w 6531428"/>
              <a:gd name="connsiteY15" fmla="*/ 14514 h 4905829"/>
              <a:gd name="connsiteX16" fmla="*/ 0 w 6531428"/>
              <a:gd name="connsiteY16" fmla="*/ 0 h 490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31428" h="4905829">
                <a:moveTo>
                  <a:pt x="0" y="0"/>
                </a:moveTo>
                <a:lnTo>
                  <a:pt x="14514" y="4905829"/>
                </a:lnTo>
                <a:lnTo>
                  <a:pt x="6531428" y="4905829"/>
                </a:lnTo>
                <a:lnTo>
                  <a:pt x="6516914" y="2090057"/>
                </a:lnTo>
                <a:lnTo>
                  <a:pt x="6270171" y="2002971"/>
                </a:lnTo>
                <a:lnTo>
                  <a:pt x="5907314" y="1872343"/>
                </a:lnTo>
                <a:lnTo>
                  <a:pt x="5544457" y="1741714"/>
                </a:lnTo>
                <a:lnTo>
                  <a:pt x="5152571" y="1596571"/>
                </a:lnTo>
                <a:lnTo>
                  <a:pt x="4862286" y="1494971"/>
                </a:lnTo>
                <a:lnTo>
                  <a:pt x="4426857" y="1277257"/>
                </a:lnTo>
                <a:lnTo>
                  <a:pt x="4020457" y="1074057"/>
                </a:lnTo>
                <a:lnTo>
                  <a:pt x="3585028" y="798286"/>
                </a:lnTo>
                <a:lnTo>
                  <a:pt x="3309257" y="609600"/>
                </a:lnTo>
                <a:lnTo>
                  <a:pt x="3004457" y="377371"/>
                </a:lnTo>
                <a:lnTo>
                  <a:pt x="2786743" y="217714"/>
                </a:lnTo>
                <a:lnTo>
                  <a:pt x="2612571" y="14514"/>
                </a:lnTo>
                <a:lnTo>
                  <a:pt x="0" y="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8985288" y="3027202"/>
            <a:ext cx="584678" cy="146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001006" y="3803763"/>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82ED41A-F8BF-4401-8B48-1E672987E912}"/>
              </a:ext>
            </a:extLst>
          </p:cNvPr>
          <p:cNvSpPr/>
          <p:nvPr/>
        </p:nvSpPr>
        <p:spPr>
          <a:xfrm>
            <a:off x="9497396" y="2882062"/>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B115BA1-1F3F-4C7D-8EBF-61DCB7C98964}"/>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2b) Retention Probability Criteria for Population Growth</a:t>
            </a:r>
          </a:p>
        </p:txBody>
      </p:sp>
      <p:sp>
        <p:nvSpPr>
          <p:cNvPr id="30" name="TextBox 29">
            <a:extLst>
              <a:ext uri="{FF2B5EF4-FFF2-40B4-BE49-F238E27FC236}">
                <a16:creationId xmlns:a16="http://schemas.microsoft.com/office/drawing/2014/main" id="{EF6ECC53-DDBB-4C1D-A54A-97566FC944A1}"/>
              </a:ext>
            </a:extLst>
          </p:cNvPr>
          <p:cNvSpPr txBox="1"/>
          <p:nvPr/>
        </p:nvSpPr>
        <p:spPr>
          <a:xfrm>
            <a:off x="2728685" y="4412134"/>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Tree>
    <p:extLst>
      <p:ext uri="{BB962C8B-B14F-4D97-AF65-F5344CB8AC3E}">
        <p14:creationId xmlns:p14="http://schemas.microsoft.com/office/powerpoint/2010/main" val="297971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78318AC-B759-4046-B7C8-0774E8978786}"/>
              </a:ext>
            </a:extLst>
          </p:cNvPr>
          <p:cNvGrpSpPr/>
          <p:nvPr/>
        </p:nvGrpSpPr>
        <p:grpSpPr>
          <a:xfrm>
            <a:off x="1236202" y="730182"/>
            <a:ext cx="9719597" cy="5948911"/>
            <a:chOff x="2051014" y="624167"/>
            <a:chExt cx="9258844" cy="5609666"/>
          </a:xfrm>
        </p:grpSpPr>
        <p:pic>
          <p:nvPicPr>
            <p:cNvPr id="13" name="Picture 12">
              <a:extLst>
                <a:ext uri="{FF2B5EF4-FFF2-40B4-BE49-F238E27FC236}">
                  <a16:creationId xmlns:a16="http://schemas.microsoft.com/office/drawing/2014/main" id="{D86ED78A-3FE2-4303-A1FF-403E681AA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14" y="624167"/>
              <a:ext cx="8089973" cy="560966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B7159-1CDD-4778-B94F-EABB286C03A7}"/>
                    </a:ext>
                  </a:extLst>
                </p:cNvPr>
                <p:cNvSpPr txBox="1"/>
                <p:nvPr/>
              </p:nvSpPr>
              <p:spPr>
                <a:xfrm>
                  <a:off x="4916905" y="3553326"/>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4" name="TextBox 3">
                  <a:extLst>
                    <a:ext uri="{FF2B5EF4-FFF2-40B4-BE49-F238E27FC236}">
                      <a16:creationId xmlns:a16="http://schemas.microsoft.com/office/drawing/2014/main" id="{F88B7159-1CDD-4778-B94F-EABB286C03A7}"/>
                    </a:ext>
                  </a:extLst>
                </p:cNvPr>
                <p:cNvSpPr txBox="1">
                  <a:spLocks noRot="1" noChangeAspect="1" noMove="1" noResize="1" noEditPoints="1" noAdjustHandles="1" noChangeArrowheads="1" noChangeShapeType="1" noTextEdit="1"/>
                </p:cNvSpPr>
                <p:nvPr/>
              </p:nvSpPr>
              <p:spPr>
                <a:xfrm>
                  <a:off x="4916905" y="3553326"/>
                  <a:ext cx="872355" cy="276999"/>
                </a:xfrm>
                <a:prstGeom prst="rect">
                  <a:avLst/>
                </a:prstGeom>
                <a:blipFill>
                  <a:blip r:embed="rId3"/>
                  <a:stretch>
                    <a:fillRect l="-6294" r="-5594" b="-2666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28A8C5B-2866-46C5-9BB2-A3C47D4A252B}"/>
                </a:ext>
              </a:extLst>
            </p:cNvPr>
            <p:cNvCxnSpPr>
              <a:stCxn id="4" idx="0"/>
            </p:cNvCxnSpPr>
            <p:nvPr/>
          </p:nvCxnSpPr>
          <p:spPr>
            <a:xfrm flipV="1">
              <a:off x="5353083" y="3031958"/>
              <a:ext cx="277696" cy="521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291A21-6D40-4B53-BA80-071DA630B15E}"/>
                    </a:ext>
                  </a:extLst>
                </p:cNvPr>
                <p:cNvSpPr txBox="1"/>
                <p:nvPr/>
              </p:nvSpPr>
              <p:spPr>
                <a:xfrm>
                  <a:off x="9973678" y="1219872"/>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6" name="TextBox 5">
                  <a:extLst>
                    <a:ext uri="{FF2B5EF4-FFF2-40B4-BE49-F238E27FC236}">
                      <a16:creationId xmlns:a16="http://schemas.microsoft.com/office/drawing/2014/main" id="{9C291A21-6D40-4B53-BA80-071DA630B15E}"/>
                    </a:ext>
                  </a:extLst>
                </p:cNvPr>
                <p:cNvSpPr txBox="1">
                  <a:spLocks noRot="1" noChangeAspect="1" noMove="1" noResize="1" noEditPoints="1" noAdjustHandles="1" noChangeArrowheads="1" noChangeShapeType="1" noTextEdit="1"/>
                </p:cNvSpPr>
                <p:nvPr/>
              </p:nvSpPr>
              <p:spPr>
                <a:xfrm>
                  <a:off x="9973678" y="1219872"/>
                  <a:ext cx="1305165" cy="276999"/>
                </a:xfrm>
                <a:prstGeom prst="rect">
                  <a:avLst/>
                </a:prstGeom>
                <a:blipFill>
                  <a:blip r:embed="rId4"/>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355EF2-F97D-449A-8B74-8804B3CEB133}"/>
                    </a:ext>
                  </a:extLst>
                </p:cNvPr>
                <p:cNvSpPr txBox="1"/>
                <p:nvPr/>
              </p:nvSpPr>
              <p:spPr>
                <a:xfrm>
                  <a:off x="9973677" y="2754959"/>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7" name="TextBox 6">
                  <a:extLst>
                    <a:ext uri="{FF2B5EF4-FFF2-40B4-BE49-F238E27FC236}">
                      <a16:creationId xmlns:a16="http://schemas.microsoft.com/office/drawing/2014/main" id="{F1355EF2-F97D-449A-8B74-8804B3CEB133}"/>
                    </a:ext>
                  </a:extLst>
                </p:cNvPr>
                <p:cNvSpPr txBox="1">
                  <a:spLocks noRot="1" noChangeAspect="1" noMove="1" noResize="1" noEditPoints="1" noAdjustHandles="1" noChangeArrowheads="1" noChangeShapeType="1" noTextEdit="1"/>
                </p:cNvSpPr>
                <p:nvPr/>
              </p:nvSpPr>
              <p:spPr>
                <a:xfrm>
                  <a:off x="9973677" y="2754959"/>
                  <a:ext cx="1305165" cy="276999"/>
                </a:xfrm>
                <a:prstGeom prst="rect">
                  <a:avLst/>
                </a:prstGeom>
                <a:blipFill>
                  <a:blip r:embed="rId5"/>
                  <a:stretch>
                    <a:fillRect l="-4206" r="-4673" b="-2666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0FE0D6A-F5FD-4692-AFEA-DD510220F117}"/>
                </a:ext>
              </a:extLst>
            </p:cNvPr>
            <p:cNvCxnSpPr>
              <a:cxnSpLocks/>
            </p:cNvCxnSpPr>
            <p:nvPr/>
          </p:nvCxnSpPr>
          <p:spPr>
            <a:xfrm flipH="1" flipV="1">
              <a:off x="9432758" y="2790196"/>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309500-A0D4-426D-9F08-F04BDD7B9D9F}"/>
                </a:ext>
              </a:extLst>
            </p:cNvPr>
            <p:cNvCxnSpPr>
              <a:cxnSpLocks/>
            </p:cNvCxnSpPr>
            <p:nvPr/>
          </p:nvCxnSpPr>
          <p:spPr>
            <a:xfrm flipH="1" flipV="1">
              <a:off x="9432759" y="1215937"/>
              <a:ext cx="540919" cy="1384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1AFAE9-5ADA-41F3-AD20-CA792F311064}"/>
                </a:ext>
              </a:extLst>
            </p:cNvPr>
            <p:cNvCxnSpPr>
              <a:cxnSpLocks/>
            </p:cNvCxnSpPr>
            <p:nvPr/>
          </p:nvCxnSpPr>
          <p:spPr>
            <a:xfrm flipH="1" flipV="1">
              <a:off x="9447731" y="3522473"/>
              <a:ext cx="556962" cy="1385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1BE84E-5D31-4C1D-84DA-89C4E6223820}"/>
                    </a:ext>
                  </a:extLst>
                </p:cNvPr>
                <p:cNvSpPr txBox="1"/>
                <p:nvPr/>
              </p:nvSpPr>
              <p:spPr>
                <a:xfrm>
                  <a:off x="10004693" y="3522473"/>
                  <a:ext cx="1305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1" name="TextBox 10">
                  <a:extLst>
                    <a:ext uri="{FF2B5EF4-FFF2-40B4-BE49-F238E27FC236}">
                      <a16:creationId xmlns:a16="http://schemas.microsoft.com/office/drawing/2014/main" id="{B01BE84E-5D31-4C1D-84DA-89C4E6223820}"/>
                    </a:ext>
                  </a:extLst>
                </p:cNvPr>
                <p:cNvSpPr txBox="1">
                  <a:spLocks noRot="1" noChangeAspect="1" noMove="1" noResize="1" noEditPoints="1" noAdjustHandles="1" noChangeArrowheads="1" noChangeShapeType="1" noTextEdit="1"/>
                </p:cNvSpPr>
                <p:nvPr/>
              </p:nvSpPr>
              <p:spPr>
                <a:xfrm>
                  <a:off x="10004693" y="3522473"/>
                  <a:ext cx="1305165" cy="276999"/>
                </a:xfrm>
                <a:prstGeom prst="rect">
                  <a:avLst/>
                </a:prstGeom>
                <a:blipFill>
                  <a:blip r:embed="rId6"/>
                  <a:stretch>
                    <a:fillRect l="-1333" r="-1778" b="-18750"/>
                  </a:stretch>
                </a:blipFill>
              </p:spPr>
              <p:txBody>
                <a:bodyPr/>
                <a:lstStyle/>
                <a:p>
                  <a:r>
                    <a:rPr lang="en-US">
                      <a:noFill/>
                    </a:rPr>
                    <a:t> </a:t>
                  </a:r>
                </a:p>
              </p:txBody>
            </p:sp>
          </mc:Fallback>
        </mc:AlternateContent>
      </p:grpSp>
      <p:sp>
        <p:nvSpPr>
          <p:cNvPr id="16" name="Freeform: Shape 15">
            <a:extLst>
              <a:ext uri="{FF2B5EF4-FFF2-40B4-BE49-F238E27FC236}">
                <a16:creationId xmlns:a16="http://schemas.microsoft.com/office/drawing/2014/main" id="{500751DB-86C3-4F23-9B36-3BF371712968}"/>
              </a:ext>
            </a:extLst>
          </p:cNvPr>
          <p:cNvSpPr/>
          <p:nvPr/>
        </p:nvSpPr>
        <p:spPr>
          <a:xfrm>
            <a:off x="4403188" y="1195754"/>
            <a:ext cx="4572000" cy="2363372"/>
          </a:xfrm>
          <a:custGeom>
            <a:avLst/>
            <a:gdLst>
              <a:gd name="connsiteX0" fmla="*/ 0 w 4572000"/>
              <a:gd name="connsiteY0" fmla="*/ 0 h 2363372"/>
              <a:gd name="connsiteX1" fmla="*/ 281354 w 4572000"/>
              <a:gd name="connsiteY1" fmla="*/ 295421 h 2363372"/>
              <a:gd name="connsiteX2" fmla="*/ 787790 w 4572000"/>
              <a:gd name="connsiteY2" fmla="*/ 717452 h 2363372"/>
              <a:gd name="connsiteX3" fmla="*/ 1139483 w 4572000"/>
              <a:gd name="connsiteY3" fmla="*/ 970671 h 2363372"/>
              <a:gd name="connsiteX4" fmla="*/ 1491175 w 4572000"/>
              <a:gd name="connsiteY4" fmla="*/ 1195754 h 2363372"/>
              <a:gd name="connsiteX5" fmla="*/ 1913206 w 4572000"/>
              <a:gd name="connsiteY5" fmla="*/ 1434904 h 2363372"/>
              <a:gd name="connsiteX6" fmla="*/ 2236763 w 4572000"/>
              <a:gd name="connsiteY6" fmla="*/ 1575581 h 2363372"/>
              <a:gd name="connsiteX7" fmla="*/ 2630658 w 4572000"/>
              <a:gd name="connsiteY7" fmla="*/ 1744394 h 2363372"/>
              <a:gd name="connsiteX8" fmla="*/ 2954215 w 4572000"/>
              <a:gd name="connsiteY8" fmla="*/ 1885071 h 2363372"/>
              <a:gd name="connsiteX9" fmla="*/ 3249637 w 4572000"/>
              <a:gd name="connsiteY9" fmla="*/ 1969477 h 2363372"/>
              <a:gd name="connsiteX10" fmla="*/ 3488787 w 4572000"/>
              <a:gd name="connsiteY10" fmla="*/ 2053883 h 2363372"/>
              <a:gd name="connsiteX11" fmla="*/ 3727938 w 4572000"/>
              <a:gd name="connsiteY11" fmla="*/ 2138289 h 2363372"/>
              <a:gd name="connsiteX12" fmla="*/ 3995224 w 4572000"/>
              <a:gd name="connsiteY12" fmla="*/ 2208628 h 2363372"/>
              <a:gd name="connsiteX13" fmla="*/ 4248443 w 4572000"/>
              <a:gd name="connsiteY13" fmla="*/ 2293034 h 2363372"/>
              <a:gd name="connsiteX14" fmla="*/ 4417255 w 4572000"/>
              <a:gd name="connsiteY14" fmla="*/ 2335237 h 2363372"/>
              <a:gd name="connsiteX15" fmla="*/ 4572000 w 4572000"/>
              <a:gd name="connsiteY15" fmla="*/ 2363372 h 236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0" h="2363372">
                <a:moveTo>
                  <a:pt x="0" y="0"/>
                </a:moveTo>
                <a:cubicBezTo>
                  <a:pt x="75028" y="87923"/>
                  <a:pt x="150056" y="175846"/>
                  <a:pt x="281354" y="295421"/>
                </a:cubicBezTo>
                <a:cubicBezTo>
                  <a:pt x="412652" y="414996"/>
                  <a:pt x="644769" y="604910"/>
                  <a:pt x="787790" y="717452"/>
                </a:cubicBezTo>
                <a:cubicBezTo>
                  <a:pt x="930812" y="829994"/>
                  <a:pt x="1022252" y="890954"/>
                  <a:pt x="1139483" y="970671"/>
                </a:cubicBezTo>
                <a:cubicBezTo>
                  <a:pt x="1256714" y="1050388"/>
                  <a:pt x="1362221" y="1118382"/>
                  <a:pt x="1491175" y="1195754"/>
                </a:cubicBezTo>
                <a:cubicBezTo>
                  <a:pt x="1620129" y="1273126"/>
                  <a:pt x="1788941" y="1371600"/>
                  <a:pt x="1913206" y="1434904"/>
                </a:cubicBezTo>
                <a:cubicBezTo>
                  <a:pt x="2037471" y="1498209"/>
                  <a:pt x="2236763" y="1575581"/>
                  <a:pt x="2236763" y="1575581"/>
                </a:cubicBezTo>
                <a:lnTo>
                  <a:pt x="2630658" y="1744394"/>
                </a:lnTo>
                <a:cubicBezTo>
                  <a:pt x="2750233" y="1795976"/>
                  <a:pt x="2851052" y="1847557"/>
                  <a:pt x="2954215" y="1885071"/>
                </a:cubicBezTo>
                <a:cubicBezTo>
                  <a:pt x="3057378" y="1922585"/>
                  <a:pt x="3160542" y="1941342"/>
                  <a:pt x="3249637" y="1969477"/>
                </a:cubicBezTo>
                <a:cubicBezTo>
                  <a:pt x="3338732" y="1997612"/>
                  <a:pt x="3488787" y="2053883"/>
                  <a:pt x="3488787" y="2053883"/>
                </a:cubicBezTo>
                <a:cubicBezTo>
                  <a:pt x="3568504" y="2082018"/>
                  <a:pt x="3643532" y="2112498"/>
                  <a:pt x="3727938" y="2138289"/>
                </a:cubicBezTo>
                <a:cubicBezTo>
                  <a:pt x="3812344" y="2164080"/>
                  <a:pt x="3908473" y="2182837"/>
                  <a:pt x="3995224" y="2208628"/>
                </a:cubicBezTo>
                <a:cubicBezTo>
                  <a:pt x="4081975" y="2234419"/>
                  <a:pt x="4178105" y="2271933"/>
                  <a:pt x="4248443" y="2293034"/>
                </a:cubicBezTo>
                <a:cubicBezTo>
                  <a:pt x="4318781" y="2314135"/>
                  <a:pt x="4363329" y="2323514"/>
                  <a:pt x="4417255" y="2335237"/>
                </a:cubicBezTo>
                <a:cubicBezTo>
                  <a:pt x="4471181" y="2346960"/>
                  <a:pt x="4521590" y="2355166"/>
                  <a:pt x="4572000" y="2363372"/>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DF0E894-5A01-4A66-BA4E-04CCF7983EFB}"/>
              </a:ext>
            </a:extLst>
          </p:cNvPr>
          <p:cNvSpPr/>
          <p:nvPr/>
        </p:nvSpPr>
        <p:spPr>
          <a:xfrm>
            <a:off x="2686929" y="1026942"/>
            <a:ext cx="6541477" cy="4909624"/>
          </a:xfrm>
          <a:custGeom>
            <a:avLst/>
            <a:gdLst>
              <a:gd name="connsiteX0" fmla="*/ 1702191 w 6541477"/>
              <a:gd name="connsiteY0" fmla="*/ 168812 h 4909624"/>
              <a:gd name="connsiteX1" fmla="*/ 1589649 w 6541477"/>
              <a:gd name="connsiteY1" fmla="*/ 0 h 4909624"/>
              <a:gd name="connsiteX2" fmla="*/ 0 w 6541477"/>
              <a:gd name="connsiteY2" fmla="*/ 0 h 4909624"/>
              <a:gd name="connsiteX3" fmla="*/ 14068 w 6541477"/>
              <a:gd name="connsiteY3" fmla="*/ 4909624 h 4909624"/>
              <a:gd name="connsiteX4" fmla="*/ 6541477 w 6541477"/>
              <a:gd name="connsiteY4" fmla="*/ 4895556 h 4909624"/>
              <a:gd name="connsiteX5" fmla="*/ 6541477 w 6541477"/>
              <a:gd name="connsiteY5" fmla="*/ 4895556 h 4909624"/>
              <a:gd name="connsiteX6" fmla="*/ 6541477 w 6541477"/>
              <a:gd name="connsiteY6" fmla="*/ 2574387 h 4909624"/>
              <a:gd name="connsiteX7" fmla="*/ 6302326 w 6541477"/>
              <a:gd name="connsiteY7" fmla="*/ 2532184 h 4909624"/>
              <a:gd name="connsiteX8" fmla="*/ 5641145 w 6541477"/>
              <a:gd name="connsiteY8" fmla="*/ 2363372 h 4909624"/>
              <a:gd name="connsiteX9" fmla="*/ 4895557 w 6541477"/>
              <a:gd name="connsiteY9" fmla="*/ 2124221 h 4909624"/>
              <a:gd name="connsiteX10" fmla="*/ 4220308 w 6541477"/>
              <a:gd name="connsiteY10" fmla="*/ 1871003 h 4909624"/>
              <a:gd name="connsiteX11" fmla="*/ 3516923 w 6541477"/>
              <a:gd name="connsiteY11" fmla="*/ 1533378 h 4909624"/>
              <a:gd name="connsiteX12" fmla="*/ 2785403 w 6541477"/>
              <a:gd name="connsiteY12" fmla="*/ 1097280 h 4909624"/>
              <a:gd name="connsiteX13" fmla="*/ 2307102 w 6541477"/>
              <a:gd name="connsiteY13" fmla="*/ 717452 h 4909624"/>
              <a:gd name="connsiteX14" fmla="*/ 1941342 w 6541477"/>
              <a:gd name="connsiteY14" fmla="*/ 422030 h 4909624"/>
              <a:gd name="connsiteX15" fmla="*/ 1702191 w 6541477"/>
              <a:gd name="connsiteY15" fmla="*/ 168812 h 490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41477" h="4909624">
                <a:moveTo>
                  <a:pt x="1702191" y="168812"/>
                </a:moveTo>
                <a:lnTo>
                  <a:pt x="1589649" y="0"/>
                </a:lnTo>
                <a:lnTo>
                  <a:pt x="0" y="0"/>
                </a:lnTo>
                <a:cubicBezTo>
                  <a:pt x="4689" y="1636541"/>
                  <a:pt x="9379" y="3273083"/>
                  <a:pt x="14068" y="4909624"/>
                </a:cubicBezTo>
                <a:lnTo>
                  <a:pt x="6541477" y="4895556"/>
                </a:lnTo>
                <a:lnTo>
                  <a:pt x="6541477" y="4895556"/>
                </a:lnTo>
                <a:lnTo>
                  <a:pt x="6541477" y="2574387"/>
                </a:lnTo>
                <a:lnTo>
                  <a:pt x="6302326" y="2532184"/>
                </a:lnTo>
                <a:lnTo>
                  <a:pt x="5641145" y="2363372"/>
                </a:lnTo>
                <a:lnTo>
                  <a:pt x="4895557" y="2124221"/>
                </a:lnTo>
                <a:lnTo>
                  <a:pt x="4220308" y="1871003"/>
                </a:lnTo>
                <a:lnTo>
                  <a:pt x="3516923" y="1533378"/>
                </a:lnTo>
                <a:lnTo>
                  <a:pt x="2785403" y="1097280"/>
                </a:lnTo>
                <a:lnTo>
                  <a:pt x="2307102" y="717452"/>
                </a:lnTo>
                <a:lnTo>
                  <a:pt x="1941342" y="422030"/>
                </a:lnTo>
                <a:lnTo>
                  <a:pt x="1702191" y="168812"/>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88802C2-2A4E-42FD-BD96-D5F226155391}"/>
              </a:ext>
            </a:extLst>
          </p:cNvPr>
          <p:cNvSpPr/>
          <p:nvPr/>
        </p:nvSpPr>
        <p:spPr>
          <a:xfrm>
            <a:off x="4304714" y="1012874"/>
            <a:ext cx="4923692" cy="2574388"/>
          </a:xfrm>
          <a:custGeom>
            <a:avLst/>
            <a:gdLst>
              <a:gd name="connsiteX0" fmla="*/ 0 w 4923692"/>
              <a:gd name="connsiteY0" fmla="*/ 0 h 2574388"/>
              <a:gd name="connsiteX1" fmla="*/ 4923692 w 4923692"/>
              <a:gd name="connsiteY1" fmla="*/ 0 h 2574388"/>
              <a:gd name="connsiteX2" fmla="*/ 4923692 w 4923692"/>
              <a:gd name="connsiteY2" fmla="*/ 2574388 h 2574388"/>
              <a:gd name="connsiteX3" fmla="*/ 4473526 w 4923692"/>
              <a:gd name="connsiteY3" fmla="*/ 2475914 h 2574388"/>
              <a:gd name="connsiteX4" fmla="*/ 3981157 w 4923692"/>
              <a:gd name="connsiteY4" fmla="*/ 2321169 h 2574388"/>
              <a:gd name="connsiteX5" fmla="*/ 3530991 w 4923692"/>
              <a:gd name="connsiteY5" fmla="*/ 2180492 h 2574388"/>
              <a:gd name="connsiteX6" fmla="*/ 3094892 w 4923692"/>
              <a:gd name="connsiteY6" fmla="*/ 2039815 h 2574388"/>
              <a:gd name="connsiteX7" fmla="*/ 2518117 w 4923692"/>
              <a:gd name="connsiteY7" fmla="*/ 1814732 h 2574388"/>
              <a:gd name="connsiteX8" fmla="*/ 2138289 w 4923692"/>
              <a:gd name="connsiteY8" fmla="*/ 1631852 h 2574388"/>
              <a:gd name="connsiteX9" fmla="*/ 1758461 w 4923692"/>
              <a:gd name="connsiteY9" fmla="*/ 1434904 h 2574388"/>
              <a:gd name="connsiteX10" fmla="*/ 1308295 w 4923692"/>
              <a:gd name="connsiteY10" fmla="*/ 1167618 h 2574388"/>
              <a:gd name="connsiteX11" fmla="*/ 928468 w 4923692"/>
              <a:gd name="connsiteY11" fmla="*/ 886264 h 2574388"/>
              <a:gd name="connsiteX12" fmla="*/ 576775 w 4923692"/>
              <a:gd name="connsiteY12" fmla="*/ 604911 h 2574388"/>
              <a:gd name="connsiteX13" fmla="*/ 267286 w 4923692"/>
              <a:gd name="connsiteY13" fmla="*/ 337624 h 2574388"/>
              <a:gd name="connsiteX14" fmla="*/ 28135 w 4923692"/>
              <a:gd name="connsiteY14" fmla="*/ 56271 h 2574388"/>
              <a:gd name="connsiteX15" fmla="*/ 0 w 4923692"/>
              <a:gd name="connsiteY15" fmla="*/ 0 h 25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23692" h="2574388">
                <a:moveTo>
                  <a:pt x="0" y="0"/>
                </a:moveTo>
                <a:lnTo>
                  <a:pt x="4923692" y="0"/>
                </a:lnTo>
                <a:lnTo>
                  <a:pt x="4923692" y="2574388"/>
                </a:lnTo>
                <a:lnTo>
                  <a:pt x="4473526" y="2475914"/>
                </a:lnTo>
                <a:lnTo>
                  <a:pt x="3981157" y="2321169"/>
                </a:lnTo>
                <a:lnTo>
                  <a:pt x="3530991" y="2180492"/>
                </a:lnTo>
                <a:lnTo>
                  <a:pt x="3094892" y="2039815"/>
                </a:lnTo>
                <a:lnTo>
                  <a:pt x="2518117" y="1814732"/>
                </a:lnTo>
                <a:lnTo>
                  <a:pt x="2138289" y="1631852"/>
                </a:lnTo>
                <a:lnTo>
                  <a:pt x="1758461" y="1434904"/>
                </a:lnTo>
                <a:lnTo>
                  <a:pt x="1308295" y="1167618"/>
                </a:lnTo>
                <a:lnTo>
                  <a:pt x="928468" y="886264"/>
                </a:lnTo>
                <a:lnTo>
                  <a:pt x="576775" y="604911"/>
                </a:lnTo>
                <a:lnTo>
                  <a:pt x="267286" y="337624"/>
                </a:lnTo>
                <a:lnTo>
                  <a:pt x="28135" y="56271"/>
                </a:lnTo>
                <a:lnTo>
                  <a:pt x="0" y="0"/>
                </a:lnTo>
                <a:close/>
              </a:path>
            </a:pathLst>
          </a:custGeom>
          <a:solidFill>
            <a:srgbClr val="0F02BE">
              <a:alpha val="40000"/>
            </a:srgbClr>
          </a:solidFill>
          <a:ln w="25400">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C9CE90-54C7-421C-AF00-22208885AC58}"/>
              </a:ext>
            </a:extLst>
          </p:cNvPr>
          <p:cNvSpPr txBox="1"/>
          <p:nvPr/>
        </p:nvSpPr>
        <p:spPr>
          <a:xfrm>
            <a:off x="7385538" y="2025748"/>
            <a:ext cx="1364567" cy="478301"/>
          </a:xfrm>
          <a:prstGeom prst="rect">
            <a:avLst/>
          </a:prstGeom>
          <a:noFill/>
        </p:spPr>
        <p:txBody>
          <a:bodyPr wrap="square" rtlCol="0">
            <a:spAutoFit/>
          </a:bodyPr>
          <a:lstStyle/>
          <a:p>
            <a:endParaRPr lang="en-US" dirty="0"/>
          </a:p>
        </p:txBody>
      </p:sp>
      <p:grpSp>
        <p:nvGrpSpPr>
          <p:cNvPr id="24" name="Group 23">
            <a:extLst>
              <a:ext uri="{FF2B5EF4-FFF2-40B4-BE49-F238E27FC236}">
                <a16:creationId xmlns:a16="http://schemas.microsoft.com/office/drawing/2014/main" id="{6F92497F-6729-423C-A7D9-48DBF0B3011B}"/>
              </a:ext>
            </a:extLst>
          </p:cNvPr>
          <p:cNvGrpSpPr/>
          <p:nvPr/>
        </p:nvGrpSpPr>
        <p:grpSpPr>
          <a:xfrm>
            <a:off x="9630286" y="4969388"/>
            <a:ext cx="2397593" cy="1627922"/>
            <a:chOff x="9545878" y="4617693"/>
            <a:chExt cx="2397593" cy="1627922"/>
          </a:xfrm>
        </p:grpSpPr>
        <p:sp>
          <p:nvSpPr>
            <p:cNvPr id="15" name="Rectangle: Rounded Corners 14">
              <a:extLst>
                <a:ext uri="{FF2B5EF4-FFF2-40B4-BE49-F238E27FC236}">
                  <a16:creationId xmlns:a16="http://schemas.microsoft.com/office/drawing/2014/main" id="{155A147A-08E1-4F2C-84BA-B4D0D883D7FE}"/>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DF7736-8B56-4D85-9A23-065AAF5A67F0}"/>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0" name="Rectangle: Rounded Corners 19">
              <a:extLst>
                <a:ext uri="{FF2B5EF4-FFF2-40B4-BE49-F238E27FC236}">
                  <a16:creationId xmlns:a16="http://schemas.microsoft.com/office/drawing/2014/main" id="{D33D2582-937B-4629-8FAE-416B810684D9}"/>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C45C470-C176-4DF3-929C-82174933034B}"/>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19" name="Rectangle 18">
              <a:extLst>
                <a:ext uri="{FF2B5EF4-FFF2-40B4-BE49-F238E27FC236}">
                  <a16:creationId xmlns:a16="http://schemas.microsoft.com/office/drawing/2014/main" id="{408AD70C-B4BB-4183-A6A6-8EB77DDB731C}"/>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4AB4A47-3296-4CA8-BAE7-6AD00F204D68}"/>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5" name="TextBox 24">
            <a:extLst>
              <a:ext uri="{FF2B5EF4-FFF2-40B4-BE49-F238E27FC236}">
                <a16:creationId xmlns:a16="http://schemas.microsoft.com/office/drawing/2014/main" id="{0C17A36C-EA0F-4AEB-A5CF-241BF9D4B981}"/>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2b) Retention Probability Criteria for Population Growth</a:t>
            </a:r>
          </a:p>
        </p:txBody>
      </p:sp>
      <p:sp>
        <p:nvSpPr>
          <p:cNvPr id="26" name="TextBox 25">
            <a:extLst>
              <a:ext uri="{FF2B5EF4-FFF2-40B4-BE49-F238E27FC236}">
                <a16:creationId xmlns:a16="http://schemas.microsoft.com/office/drawing/2014/main" id="{3ECF2FA2-1C2F-4122-A7DC-7A70E19E1ABD}"/>
              </a:ext>
            </a:extLst>
          </p:cNvPr>
          <p:cNvSpPr txBox="1"/>
          <p:nvPr/>
        </p:nvSpPr>
        <p:spPr>
          <a:xfrm>
            <a:off x="2755979" y="4828985"/>
            <a:ext cx="6390115" cy="923330"/>
          </a:xfrm>
          <a:prstGeom prst="rect">
            <a:avLst/>
          </a:prstGeom>
          <a:noFill/>
        </p:spPr>
        <p:txBody>
          <a:bodyPr wrap="square" rtlCol="0">
            <a:spAutoFit/>
          </a:bodyPr>
          <a:lstStyle/>
          <a:p>
            <a:r>
              <a:rPr lang="en-US" b="1" dirty="0"/>
              <a:t>As retention probability increases, the spawning and survival scenarios under which population growth is possible expand down and left toward the origin.</a:t>
            </a:r>
            <a:endParaRPr lang="en-US" dirty="0">
              <a:solidFill>
                <a:srgbClr val="0F02BE"/>
              </a:solidFill>
            </a:endParaRPr>
          </a:p>
        </p:txBody>
      </p:sp>
    </p:spTree>
    <p:extLst>
      <p:ext uri="{BB962C8B-B14F-4D97-AF65-F5344CB8AC3E}">
        <p14:creationId xmlns:p14="http://schemas.microsoft.com/office/powerpoint/2010/main" val="259968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410488-FB9C-43AA-86AA-5D8F3BE97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64" y="730237"/>
            <a:ext cx="8504416"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608907" y="3799690"/>
                <a:ext cx="1397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𝒑</m:t>
                          </m:r>
                        </m:e>
                        <m:sub>
                          <m:r>
                            <a:rPr lang="en-US" b="1" i="1" smtClean="0">
                              <a:solidFill>
                                <a:schemeClr val="tx1"/>
                              </a:solidFill>
                              <a:latin typeface="Cambria Math" panose="02040503050406030204" pitchFamily="18" charset="0"/>
                            </a:rPr>
                            <m:t>𝒓𝒆𝒕</m:t>
                          </m:r>
                        </m:sub>
                      </m:s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𝟕𝟏𝟓</m:t>
                      </m:r>
                    </m:oMath>
                  </m:oMathPara>
                </a14:m>
                <a:endParaRPr lang="en-US" b="1" dirty="0">
                  <a:solidFill>
                    <a:schemeClr val="tx1"/>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608907" y="3799690"/>
                <a:ext cx="1397755" cy="276999"/>
              </a:xfrm>
              <a:prstGeom prst="rect">
                <a:avLst/>
              </a:prstGeom>
              <a:blipFill>
                <a:blip r:embed="rId3"/>
                <a:stretch>
                  <a:fillRect l="-3913" r="-3913"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b="0" i="1" smtClean="0">
                              <a:solidFill>
                                <a:schemeClr val="tx1"/>
                              </a:solidFill>
                              <a:latin typeface="Cambria Math" panose="02040503050406030204" pitchFamily="18" charset="0"/>
                            </a:rPr>
                            <m:t>𝑟𝑒𝑡</m:t>
                          </m:r>
                        </m:sub>
                      </m:sSub>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77B5F0-B788-4928-B9DE-B516DE6C8768}"/>
                  </a:ext>
                </a:extLst>
              </p:cNvPr>
              <p:cNvSpPr txBox="1"/>
              <p:nvPr/>
            </p:nvSpPr>
            <p:spPr>
              <a:xfrm>
                <a:off x="9553126" y="1361912"/>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12" name="TextBox 11">
                <a:extLst>
                  <a:ext uri="{FF2B5EF4-FFF2-40B4-BE49-F238E27FC236}">
                    <a16:creationId xmlns:a16="http://schemas.microsoft.com/office/drawing/2014/main" id="{AE77B5F0-B788-4928-B9DE-B516DE6C8768}"/>
                  </a:ext>
                </a:extLst>
              </p:cNvPr>
              <p:cNvSpPr txBox="1">
                <a:spLocks noRot="1" noChangeAspect="1" noMove="1" noResize="1" noEditPoints="1" noAdjustHandles="1" noChangeArrowheads="1" noChangeShapeType="1" noTextEdit="1"/>
              </p:cNvSpPr>
              <p:nvPr/>
            </p:nvSpPr>
            <p:spPr>
              <a:xfrm>
                <a:off x="9553126" y="1361912"/>
                <a:ext cx="1370115" cy="293751"/>
              </a:xfrm>
              <a:prstGeom prst="rect">
                <a:avLst/>
              </a:prstGeom>
              <a:blipFill>
                <a:blip r:embed="rId5"/>
                <a:stretch>
                  <a:fillRect l="-1333" r="-1778"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A7383-CC5C-4C81-AC97-BADDC1619893}"/>
                  </a:ext>
                </a:extLst>
              </p:cNvPr>
              <p:cNvSpPr txBox="1"/>
              <p:nvPr/>
            </p:nvSpPr>
            <p:spPr>
              <a:xfrm>
                <a:off x="9553125" y="2989834"/>
                <a:ext cx="1370115" cy="2937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13" name="TextBox 12">
                <a:extLst>
                  <a:ext uri="{FF2B5EF4-FFF2-40B4-BE49-F238E27FC236}">
                    <a16:creationId xmlns:a16="http://schemas.microsoft.com/office/drawing/2014/main" id="{884A7383-CC5C-4C81-AC97-BADDC1619893}"/>
                  </a:ext>
                </a:extLst>
              </p:cNvPr>
              <p:cNvSpPr txBox="1">
                <a:spLocks noRot="1" noChangeAspect="1" noMove="1" noResize="1" noEditPoints="1" noAdjustHandles="1" noChangeArrowheads="1" noChangeShapeType="1" noTextEdit="1"/>
              </p:cNvSpPr>
              <p:nvPr/>
            </p:nvSpPr>
            <p:spPr>
              <a:xfrm>
                <a:off x="9553125" y="2989834"/>
                <a:ext cx="1370115" cy="293751"/>
              </a:xfrm>
              <a:prstGeom prst="rect">
                <a:avLst/>
              </a:prstGeom>
              <a:blipFill>
                <a:blip r:embed="rId6"/>
                <a:stretch>
                  <a:fillRect l="-1333" r="-1778" b="-1632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D56D5DC-E1FE-45C0-A459-A0F1D4CC7B6F}"/>
              </a:ext>
            </a:extLst>
          </p:cNvPr>
          <p:cNvCxnSpPr>
            <a:cxnSpLocks/>
          </p:cNvCxnSpPr>
          <p:nvPr/>
        </p:nvCxnSpPr>
        <p:spPr>
          <a:xfrm flipH="1" flipV="1">
            <a:off x="8985288" y="3027202"/>
            <a:ext cx="584678" cy="146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1BC80BE-E285-445B-86C2-AA0D9BAD1EFF}"/>
              </a:ext>
            </a:extLst>
          </p:cNvPr>
          <p:cNvCxnSpPr>
            <a:cxnSpLocks/>
          </p:cNvCxnSpPr>
          <p:nvPr/>
        </p:nvCxnSpPr>
        <p:spPr>
          <a:xfrm flipH="1" flipV="1">
            <a:off x="8985289" y="1357739"/>
            <a:ext cx="567837" cy="146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F48BCB55-2D24-42CD-930E-CEBB6C9AA893}"/>
              </a:ext>
            </a:extLst>
          </p:cNvPr>
          <p:cNvSpPr/>
          <p:nvPr/>
        </p:nvSpPr>
        <p:spPr>
          <a:xfrm>
            <a:off x="2700997" y="1026942"/>
            <a:ext cx="6527409" cy="4881489"/>
          </a:xfrm>
          <a:custGeom>
            <a:avLst/>
            <a:gdLst>
              <a:gd name="connsiteX0" fmla="*/ 1252025 w 6527409"/>
              <a:gd name="connsiteY0" fmla="*/ 182880 h 4881489"/>
              <a:gd name="connsiteX1" fmla="*/ 1125415 w 6527409"/>
              <a:gd name="connsiteY1" fmla="*/ 0 h 4881489"/>
              <a:gd name="connsiteX2" fmla="*/ 0 w 6527409"/>
              <a:gd name="connsiteY2" fmla="*/ 0 h 4881489"/>
              <a:gd name="connsiteX3" fmla="*/ 0 w 6527409"/>
              <a:gd name="connsiteY3" fmla="*/ 4867421 h 4881489"/>
              <a:gd name="connsiteX4" fmla="*/ 6527409 w 6527409"/>
              <a:gd name="connsiteY4" fmla="*/ 4881489 h 4881489"/>
              <a:gd name="connsiteX5" fmla="*/ 6499274 w 6527409"/>
              <a:gd name="connsiteY5" fmla="*/ 2799470 h 4881489"/>
              <a:gd name="connsiteX6" fmla="*/ 6217920 w 6527409"/>
              <a:gd name="connsiteY6" fmla="*/ 2743200 h 4881489"/>
              <a:gd name="connsiteX7" fmla="*/ 5641145 w 6527409"/>
              <a:gd name="connsiteY7" fmla="*/ 2602523 h 4881489"/>
              <a:gd name="connsiteX8" fmla="*/ 4754880 w 6527409"/>
              <a:gd name="connsiteY8" fmla="*/ 2335236 h 4881489"/>
              <a:gd name="connsiteX9" fmla="*/ 4220308 w 6527409"/>
              <a:gd name="connsiteY9" fmla="*/ 2166424 h 4881489"/>
              <a:gd name="connsiteX10" fmla="*/ 3798277 w 6527409"/>
              <a:gd name="connsiteY10" fmla="*/ 1983544 h 4881489"/>
              <a:gd name="connsiteX11" fmla="*/ 3334043 w 6527409"/>
              <a:gd name="connsiteY11" fmla="*/ 1772529 h 4881489"/>
              <a:gd name="connsiteX12" fmla="*/ 2954215 w 6527409"/>
              <a:gd name="connsiteY12" fmla="*/ 1561513 h 4881489"/>
              <a:gd name="connsiteX13" fmla="*/ 2588455 w 6527409"/>
              <a:gd name="connsiteY13" fmla="*/ 1336430 h 4881489"/>
              <a:gd name="connsiteX14" fmla="*/ 2124221 w 6527409"/>
              <a:gd name="connsiteY14" fmla="*/ 998806 h 4881489"/>
              <a:gd name="connsiteX15" fmla="*/ 1716258 w 6527409"/>
              <a:gd name="connsiteY15" fmla="*/ 661181 h 4881489"/>
              <a:gd name="connsiteX16" fmla="*/ 1533378 w 6527409"/>
              <a:gd name="connsiteY16" fmla="*/ 478301 h 4881489"/>
              <a:gd name="connsiteX17" fmla="*/ 1364566 w 6527409"/>
              <a:gd name="connsiteY17" fmla="*/ 295421 h 4881489"/>
              <a:gd name="connsiteX18" fmla="*/ 1252025 w 6527409"/>
              <a:gd name="connsiteY18" fmla="*/ 182880 h 488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27409" h="4881489">
                <a:moveTo>
                  <a:pt x="1252025" y="182880"/>
                </a:moveTo>
                <a:lnTo>
                  <a:pt x="1125415" y="0"/>
                </a:lnTo>
                <a:lnTo>
                  <a:pt x="0" y="0"/>
                </a:lnTo>
                <a:lnTo>
                  <a:pt x="0" y="4867421"/>
                </a:lnTo>
                <a:lnTo>
                  <a:pt x="6527409" y="4881489"/>
                </a:lnTo>
                <a:lnTo>
                  <a:pt x="6499274" y="2799470"/>
                </a:lnTo>
                <a:lnTo>
                  <a:pt x="6217920" y="2743200"/>
                </a:lnTo>
                <a:lnTo>
                  <a:pt x="5641145" y="2602523"/>
                </a:lnTo>
                <a:lnTo>
                  <a:pt x="4754880" y="2335236"/>
                </a:lnTo>
                <a:lnTo>
                  <a:pt x="4220308" y="2166424"/>
                </a:lnTo>
                <a:lnTo>
                  <a:pt x="3798277" y="1983544"/>
                </a:lnTo>
                <a:lnTo>
                  <a:pt x="3334043" y="1772529"/>
                </a:lnTo>
                <a:lnTo>
                  <a:pt x="2954215" y="1561513"/>
                </a:lnTo>
                <a:lnTo>
                  <a:pt x="2588455" y="1336430"/>
                </a:lnTo>
                <a:lnTo>
                  <a:pt x="2124221" y="998806"/>
                </a:lnTo>
                <a:lnTo>
                  <a:pt x="1716258" y="661181"/>
                </a:lnTo>
                <a:lnTo>
                  <a:pt x="1533378" y="478301"/>
                </a:lnTo>
                <a:lnTo>
                  <a:pt x="1364566" y="295421"/>
                </a:lnTo>
                <a:lnTo>
                  <a:pt x="1252025" y="182880"/>
                </a:lnTo>
                <a:close/>
              </a:path>
            </a:pathLst>
          </a:custGeom>
          <a:solidFill>
            <a:srgbClr val="FF0000">
              <a:alpha val="4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C054D6A-EBBE-4557-8888-379AC3F765A2}"/>
              </a:ext>
            </a:extLst>
          </p:cNvPr>
          <p:cNvSpPr>
            <a:spLocks noChangeAspect="1"/>
          </p:cNvSpPr>
          <p:nvPr/>
        </p:nvSpPr>
        <p:spPr>
          <a:xfrm>
            <a:off x="3854549" y="1026942"/>
            <a:ext cx="5354727" cy="2788920"/>
          </a:xfrm>
          <a:custGeom>
            <a:avLst/>
            <a:gdLst>
              <a:gd name="connsiteX0" fmla="*/ 0 w 5401994"/>
              <a:gd name="connsiteY0" fmla="*/ 0 h 2813538"/>
              <a:gd name="connsiteX1" fmla="*/ 5387926 w 5401994"/>
              <a:gd name="connsiteY1" fmla="*/ 0 h 2813538"/>
              <a:gd name="connsiteX2" fmla="*/ 5401994 w 5401994"/>
              <a:gd name="connsiteY2" fmla="*/ 2813538 h 2813538"/>
              <a:gd name="connsiteX3" fmla="*/ 4937760 w 5401994"/>
              <a:gd name="connsiteY3" fmla="*/ 2686929 h 2813538"/>
              <a:gd name="connsiteX4" fmla="*/ 4487594 w 5401994"/>
              <a:gd name="connsiteY4" fmla="*/ 2574388 h 2813538"/>
              <a:gd name="connsiteX5" fmla="*/ 4079631 w 5401994"/>
              <a:gd name="connsiteY5" fmla="*/ 2461846 h 2813538"/>
              <a:gd name="connsiteX6" fmla="*/ 3559126 w 5401994"/>
              <a:gd name="connsiteY6" fmla="*/ 2307101 h 2813538"/>
              <a:gd name="connsiteX7" fmla="*/ 2968283 w 5401994"/>
              <a:gd name="connsiteY7" fmla="*/ 2096086 h 2813538"/>
              <a:gd name="connsiteX8" fmla="*/ 2546252 w 5401994"/>
              <a:gd name="connsiteY8" fmla="*/ 1913206 h 2813538"/>
              <a:gd name="connsiteX9" fmla="*/ 2053883 w 5401994"/>
              <a:gd name="connsiteY9" fmla="*/ 1674055 h 2813538"/>
              <a:gd name="connsiteX10" fmla="*/ 1589649 w 5401994"/>
              <a:gd name="connsiteY10" fmla="*/ 1406769 h 2813538"/>
              <a:gd name="connsiteX11" fmla="*/ 1252025 w 5401994"/>
              <a:gd name="connsiteY11" fmla="*/ 1181686 h 2813538"/>
              <a:gd name="connsiteX12" fmla="*/ 942535 w 5401994"/>
              <a:gd name="connsiteY12" fmla="*/ 928468 h 2813538"/>
              <a:gd name="connsiteX13" fmla="*/ 604911 w 5401994"/>
              <a:gd name="connsiteY13" fmla="*/ 661181 h 2813538"/>
              <a:gd name="connsiteX14" fmla="*/ 281354 w 5401994"/>
              <a:gd name="connsiteY14" fmla="*/ 351692 h 2813538"/>
              <a:gd name="connsiteX15" fmla="*/ 84406 w 5401994"/>
              <a:gd name="connsiteY15" fmla="*/ 126609 h 2813538"/>
              <a:gd name="connsiteX16" fmla="*/ 0 w 5401994"/>
              <a:gd name="connsiteY16" fmla="*/ 0 h 281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01994" h="2813538">
                <a:moveTo>
                  <a:pt x="0" y="0"/>
                </a:moveTo>
                <a:lnTo>
                  <a:pt x="5387926" y="0"/>
                </a:lnTo>
                <a:cubicBezTo>
                  <a:pt x="5392615" y="937846"/>
                  <a:pt x="5397305" y="1875692"/>
                  <a:pt x="5401994" y="2813538"/>
                </a:cubicBezTo>
                <a:lnTo>
                  <a:pt x="4937760" y="2686929"/>
                </a:lnTo>
                <a:lnTo>
                  <a:pt x="4487594" y="2574388"/>
                </a:lnTo>
                <a:lnTo>
                  <a:pt x="4079631" y="2461846"/>
                </a:lnTo>
                <a:lnTo>
                  <a:pt x="3559126" y="2307101"/>
                </a:lnTo>
                <a:lnTo>
                  <a:pt x="2968283" y="2096086"/>
                </a:lnTo>
                <a:lnTo>
                  <a:pt x="2546252" y="1913206"/>
                </a:lnTo>
                <a:lnTo>
                  <a:pt x="2053883" y="1674055"/>
                </a:lnTo>
                <a:lnTo>
                  <a:pt x="1589649" y="1406769"/>
                </a:lnTo>
                <a:lnTo>
                  <a:pt x="1252025" y="1181686"/>
                </a:lnTo>
                <a:lnTo>
                  <a:pt x="942535" y="928468"/>
                </a:lnTo>
                <a:lnTo>
                  <a:pt x="604911" y="661181"/>
                </a:lnTo>
                <a:lnTo>
                  <a:pt x="281354" y="351692"/>
                </a:lnTo>
                <a:lnTo>
                  <a:pt x="84406" y="126609"/>
                </a:lnTo>
                <a:lnTo>
                  <a:pt x="0" y="0"/>
                </a:lnTo>
                <a:close/>
              </a:path>
            </a:pathLst>
          </a:custGeom>
          <a:solidFill>
            <a:srgbClr val="0F02BE">
              <a:alpha val="40000"/>
            </a:srgbClr>
          </a:solidFill>
          <a:ln w="25400">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7C21A2-7814-4092-B1CC-D1798CBC7720}"/>
              </a:ext>
            </a:extLst>
          </p:cNvPr>
          <p:cNvGrpSpPr/>
          <p:nvPr/>
        </p:nvGrpSpPr>
        <p:grpSpPr>
          <a:xfrm>
            <a:off x="9630286" y="4969388"/>
            <a:ext cx="2397593" cy="1627922"/>
            <a:chOff x="9545878" y="4617693"/>
            <a:chExt cx="2397593" cy="1627922"/>
          </a:xfrm>
        </p:grpSpPr>
        <p:sp>
          <p:nvSpPr>
            <p:cNvPr id="20" name="Rectangle: Rounded Corners 19">
              <a:extLst>
                <a:ext uri="{FF2B5EF4-FFF2-40B4-BE49-F238E27FC236}">
                  <a16:creationId xmlns:a16="http://schemas.microsoft.com/office/drawing/2014/main" id="{1E2C2393-5E1C-4201-9F0F-BC1414402DAB}"/>
                </a:ext>
              </a:extLst>
            </p:cNvPr>
            <p:cNvSpPr/>
            <p:nvPr/>
          </p:nvSpPr>
          <p:spPr>
            <a:xfrm>
              <a:off x="9781354" y="5150823"/>
              <a:ext cx="526587" cy="393895"/>
            </a:xfrm>
            <a:prstGeom prst="roundRect">
              <a:avLst/>
            </a:prstGeom>
            <a:solidFill>
              <a:srgbClr val="0F02BE">
                <a:alpha val="40000"/>
              </a:srgbClr>
            </a:solid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66CCD4-9167-40FD-A979-5F7F9C2FEA52}"/>
                </a:ext>
              </a:extLst>
            </p:cNvPr>
            <p:cNvSpPr txBox="1"/>
            <p:nvPr/>
          </p:nvSpPr>
          <p:spPr>
            <a:xfrm>
              <a:off x="10414592" y="5163104"/>
              <a:ext cx="1044687" cy="369332"/>
            </a:xfrm>
            <a:prstGeom prst="rect">
              <a:avLst/>
            </a:prstGeom>
            <a:noFill/>
          </p:spPr>
          <p:txBody>
            <a:bodyPr wrap="square" rtlCol="0">
              <a:spAutoFit/>
            </a:bodyPr>
            <a:lstStyle/>
            <a:p>
              <a:r>
                <a:rPr lang="en-US" dirty="0">
                  <a:solidFill>
                    <a:srgbClr val="0F02BE"/>
                  </a:solidFill>
                </a:rPr>
                <a:t>Growth</a:t>
              </a:r>
            </a:p>
          </p:txBody>
        </p:sp>
        <p:sp>
          <p:nvSpPr>
            <p:cNvPr id="22" name="Rectangle: Rounded Corners 21">
              <a:extLst>
                <a:ext uri="{FF2B5EF4-FFF2-40B4-BE49-F238E27FC236}">
                  <a16:creationId xmlns:a16="http://schemas.microsoft.com/office/drawing/2014/main" id="{8CA15CA2-5859-4905-9387-DD52BE09C73A}"/>
                </a:ext>
              </a:extLst>
            </p:cNvPr>
            <p:cNvSpPr/>
            <p:nvPr/>
          </p:nvSpPr>
          <p:spPr>
            <a:xfrm>
              <a:off x="9779007" y="5668986"/>
              <a:ext cx="526587" cy="39389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9397BEE-DCE3-4619-A25A-DDC5622C4322}"/>
                </a:ext>
              </a:extLst>
            </p:cNvPr>
            <p:cNvSpPr txBox="1"/>
            <p:nvPr/>
          </p:nvSpPr>
          <p:spPr>
            <a:xfrm>
              <a:off x="10426313" y="5681267"/>
              <a:ext cx="1044687" cy="369332"/>
            </a:xfrm>
            <a:prstGeom prst="rect">
              <a:avLst/>
            </a:prstGeom>
            <a:noFill/>
          </p:spPr>
          <p:txBody>
            <a:bodyPr wrap="square" rtlCol="0">
              <a:spAutoFit/>
            </a:bodyPr>
            <a:lstStyle/>
            <a:p>
              <a:r>
                <a:rPr lang="en-US" dirty="0">
                  <a:solidFill>
                    <a:srgbClr val="FF0000"/>
                  </a:solidFill>
                </a:rPr>
                <a:t>Decline</a:t>
              </a:r>
            </a:p>
          </p:txBody>
        </p:sp>
        <p:sp>
          <p:nvSpPr>
            <p:cNvPr id="24" name="Rectangle 23">
              <a:extLst>
                <a:ext uri="{FF2B5EF4-FFF2-40B4-BE49-F238E27FC236}">
                  <a16:creationId xmlns:a16="http://schemas.microsoft.com/office/drawing/2014/main" id="{A838167D-0A9D-4C67-B0F3-3A71068110D5}"/>
                </a:ext>
              </a:extLst>
            </p:cNvPr>
            <p:cNvSpPr/>
            <p:nvPr/>
          </p:nvSpPr>
          <p:spPr>
            <a:xfrm>
              <a:off x="9553125" y="4617693"/>
              <a:ext cx="2390346" cy="162792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B39977E-E947-45D5-9E6E-B37FAC2A5FA2}"/>
                </a:ext>
              </a:extLst>
            </p:cNvPr>
            <p:cNvSpPr txBox="1"/>
            <p:nvPr/>
          </p:nvSpPr>
          <p:spPr>
            <a:xfrm>
              <a:off x="9545878" y="4670472"/>
              <a:ext cx="1853639" cy="369332"/>
            </a:xfrm>
            <a:prstGeom prst="rect">
              <a:avLst/>
            </a:prstGeom>
            <a:noFill/>
          </p:spPr>
          <p:txBody>
            <a:bodyPr wrap="square" rtlCol="0">
              <a:spAutoFit/>
            </a:bodyPr>
            <a:lstStyle/>
            <a:p>
              <a:r>
                <a:rPr lang="en-US" b="1" dirty="0"/>
                <a:t>EXPLANATION:</a:t>
              </a:r>
            </a:p>
          </p:txBody>
        </p:sp>
      </p:grpSp>
      <p:sp>
        <p:nvSpPr>
          <p:cNvPr id="26" name="TextBox 25">
            <a:extLst>
              <a:ext uri="{FF2B5EF4-FFF2-40B4-BE49-F238E27FC236}">
                <a16:creationId xmlns:a16="http://schemas.microsoft.com/office/drawing/2014/main" id="{9C68EA62-8DFB-40A3-9FA2-FB2591E36850}"/>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2b) Retention Probability Criteria for Population Growth</a:t>
            </a:r>
          </a:p>
        </p:txBody>
      </p:sp>
      <p:sp>
        <p:nvSpPr>
          <p:cNvPr id="27" name="Oval 26">
            <a:extLst>
              <a:ext uri="{FF2B5EF4-FFF2-40B4-BE49-F238E27FC236}">
                <a16:creationId xmlns:a16="http://schemas.microsoft.com/office/drawing/2014/main" id="{FAD512C2-7F00-4B54-9396-E6FA1ED401E1}"/>
              </a:ext>
            </a:extLst>
          </p:cNvPr>
          <p:cNvSpPr/>
          <p:nvPr/>
        </p:nvSpPr>
        <p:spPr>
          <a:xfrm>
            <a:off x="9497396" y="3680346"/>
            <a:ext cx="1607736" cy="5639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93B4179-7AE2-4676-8839-5A8935DD8091}"/>
              </a:ext>
            </a:extLst>
          </p:cNvPr>
          <p:cNvCxnSpPr>
            <a:cxnSpLocks/>
          </p:cNvCxnSpPr>
          <p:nvPr/>
        </p:nvCxnSpPr>
        <p:spPr>
          <a:xfrm flipH="1" flipV="1">
            <a:off x="9014527" y="3785176"/>
            <a:ext cx="594380" cy="149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CB01F01-31D1-4FC8-BD3C-2B7C9CF11595}"/>
              </a:ext>
            </a:extLst>
          </p:cNvPr>
          <p:cNvSpPr txBox="1"/>
          <p:nvPr/>
        </p:nvSpPr>
        <p:spPr>
          <a:xfrm>
            <a:off x="2755979" y="4828985"/>
            <a:ext cx="6390115" cy="923330"/>
          </a:xfrm>
          <a:prstGeom prst="rect">
            <a:avLst/>
          </a:prstGeom>
          <a:noFill/>
        </p:spPr>
        <p:txBody>
          <a:bodyPr wrap="square" rtlCol="0">
            <a:spAutoFit/>
          </a:bodyPr>
          <a:lstStyle/>
          <a:p>
            <a:r>
              <a:rPr lang="en-US" b="1" dirty="0"/>
              <a:t>As retention probability increases, the spawning and survival scenarios under which population growth is possible expand down and left toward the origin.</a:t>
            </a:r>
            <a:endParaRPr lang="en-US" dirty="0">
              <a:solidFill>
                <a:srgbClr val="0F02BE"/>
              </a:solidFill>
            </a:endParaRPr>
          </a:p>
        </p:txBody>
      </p:sp>
    </p:spTree>
    <p:extLst>
      <p:ext uri="{BB962C8B-B14F-4D97-AF65-F5344CB8AC3E}">
        <p14:creationId xmlns:p14="http://schemas.microsoft.com/office/powerpoint/2010/main" val="420513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CA9F85-8D0B-49CC-80E0-D7E13D0175C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236659" y="731088"/>
            <a:ext cx="8503920" cy="595274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84A391-B612-486D-B3AB-0C5188756DDA}"/>
                  </a:ext>
                </a:extLst>
              </p:cNvPr>
              <p:cNvSpPr txBox="1"/>
              <p:nvPr/>
            </p:nvSpPr>
            <p:spPr>
              <a:xfrm>
                <a:off x="9580771" y="3307310"/>
                <a:ext cx="13051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=0.715</m:t>
                      </m:r>
                    </m:oMath>
                  </m:oMathPara>
                </a14:m>
                <a:endParaRPr lang="en-US" dirty="0">
                  <a:solidFill>
                    <a:srgbClr val="0F02BE"/>
                  </a:solidFill>
                </a:endParaRPr>
              </a:p>
            </p:txBody>
          </p:sp>
        </mc:Choice>
        <mc:Fallback xmlns="">
          <p:sp>
            <p:nvSpPr>
              <p:cNvPr id="11" name="TextBox 10">
                <a:extLst>
                  <a:ext uri="{FF2B5EF4-FFF2-40B4-BE49-F238E27FC236}">
                    <a16:creationId xmlns:a16="http://schemas.microsoft.com/office/drawing/2014/main" id="{B684A391-B612-486D-B3AB-0C5188756DDA}"/>
                  </a:ext>
                </a:extLst>
              </p:cNvPr>
              <p:cNvSpPr txBox="1">
                <a:spLocks noRot="1" noChangeAspect="1" noMove="1" noResize="1" noEditPoints="1" noAdjustHandles="1" noChangeArrowheads="1" noChangeShapeType="1" noTextEdit="1"/>
              </p:cNvSpPr>
              <p:nvPr/>
            </p:nvSpPr>
            <p:spPr>
              <a:xfrm>
                <a:off x="9580771" y="3307310"/>
                <a:ext cx="1305164" cy="276999"/>
              </a:xfrm>
              <a:prstGeom prst="rect">
                <a:avLst/>
              </a:prstGeom>
              <a:blipFill>
                <a:blip r:embed="rId3"/>
                <a:stretch>
                  <a:fillRect l="-4206" r="-467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B477EF-DCCA-4B53-B873-478C3F0EBB5C}"/>
                  </a:ext>
                </a:extLst>
              </p:cNvPr>
              <p:cNvSpPr txBox="1"/>
              <p:nvPr/>
            </p:nvSpPr>
            <p:spPr>
              <a:xfrm>
                <a:off x="4244710" y="3836482"/>
                <a:ext cx="872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F02BE"/>
                              </a:solidFill>
                              <a:latin typeface="Cambria Math" panose="02040503050406030204" pitchFamily="18" charset="0"/>
                            </a:rPr>
                          </m:ctrlPr>
                        </m:sSubPr>
                        <m:e>
                          <m:r>
                            <a:rPr lang="en-US" b="0" i="1" smtClean="0">
                              <a:solidFill>
                                <a:srgbClr val="0F02BE"/>
                              </a:solidFill>
                              <a:latin typeface="Cambria Math" panose="02040503050406030204" pitchFamily="18" charset="0"/>
                            </a:rPr>
                            <m:t>𝑝</m:t>
                          </m:r>
                        </m:e>
                        <m:sub>
                          <m:r>
                            <a:rPr lang="en-US" b="0" i="1" smtClean="0">
                              <a:solidFill>
                                <a:srgbClr val="0F02BE"/>
                              </a:solidFill>
                              <a:latin typeface="Cambria Math" panose="02040503050406030204" pitchFamily="18" charset="0"/>
                            </a:rPr>
                            <m:t>𝑟𝑒𝑡</m:t>
                          </m:r>
                        </m:sub>
                      </m:sSub>
                      <m:r>
                        <a:rPr lang="en-US" b="0" i="1" smtClean="0">
                          <a:solidFill>
                            <a:srgbClr val="0F02BE"/>
                          </a:solidFill>
                          <a:latin typeface="Cambria Math" panose="02040503050406030204" pitchFamily="18" charset="0"/>
                        </a:rPr>
                        <m:t>=1</m:t>
                      </m:r>
                    </m:oMath>
                  </m:oMathPara>
                </a14:m>
                <a:endParaRPr lang="en-US" dirty="0">
                  <a:solidFill>
                    <a:srgbClr val="0F02BE"/>
                  </a:solidFill>
                </a:endParaRPr>
              </a:p>
            </p:txBody>
          </p:sp>
        </mc:Choice>
        <mc:Fallback xmlns="">
          <p:sp>
            <p:nvSpPr>
              <p:cNvPr id="7" name="TextBox 6">
                <a:extLst>
                  <a:ext uri="{FF2B5EF4-FFF2-40B4-BE49-F238E27FC236}">
                    <a16:creationId xmlns:a16="http://schemas.microsoft.com/office/drawing/2014/main" id="{1BB477EF-DCCA-4B53-B873-478C3F0EBB5C}"/>
                  </a:ext>
                </a:extLst>
              </p:cNvPr>
              <p:cNvSpPr txBox="1">
                <a:spLocks noRot="1" noChangeAspect="1" noMove="1" noResize="1" noEditPoints="1" noAdjustHandles="1" noChangeArrowheads="1" noChangeShapeType="1" noTextEdit="1"/>
              </p:cNvSpPr>
              <p:nvPr/>
            </p:nvSpPr>
            <p:spPr>
              <a:xfrm>
                <a:off x="4244710" y="3836482"/>
                <a:ext cx="872355" cy="276999"/>
              </a:xfrm>
              <a:prstGeom prst="rect">
                <a:avLst/>
              </a:prstGeom>
              <a:blipFill>
                <a:blip r:embed="rId4"/>
                <a:stretch>
                  <a:fillRect l="-6294" r="-6294" b="-2391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75F8395F-65EF-4B65-ABF5-12022DCDEF0B}"/>
              </a:ext>
            </a:extLst>
          </p:cNvPr>
          <p:cNvCxnSpPr>
            <a:stCxn id="7" idx="0"/>
          </p:cNvCxnSpPr>
          <p:nvPr/>
        </p:nvCxnSpPr>
        <p:spPr>
          <a:xfrm flipV="1">
            <a:off x="4680888" y="3283584"/>
            <a:ext cx="313221" cy="552898"/>
          </a:xfrm>
          <a:prstGeom prst="straightConnector1">
            <a:avLst/>
          </a:prstGeom>
          <a:ln w="12700">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D943D2-0361-47BF-8042-C9B02C99CCDA}"/>
              </a:ext>
            </a:extLst>
          </p:cNvPr>
          <p:cNvSpPr txBox="1"/>
          <p:nvPr/>
        </p:nvSpPr>
        <p:spPr>
          <a:xfrm>
            <a:off x="8986391" y="3569191"/>
            <a:ext cx="471424" cy="923330"/>
          </a:xfrm>
          <a:prstGeom prst="rect">
            <a:avLst/>
          </a:prstGeom>
          <a:noFill/>
        </p:spPr>
        <p:txBody>
          <a:bodyPr wrap="square" rtlCol="0">
            <a:spAutoFit/>
          </a:bodyPr>
          <a:lstStyle/>
          <a:p>
            <a:r>
              <a:rPr lang="en-US" sz="5400" dirty="0">
                <a:solidFill>
                  <a:srgbClr val="0F02BE"/>
                </a:solidFill>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DBEB3B-193A-408E-B161-41028CD12C94}"/>
                  </a:ext>
                </a:extLst>
              </p:cNvPr>
              <p:cNvSpPr txBox="1"/>
              <p:nvPr/>
            </p:nvSpPr>
            <p:spPr>
              <a:xfrm>
                <a:off x="9258951" y="3748111"/>
                <a:ext cx="2734185" cy="923330"/>
              </a:xfrm>
              <a:prstGeom prst="rect">
                <a:avLst/>
              </a:prstGeom>
              <a:noFill/>
            </p:spPr>
            <p:txBody>
              <a:bodyPr wrap="square" rtlCol="0">
                <a:spAutoFit/>
              </a:bodyPr>
              <a:lstStyle/>
              <a:p>
                <a:r>
                  <a:rPr lang="en-US" b="1" dirty="0">
                    <a:solidFill>
                      <a:srgbClr val="0F02BE"/>
                    </a:solidFill>
                  </a:rPr>
                  <a:t>Retention Scenarios with Population Growth: </a:t>
                </a:r>
              </a:p>
              <a:p>
                <a:pPr/>
                <a14:m>
                  <m:oMathPara xmlns:m="http://schemas.openxmlformats.org/officeDocument/2006/math">
                    <m:oMathParaPr>
                      <m:jc m:val="centerGroup"/>
                    </m:oMathParaPr>
                    <m:oMath xmlns:m="http://schemas.openxmlformats.org/officeDocument/2006/math">
                      <m:sSub>
                        <m:sSubPr>
                          <m:ctrlPr>
                            <a:rPr lang="en-US" b="1" i="1" smtClean="0">
                              <a:solidFill>
                                <a:srgbClr val="0F02BE"/>
                              </a:solidFill>
                              <a:latin typeface="Cambria Math" panose="02040503050406030204" pitchFamily="18" charset="0"/>
                            </a:rPr>
                          </m:ctrlPr>
                        </m:sSubPr>
                        <m:e>
                          <m:r>
                            <a:rPr lang="en-US" b="1" i="1" smtClean="0">
                              <a:solidFill>
                                <a:srgbClr val="0F02BE"/>
                              </a:solidFill>
                              <a:latin typeface="Cambria Math" panose="02040503050406030204" pitchFamily="18" charset="0"/>
                            </a:rPr>
                            <m:t>𝒑</m:t>
                          </m:r>
                        </m:e>
                        <m:sub>
                          <m:r>
                            <a:rPr lang="en-US" b="1" i="1" smtClean="0">
                              <a:solidFill>
                                <a:srgbClr val="0F02BE"/>
                              </a:solidFill>
                              <a:latin typeface="Cambria Math" panose="02040503050406030204" pitchFamily="18" charset="0"/>
                            </a:rPr>
                            <m:t>𝒓𝒆𝒕</m:t>
                          </m:r>
                        </m:sub>
                      </m:sSub>
                      <m:r>
                        <a:rPr lang="en-US" b="1" i="1" smtClean="0">
                          <a:solidFill>
                            <a:srgbClr val="0F02BE"/>
                          </a:solidFill>
                          <a:latin typeface="Cambria Math" panose="02040503050406030204" pitchFamily="18" charset="0"/>
                        </a:rPr>
                        <m:t>&gt;</m:t>
                      </m:r>
                      <m:r>
                        <a:rPr lang="en-US" b="1" i="1" smtClean="0">
                          <a:solidFill>
                            <a:srgbClr val="0F02BE"/>
                          </a:solidFill>
                          <a:latin typeface="Cambria Math" panose="02040503050406030204" pitchFamily="18" charset="0"/>
                        </a:rPr>
                        <m:t>𝟎</m:t>
                      </m:r>
                      <m:r>
                        <a:rPr lang="en-US" b="1" i="1" smtClean="0">
                          <a:solidFill>
                            <a:srgbClr val="0F02BE"/>
                          </a:solidFill>
                          <a:latin typeface="Cambria Math" panose="02040503050406030204" pitchFamily="18" charset="0"/>
                        </a:rPr>
                        <m:t>.</m:t>
                      </m:r>
                      <m:r>
                        <a:rPr lang="en-US" b="1" i="1" smtClean="0">
                          <a:solidFill>
                            <a:srgbClr val="0F02BE"/>
                          </a:solidFill>
                          <a:latin typeface="Cambria Math" panose="02040503050406030204" pitchFamily="18" charset="0"/>
                        </a:rPr>
                        <m:t>𝟕</m:t>
                      </m:r>
                    </m:oMath>
                  </m:oMathPara>
                </a14:m>
                <a:endParaRPr lang="en-US" b="1" dirty="0">
                  <a:solidFill>
                    <a:srgbClr val="0F02BE"/>
                  </a:solidFill>
                </a:endParaRPr>
              </a:p>
            </p:txBody>
          </p:sp>
        </mc:Choice>
        <mc:Fallback xmlns="">
          <p:sp>
            <p:nvSpPr>
              <p:cNvPr id="19" name="TextBox 18">
                <a:extLst>
                  <a:ext uri="{FF2B5EF4-FFF2-40B4-BE49-F238E27FC236}">
                    <a16:creationId xmlns:a16="http://schemas.microsoft.com/office/drawing/2014/main" id="{5ADBEB3B-193A-408E-B161-41028CD12C94}"/>
                  </a:ext>
                </a:extLst>
              </p:cNvPr>
              <p:cNvSpPr txBox="1">
                <a:spLocks noRot="1" noChangeAspect="1" noMove="1" noResize="1" noEditPoints="1" noAdjustHandles="1" noChangeArrowheads="1" noChangeShapeType="1" noTextEdit="1"/>
              </p:cNvSpPr>
              <p:nvPr/>
            </p:nvSpPr>
            <p:spPr>
              <a:xfrm>
                <a:off x="9258951" y="3748111"/>
                <a:ext cx="2734185" cy="923330"/>
              </a:xfrm>
              <a:prstGeom prst="rect">
                <a:avLst/>
              </a:prstGeom>
              <a:blipFill>
                <a:blip r:embed="rId5"/>
                <a:stretch>
                  <a:fillRect l="-2009" t="-3974" b="-198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AE652D5-3F9F-4695-BCFB-F5DA1ACEFA09}"/>
              </a:ext>
            </a:extLst>
          </p:cNvPr>
          <p:cNvCxnSpPr/>
          <p:nvPr/>
        </p:nvCxnSpPr>
        <p:spPr>
          <a:xfrm flipH="1">
            <a:off x="8985288" y="3484783"/>
            <a:ext cx="567837" cy="267291"/>
          </a:xfrm>
          <a:prstGeom prst="straightConnector1">
            <a:avLst/>
          </a:prstGeom>
          <a:ln>
            <a:solidFill>
              <a:srgbClr val="0F02BE"/>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CEE7FE0-89F9-46A9-A63C-4BAE3460EBBA}"/>
              </a:ext>
            </a:extLst>
          </p:cNvPr>
          <p:cNvSpPr txBox="1"/>
          <p:nvPr/>
        </p:nvSpPr>
        <p:spPr>
          <a:xfrm>
            <a:off x="291548" y="304800"/>
            <a:ext cx="11900452" cy="646331"/>
          </a:xfrm>
          <a:prstGeom prst="rect">
            <a:avLst/>
          </a:prstGeom>
          <a:noFill/>
        </p:spPr>
        <p:txBody>
          <a:bodyPr wrap="square" rtlCol="0">
            <a:spAutoFit/>
          </a:bodyPr>
          <a:lstStyle/>
          <a:p>
            <a:r>
              <a:rPr lang="en-US" sz="3600" u="sng" dirty="0">
                <a:latin typeface="+mj-lt"/>
              </a:rPr>
              <a:t>2b) Retention Probability Criteria for Population Growth</a:t>
            </a:r>
          </a:p>
        </p:txBody>
      </p:sp>
    </p:spTree>
    <p:extLst>
      <p:ext uri="{BB962C8B-B14F-4D97-AF65-F5344CB8AC3E}">
        <p14:creationId xmlns:p14="http://schemas.microsoft.com/office/powerpoint/2010/main" val="66507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9A7B55C-4D20-4D90-BD57-D4BCD4D6DB32}"/>
              </a:ext>
            </a:extLst>
          </p:cNvPr>
          <p:cNvGrpSpPr/>
          <p:nvPr/>
        </p:nvGrpSpPr>
        <p:grpSpPr>
          <a:xfrm>
            <a:off x="886968" y="646209"/>
            <a:ext cx="9037471" cy="6130468"/>
            <a:chOff x="1577265" y="294516"/>
            <a:chExt cx="9037471" cy="6130468"/>
          </a:xfrm>
        </p:grpSpPr>
        <p:pic>
          <p:nvPicPr>
            <p:cNvPr id="3" name="Picture 2">
              <a:extLst>
                <a:ext uri="{FF2B5EF4-FFF2-40B4-BE49-F238E27FC236}">
                  <a16:creationId xmlns:a16="http://schemas.microsoft.com/office/drawing/2014/main" id="{5D750A3E-53D2-43C5-AE4F-DDDE043F5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265" y="433016"/>
              <a:ext cx="9037471" cy="599196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27000B-6EBA-4E7F-8D31-34817AE8A79B}"/>
                    </a:ext>
                  </a:extLst>
                </p:cNvPr>
                <p:cNvSpPr txBox="1"/>
                <p:nvPr/>
              </p:nvSpPr>
              <p:spPr>
                <a:xfrm>
                  <a:off x="3264568" y="29451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E27000B-6EBA-4E7F-8D31-34817AE8A79B}"/>
                    </a:ext>
                  </a:extLst>
                </p:cNvPr>
                <p:cNvSpPr txBox="1">
                  <a:spLocks noRot="1" noChangeAspect="1" noMove="1" noResize="1" noEditPoints="1" noAdjustHandles="1" noChangeArrowheads="1" noChangeShapeType="1" noTextEdit="1"/>
                </p:cNvSpPr>
                <p:nvPr/>
              </p:nvSpPr>
              <p:spPr>
                <a:xfrm>
                  <a:off x="3264568" y="294516"/>
                  <a:ext cx="517770" cy="276999"/>
                </a:xfrm>
                <a:prstGeom prst="rect">
                  <a:avLst/>
                </a:prstGeom>
                <a:blipFill>
                  <a:blip r:embed="rId3"/>
                  <a:stretch>
                    <a:fillRect l="-10714" r="-119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9C821B-14E9-4A6C-BC26-98C64F6FFD7D}"/>
                    </a:ext>
                  </a:extLst>
                </p:cNvPr>
                <p:cNvSpPr txBox="1"/>
                <p:nvPr/>
              </p:nvSpPr>
              <p:spPr>
                <a:xfrm>
                  <a:off x="9111915"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F9C821B-14E9-4A6C-BC26-98C64F6FFD7D}"/>
                    </a:ext>
                  </a:extLst>
                </p:cNvPr>
                <p:cNvSpPr txBox="1">
                  <a:spLocks noRot="1" noChangeAspect="1" noMove="1" noResize="1" noEditPoints="1" noAdjustHandles="1" noChangeArrowheads="1" noChangeShapeType="1" noTextEdit="1"/>
                </p:cNvSpPr>
                <p:nvPr/>
              </p:nvSpPr>
              <p:spPr>
                <a:xfrm>
                  <a:off x="9111915" y="320599"/>
                  <a:ext cx="517770" cy="276999"/>
                </a:xfrm>
                <a:prstGeom prst="rect">
                  <a:avLst/>
                </a:prstGeom>
                <a:blipFill>
                  <a:blip r:embed="rId4"/>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F5F37C-74F6-49FA-BB6D-6AD67AB43AFD}"/>
                    </a:ext>
                  </a:extLst>
                </p:cNvPr>
                <p:cNvSpPr txBox="1"/>
                <p:nvPr/>
              </p:nvSpPr>
              <p:spPr>
                <a:xfrm>
                  <a:off x="6096000"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F5F37C-74F6-49FA-BB6D-6AD67AB43AFD}"/>
                    </a:ext>
                  </a:extLst>
                </p:cNvPr>
                <p:cNvSpPr txBox="1">
                  <a:spLocks noRot="1" noChangeAspect="1" noMove="1" noResize="1" noEditPoints="1" noAdjustHandles="1" noChangeArrowheads="1" noChangeShapeType="1" noTextEdit="1"/>
                </p:cNvSpPr>
                <p:nvPr/>
              </p:nvSpPr>
              <p:spPr>
                <a:xfrm>
                  <a:off x="6096000" y="320599"/>
                  <a:ext cx="517770" cy="276999"/>
                </a:xfrm>
                <a:prstGeom prst="rect">
                  <a:avLst/>
                </a:prstGeom>
                <a:blipFill>
                  <a:blip r:embed="rId5"/>
                  <a:stretch>
                    <a:fillRect l="-9412"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2A3B3E-85B4-4B75-85E6-12886883C736}"/>
                    </a:ext>
                  </a:extLst>
                </p:cNvPr>
                <p:cNvSpPr txBox="1"/>
                <p:nvPr/>
              </p:nvSpPr>
              <p:spPr>
                <a:xfrm>
                  <a:off x="3264568"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82A3B3E-85B4-4B75-85E6-12886883C736}"/>
                    </a:ext>
                  </a:extLst>
                </p:cNvPr>
                <p:cNvSpPr txBox="1">
                  <a:spLocks noRot="1" noChangeAspect="1" noMove="1" noResize="1" noEditPoints="1" noAdjustHandles="1" noChangeArrowheads="1" noChangeShapeType="1" noTextEdit="1"/>
                </p:cNvSpPr>
                <p:nvPr/>
              </p:nvSpPr>
              <p:spPr>
                <a:xfrm>
                  <a:off x="3264568" y="3283428"/>
                  <a:ext cx="517770" cy="276999"/>
                </a:xfrm>
                <a:prstGeom prst="rect">
                  <a:avLst/>
                </a:prstGeom>
                <a:blipFill>
                  <a:blip r:embed="rId6"/>
                  <a:stretch>
                    <a:fillRect l="-10714" r="-1190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88460A-D4C3-453C-9651-E62C74806568}"/>
                    </a:ext>
                  </a:extLst>
                </p:cNvPr>
                <p:cNvSpPr txBox="1"/>
                <p:nvPr/>
              </p:nvSpPr>
              <p:spPr>
                <a:xfrm>
                  <a:off x="9111915" y="326646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2C88460A-D4C3-453C-9651-E62C74806568}"/>
                    </a:ext>
                  </a:extLst>
                </p:cNvPr>
                <p:cNvSpPr txBox="1">
                  <a:spLocks noRot="1" noChangeAspect="1" noMove="1" noResize="1" noEditPoints="1" noAdjustHandles="1" noChangeArrowheads="1" noChangeShapeType="1" noTextEdit="1"/>
                </p:cNvSpPr>
                <p:nvPr/>
              </p:nvSpPr>
              <p:spPr>
                <a:xfrm>
                  <a:off x="9111915" y="3266466"/>
                  <a:ext cx="517770" cy="276999"/>
                </a:xfrm>
                <a:prstGeom prst="rect">
                  <a:avLst/>
                </a:prstGeom>
                <a:blipFill>
                  <a:blip r:embed="rId7"/>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C7E290-E652-4CBD-BA3D-DADBF781AFAD}"/>
                    </a:ext>
                  </a:extLst>
                </p:cNvPr>
                <p:cNvSpPr txBox="1"/>
                <p:nvPr/>
              </p:nvSpPr>
              <p:spPr>
                <a:xfrm>
                  <a:off x="6100422"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B1C7E290-E652-4CBD-BA3D-DADBF781AFAD}"/>
                    </a:ext>
                  </a:extLst>
                </p:cNvPr>
                <p:cNvSpPr txBox="1">
                  <a:spLocks noRot="1" noChangeAspect="1" noMove="1" noResize="1" noEditPoints="1" noAdjustHandles="1" noChangeArrowheads="1" noChangeShapeType="1" noTextEdit="1"/>
                </p:cNvSpPr>
                <p:nvPr/>
              </p:nvSpPr>
              <p:spPr>
                <a:xfrm>
                  <a:off x="6100422" y="3283428"/>
                  <a:ext cx="517770" cy="276999"/>
                </a:xfrm>
                <a:prstGeom prst="rect">
                  <a:avLst/>
                </a:prstGeom>
                <a:blipFill>
                  <a:blip r:embed="rId8"/>
                  <a:stretch>
                    <a:fillRect l="-10588" r="-10588" b="-6667"/>
                  </a:stretch>
                </a:blipFill>
              </p:spPr>
              <p:txBody>
                <a:bodyPr/>
                <a:lstStyle/>
                <a:p>
                  <a:r>
                    <a:rPr lang="en-US">
                      <a:noFill/>
                    </a:rPr>
                    <a:t> </a:t>
                  </a:r>
                </a:p>
              </p:txBody>
            </p:sp>
          </mc:Fallback>
        </mc:AlternateContent>
      </p:grpSp>
      <p:sp>
        <p:nvSpPr>
          <p:cNvPr id="12" name="TextBox 11">
            <a:extLst>
              <a:ext uri="{FF2B5EF4-FFF2-40B4-BE49-F238E27FC236}">
                <a16:creationId xmlns:a16="http://schemas.microsoft.com/office/drawing/2014/main" id="{F403E27C-8376-4EA8-8139-28608EB9EE5B}"/>
              </a:ext>
            </a:extLst>
          </p:cNvPr>
          <p:cNvSpPr txBox="1"/>
          <p:nvPr/>
        </p:nvSpPr>
        <p:spPr>
          <a:xfrm>
            <a:off x="0" y="8931"/>
            <a:ext cx="12192000" cy="646331"/>
          </a:xfrm>
          <a:prstGeom prst="rect">
            <a:avLst/>
          </a:prstGeom>
          <a:noFill/>
        </p:spPr>
        <p:txBody>
          <a:bodyPr wrap="square" rtlCol="0">
            <a:spAutoFit/>
          </a:bodyPr>
          <a:lstStyle/>
          <a:p>
            <a:pPr algn="ctr"/>
            <a:r>
              <a:rPr lang="en-US" sz="3600" u="sng" dirty="0">
                <a:latin typeface="+mj-lt"/>
              </a:rPr>
              <a:t>2c) Management Actions that Meet Retention Probability Criteria</a:t>
            </a:r>
          </a:p>
        </p:txBody>
      </p:sp>
      <p:cxnSp>
        <p:nvCxnSpPr>
          <p:cNvPr id="4" name="Connector: Elbow 3">
            <a:extLst>
              <a:ext uri="{FF2B5EF4-FFF2-40B4-BE49-F238E27FC236}">
                <a16:creationId xmlns:a16="http://schemas.microsoft.com/office/drawing/2014/main" id="{3D597C25-45D6-45B3-BFA5-654D90BFE001}"/>
              </a:ext>
            </a:extLst>
          </p:cNvPr>
          <p:cNvCxnSpPr/>
          <p:nvPr/>
        </p:nvCxnSpPr>
        <p:spPr>
          <a:xfrm>
            <a:off x="9617729" y="551543"/>
            <a:ext cx="899886" cy="412262"/>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1212A3-448A-4592-B1B6-237C34C45280}"/>
                  </a:ext>
                </a:extLst>
              </p:cNvPr>
              <p:cNvSpPr txBox="1"/>
              <p:nvPr/>
            </p:nvSpPr>
            <p:spPr>
              <a:xfrm>
                <a:off x="10445045" y="680165"/>
                <a:ext cx="167438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rgbClr val="0F02BE"/>
                              </a:solidFill>
                              <a:latin typeface="Cambria Math" panose="02040503050406030204" pitchFamily="18" charset="0"/>
                            </a:rPr>
                          </m:ctrlPr>
                        </m:sSubPr>
                        <m:e>
                          <m:r>
                            <a:rPr lang="en-US" sz="2400" b="1" i="1">
                              <a:solidFill>
                                <a:srgbClr val="0F02BE"/>
                              </a:solidFill>
                              <a:latin typeface="Cambria Math" panose="02040503050406030204" pitchFamily="18" charset="0"/>
                            </a:rPr>
                            <m:t>𝒑</m:t>
                          </m:r>
                        </m:e>
                        <m:sub>
                          <m:r>
                            <a:rPr lang="en-US" sz="2400" b="1" i="1">
                              <a:solidFill>
                                <a:srgbClr val="0F02BE"/>
                              </a:solidFill>
                              <a:latin typeface="Cambria Math" panose="02040503050406030204" pitchFamily="18" charset="0"/>
                            </a:rPr>
                            <m:t>𝒓𝒆𝒕</m:t>
                          </m:r>
                        </m:sub>
                      </m:sSub>
                      <m:r>
                        <a:rPr lang="en-US" sz="2400" b="1" i="1">
                          <a:solidFill>
                            <a:srgbClr val="0F02BE"/>
                          </a:solidFill>
                          <a:latin typeface="Cambria Math" panose="02040503050406030204" pitchFamily="18" charset="0"/>
                        </a:rPr>
                        <m:t>&gt;</m:t>
                      </m:r>
                      <m:r>
                        <a:rPr lang="en-US" sz="2400" b="1" i="1">
                          <a:solidFill>
                            <a:srgbClr val="0F02BE"/>
                          </a:solidFill>
                          <a:latin typeface="Cambria Math" panose="02040503050406030204" pitchFamily="18" charset="0"/>
                        </a:rPr>
                        <m:t>𝟎</m:t>
                      </m:r>
                      <m:r>
                        <a:rPr lang="en-US" sz="2400" b="1" i="1">
                          <a:solidFill>
                            <a:srgbClr val="0F02BE"/>
                          </a:solidFill>
                          <a:latin typeface="Cambria Math" panose="02040503050406030204" pitchFamily="18" charset="0"/>
                        </a:rPr>
                        <m:t>.</m:t>
                      </m:r>
                      <m:r>
                        <a:rPr lang="en-US" sz="2400" b="1" i="1">
                          <a:solidFill>
                            <a:srgbClr val="0F02BE"/>
                          </a:solidFill>
                          <a:latin typeface="Cambria Math" panose="02040503050406030204" pitchFamily="18" charset="0"/>
                        </a:rPr>
                        <m:t>𝟕</m:t>
                      </m:r>
                    </m:oMath>
                  </m:oMathPara>
                </a14:m>
                <a:endParaRPr lang="en-US" sz="2400" dirty="0"/>
              </a:p>
            </p:txBody>
          </p:sp>
        </mc:Choice>
        <mc:Fallback xmlns="">
          <p:sp>
            <p:nvSpPr>
              <p:cNvPr id="13" name="TextBox 12">
                <a:extLst>
                  <a:ext uri="{FF2B5EF4-FFF2-40B4-BE49-F238E27FC236}">
                    <a16:creationId xmlns:a16="http://schemas.microsoft.com/office/drawing/2014/main" id="{771212A3-448A-4592-B1B6-237C34C45280}"/>
                  </a:ext>
                </a:extLst>
              </p:cNvPr>
              <p:cNvSpPr txBox="1">
                <a:spLocks noRot="1" noChangeAspect="1" noMove="1" noResize="1" noEditPoints="1" noAdjustHandles="1" noChangeArrowheads="1" noChangeShapeType="1" noTextEdit="1"/>
              </p:cNvSpPr>
              <p:nvPr/>
            </p:nvSpPr>
            <p:spPr>
              <a:xfrm>
                <a:off x="10445045" y="680165"/>
                <a:ext cx="1674385" cy="461665"/>
              </a:xfrm>
              <a:prstGeom prst="rect">
                <a:avLst/>
              </a:prstGeom>
              <a:blipFill>
                <a:blip r:embed="rId9"/>
                <a:stretch>
                  <a:fillRect b="-1200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2D91A01E-3AF5-41E0-9C70-B40E42A5B420}"/>
              </a:ext>
            </a:extLst>
          </p:cNvPr>
          <p:cNvSpPr/>
          <p:nvPr/>
        </p:nvSpPr>
        <p:spPr>
          <a:xfrm>
            <a:off x="3920336" y="680165"/>
            <a:ext cx="5896940" cy="616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743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B12F38D-C918-4931-BC9D-5663784F0283}"/>
              </a:ext>
            </a:extLst>
          </p:cNvPr>
          <p:cNvGrpSpPr/>
          <p:nvPr/>
        </p:nvGrpSpPr>
        <p:grpSpPr>
          <a:xfrm>
            <a:off x="887947" y="646216"/>
            <a:ext cx="9037471" cy="6130468"/>
            <a:chOff x="1577265" y="646216"/>
            <a:chExt cx="9037471" cy="6130468"/>
          </a:xfrm>
        </p:grpSpPr>
        <p:grpSp>
          <p:nvGrpSpPr>
            <p:cNvPr id="18" name="Group 17">
              <a:extLst>
                <a:ext uri="{FF2B5EF4-FFF2-40B4-BE49-F238E27FC236}">
                  <a16:creationId xmlns:a16="http://schemas.microsoft.com/office/drawing/2014/main" id="{D03AF9A2-BD22-457E-A3C5-94A00AF37ADA}"/>
                </a:ext>
              </a:extLst>
            </p:cNvPr>
            <p:cNvGrpSpPr/>
            <p:nvPr/>
          </p:nvGrpSpPr>
          <p:grpSpPr>
            <a:xfrm>
              <a:off x="1577265" y="646216"/>
              <a:ext cx="9037471" cy="6130468"/>
              <a:chOff x="1577265" y="646216"/>
              <a:chExt cx="9037471" cy="6130468"/>
            </a:xfrm>
          </p:grpSpPr>
          <p:grpSp>
            <p:nvGrpSpPr>
              <p:cNvPr id="2" name="Group 1">
                <a:extLst>
                  <a:ext uri="{FF2B5EF4-FFF2-40B4-BE49-F238E27FC236}">
                    <a16:creationId xmlns:a16="http://schemas.microsoft.com/office/drawing/2014/main" id="{0F0ECB3B-5D89-4133-B187-6B7455CD4DCF}"/>
                  </a:ext>
                </a:extLst>
              </p:cNvPr>
              <p:cNvGrpSpPr/>
              <p:nvPr/>
            </p:nvGrpSpPr>
            <p:grpSpPr>
              <a:xfrm>
                <a:off x="1577265" y="646216"/>
                <a:ext cx="9037471" cy="6130468"/>
                <a:chOff x="1577265" y="294516"/>
                <a:chExt cx="9037471" cy="6130468"/>
              </a:xfrm>
            </p:grpSpPr>
            <p:cxnSp>
              <p:nvCxnSpPr>
                <p:cNvPr id="24" name="Straight Connector 23">
                  <a:extLst>
                    <a:ext uri="{FF2B5EF4-FFF2-40B4-BE49-F238E27FC236}">
                      <a16:creationId xmlns:a16="http://schemas.microsoft.com/office/drawing/2014/main" id="{1E188C07-7AAB-4741-89AC-7306EA5CE10B}"/>
                    </a:ext>
                  </a:extLst>
                </p:cNvPr>
                <p:cNvCxnSpPr/>
                <p:nvPr/>
              </p:nvCxnSpPr>
              <p:spPr>
                <a:xfrm flipV="1">
                  <a:off x="3064042" y="261394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9A7B55C-4D20-4D90-BD57-D4BCD4D6DB32}"/>
                    </a:ext>
                  </a:extLst>
                </p:cNvPr>
                <p:cNvGrpSpPr/>
                <p:nvPr/>
              </p:nvGrpSpPr>
              <p:grpSpPr>
                <a:xfrm>
                  <a:off x="1577265" y="294516"/>
                  <a:ext cx="9037471" cy="6130468"/>
                  <a:chOff x="1577265" y="294516"/>
                  <a:chExt cx="9037471" cy="6130468"/>
                </a:xfrm>
              </p:grpSpPr>
              <p:pic>
                <p:nvPicPr>
                  <p:cNvPr id="3" name="Picture 2">
                    <a:extLst>
                      <a:ext uri="{FF2B5EF4-FFF2-40B4-BE49-F238E27FC236}">
                        <a16:creationId xmlns:a16="http://schemas.microsoft.com/office/drawing/2014/main" id="{5D750A3E-53D2-43C5-AE4F-DDDE043F5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265" y="433016"/>
                    <a:ext cx="9037471" cy="599196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27000B-6EBA-4E7F-8D31-34817AE8A79B}"/>
                          </a:ext>
                        </a:extLst>
                      </p:cNvPr>
                      <p:cNvSpPr txBox="1"/>
                      <p:nvPr/>
                    </p:nvSpPr>
                    <p:spPr>
                      <a:xfrm>
                        <a:off x="3264568" y="29451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E27000B-6EBA-4E7F-8D31-34817AE8A79B}"/>
                          </a:ext>
                        </a:extLst>
                      </p:cNvPr>
                      <p:cNvSpPr txBox="1">
                        <a:spLocks noRot="1" noChangeAspect="1" noMove="1" noResize="1" noEditPoints="1" noAdjustHandles="1" noChangeArrowheads="1" noChangeShapeType="1" noTextEdit="1"/>
                      </p:cNvSpPr>
                      <p:nvPr/>
                    </p:nvSpPr>
                    <p:spPr>
                      <a:xfrm>
                        <a:off x="3264568" y="294516"/>
                        <a:ext cx="517770" cy="276999"/>
                      </a:xfrm>
                      <a:prstGeom prst="rect">
                        <a:avLst/>
                      </a:prstGeom>
                      <a:blipFill>
                        <a:blip r:embed="rId3"/>
                        <a:stretch>
                          <a:fillRect l="-10714" r="-119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9C821B-14E9-4A6C-BC26-98C64F6FFD7D}"/>
                          </a:ext>
                        </a:extLst>
                      </p:cNvPr>
                      <p:cNvSpPr txBox="1"/>
                      <p:nvPr/>
                    </p:nvSpPr>
                    <p:spPr>
                      <a:xfrm>
                        <a:off x="9111915"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F9C821B-14E9-4A6C-BC26-98C64F6FFD7D}"/>
                          </a:ext>
                        </a:extLst>
                      </p:cNvPr>
                      <p:cNvSpPr txBox="1">
                        <a:spLocks noRot="1" noChangeAspect="1" noMove="1" noResize="1" noEditPoints="1" noAdjustHandles="1" noChangeArrowheads="1" noChangeShapeType="1" noTextEdit="1"/>
                      </p:cNvSpPr>
                      <p:nvPr/>
                    </p:nvSpPr>
                    <p:spPr>
                      <a:xfrm>
                        <a:off x="9111915" y="320599"/>
                        <a:ext cx="517770" cy="276999"/>
                      </a:xfrm>
                      <a:prstGeom prst="rect">
                        <a:avLst/>
                      </a:prstGeom>
                      <a:blipFill>
                        <a:blip r:embed="rId4"/>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F5F37C-74F6-49FA-BB6D-6AD67AB43AFD}"/>
                          </a:ext>
                        </a:extLst>
                      </p:cNvPr>
                      <p:cNvSpPr txBox="1"/>
                      <p:nvPr/>
                    </p:nvSpPr>
                    <p:spPr>
                      <a:xfrm>
                        <a:off x="6096000"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F5F37C-74F6-49FA-BB6D-6AD67AB43AFD}"/>
                          </a:ext>
                        </a:extLst>
                      </p:cNvPr>
                      <p:cNvSpPr txBox="1">
                        <a:spLocks noRot="1" noChangeAspect="1" noMove="1" noResize="1" noEditPoints="1" noAdjustHandles="1" noChangeArrowheads="1" noChangeShapeType="1" noTextEdit="1"/>
                      </p:cNvSpPr>
                      <p:nvPr/>
                    </p:nvSpPr>
                    <p:spPr>
                      <a:xfrm>
                        <a:off x="6096000" y="320599"/>
                        <a:ext cx="517770" cy="276999"/>
                      </a:xfrm>
                      <a:prstGeom prst="rect">
                        <a:avLst/>
                      </a:prstGeom>
                      <a:blipFill>
                        <a:blip r:embed="rId5"/>
                        <a:stretch>
                          <a:fillRect l="-9412"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2A3B3E-85B4-4B75-85E6-12886883C736}"/>
                          </a:ext>
                        </a:extLst>
                      </p:cNvPr>
                      <p:cNvSpPr txBox="1"/>
                      <p:nvPr/>
                    </p:nvSpPr>
                    <p:spPr>
                      <a:xfrm>
                        <a:off x="3264568"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82A3B3E-85B4-4B75-85E6-12886883C736}"/>
                          </a:ext>
                        </a:extLst>
                      </p:cNvPr>
                      <p:cNvSpPr txBox="1">
                        <a:spLocks noRot="1" noChangeAspect="1" noMove="1" noResize="1" noEditPoints="1" noAdjustHandles="1" noChangeArrowheads="1" noChangeShapeType="1" noTextEdit="1"/>
                      </p:cNvSpPr>
                      <p:nvPr/>
                    </p:nvSpPr>
                    <p:spPr>
                      <a:xfrm>
                        <a:off x="3264568" y="3283428"/>
                        <a:ext cx="517770" cy="276999"/>
                      </a:xfrm>
                      <a:prstGeom prst="rect">
                        <a:avLst/>
                      </a:prstGeom>
                      <a:blipFill>
                        <a:blip r:embed="rId6"/>
                        <a:stretch>
                          <a:fillRect l="-10714" r="-1190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88460A-D4C3-453C-9651-E62C74806568}"/>
                          </a:ext>
                        </a:extLst>
                      </p:cNvPr>
                      <p:cNvSpPr txBox="1"/>
                      <p:nvPr/>
                    </p:nvSpPr>
                    <p:spPr>
                      <a:xfrm>
                        <a:off x="9111915" y="326646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2C88460A-D4C3-453C-9651-E62C74806568}"/>
                          </a:ext>
                        </a:extLst>
                      </p:cNvPr>
                      <p:cNvSpPr txBox="1">
                        <a:spLocks noRot="1" noChangeAspect="1" noMove="1" noResize="1" noEditPoints="1" noAdjustHandles="1" noChangeArrowheads="1" noChangeShapeType="1" noTextEdit="1"/>
                      </p:cNvSpPr>
                      <p:nvPr/>
                    </p:nvSpPr>
                    <p:spPr>
                      <a:xfrm>
                        <a:off x="9111915" y="3266466"/>
                        <a:ext cx="517770" cy="276999"/>
                      </a:xfrm>
                      <a:prstGeom prst="rect">
                        <a:avLst/>
                      </a:prstGeom>
                      <a:blipFill>
                        <a:blip r:embed="rId7"/>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C7E290-E652-4CBD-BA3D-DADBF781AFAD}"/>
                          </a:ext>
                        </a:extLst>
                      </p:cNvPr>
                      <p:cNvSpPr txBox="1"/>
                      <p:nvPr/>
                    </p:nvSpPr>
                    <p:spPr>
                      <a:xfrm>
                        <a:off x="6100422"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B1C7E290-E652-4CBD-BA3D-DADBF781AFAD}"/>
                          </a:ext>
                        </a:extLst>
                      </p:cNvPr>
                      <p:cNvSpPr txBox="1">
                        <a:spLocks noRot="1" noChangeAspect="1" noMove="1" noResize="1" noEditPoints="1" noAdjustHandles="1" noChangeArrowheads="1" noChangeShapeType="1" noTextEdit="1"/>
                      </p:cNvSpPr>
                      <p:nvPr/>
                    </p:nvSpPr>
                    <p:spPr>
                      <a:xfrm>
                        <a:off x="6100422" y="3283428"/>
                        <a:ext cx="517770" cy="276999"/>
                      </a:xfrm>
                      <a:prstGeom prst="rect">
                        <a:avLst/>
                      </a:prstGeom>
                      <a:blipFill>
                        <a:blip r:embed="rId8"/>
                        <a:stretch>
                          <a:fillRect l="-10588" r="-10588" b="-6667"/>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7870DDD0-20B0-44A2-B11E-4B52500C5FC9}"/>
                    </a:ext>
                  </a:extLst>
                </p:cNvPr>
                <p:cNvCxnSpPr/>
                <p:nvPr/>
              </p:nvCxnSpPr>
              <p:spPr>
                <a:xfrm flipV="1">
                  <a:off x="2943726" y="263800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BD08CBA-C55B-4C0C-9E1E-F6BB5F56411D}"/>
                    </a:ext>
                  </a:extLst>
                </p:cNvPr>
                <p:cNvCxnSpPr>
                  <a:cxnSpLocks/>
                </p:cNvCxnSpPr>
                <p:nvPr/>
              </p:nvCxnSpPr>
              <p:spPr>
                <a:xfrm flipV="1">
                  <a:off x="2518611" y="2574759"/>
                  <a:ext cx="360947" cy="34040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14066B1-7A4D-4D78-85B7-2A2F1D15CA45}"/>
                    </a:ext>
                  </a:extLst>
                </p:cNvPr>
                <p:cNvCxnSpPr>
                  <a:cxnSpLocks/>
                </p:cNvCxnSpPr>
                <p:nvPr/>
              </p:nvCxnSpPr>
              <p:spPr>
                <a:xfrm flipV="1">
                  <a:off x="3729788" y="2853229"/>
                  <a:ext cx="116718" cy="16978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2EE081-2E41-4FBC-8209-82963210B0B1}"/>
                    </a:ext>
                  </a:extLst>
                </p:cNvPr>
                <p:cNvCxnSpPr/>
                <p:nvPr/>
              </p:nvCxnSpPr>
              <p:spPr>
                <a:xfrm flipV="1">
                  <a:off x="3176336"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5F9B38-A538-4283-B304-3E173F863D22}"/>
                    </a:ext>
                  </a:extLst>
                </p:cNvPr>
                <p:cNvCxnSpPr/>
                <p:nvPr/>
              </p:nvCxnSpPr>
              <p:spPr>
                <a:xfrm flipV="1">
                  <a:off x="2646948"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64B869-109A-4E88-A870-E94C1CEDBF80}"/>
                    </a:ext>
                  </a:extLst>
                </p:cNvPr>
                <p:cNvCxnSpPr>
                  <a:cxnSpLocks/>
                </p:cNvCxnSpPr>
                <p:nvPr/>
              </p:nvCxnSpPr>
              <p:spPr>
                <a:xfrm flipV="1">
                  <a:off x="3545305" y="2807368"/>
                  <a:ext cx="184483" cy="2076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4E62CA67-DD30-4050-B8EB-99B8D027DC44}"/>
                  </a:ext>
                </a:extLst>
              </p:cNvPr>
              <p:cNvCxnSpPr/>
              <p:nvPr/>
            </p:nvCxnSpPr>
            <p:spPr>
              <a:xfrm flipV="1">
                <a:off x="2831431" y="2966501"/>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A2402F-7713-4C31-A6E7-68868DBD3C5B}"/>
                  </a:ext>
                </a:extLst>
              </p:cNvPr>
              <p:cNvCxnSpPr>
                <a:cxnSpLocks/>
              </p:cNvCxnSpPr>
              <p:nvPr/>
            </p:nvCxnSpPr>
            <p:spPr>
              <a:xfrm flipV="1">
                <a:off x="2558716" y="2950521"/>
                <a:ext cx="216568" cy="192506"/>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27A6A6-3C70-41F9-A487-7ECD67933AB4}"/>
                  </a:ext>
                </a:extLst>
              </p:cNvPr>
              <p:cNvCxnSpPr>
                <a:cxnSpLocks/>
              </p:cNvCxnSpPr>
              <p:nvPr/>
            </p:nvCxnSpPr>
            <p:spPr>
              <a:xfrm flipV="1">
                <a:off x="3347661" y="3046774"/>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1B720963-075E-44DC-A054-1A3EE9B82DDE}"/>
                </a:ext>
              </a:extLst>
            </p:cNvPr>
            <p:cNvCxnSpPr/>
            <p:nvPr/>
          </p:nvCxnSpPr>
          <p:spPr>
            <a:xfrm flipV="1">
              <a:off x="2566737" y="2950521"/>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0D542FD2-C192-4EAC-AF81-3EFE8CE32F7E}"/>
              </a:ext>
            </a:extLst>
          </p:cNvPr>
          <p:cNvGrpSpPr/>
          <p:nvPr/>
        </p:nvGrpSpPr>
        <p:grpSpPr>
          <a:xfrm>
            <a:off x="10069386" y="5115512"/>
            <a:ext cx="1913401" cy="1150059"/>
            <a:chOff x="0" y="4800575"/>
            <a:chExt cx="1913401" cy="1150059"/>
          </a:xfrm>
        </p:grpSpPr>
        <p:sp>
          <p:nvSpPr>
            <p:cNvPr id="27" name="Rectangle: Rounded Corners 26">
              <a:extLst>
                <a:ext uri="{FF2B5EF4-FFF2-40B4-BE49-F238E27FC236}">
                  <a16:creationId xmlns:a16="http://schemas.microsoft.com/office/drawing/2014/main" id="{2A5B8553-8DB7-4298-B708-0FB71C56D102}"/>
                </a:ext>
              </a:extLst>
            </p:cNvPr>
            <p:cNvSpPr/>
            <p:nvPr/>
          </p:nvSpPr>
          <p:spPr>
            <a:xfrm>
              <a:off x="235476" y="5333705"/>
              <a:ext cx="526587" cy="393895"/>
            </a:xfrm>
            <a:prstGeom prst="roundRect">
              <a:avLst/>
            </a:prstGeom>
            <a:no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E9CEBB9-D179-4CFF-A053-F4F8BF05B494}"/>
                </a:ext>
              </a:extLst>
            </p:cNvPr>
            <p:cNvGrpSpPr/>
            <p:nvPr/>
          </p:nvGrpSpPr>
          <p:grpSpPr>
            <a:xfrm>
              <a:off x="0" y="4800575"/>
              <a:ext cx="1913401" cy="1150059"/>
              <a:chOff x="0" y="4800575"/>
              <a:chExt cx="1913401" cy="1150059"/>
            </a:xfrm>
          </p:grpSpPr>
          <p:grpSp>
            <p:nvGrpSpPr>
              <p:cNvPr id="39" name="Group 38">
                <a:extLst>
                  <a:ext uri="{FF2B5EF4-FFF2-40B4-BE49-F238E27FC236}">
                    <a16:creationId xmlns:a16="http://schemas.microsoft.com/office/drawing/2014/main" id="{166CFDE2-4B4F-48E3-AEBF-568B67EF63AA}"/>
                  </a:ext>
                </a:extLst>
              </p:cNvPr>
              <p:cNvGrpSpPr/>
              <p:nvPr/>
            </p:nvGrpSpPr>
            <p:grpSpPr>
              <a:xfrm>
                <a:off x="0" y="4800575"/>
                <a:ext cx="1913401" cy="1150059"/>
                <a:chOff x="0" y="4800575"/>
                <a:chExt cx="1913401" cy="1150059"/>
              </a:xfrm>
            </p:grpSpPr>
            <p:sp>
              <p:nvSpPr>
                <p:cNvPr id="28" name="TextBox 27">
                  <a:extLst>
                    <a:ext uri="{FF2B5EF4-FFF2-40B4-BE49-F238E27FC236}">
                      <a16:creationId xmlns:a16="http://schemas.microsoft.com/office/drawing/2014/main" id="{256D2575-7CCD-47F7-944E-9AE47A98C689}"/>
                    </a:ext>
                  </a:extLst>
                </p:cNvPr>
                <p:cNvSpPr txBox="1"/>
                <p:nvPr/>
              </p:nvSpPr>
              <p:spPr>
                <a:xfrm>
                  <a:off x="868714" y="5345986"/>
                  <a:ext cx="1044687" cy="369332"/>
                </a:xfrm>
                <a:prstGeom prst="rect">
                  <a:avLst/>
                </a:prstGeom>
                <a:noFill/>
              </p:spPr>
              <p:txBody>
                <a:bodyPr wrap="square" rtlCol="0">
                  <a:spAutoFit/>
                </a:bodyPr>
                <a:lstStyle/>
                <a:p>
                  <a:r>
                    <a:rPr lang="en-US" dirty="0">
                      <a:solidFill>
                        <a:srgbClr val="0F02BE"/>
                      </a:solidFill>
                    </a:rPr>
                    <a:t>Growth</a:t>
                  </a:r>
                </a:p>
              </p:txBody>
            </p:sp>
            <p:sp>
              <p:nvSpPr>
                <p:cNvPr id="31" name="Rectangle 30">
                  <a:extLst>
                    <a:ext uri="{FF2B5EF4-FFF2-40B4-BE49-F238E27FC236}">
                      <a16:creationId xmlns:a16="http://schemas.microsoft.com/office/drawing/2014/main" id="{2226813C-33CA-4EE9-A8D7-5730A38FAB9E}"/>
                    </a:ext>
                  </a:extLst>
                </p:cNvPr>
                <p:cNvSpPr/>
                <p:nvPr/>
              </p:nvSpPr>
              <p:spPr>
                <a:xfrm>
                  <a:off x="7247" y="4800575"/>
                  <a:ext cx="1846392" cy="115005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39AE803-14AE-4692-AF27-CF176A422BFE}"/>
                    </a:ext>
                  </a:extLst>
                </p:cNvPr>
                <p:cNvSpPr txBox="1"/>
                <p:nvPr/>
              </p:nvSpPr>
              <p:spPr>
                <a:xfrm>
                  <a:off x="0" y="4853354"/>
                  <a:ext cx="1853639" cy="369332"/>
                </a:xfrm>
                <a:prstGeom prst="rect">
                  <a:avLst/>
                </a:prstGeom>
                <a:noFill/>
              </p:spPr>
              <p:txBody>
                <a:bodyPr wrap="square" rtlCol="0">
                  <a:spAutoFit/>
                </a:bodyPr>
                <a:lstStyle/>
                <a:p>
                  <a:r>
                    <a:rPr lang="en-US" b="1" dirty="0"/>
                    <a:t>EXPLANATION:</a:t>
                  </a:r>
                </a:p>
              </p:txBody>
            </p:sp>
            <p:cxnSp>
              <p:nvCxnSpPr>
                <p:cNvPr id="34" name="Straight Connector 33">
                  <a:extLst>
                    <a:ext uri="{FF2B5EF4-FFF2-40B4-BE49-F238E27FC236}">
                      <a16:creationId xmlns:a16="http://schemas.microsoft.com/office/drawing/2014/main" id="{6146299B-814B-4589-9764-4E80204D227C}"/>
                    </a:ext>
                  </a:extLst>
                </p:cNvPr>
                <p:cNvCxnSpPr>
                  <a:cxnSpLocks/>
                </p:cNvCxnSpPr>
                <p:nvPr/>
              </p:nvCxnSpPr>
              <p:spPr>
                <a:xfrm flipV="1">
                  <a:off x="355459" y="5361914"/>
                  <a:ext cx="350376" cy="35340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74D5FEF-2D7C-4BE2-AE69-43A3ED833EE6}"/>
                    </a:ext>
                  </a:extLst>
                </p:cNvPr>
                <p:cNvCxnSpPr>
                  <a:cxnSpLocks noChangeAspect="1"/>
                </p:cNvCxnSpPr>
                <p:nvPr/>
              </p:nvCxnSpPr>
              <p:spPr>
                <a:xfrm flipV="1">
                  <a:off x="652820" y="5612789"/>
                  <a:ext cx="119492" cy="11887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F16342-12D5-41C1-8982-7777169F96BE}"/>
                    </a:ext>
                  </a:extLst>
                </p:cNvPr>
                <p:cNvCxnSpPr>
                  <a:cxnSpLocks noChangeAspect="1"/>
                </p:cNvCxnSpPr>
                <p:nvPr/>
              </p:nvCxnSpPr>
              <p:spPr>
                <a:xfrm flipV="1">
                  <a:off x="242513" y="5343156"/>
                  <a:ext cx="155448" cy="15464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F9BE5731-89F6-4996-AA18-FC2F2DB54365}"/>
                  </a:ext>
                </a:extLst>
              </p:cNvPr>
              <p:cNvCxnSpPr>
                <a:cxnSpLocks/>
              </p:cNvCxnSpPr>
              <p:nvPr/>
            </p:nvCxnSpPr>
            <p:spPr>
              <a:xfrm flipV="1">
                <a:off x="235476" y="5336125"/>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846770-B69E-4D21-BFD9-1B56469B864C}"/>
                  </a:ext>
                </a:extLst>
              </p:cNvPr>
              <p:cNvCxnSpPr>
                <a:cxnSpLocks noChangeAspect="1"/>
              </p:cNvCxnSpPr>
              <p:nvPr/>
            </p:nvCxnSpPr>
            <p:spPr>
              <a:xfrm flipV="1">
                <a:off x="486352" y="5460390"/>
                <a:ext cx="274320" cy="27289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grpSp>
      <p:sp>
        <p:nvSpPr>
          <p:cNvPr id="42" name="TextBox 41">
            <a:extLst>
              <a:ext uri="{FF2B5EF4-FFF2-40B4-BE49-F238E27FC236}">
                <a16:creationId xmlns:a16="http://schemas.microsoft.com/office/drawing/2014/main" id="{42665A2E-DD3A-4AC4-ACC7-B70B4F287852}"/>
              </a:ext>
            </a:extLst>
          </p:cNvPr>
          <p:cNvSpPr txBox="1"/>
          <p:nvPr/>
        </p:nvSpPr>
        <p:spPr>
          <a:xfrm>
            <a:off x="0" y="8931"/>
            <a:ext cx="12192000" cy="646331"/>
          </a:xfrm>
          <a:prstGeom prst="rect">
            <a:avLst/>
          </a:prstGeom>
          <a:noFill/>
        </p:spPr>
        <p:txBody>
          <a:bodyPr wrap="square" rtlCol="0">
            <a:spAutoFit/>
          </a:bodyPr>
          <a:lstStyle/>
          <a:p>
            <a:pPr algn="ctr"/>
            <a:r>
              <a:rPr lang="en-US" sz="3600" u="sng" dirty="0">
                <a:latin typeface="+mj-lt"/>
              </a:rPr>
              <a:t>2c) Management Actions that Meet Retention Probability Criteria</a:t>
            </a:r>
          </a:p>
        </p:txBody>
      </p:sp>
      <p:cxnSp>
        <p:nvCxnSpPr>
          <p:cNvPr id="43" name="Connector: Elbow 42">
            <a:extLst>
              <a:ext uri="{FF2B5EF4-FFF2-40B4-BE49-F238E27FC236}">
                <a16:creationId xmlns:a16="http://schemas.microsoft.com/office/drawing/2014/main" id="{FD4940F5-9AEE-4D41-AD2D-0B49D6E1611B}"/>
              </a:ext>
            </a:extLst>
          </p:cNvPr>
          <p:cNvCxnSpPr/>
          <p:nvPr/>
        </p:nvCxnSpPr>
        <p:spPr>
          <a:xfrm>
            <a:off x="9617729" y="551543"/>
            <a:ext cx="899886" cy="412262"/>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FD10769-405F-419B-9B54-0882922DC1D5}"/>
                  </a:ext>
                </a:extLst>
              </p:cNvPr>
              <p:cNvSpPr txBox="1"/>
              <p:nvPr/>
            </p:nvSpPr>
            <p:spPr>
              <a:xfrm>
                <a:off x="10445045" y="680165"/>
                <a:ext cx="167438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rgbClr val="0F02BE"/>
                              </a:solidFill>
                              <a:latin typeface="Cambria Math" panose="02040503050406030204" pitchFamily="18" charset="0"/>
                            </a:rPr>
                          </m:ctrlPr>
                        </m:sSubPr>
                        <m:e>
                          <m:r>
                            <a:rPr lang="en-US" sz="2400" b="1" i="1">
                              <a:solidFill>
                                <a:srgbClr val="0F02BE"/>
                              </a:solidFill>
                              <a:latin typeface="Cambria Math" panose="02040503050406030204" pitchFamily="18" charset="0"/>
                            </a:rPr>
                            <m:t>𝒑</m:t>
                          </m:r>
                        </m:e>
                        <m:sub>
                          <m:r>
                            <a:rPr lang="en-US" sz="2400" b="1" i="1">
                              <a:solidFill>
                                <a:srgbClr val="0F02BE"/>
                              </a:solidFill>
                              <a:latin typeface="Cambria Math" panose="02040503050406030204" pitchFamily="18" charset="0"/>
                            </a:rPr>
                            <m:t>𝒓𝒆𝒕</m:t>
                          </m:r>
                        </m:sub>
                      </m:sSub>
                      <m:r>
                        <a:rPr lang="en-US" sz="2400" b="1" i="1">
                          <a:solidFill>
                            <a:srgbClr val="0F02BE"/>
                          </a:solidFill>
                          <a:latin typeface="Cambria Math" panose="02040503050406030204" pitchFamily="18" charset="0"/>
                        </a:rPr>
                        <m:t>&gt;</m:t>
                      </m:r>
                      <m:r>
                        <a:rPr lang="en-US" sz="2400" b="1" i="1">
                          <a:solidFill>
                            <a:srgbClr val="0F02BE"/>
                          </a:solidFill>
                          <a:latin typeface="Cambria Math" panose="02040503050406030204" pitchFamily="18" charset="0"/>
                        </a:rPr>
                        <m:t>𝟎</m:t>
                      </m:r>
                      <m:r>
                        <a:rPr lang="en-US" sz="2400" b="1" i="1">
                          <a:solidFill>
                            <a:srgbClr val="0F02BE"/>
                          </a:solidFill>
                          <a:latin typeface="Cambria Math" panose="02040503050406030204" pitchFamily="18" charset="0"/>
                        </a:rPr>
                        <m:t>.</m:t>
                      </m:r>
                      <m:r>
                        <a:rPr lang="en-US" sz="2400" b="1" i="1">
                          <a:solidFill>
                            <a:srgbClr val="0F02BE"/>
                          </a:solidFill>
                          <a:latin typeface="Cambria Math" panose="02040503050406030204" pitchFamily="18" charset="0"/>
                        </a:rPr>
                        <m:t>𝟕</m:t>
                      </m:r>
                    </m:oMath>
                  </m:oMathPara>
                </a14:m>
                <a:endParaRPr lang="en-US" sz="2400" dirty="0"/>
              </a:p>
            </p:txBody>
          </p:sp>
        </mc:Choice>
        <mc:Fallback xmlns="">
          <p:sp>
            <p:nvSpPr>
              <p:cNvPr id="44" name="TextBox 43">
                <a:extLst>
                  <a:ext uri="{FF2B5EF4-FFF2-40B4-BE49-F238E27FC236}">
                    <a16:creationId xmlns:a16="http://schemas.microsoft.com/office/drawing/2014/main" id="{AFD10769-405F-419B-9B54-0882922DC1D5}"/>
                  </a:ext>
                </a:extLst>
              </p:cNvPr>
              <p:cNvSpPr txBox="1">
                <a:spLocks noRot="1" noChangeAspect="1" noMove="1" noResize="1" noEditPoints="1" noAdjustHandles="1" noChangeArrowheads="1" noChangeShapeType="1" noTextEdit="1"/>
              </p:cNvSpPr>
              <p:nvPr/>
            </p:nvSpPr>
            <p:spPr>
              <a:xfrm>
                <a:off x="10445045" y="680165"/>
                <a:ext cx="1674385" cy="461665"/>
              </a:xfrm>
              <a:prstGeom prst="rect">
                <a:avLst/>
              </a:prstGeom>
              <a:blipFill>
                <a:blip r:embed="rId9"/>
                <a:stretch>
                  <a:fillRect b="-12000"/>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31E60408-E375-463F-B6A5-8744BA71EE9C}"/>
              </a:ext>
            </a:extLst>
          </p:cNvPr>
          <p:cNvSpPr/>
          <p:nvPr/>
        </p:nvSpPr>
        <p:spPr>
          <a:xfrm>
            <a:off x="3920336" y="680165"/>
            <a:ext cx="5896940" cy="616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D62B9C41-0363-4D07-8AD0-B348644949B1}"/>
                  </a:ext>
                </a:extLst>
              </p:cNvPr>
              <p:cNvSpPr txBox="1"/>
              <p:nvPr/>
            </p:nvSpPr>
            <p:spPr>
              <a:xfrm>
                <a:off x="4261094" y="1489707"/>
                <a:ext cx="6898643" cy="1323439"/>
              </a:xfrm>
              <a:prstGeom prst="rect">
                <a:avLst/>
              </a:prstGeom>
              <a:noFill/>
            </p:spPr>
            <p:txBody>
              <a:bodyPr wrap="square" rtlCol="0">
                <a:spAutoFit/>
              </a:bodyPr>
              <a:lstStyle/>
              <a:p>
                <a:r>
                  <a:rPr lang="en-US" sz="2000" dirty="0"/>
                  <a:t>If the average water temperature is </a:t>
                </a:r>
                <a14:m>
                  <m:oMath xmlns:m="http://schemas.openxmlformats.org/officeDocument/2006/math">
                    <m:r>
                      <a:rPr lang="en-US" sz="2000" b="0" i="1" smtClean="0">
                        <a:latin typeface="Cambria Math" panose="02040503050406030204" pitchFamily="18" charset="0"/>
                      </a:rPr>
                      <m:t>14</m:t>
                    </m:r>
                    <m:r>
                      <a:rPr lang="en-US" sz="2000" b="0" i="1" smtClean="0">
                        <a:latin typeface="Cambria Math" panose="02040503050406030204" pitchFamily="18" charset="0"/>
                        <a:ea typeface="Cambria Math" panose="02040503050406030204" pitchFamily="18" charset="0"/>
                      </a:rPr>
                      <m:t>℃</m:t>
                    </m:r>
                  </m:oMath>
                </a14:m>
                <a:r>
                  <a:rPr lang="en-US" sz="2000" dirty="0"/>
                  <a:t>, then we expect population growth only if Lake Sakakawea is drained to river mile 1550 or less and flows out of Fort Peck are managed so that average water velocity during drift is less than 0.55 </a:t>
                </a:r>
                <a:r>
                  <a:rPr lang="en-US" sz="2000" dirty="0" err="1"/>
                  <a:t>mps</a:t>
                </a:r>
                <a:r>
                  <a:rPr lang="en-US" sz="2000" dirty="0"/>
                  <a:t>.</a:t>
                </a:r>
              </a:p>
            </p:txBody>
          </p:sp>
        </mc:Choice>
        <mc:Fallback xmlns="">
          <p:sp>
            <p:nvSpPr>
              <p:cNvPr id="45" name="TextBox 44">
                <a:extLst>
                  <a:ext uri="{FF2B5EF4-FFF2-40B4-BE49-F238E27FC236}">
                    <a16:creationId xmlns:a16="http://schemas.microsoft.com/office/drawing/2014/main" id="{D62B9C41-0363-4D07-8AD0-B348644949B1}"/>
                  </a:ext>
                </a:extLst>
              </p:cNvPr>
              <p:cNvSpPr txBox="1">
                <a:spLocks noRot="1" noChangeAspect="1" noMove="1" noResize="1" noEditPoints="1" noAdjustHandles="1" noChangeArrowheads="1" noChangeShapeType="1" noTextEdit="1"/>
              </p:cNvSpPr>
              <p:nvPr/>
            </p:nvSpPr>
            <p:spPr>
              <a:xfrm>
                <a:off x="4261094" y="1489707"/>
                <a:ext cx="6898643" cy="1323439"/>
              </a:xfrm>
              <a:prstGeom prst="rect">
                <a:avLst/>
              </a:prstGeom>
              <a:blipFill>
                <a:blip r:embed="rId10"/>
                <a:stretch>
                  <a:fillRect l="-972" t="-2304" r="-1413" b="-7373"/>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A12A4CBD-970F-444A-973B-B8637AF1D225}"/>
              </a:ext>
            </a:extLst>
          </p:cNvPr>
          <p:cNvSpPr txBox="1"/>
          <p:nvPr/>
        </p:nvSpPr>
        <p:spPr>
          <a:xfrm>
            <a:off x="1335317" y="6502400"/>
            <a:ext cx="2859314" cy="338554"/>
          </a:xfrm>
          <a:prstGeom prst="rect">
            <a:avLst/>
          </a:prstGeom>
          <a:noFill/>
        </p:spPr>
        <p:txBody>
          <a:bodyPr wrap="square" rtlCol="0">
            <a:spAutoFit/>
          </a:bodyPr>
          <a:lstStyle/>
          <a:p>
            <a:pPr algn="ctr"/>
            <a:r>
              <a:rPr lang="en-US" sz="1600" b="1" dirty="0"/>
              <a:t>Lake Sakakawea River Mile</a:t>
            </a:r>
          </a:p>
        </p:txBody>
      </p:sp>
    </p:spTree>
    <p:extLst>
      <p:ext uri="{BB962C8B-B14F-4D97-AF65-F5344CB8AC3E}">
        <p14:creationId xmlns:p14="http://schemas.microsoft.com/office/powerpoint/2010/main" val="213062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D122A7-A83A-44EA-9EEB-41BDCEE41F46}"/>
              </a:ext>
            </a:extLst>
          </p:cNvPr>
          <p:cNvGrpSpPr/>
          <p:nvPr/>
        </p:nvGrpSpPr>
        <p:grpSpPr>
          <a:xfrm>
            <a:off x="886968" y="646208"/>
            <a:ext cx="9037471" cy="6130468"/>
            <a:chOff x="886968" y="646208"/>
            <a:chExt cx="9037471" cy="6130468"/>
          </a:xfrm>
        </p:grpSpPr>
        <p:grpSp>
          <p:nvGrpSpPr>
            <p:cNvPr id="2" name="Group 1">
              <a:extLst>
                <a:ext uri="{FF2B5EF4-FFF2-40B4-BE49-F238E27FC236}">
                  <a16:creationId xmlns:a16="http://schemas.microsoft.com/office/drawing/2014/main" id="{3972DF32-71F5-47B0-9D61-325FA304007F}"/>
                </a:ext>
              </a:extLst>
            </p:cNvPr>
            <p:cNvGrpSpPr/>
            <p:nvPr/>
          </p:nvGrpSpPr>
          <p:grpSpPr>
            <a:xfrm>
              <a:off x="886968" y="646208"/>
              <a:ext cx="9037471" cy="6130468"/>
              <a:chOff x="886968" y="646208"/>
              <a:chExt cx="9037471" cy="6130468"/>
            </a:xfrm>
          </p:grpSpPr>
          <p:grpSp>
            <p:nvGrpSpPr>
              <p:cNvPr id="18" name="Group 17">
                <a:extLst>
                  <a:ext uri="{FF2B5EF4-FFF2-40B4-BE49-F238E27FC236}">
                    <a16:creationId xmlns:a16="http://schemas.microsoft.com/office/drawing/2014/main" id="{5CBCA23F-BA06-4A6F-91F1-01FE9DC2A978}"/>
                  </a:ext>
                </a:extLst>
              </p:cNvPr>
              <p:cNvGrpSpPr/>
              <p:nvPr/>
            </p:nvGrpSpPr>
            <p:grpSpPr>
              <a:xfrm>
                <a:off x="886968" y="646208"/>
                <a:ext cx="9037471" cy="6130468"/>
                <a:chOff x="1577265" y="646208"/>
                <a:chExt cx="9037471" cy="6130468"/>
              </a:xfrm>
            </p:grpSpPr>
            <p:grpSp>
              <p:nvGrpSpPr>
                <p:cNvPr id="17" name="Group 16">
                  <a:extLst>
                    <a:ext uri="{FF2B5EF4-FFF2-40B4-BE49-F238E27FC236}">
                      <a16:creationId xmlns:a16="http://schemas.microsoft.com/office/drawing/2014/main" id="{2906E42F-E307-4FB0-98D4-062C68133345}"/>
                    </a:ext>
                  </a:extLst>
                </p:cNvPr>
                <p:cNvGrpSpPr/>
                <p:nvPr/>
              </p:nvGrpSpPr>
              <p:grpSpPr>
                <a:xfrm>
                  <a:off x="1577265" y="646208"/>
                  <a:ext cx="9037471" cy="6130468"/>
                  <a:chOff x="1577265" y="646208"/>
                  <a:chExt cx="9037471" cy="6130468"/>
                </a:xfrm>
              </p:grpSpPr>
              <p:grpSp>
                <p:nvGrpSpPr>
                  <p:cNvPr id="37" name="Group 36">
                    <a:extLst>
                      <a:ext uri="{FF2B5EF4-FFF2-40B4-BE49-F238E27FC236}">
                        <a16:creationId xmlns:a16="http://schemas.microsoft.com/office/drawing/2014/main" id="{AE36A4A9-3360-46CC-9062-45C17CE6BD8D}"/>
                      </a:ext>
                    </a:extLst>
                  </p:cNvPr>
                  <p:cNvGrpSpPr/>
                  <p:nvPr/>
                </p:nvGrpSpPr>
                <p:grpSpPr>
                  <a:xfrm>
                    <a:off x="1577265" y="646208"/>
                    <a:ext cx="9037471" cy="6130468"/>
                    <a:chOff x="1577265" y="294516"/>
                    <a:chExt cx="9037471" cy="6130468"/>
                  </a:xfrm>
                </p:grpSpPr>
                <p:cxnSp>
                  <p:nvCxnSpPr>
                    <p:cNvPr id="56" name="Straight Connector 55">
                      <a:extLst>
                        <a:ext uri="{FF2B5EF4-FFF2-40B4-BE49-F238E27FC236}">
                          <a16:creationId xmlns:a16="http://schemas.microsoft.com/office/drawing/2014/main" id="{DB8F6227-9D3D-42F0-9DE1-BAB4498C42C7}"/>
                        </a:ext>
                      </a:extLst>
                    </p:cNvPr>
                    <p:cNvCxnSpPr/>
                    <p:nvPr/>
                  </p:nvCxnSpPr>
                  <p:spPr>
                    <a:xfrm flipV="1">
                      <a:off x="3064042" y="261394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CD346B89-D9AE-4BF9-B8CF-DB818F518594}"/>
                        </a:ext>
                      </a:extLst>
                    </p:cNvPr>
                    <p:cNvGrpSpPr/>
                    <p:nvPr/>
                  </p:nvGrpSpPr>
                  <p:grpSpPr>
                    <a:xfrm>
                      <a:off x="1577265" y="294516"/>
                      <a:ext cx="9037471" cy="6130468"/>
                      <a:chOff x="1577265" y="294516"/>
                      <a:chExt cx="9037471" cy="6130468"/>
                    </a:xfrm>
                  </p:grpSpPr>
                  <p:pic>
                    <p:nvPicPr>
                      <p:cNvPr id="58" name="Picture 57">
                        <a:extLst>
                          <a:ext uri="{FF2B5EF4-FFF2-40B4-BE49-F238E27FC236}">
                            <a16:creationId xmlns:a16="http://schemas.microsoft.com/office/drawing/2014/main" id="{593B3B9B-F78F-4779-947C-05D6F7FCE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265" y="433016"/>
                        <a:ext cx="9037471" cy="5991968"/>
                      </a:xfrm>
                      <a:prstGeom prst="rect">
                        <a:avLst/>
                      </a:prstGeom>
                    </p:spPr>
                  </p:pic>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CEE6B96-D47F-45BF-87EC-44BD5138FBB8}"/>
                              </a:ext>
                            </a:extLst>
                          </p:cNvPr>
                          <p:cNvSpPr txBox="1"/>
                          <p:nvPr/>
                        </p:nvSpPr>
                        <p:spPr>
                          <a:xfrm>
                            <a:off x="3264568" y="29451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E27000B-6EBA-4E7F-8D31-34817AE8A79B}"/>
                              </a:ext>
                            </a:extLst>
                          </p:cNvPr>
                          <p:cNvSpPr txBox="1">
                            <a:spLocks noRot="1" noChangeAspect="1" noMove="1" noResize="1" noEditPoints="1" noAdjustHandles="1" noChangeArrowheads="1" noChangeShapeType="1" noTextEdit="1"/>
                          </p:cNvSpPr>
                          <p:nvPr/>
                        </p:nvSpPr>
                        <p:spPr>
                          <a:xfrm>
                            <a:off x="3264568" y="294516"/>
                            <a:ext cx="517770" cy="276999"/>
                          </a:xfrm>
                          <a:prstGeom prst="rect">
                            <a:avLst/>
                          </a:prstGeom>
                          <a:blipFill>
                            <a:blip r:embed="rId3"/>
                            <a:stretch>
                              <a:fillRect l="-10714" r="-119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8C07883-393E-4190-83CE-85BED29385A3}"/>
                              </a:ext>
                            </a:extLst>
                          </p:cNvPr>
                          <p:cNvSpPr txBox="1"/>
                          <p:nvPr/>
                        </p:nvSpPr>
                        <p:spPr>
                          <a:xfrm>
                            <a:off x="9111915"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F9C821B-14E9-4A6C-BC26-98C64F6FFD7D}"/>
                              </a:ext>
                            </a:extLst>
                          </p:cNvPr>
                          <p:cNvSpPr txBox="1">
                            <a:spLocks noRot="1" noChangeAspect="1" noMove="1" noResize="1" noEditPoints="1" noAdjustHandles="1" noChangeArrowheads="1" noChangeShapeType="1" noTextEdit="1"/>
                          </p:cNvSpPr>
                          <p:nvPr/>
                        </p:nvSpPr>
                        <p:spPr>
                          <a:xfrm>
                            <a:off x="9111915" y="320599"/>
                            <a:ext cx="517770" cy="276999"/>
                          </a:xfrm>
                          <a:prstGeom prst="rect">
                            <a:avLst/>
                          </a:prstGeom>
                          <a:blipFill>
                            <a:blip r:embed="rId4"/>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179AA45-8477-4C90-B90F-B732FE20283E}"/>
                              </a:ext>
                            </a:extLst>
                          </p:cNvPr>
                          <p:cNvSpPr txBox="1"/>
                          <p:nvPr/>
                        </p:nvSpPr>
                        <p:spPr>
                          <a:xfrm>
                            <a:off x="6096000"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F5F37C-74F6-49FA-BB6D-6AD67AB43AFD}"/>
                              </a:ext>
                            </a:extLst>
                          </p:cNvPr>
                          <p:cNvSpPr txBox="1">
                            <a:spLocks noRot="1" noChangeAspect="1" noMove="1" noResize="1" noEditPoints="1" noAdjustHandles="1" noChangeArrowheads="1" noChangeShapeType="1" noTextEdit="1"/>
                          </p:cNvSpPr>
                          <p:nvPr/>
                        </p:nvSpPr>
                        <p:spPr>
                          <a:xfrm>
                            <a:off x="6096000" y="320599"/>
                            <a:ext cx="517770" cy="276999"/>
                          </a:xfrm>
                          <a:prstGeom prst="rect">
                            <a:avLst/>
                          </a:prstGeom>
                          <a:blipFill>
                            <a:blip r:embed="rId5"/>
                            <a:stretch>
                              <a:fillRect l="-9412"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C23C357-A862-4D94-AE8B-EFF3E772A30F}"/>
                              </a:ext>
                            </a:extLst>
                          </p:cNvPr>
                          <p:cNvSpPr txBox="1"/>
                          <p:nvPr/>
                        </p:nvSpPr>
                        <p:spPr>
                          <a:xfrm>
                            <a:off x="3264568"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82A3B3E-85B4-4B75-85E6-12886883C736}"/>
                              </a:ext>
                            </a:extLst>
                          </p:cNvPr>
                          <p:cNvSpPr txBox="1">
                            <a:spLocks noRot="1" noChangeAspect="1" noMove="1" noResize="1" noEditPoints="1" noAdjustHandles="1" noChangeArrowheads="1" noChangeShapeType="1" noTextEdit="1"/>
                          </p:cNvSpPr>
                          <p:nvPr/>
                        </p:nvSpPr>
                        <p:spPr>
                          <a:xfrm>
                            <a:off x="3264568" y="3283428"/>
                            <a:ext cx="517770" cy="276999"/>
                          </a:xfrm>
                          <a:prstGeom prst="rect">
                            <a:avLst/>
                          </a:prstGeom>
                          <a:blipFill>
                            <a:blip r:embed="rId6"/>
                            <a:stretch>
                              <a:fillRect l="-10714" r="-1190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2A2F5EB-FFD1-4A76-A81E-8B13148908C2}"/>
                              </a:ext>
                            </a:extLst>
                          </p:cNvPr>
                          <p:cNvSpPr txBox="1"/>
                          <p:nvPr/>
                        </p:nvSpPr>
                        <p:spPr>
                          <a:xfrm>
                            <a:off x="9111915" y="326646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2C88460A-D4C3-453C-9651-E62C74806568}"/>
                              </a:ext>
                            </a:extLst>
                          </p:cNvPr>
                          <p:cNvSpPr txBox="1">
                            <a:spLocks noRot="1" noChangeAspect="1" noMove="1" noResize="1" noEditPoints="1" noAdjustHandles="1" noChangeArrowheads="1" noChangeShapeType="1" noTextEdit="1"/>
                          </p:cNvSpPr>
                          <p:nvPr/>
                        </p:nvSpPr>
                        <p:spPr>
                          <a:xfrm>
                            <a:off x="9111915" y="3266466"/>
                            <a:ext cx="517770" cy="276999"/>
                          </a:xfrm>
                          <a:prstGeom prst="rect">
                            <a:avLst/>
                          </a:prstGeom>
                          <a:blipFill>
                            <a:blip r:embed="rId7"/>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217435F-2146-415E-895F-6150D5F10FE5}"/>
                              </a:ext>
                            </a:extLst>
                          </p:cNvPr>
                          <p:cNvSpPr txBox="1"/>
                          <p:nvPr/>
                        </p:nvSpPr>
                        <p:spPr>
                          <a:xfrm>
                            <a:off x="6100422"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B1C7E290-E652-4CBD-BA3D-DADBF781AFAD}"/>
                              </a:ext>
                            </a:extLst>
                          </p:cNvPr>
                          <p:cNvSpPr txBox="1">
                            <a:spLocks noRot="1" noChangeAspect="1" noMove="1" noResize="1" noEditPoints="1" noAdjustHandles="1" noChangeArrowheads="1" noChangeShapeType="1" noTextEdit="1"/>
                          </p:cNvSpPr>
                          <p:nvPr/>
                        </p:nvSpPr>
                        <p:spPr>
                          <a:xfrm>
                            <a:off x="6100422" y="3283428"/>
                            <a:ext cx="517770" cy="276999"/>
                          </a:xfrm>
                          <a:prstGeom prst="rect">
                            <a:avLst/>
                          </a:prstGeom>
                          <a:blipFill>
                            <a:blip r:embed="rId8"/>
                            <a:stretch>
                              <a:fillRect l="-10588" r="-10588" b="-6667"/>
                            </a:stretch>
                          </a:blipFill>
                        </p:spPr>
                        <p:txBody>
                          <a:bodyPr/>
                          <a:lstStyle/>
                          <a:p>
                            <a:r>
                              <a:rPr lang="en-US">
                                <a:noFill/>
                              </a:rPr>
                              <a:t> </a:t>
                            </a:r>
                          </a:p>
                        </p:txBody>
                      </p:sp>
                    </mc:Fallback>
                  </mc:AlternateContent>
                </p:grpSp>
                <p:cxnSp>
                  <p:nvCxnSpPr>
                    <p:cNvPr id="46" name="Straight Connector 45">
                      <a:extLst>
                        <a:ext uri="{FF2B5EF4-FFF2-40B4-BE49-F238E27FC236}">
                          <a16:creationId xmlns:a16="http://schemas.microsoft.com/office/drawing/2014/main" id="{03DF078B-D14A-4843-95D6-E2E8986227AD}"/>
                        </a:ext>
                      </a:extLst>
                    </p:cNvPr>
                    <p:cNvCxnSpPr/>
                    <p:nvPr/>
                  </p:nvCxnSpPr>
                  <p:spPr>
                    <a:xfrm flipV="1">
                      <a:off x="2943726" y="263800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D69C3B-D411-463B-87BF-E92F7B0F16BF}"/>
                        </a:ext>
                      </a:extLst>
                    </p:cNvPr>
                    <p:cNvCxnSpPr>
                      <a:cxnSpLocks/>
                    </p:cNvCxnSpPr>
                    <p:nvPr/>
                  </p:nvCxnSpPr>
                  <p:spPr>
                    <a:xfrm flipV="1">
                      <a:off x="2518611" y="2574759"/>
                      <a:ext cx="360947" cy="34040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F80855C-4B3A-4E51-8EA8-EBB8BBD84F01}"/>
                        </a:ext>
                      </a:extLst>
                    </p:cNvPr>
                    <p:cNvCxnSpPr>
                      <a:cxnSpLocks/>
                    </p:cNvCxnSpPr>
                    <p:nvPr/>
                  </p:nvCxnSpPr>
                  <p:spPr>
                    <a:xfrm flipV="1">
                      <a:off x="3729788" y="2853229"/>
                      <a:ext cx="116718" cy="16978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5D108BC-E6F3-4778-A541-FA7F92C2700B}"/>
                        </a:ext>
                      </a:extLst>
                    </p:cNvPr>
                    <p:cNvCxnSpPr/>
                    <p:nvPr/>
                  </p:nvCxnSpPr>
                  <p:spPr>
                    <a:xfrm flipV="1">
                      <a:off x="3176336"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E7F723-0D5C-40E8-9E9D-9FD6FD27CFD5}"/>
                        </a:ext>
                      </a:extLst>
                    </p:cNvPr>
                    <p:cNvCxnSpPr/>
                    <p:nvPr/>
                  </p:nvCxnSpPr>
                  <p:spPr>
                    <a:xfrm flipV="1">
                      <a:off x="2646948"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6EAB04-E05E-4404-AFB8-DF7543C60884}"/>
                        </a:ext>
                      </a:extLst>
                    </p:cNvPr>
                    <p:cNvCxnSpPr>
                      <a:cxnSpLocks/>
                    </p:cNvCxnSpPr>
                    <p:nvPr/>
                  </p:nvCxnSpPr>
                  <p:spPr>
                    <a:xfrm flipV="1">
                      <a:off x="3545305" y="2807368"/>
                      <a:ext cx="184483" cy="2076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CD765252-C371-4389-B8F0-391DE94272AE}"/>
                      </a:ext>
                    </a:extLst>
                  </p:cNvPr>
                  <p:cNvCxnSpPr>
                    <a:cxnSpLocks/>
                  </p:cNvCxnSpPr>
                  <p:nvPr/>
                </p:nvCxnSpPr>
                <p:spPr>
                  <a:xfrm flipV="1">
                    <a:off x="2558716" y="2950513"/>
                    <a:ext cx="216568" cy="192506"/>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C61BE4-14C7-40EA-A67F-28F4ACD77900}"/>
                      </a:ext>
                    </a:extLst>
                  </p:cNvPr>
                  <p:cNvCxnSpPr/>
                  <p:nvPr/>
                </p:nvCxnSpPr>
                <p:spPr>
                  <a:xfrm flipV="1">
                    <a:off x="2831431" y="296649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253300-B3A6-472F-B33F-BE70374680A2}"/>
                      </a:ext>
                    </a:extLst>
                  </p:cNvPr>
                  <p:cNvCxnSpPr>
                    <a:cxnSpLocks/>
                  </p:cNvCxnSpPr>
                  <p:nvPr/>
                </p:nvCxnSpPr>
                <p:spPr>
                  <a:xfrm flipV="1">
                    <a:off x="3347661" y="3046766"/>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9D41788E-D59F-4F96-834E-29A94BEE2C16}"/>
                    </a:ext>
                  </a:extLst>
                </p:cNvPr>
                <p:cNvCxnSpPr/>
                <p:nvPr/>
              </p:nvCxnSpPr>
              <p:spPr>
                <a:xfrm flipV="1">
                  <a:off x="2566737" y="295051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a:extLst>
                  <a:ext uri="{FF2B5EF4-FFF2-40B4-BE49-F238E27FC236}">
                    <a16:creationId xmlns:a16="http://schemas.microsoft.com/office/drawing/2014/main" id="{ED4A7E62-F719-4CA5-BCFA-8E246FC04937}"/>
                  </a:ext>
                </a:extLst>
              </p:cNvPr>
              <p:cNvCxnSpPr>
                <a:cxnSpLocks noChangeAspect="1"/>
              </p:cNvCxnSpPr>
              <p:nvPr/>
            </p:nvCxnSpPr>
            <p:spPr>
              <a:xfrm flipV="1">
                <a:off x="1838547" y="5436808"/>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3FFB3C1-3DB5-4C85-9925-2B3DF0414FCB}"/>
                  </a:ext>
                </a:extLst>
              </p:cNvPr>
              <p:cNvCxnSpPr>
                <a:cxnSpLocks noChangeAspect="1"/>
              </p:cNvCxnSpPr>
              <p:nvPr/>
            </p:nvCxnSpPr>
            <p:spPr>
              <a:xfrm flipV="1">
                <a:off x="1871558" y="5592110"/>
                <a:ext cx="674080"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116703F-BA33-4914-BDB4-F34EBC7E4486}"/>
                  </a:ext>
                </a:extLst>
              </p:cNvPr>
              <p:cNvCxnSpPr>
                <a:cxnSpLocks noChangeAspect="1"/>
              </p:cNvCxnSpPr>
              <p:nvPr/>
            </p:nvCxnSpPr>
            <p:spPr>
              <a:xfrm flipV="1">
                <a:off x="2315249" y="5758586"/>
                <a:ext cx="614081" cy="51206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B4AD60-FEFB-4EB5-9BCC-68D1C690D2B3}"/>
                  </a:ext>
                </a:extLst>
              </p:cNvPr>
              <p:cNvCxnSpPr>
                <a:cxnSpLocks noChangeAspect="1"/>
              </p:cNvCxnSpPr>
              <p:nvPr/>
            </p:nvCxnSpPr>
            <p:spPr>
              <a:xfrm flipV="1">
                <a:off x="2012248" y="5711309"/>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389B054-5CAA-417E-8F50-C3C9A80C93B9}"/>
                  </a:ext>
                </a:extLst>
              </p:cNvPr>
              <p:cNvCxnSpPr>
                <a:cxnSpLocks noChangeAspect="1"/>
              </p:cNvCxnSpPr>
              <p:nvPr/>
            </p:nvCxnSpPr>
            <p:spPr>
              <a:xfrm flipV="1">
                <a:off x="1862397" y="5296130"/>
                <a:ext cx="390607" cy="3200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7C48144-D820-4257-B18F-2C89E21F6077}"/>
                  </a:ext>
                </a:extLst>
              </p:cNvPr>
              <p:cNvCxnSpPr>
                <a:cxnSpLocks noChangeAspect="1"/>
              </p:cNvCxnSpPr>
              <p:nvPr/>
            </p:nvCxnSpPr>
            <p:spPr>
              <a:xfrm flipV="1">
                <a:off x="1846154" y="5111401"/>
                <a:ext cx="328720"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39D830B-4195-4575-A5AC-244A98833C7C}"/>
                  </a:ext>
                </a:extLst>
              </p:cNvPr>
              <p:cNvCxnSpPr>
                <a:cxnSpLocks noChangeAspect="1"/>
              </p:cNvCxnSpPr>
              <p:nvPr/>
            </p:nvCxnSpPr>
            <p:spPr>
              <a:xfrm flipV="1">
                <a:off x="1862397" y="4998188"/>
                <a:ext cx="204181"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FFE9578-D7E9-4BB5-AF06-28E7F7BFFC11}"/>
                  </a:ext>
                </a:extLst>
              </p:cNvPr>
              <p:cNvCxnSpPr>
                <a:cxnSpLocks noChangeAspect="1"/>
              </p:cNvCxnSpPr>
              <p:nvPr/>
            </p:nvCxnSpPr>
            <p:spPr>
              <a:xfrm flipV="1">
                <a:off x="2652816" y="5815776"/>
                <a:ext cx="526354" cy="43891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E295D1-BFEA-49D7-B3B0-E22BE55D886E}"/>
                  </a:ext>
                </a:extLst>
              </p:cNvPr>
              <p:cNvCxnSpPr>
                <a:cxnSpLocks noChangeAspect="1"/>
              </p:cNvCxnSpPr>
              <p:nvPr/>
            </p:nvCxnSpPr>
            <p:spPr>
              <a:xfrm flipV="1">
                <a:off x="2948223" y="5839839"/>
                <a:ext cx="515389" cy="4297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F6763D3-A8BA-417A-B1F7-0428B98BA3AA}"/>
                  </a:ext>
                </a:extLst>
              </p:cNvPr>
              <p:cNvCxnSpPr>
                <a:cxnSpLocks noChangeAspect="1"/>
              </p:cNvCxnSpPr>
              <p:nvPr/>
            </p:nvCxnSpPr>
            <p:spPr>
              <a:xfrm flipV="1">
                <a:off x="3262690" y="5867046"/>
                <a:ext cx="474867"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3811BC47-2B6F-49C0-8371-A6F282CC1954}"/>
                </a:ext>
              </a:extLst>
            </p:cNvPr>
            <p:cNvCxnSpPr>
              <a:cxnSpLocks noChangeAspect="1"/>
            </p:cNvCxnSpPr>
            <p:nvPr/>
          </p:nvCxnSpPr>
          <p:spPr>
            <a:xfrm flipV="1">
              <a:off x="3587980" y="6078186"/>
              <a:ext cx="211052"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7452A32C-5C4D-4A69-9F94-F1DF5A24BE30}"/>
              </a:ext>
            </a:extLst>
          </p:cNvPr>
          <p:cNvGrpSpPr/>
          <p:nvPr/>
        </p:nvGrpSpPr>
        <p:grpSpPr>
          <a:xfrm>
            <a:off x="10069386" y="5115512"/>
            <a:ext cx="1913401" cy="1150059"/>
            <a:chOff x="0" y="4800575"/>
            <a:chExt cx="1913401" cy="1150059"/>
          </a:xfrm>
        </p:grpSpPr>
        <p:sp>
          <p:nvSpPr>
            <p:cNvPr id="67" name="Rectangle: Rounded Corners 66">
              <a:extLst>
                <a:ext uri="{FF2B5EF4-FFF2-40B4-BE49-F238E27FC236}">
                  <a16:creationId xmlns:a16="http://schemas.microsoft.com/office/drawing/2014/main" id="{4D4B975D-2B0B-4227-BF69-0CD93677D857}"/>
                </a:ext>
              </a:extLst>
            </p:cNvPr>
            <p:cNvSpPr/>
            <p:nvPr/>
          </p:nvSpPr>
          <p:spPr>
            <a:xfrm>
              <a:off x="235476" y="5333705"/>
              <a:ext cx="526587" cy="393895"/>
            </a:xfrm>
            <a:prstGeom prst="roundRect">
              <a:avLst/>
            </a:prstGeom>
            <a:no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0EBCDCFE-C879-4F53-89DB-5206066E8750}"/>
                </a:ext>
              </a:extLst>
            </p:cNvPr>
            <p:cNvGrpSpPr/>
            <p:nvPr/>
          </p:nvGrpSpPr>
          <p:grpSpPr>
            <a:xfrm>
              <a:off x="0" y="4800575"/>
              <a:ext cx="1913401" cy="1150059"/>
              <a:chOff x="0" y="4800575"/>
              <a:chExt cx="1913401" cy="1150059"/>
            </a:xfrm>
          </p:grpSpPr>
          <p:grpSp>
            <p:nvGrpSpPr>
              <p:cNvPr id="69" name="Group 68">
                <a:extLst>
                  <a:ext uri="{FF2B5EF4-FFF2-40B4-BE49-F238E27FC236}">
                    <a16:creationId xmlns:a16="http://schemas.microsoft.com/office/drawing/2014/main" id="{6C0E64BF-623F-42B0-A03A-5212F0C2DF72}"/>
                  </a:ext>
                </a:extLst>
              </p:cNvPr>
              <p:cNvGrpSpPr/>
              <p:nvPr/>
            </p:nvGrpSpPr>
            <p:grpSpPr>
              <a:xfrm>
                <a:off x="0" y="4800575"/>
                <a:ext cx="1913401" cy="1150059"/>
                <a:chOff x="0" y="4800575"/>
                <a:chExt cx="1913401" cy="1150059"/>
              </a:xfrm>
            </p:grpSpPr>
            <p:sp>
              <p:nvSpPr>
                <p:cNvPr id="72" name="TextBox 71">
                  <a:extLst>
                    <a:ext uri="{FF2B5EF4-FFF2-40B4-BE49-F238E27FC236}">
                      <a16:creationId xmlns:a16="http://schemas.microsoft.com/office/drawing/2014/main" id="{88BD0D05-5E7B-4107-AA4A-5D5665E7E144}"/>
                    </a:ext>
                  </a:extLst>
                </p:cNvPr>
                <p:cNvSpPr txBox="1"/>
                <p:nvPr/>
              </p:nvSpPr>
              <p:spPr>
                <a:xfrm>
                  <a:off x="868714" y="5345986"/>
                  <a:ext cx="1044687" cy="369332"/>
                </a:xfrm>
                <a:prstGeom prst="rect">
                  <a:avLst/>
                </a:prstGeom>
                <a:noFill/>
              </p:spPr>
              <p:txBody>
                <a:bodyPr wrap="square" rtlCol="0">
                  <a:spAutoFit/>
                </a:bodyPr>
                <a:lstStyle/>
                <a:p>
                  <a:r>
                    <a:rPr lang="en-US" dirty="0">
                      <a:solidFill>
                        <a:srgbClr val="0F02BE"/>
                      </a:solidFill>
                    </a:rPr>
                    <a:t>Growth</a:t>
                  </a:r>
                </a:p>
              </p:txBody>
            </p:sp>
            <p:sp>
              <p:nvSpPr>
                <p:cNvPr id="73" name="Rectangle 72">
                  <a:extLst>
                    <a:ext uri="{FF2B5EF4-FFF2-40B4-BE49-F238E27FC236}">
                      <a16:creationId xmlns:a16="http://schemas.microsoft.com/office/drawing/2014/main" id="{EB47C0DC-F29F-4550-AB58-2D8274D31096}"/>
                    </a:ext>
                  </a:extLst>
                </p:cNvPr>
                <p:cNvSpPr/>
                <p:nvPr/>
              </p:nvSpPr>
              <p:spPr>
                <a:xfrm>
                  <a:off x="7247" y="4800575"/>
                  <a:ext cx="1846392" cy="115005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F346B31-F517-4951-9CC5-43FF9126D45E}"/>
                    </a:ext>
                  </a:extLst>
                </p:cNvPr>
                <p:cNvSpPr txBox="1"/>
                <p:nvPr/>
              </p:nvSpPr>
              <p:spPr>
                <a:xfrm>
                  <a:off x="0" y="4853354"/>
                  <a:ext cx="1853639" cy="369332"/>
                </a:xfrm>
                <a:prstGeom prst="rect">
                  <a:avLst/>
                </a:prstGeom>
                <a:noFill/>
              </p:spPr>
              <p:txBody>
                <a:bodyPr wrap="square" rtlCol="0">
                  <a:spAutoFit/>
                </a:bodyPr>
                <a:lstStyle/>
                <a:p>
                  <a:r>
                    <a:rPr lang="en-US" b="1" dirty="0"/>
                    <a:t>EXPLANATION:</a:t>
                  </a:r>
                </a:p>
              </p:txBody>
            </p:sp>
            <p:cxnSp>
              <p:nvCxnSpPr>
                <p:cNvPr id="75" name="Straight Connector 74">
                  <a:extLst>
                    <a:ext uri="{FF2B5EF4-FFF2-40B4-BE49-F238E27FC236}">
                      <a16:creationId xmlns:a16="http://schemas.microsoft.com/office/drawing/2014/main" id="{7690B683-CEBB-4B05-A3BE-3E6EF7BEB21D}"/>
                    </a:ext>
                  </a:extLst>
                </p:cNvPr>
                <p:cNvCxnSpPr>
                  <a:cxnSpLocks/>
                </p:cNvCxnSpPr>
                <p:nvPr/>
              </p:nvCxnSpPr>
              <p:spPr>
                <a:xfrm flipV="1">
                  <a:off x="355459" y="5361914"/>
                  <a:ext cx="350376" cy="35340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D213E21-67F6-4C93-AB40-0579CA0DF38B}"/>
                    </a:ext>
                  </a:extLst>
                </p:cNvPr>
                <p:cNvCxnSpPr>
                  <a:cxnSpLocks noChangeAspect="1"/>
                </p:cNvCxnSpPr>
                <p:nvPr/>
              </p:nvCxnSpPr>
              <p:spPr>
                <a:xfrm flipV="1">
                  <a:off x="652820" y="5612789"/>
                  <a:ext cx="119492" cy="11887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1DAAE35-48A7-4A9B-8B8D-EC81EB2A74C5}"/>
                    </a:ext>
                  </a:extLst>
                </p:cNvPr>
                <p:cNvCxnSpPr>
                  <a:cxnSpLocks noChangeAspect="1"/>
                </p:cNvCxnSpPr>
                <p:nvPr/>
              </p:nvCxnSpPr>
              <p:spPr>
                <a:xfrm flipV="1">
                  <a:off x="242513" y="5343156"/>
                  <a:ext cx="155448" cy="15464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C272093F-471D-4D33-A34B-2A727A1BFDFE}"/>
                  </a:ext>
                </a:extLst>
              </p:cNvPr>
              <p:cNvCxnSpPr>
                <a:cxnSpLocks/>
              </p:cNvCxnSpPr>
              <p:nvPr/>
            </p:nvCxnSpPr>
            <p:spPr>
              <a:xfrm flipV="1">
                <a:off x="235476" y="5336125"/>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66F37E-4C8D-44BA-891F-AC9B48162EFC}"/>
                  </a:ext>
                </a:extLst>
              </p:cNvPr>
              <p:cNvCxnSpPr>
                <a:cxnSpLocks noChangeAspect="1"/>
              </p:cNvCxnSpPr>
              <p:nvPr/>
            </p:nvCxnSpPr>
            <p:spPr>
              <a:xfrm flipV="1">
                <a:off x="486352" y="5460390"/>
                <a:ext cx="274320" cy="27289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grpSp>
      <p:sp>
        <p:nvSpPr>
          <p:cNvPr id="78" name="Rectangle 77">
            <a:extLst>
              <a:ext uri="{FF2B5EF4-FFF2-40B4-BE49-F238E27FC236}">
                <a16:creationId xmlns:a16="http://schemas.microsoft.com/office/drawing/2014/main" id="{3BDB217B-6D4E-41A5-8A57-5BB24682FD96}"/>
              </a:ext>
            </a:extLst>
          </p:cNvPr>
          <p:cNvSpPr/>
          <p:nvPr/>
        </p:nvSpPr>
        <p:spPr>
          <a:xfrm>
            <a:off x="3920336" y="680165"/>
            <a:ext cx="5896940" cy="6168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486F169-B0ED-4B84-A000-1E3A5DFF6F7C}"/>
              </a:ext>
            </a:extLst>
          </p:cNvPr>
          <p:cNvSpPr txBox="1"/>
          <p:nvPr/>
        </p:nvSpPr>
        <p:spPr>
          <a:xfrm>
            <a:off x="0" y="8931"/>
            <a:ext cx="12192000" cy="646331"/>
          </a:xfrm>
          <a:prstGeom prst="rect">
            <a:avLst/>
          </a:prstGeom>
          <a:noFill/>
        </p:spPr>
        <p:txBody>
          <a:bodyPr wrap="square" rtlCol="0">
            <a:spAutoFit/>
          </a:bodyPr>
          <a:lstStyle/>
          <a:p>
            <a:pPr algn="ctr"/>
            <a:r>
              <a:rPr lang="en-US" sz="3600" u="sng" dirty="0">
                <a:latin typeface="+mj-lt"/>
              </a:rPr>
              <a:t>2c) Management Actions that Meet Retention Probability Criteria</a:t>
            </a:r>
          </a:p>
        </p:txBody>
      </p:sp>
      <p:cxnSp>
        <p:nvCxnSpPr>
          <p:cNvPr id="81" name="Connector: Elbow 80">
            <a:extLst>
              <a:ext uri="{FF2B5EF4-FFF2-40B4-BE49-F238E27FC236}">
                <a16:creationId xmlns:a16="http://schemas.microsoft.com/office/drawing/2014/main" id="{36B49B77-64D4-46A5-88A2-441E511B0786}"/>
              </a:ext>
            </a:extLst>
          </p:cNvPr>
          <p:cNvCxnSpPr/>
          <p:nvPr/>
        </p:nvCxnSpPr>
        <p:spPr>
          <a:xfrm>
            <a:off x="9617729" y="551543"/>
            <a:ext cx="899886" cy="412262"/>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3E8C5E5-2AE7-4308-A2E7-62DC11D173D2}"/>
                  </a:ext>
                </a:extLst>
              </p:cNvPr>
              <p:cNvSpPr txBox="1"/>
              <p:nvPr/>
            </p:nvSpPr>
            <p:spPr>
              <a:xfrm>
                <a:off x="10445045" y="680165"/>
                <a:ext cx="167438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rgbClr val="0F02BE"/>
                              </a:solidFill>
                              <a:latin typeface="Cambria Math" panose="02040503050406030204" pitchFamily="18" charset="0"/>
                            </a:rPr>
                          </m:ctrlPr>
                        </m:sSubPr>
                        <m:e>
                          <m:r>
                            <a:rPr lang="en-US" sz="2400" b="1" i="1">
                              <a:solidFill>
                                <a:srgbClr val="0F02BE"/>
                              </a:solidFill>
                              <a:latin typeface="Cambria Math" panose="02040503050406030204" pitchFamily="18" charset="0"/>
                            </a:rPr>
                            <m:t>𝒑</m:t>
                          </m:r>
                        </m:e>
                        <m:sub>
                          <m:r>
                            <a:rPr lang="en-US" sz="2400" b="1" i="1">
                              <a:solidFill>
                                <a:srgbClr val="0F02BE"/>
                              </a:solidFill>
                              <a:latin typeface="Cambria Math" panose="02040503050406030204" pitchFamily="18" charset="0"/>
                            </a:rPr>
                            <m:t>𝒓𝒆𝒕</m:t>
                          </m:r>
                        </m:sub>
                      </m:sSub>
                      <m:r>
                        <a:rPr lang="en-US" sz="2400" b="1" i="1">
                          <a:solidFill>
                            <a:srgbClr val="0F02BE"/>
                          </a:solidFill>
                          <a:latin typeface="Cambria Math" panose="02040503050406030204" pitchFamily="18" charset="0"/>
                        </a:rPr>
                        <m:t>&gt;</m:t>
                      </m:r>
                      <m:r>
                        <a:rPr lang="en-US" sz="2400" b="1" i="1">
                          <a:solidFill>
                            <a:srgbClr val="0F02BE"/>
                          </a:solidFill>
                          <a:latin typeface="Cambria Math" panose="02040503050406030204" pitchFamily="18" charset="0"/>
                        </a:rPr>
                        <m:t>𝟎</m:t>
                      </m:r>
                      <m:r>
                        <a:rPr lang="en-US" sz="2400" b="1" i="1">
                          <a:solidFill>
                            <a:srgbClr val="0F02BE"/>
                          </a:solidFill>
                          <a:latin typeface="Cambria Math" panose="02040503050406030204" pitchFamily="18" charset="0"/>
                        </a:rPr>
                        <m:t>.</m:t>
                      </m:r>
                      <m:r>
                        <a:rPr lang="en-US" sz="2400" b="1" i="1">
                          <a:solidFill>
                            <a:srgbClr val="0F02BE"/>
                          </a:solidFill>
                          <a:latin typeface="Cambria Math" panose="02040503050406030204" pitchFamily="18" charset="0"/>
                        </a:rPr>
                        <m:t>𝟕</m:t>
                      </m:r>
                    </m:oMath>
                  </m:oMathPara>
                </a14:m>
                <a:endParaRPr lang="en-US" sz="2400" dirty="0"/>
              </a:p>
            </p:txBody>
          </p:sp>
        </mc:Choice>
        <mc:Fallback xmlns="">
          <p:sp>
            <p:nvSpPr>
              <p:cNvPr id="82" name="TextBox 81">
                <a:extLst>
                  <a:ext uri="{FF2B5EF4-FFF2-40B4-BE49-F238E27FC236}">
                    <a16:creationId xmlns:a16="http://schemas.microsoft.com/office/drawing/2014/main" id="{D3E8C5E5-2AE7-4308-A2E7-62DC11D173D2}"/>
                  </a:ext>
                </a:extLst>
              </p:cNvPr>
              <p:cNvSpPr txBox="1">
                <a:spLocks noRot="1" noChangeAspect="1" noMove="1" noResize="1" noEditPoints="1" noAdjustHandles="1" noChangeArrowheads="1" noChangeShapeType="1" noTextEdit="1"/>
              </p:cNvSpPr>
              <p:nvPr/>
            </p:nvSpPr>
            <p:spPr>
              <a:xfrm>
                <a:off x="10445045" y="680165"/>
                <a:ext cx="1674385" cy="461665"/>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5D144524-7F0C-451B-85D5-AAF0EC199797}"/>
                  </a:ext>
                </a:extLst>
              </p:cNvPr>
              <p:cNvSpPr txBox="1"/>
              <p:nvPr/>
            </p:nvSpPr>
            <p:spPr>
              <a:xfrm>
                <a:off x="4261094" y="1489707"/>
                <a:ext cx="6898643" cy="1323439"/>
              </a:xfrm>
              <a:prstGeom prst="rect">
                <a:avLst/>
              </a:prstGeom>
              <a:noFill/>
            </p:spPr>
            <p:txBody>
              <a:bodyPr wrap="square" rtlCol="0">
                <a:spAutoFit/>
              </a:bodyPr>
              <a:lstStyle/>
              <a:p>
                <a:r>
                  <a:rPr lang="en-US" sz="2000" dirty="0"/>
                  <a:t>If the average water temperature is </a:t>
                </a:r>
                <a14:m>
                  <m:oMath xmlns:m="http://schemas.openxmlformats.org/officeDocument/2006/math">
                    <m:r>
                      <a:rPr lang="en-US" sz="2000" b="0" i="1" smtClean="0">
                        <a:latin typeface="Cambria Math" panose="02040503050406030204" pitchFamily="18" charset="0"/>
                      </a:rPr>
                      <m:t>14</m:t>
                    </m:r>
                    <m:r>
                      <a:rPr lang="en-US" sz="2000" b="0" i="1" smtClean="0">
                        <a:latin typeface="Cambria Math" panose="02040503050406030204" pitchFamily="18" charset="0"/>
                        <a:ea typeface="Cambria Math" panose="02040503050406030204" pitchFamily="18" charset="0"/>
                      </a:rPr>
                      <m:t>℃</m:t>
                    </m:r>
                  </m:oMath>
                </a14:m>
                <a:r>
                  <a:rPr lang="en-US" sz="2000" dirty="0"/>
                  <a:t>, then we expect population growth only if Lake Sakakawea is drained to river mile 1550 or less and flows out of Fort Peck are managed so that average water velocity during drift is less than 0.55 </a:t>
                </a:r>
                <a:r>
                  <a:rPr lang="en-US" sz="2000" dirty="0" err="1"/>
                  <a:t>mps</a:t>
                </a:r>
                <a:r>
                  <a:rPr lang="en-US" sz="2000" dirty="0"/>
                  <a:t>.</a:t>
                </a:r>
              </a:p>
            </p:txBody>
          </p:sp>
        </mc:Choice>
        <mc:Fallback xmlns="">
          <p:sp>
            <p:nvSpPr>
              <p:cNvPr id="83" name="TextBox 82">
                <a:extLst>
                  <a:ext uri="{FF2B5EF4-FFF2-40B4-BE49-F238E27FC236}">
                    <a16:creationId xmlns:a16="http://schemas.microsoft.com/office/drawing/2014/main" id="{5D144524-7F0C-451B-85D5-AAF0EC199797}"/>
                  </a:ext>
                </a:extLst>
              </p:cNvPr>
              <p:cNvSpPr txBox="1">
                <a:spLocks noRot="1" noChangeAspect="1" noMove="1" noResize="1" noEditPoints="1" noAdjustHandles="1" noChangeArrowheads="1" noChangeShapeType="1" noTextEdit="1"/>
              </p:cNvSpPr>
              <p:nvPr/>
            </p:nvSpPr>
            <p:spPr>
              <a:xfrm>
                <a:off x="4261094" y="1489707"/>
                <a:ext cx="6898643" cy="1323439"/>
              </a:xfrm>
              <a:prstGeom prst="rect">
                <a:avLst/>
              </a:prstGeom>
              <a:blipFill>
                <a:blip r:embed="rId10"/>
                <a:stretch>
                  <a:fillRect l="-972" t="-2304" r="-1413"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F1235DCE-C50A-40AE-AB31-3D533EFF4ACD}"/>
                  </a:ext>
                </a:extLst>
              </p:cNvPr>
              <p:cNvSpPr txBox="1"/>
              <p:nvPr/>
            </p:nvSpPr>
            <p:spPr>
              <a:xfrm>
                <a:off x="4383594" y="3789983"/>
                <a:ext cx="5234135" cy="2554545"/>
              </a:xfrm>
              <a:prstGeom prst="rect">
                <a:avLst/>
              </a:prstGeom>
              <a:noFill/>
            </p:spPr>
            <p:txBody>
              <a:bodyPr wrap="square" rtlCol="0">
                <a:spAutoFit/>
              </a:bodyPr>
              <a:lstStyle/>
              <a:p>
                <a:r>
                  <a:rPr lang="en-US" sz="2000" dirty="0"/>
                  <a:t>If the average water temperature is </a:t>
                </a:r>
                <a14:m>
                  <m:oMath xmlns:m="http://schemas.openxmlformats.org/officeDocument/2006/math">
                    <m:r>
                      <a:rPr lang="en-US" sz="2000" i="1">
                        <a:latin typeface="Cambria Math" panose="02040503050406030204" pitchFamily="18" charset="0"/>
                      </a:rPr>
                      <m:t>2</m:t>
                    </m:r>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oMath>
                </a14:m>
                <a:r>
                  <a:rPr lang="en-US" sz="2000" dirty="0"/>
                  <a:t>, then draining Lake Sakakawea is less of a concern (growth can be obtained at all Lake </a:t>
                </a:r>
                <a:r>
                  <a:rPr lang="en-US" sz="2000" dirty="0" err="1"/>
                  <a:t>Sak</a:t>
                </a:r>
                <a:r>
                  <a:rPr lang="en-US" sz="2000" dirty="0"/>
                  <a:t> levels) when mean water velocities are 0.55 </a:t>
                </a:r>
                <a:r>
                  <a:rPr lang="en-US" sz="2000" dirty="0" err="1"/>
                  <a:t>mps</a:t>
                </a:r>
                <a:r>
                  <a:rPr lang="en-US" sz="2000" dirty="0"/>
                  <a:t> or less.  However, population growth can also be obtained at higher mean water velocities (around 0.7 </a:t>
                </a:r>
                <a:r>
                  <a:rPr lang="en-US" sz="2000" dirty="0" err="1"/>
                  <a:t>mps</a:t>
                </a:r>
                <a:r>
                  <a:rPr lang="en-US" sz="2000" dirty="0"/>
                  <a:t>) as long as Lake Sakakawea is drained to about river mile 1515 or less.</a:t>
                </a:r>
              </a:p>
            </p:txBody>
          </p:sp>
        </mc:Choice>
        <mc:Fallback xmlns="">
          <p:sp>
            <p:nvSpPr>
              <p:cNvPr id="84" name="TextBox 83">
                <a:extLst>
                  <a:ext uri="{FF2B5EF4-FFF2-40B4-BE49-F238E27FC236}">
                    <a16:creationId xmlns:a16="http://schemas.microsoft.com/office/drawing/2014/main" id="{F1235DCE-C50A-40AE-AB31-3D533EFF4ACD}"/>
                  </a:ext>
                </a:extLst>
              </p:cNvPr>
              <p:cNvSpPr txBox="1">
                <a:spLocks noRot="1" noChangeAspect="1" noMove="1" noResize="1" noEditPoints="1" noAdjustHandles="1" noChangeArrowheads="1" noChangeShapeType="1" noTextEdit="1"/>
              </p:cNvSpPr>
              <p:nvPr/>
            </p:nvSpPr>
            <p:spPr>
              <a:xfrm>
                <a:off x="4383594" y="3789983"/>
                <a:ext cx="5234135" cy="2554545"/>
              </a:xfrm>
              <a:prstGeom prst="rect">
                <a:avLst/>
              </a:prstGeom>
              <a:blipFill>
                <a:blip r:embed="rId11"/>
                <a:stretch>
                  <a:fillRect l="-1164" t="-1432" b="-3341"/>
                </a:stretch>
              </a:blipFill>
            </p:spPr>
            <p:txBody>
              <a:bodyPr/>
              <a:lstStyle/>
              <a:p>
                <a:r>
                  <a:rPr lang="en-US">
                    <a:noFill/>
                  </a:rPr>
                  <a:t> </a:t>
                </a:r>
              </a:p>
            </p:txBody>
          </p:sp>
        </mc:Fallback>
      </mc:AlternateContent>
      <p:sp>
        <p:nvSpPr>
          <p:cNvPr id="96" name="TextBox 95">
            <a:extLst>
              <a:ext uri="{FF2B5EF4-FFF2-40B4-BE49-F238E27FC236}">
                <a16:creationId xmlns:a16="http://schemas.microsoft.com/office/drawing/2014/main" id="{EB5B595E-E6E3-4E19-9CF0-A516E4910CD2}"/>
              </a:ext>
            </a:extLst>
          </p:cNvPr>
          <p:cNvSpPr txBox="1"/>
          <p:nvPr/>
        </p:nvSpPr>
        <p:spPr>
          <a:xfrm>
            <a:off x="1335317" y="6502400"/>
            <a:ext cx="2859314" cy="338554"/>
          </a:xfrm>
          <a:prstGeom prst="rect">
            <a:avLst/>
          </a:prstGeom>
          <a:noFill/>
        </p:spPr>
        <p:txBody>
          <a:bodyPr wrap="square" rtlCol="0">
            <a:spAutoFit/>
          </a:bodyPr>
          <a:lstStyle/>
          <a:p>
            <a:pPr algn="ctr"/>
            <a:r>
              <a:rPr lang="en-US" sz="1600" b="1" dirty="0"/>
              <a:t>Lake Sakakawea River Mile</a:t>
            </a:r>
          </a:p>
        </p:txBody>
      </p:sp>
    </p:spTree>
    <p:extLst>
      <p:ext uri="{BB962C8B-B14F-4D97-AF65-F5344CB8AC3E}">
        <p14:creationId xmlns:p14="http://schemas.microsoft.com/office/powerpoint/2010/main" val="105384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452A32C-5C4D-4A69-9F94-F1DF5A24BE30}"/>
              </a:ext>
            </a:extLst>
          </p:cNvPr>
          <p:cNvGrpSpPr/>
          <p:nvPr/>
        </p:nvGrpSpPr>
        <p:grpSpPr>
          <a:xfrm>
            <a:off x="10069386" y="5115512"/>
            <a:ext cx="1913401" cy="1150059"/>
            <a:chOff x="0" y="4800575"/>
            <a:chExt cx="1913401" cy="1150059"/>
          </a:xfrm>
        </p:grpSpPr>
        <p:sp>
          <p:nvSpPr>
            <p:cNvPr id="67" name="Rectangle: Rounded Corners 66">
              <a:extLst>
                <a:ext uri="{FF2B5EF4-FFF2-40B4-BE49-F238E27FC236}">
                  <a16:creationId xmlns:a16="http://schemas.microsoft.com/office/drawing/2014/main" id="{4D4B975D-2B0B-4227-BF69-0CD93677D857}"/>
                </a:ext>
              </a:extLst>
            </p:cNvPr>
            <p:cNvSpPr/>
            <p:nvPr/>
          </p:nvSpPr>
          <p:spPr>
            <a:xfrm>
              <a:off x="235476" y="5333705"/>
              <a:ext cx="526587" cy="393895"/>
            </a:xfrm>
            <a:prstGeom prst="roundRect">
              <a:avLst/>
            </a:prstGeom>
            <a:noFill/>
            <a:ln>
              <a:solidFill>
                <a:srgbClr val="0F02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0EBCDCFE-C879-4F53-89DB-5206066E8750}"/>
                </a:ext>
              </a:extLst>
            </p:cNvPr>
            <p:cNvGrpSpPr/>
            <p:nvPr/>
          </p:nvGrpSpPr>
          <p:grpSpPr>
            <a:xfrm>
              <a:off x="0" y="4800575"/>
              <a:ext cx="1913401" cy="1150059"/>
              <a:chOff x="0" y="4800575"/>
              <a:chExt cx="1913401" cy="1150059"/>
            </a:xfrm>
          </p:grpSpPr>
          <p:grpSp>
            <p:nvGrpSpPr>
              <p:cNvPr id="69" name="Group 68">
                <a:extLst>
                  <a:ext uri="{FF2B5EF4-FFF2-40B4-BE49-F238E27FC236}">
                    <a16:creationId xmlns:a16="http://schemas.microsoft.com/office/drawing/2014/main" id="{6C0E64BF-623F-42B0-A03A-5212F0C2DF72}"/>
                  </a:ext>
                </a:extLst>
              </p:cNvPr>
              <p:cNvGrpSpPr/>
              <p:nvPr/>
            </p:nvGrpSpPr>
            <p:grpSpPr>
              <a:xfrm>
                <a:off x="0" y="4800575"/>
                <a:ext cx="1913401" cy="1150059"/>
                <a:chOff x="0" y="4800575"/>
                <a:chExt cx="1913401" cy="1150059"/>
              </a:xfrm>
            </p:grpSpPr>
            <p:sp>
              <p:nvSpPr>
                <p:cNvPr id="72" name="TextBox 71">
                  <a:extLst>
                    <a:ext uri="{FF2B5EF4-FFF2-40B4-BE49-F238E27FC236}">
                      <a16:creationId xmlns:a16="http://schemas.microsoft.com/office/drawing/2014/main" id="{88BD0D05-5E7B-4107-AA4A-5D5665E7E144}"/>
                    </a:ext>
                  </a:extLst>
                </p:cNvPr>
                <p:cNvSpPr txBox="1"/>
                <p:nvPr/>
              </p:nvSpPr>
              <p:spPr>
                <a:xfrm>
                  <a:off x="868714" y="5345986"/>
                  <a:ext cx="1044687" cy="369332"/>
                </a:xfrm>
                <a:prstGeom prst="rect">
                  <a:avLst/>
                </a:prstGeom>
                <a:noFill/>
              </p:spPr>
              <p:txBody>
                <a:bodyPr wrap="square" rtlCol="0">
                  <a:spAutoFit/>
                </a:bodyPr>
                <a:lstStyle/>
                <a:p>
                  <a:r>
                    <a:rPr lang="en-US" dirty="0">
                      <a:solidFill>
                        <a:srgbClr val="0F02BE"/>
                      </a:solidFill>
                    </a:rPr>
                    <a:t>Growth</a:t>
                  </a:r>
                </a:p>
              </p:txBody>
            </p:sp>
            <p:sp>
              <p:nvSpPr>
                <p:cNvPr id="73" name="Rectangle 72">
                  <a:extLst>
                    <a:ext uri="{FF2B5EF4-FFF2-40B4-BE49-F238E27FC236}">
                      <a16:creationId xmlns:a16="http://schemas.microsoft.com/office/drawing/2014/main" id="{EB47C0DC-F29F-4550-AB58-2D8274D31096}"/>
                    </a:ext>
                  </a:extLst>
                </p:cNvPr>
                <p:cNvSpPr/>
                <p:nvPr/>
              </p:nvSpPr>
              <p:spPr>
                <a:xfrm>
                  <a:off x="7247" y="4800575"/>
                  <a:ext cx="1846392" cy="115005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F346B31-F517-4951-9CC5-43FF9126D45E}"/>
                    </a:ext>
                  </a:extLst>
                </p:cNvPr>
                <p:cNvSpPr txBox="1"/>
                <p:nvPr/>
              </p:nvSpPr>
              <p:spPr>
                <a:xfrm>
                  <a:off x="0" y="4853354"/>
                  <a:ext cx="1853639" cy="369332"/>
                </a:xfrm>
                <a:prstGeom prst="rect">
                  <a:avLst/>
                </a:prstGeom>
                <a:noFill/>
              </p:spPr>
              <p:txBody>
                <a:bodyPr wrap="square" rtlCol="0">
                  <a:spAutoFit/>
                </a:bodyPr>
                <a:lstStyle/>
                <a:p>
                  <a:r>
                    <a:rPr lang="en-US" b="1" dirty="0"/>
                    <a:t>EXPLANATION:</a:t>
                  </a:r>
                </a:p>
              </p:txBody>
            </p:sp>
            <p:cxnSp>
              <p:nvCxnSpPr>
                <p:cNvPr id="75" name="Straight Connector 74">
                  <a:extLst>
                    <a:ext uri="{FF2B5EF4-FFF2-40B4-BE49-F238E27FC236}">
                      <a16:creationId xmlns:a16="http://schemas.microsoft.com/office/drawing/2014/main" id="{7690B683-CEBB-4B05-A3BE-3E6EF7BEB21D}"/>
                    </a:ext>
                  </a:extLst>
                </p:cNvPr>
                <p:cNvCxnSpPr>
                  <a:cxnSpLocks/>
                </p:cNvCxnSpPr>
                <p:nvPr/>
              </p:nvCxnSpPr>
              <p:spPr>
                <a:xfrm flipV="1">
                  <a:off x="355459" y="5361914"/>
                  <a:ext cx="350376" cy="35340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D213E21-67F6-4C93-AB40-0579CA0DF38B}"/>
                    </a:ext>
                  </a:extLst>
                </p:cNvPr>
                <p:cNvCxnSpPr>
                  <a:cxnSpLocks noChangeAspect="1"/>
                </p:cNvCxnSpPr>
                <p:nvPr/>
              </p:nvCxnSpPr>
              <p:spPr>
                <a:xfrm flipV="1">
                  <a:off x="652820" y="5612789"/>
                  <a:ext cx="119492" cy="11887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1DAAE35-48A7-4A9B-8B8D-EC81EB2A74C5}"/>
                    </a:ext>
                  </a:extLst>
                </p:cNvPr>
                <p:cNvCxnSpPr>
                  <a:cxnSpLocks noChangeAspect="1"/>
                </p:cNvCxnSpPr>
                <p:nvPr/>
              </p:nvCxnSpPr>
              <p:spPr>
                <a:xfrm flipV="1">
                  <a:off x="242513" y="5343156"/>
                  <a:ext cx="155448" cy="15464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C272093F-471D-4D33-A34B-2A727A1BFDFE}"/>
                  </a:ext>
                </a:extLst>
              </p:cNvPr>
              <p:cNvCxnSpPr>
                <a:cxnSpLocks/>
              </p:cNvCxnSpPr>
              <p:nvPr/>
            </p:nvCxnSpPr>
            <p:spPr>
              <a:xfrm flipV="1">
                <a:off x="235476" y="5336125"/>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66F37E-4C8D-44BA-891F-AC9B48162EFC}"/>
                  </a:ext>
                </a:extLst>
              </p:cNvPr>
              <p:cNvCxnSpPr>
                <a:cxnSpLocks noChangeAspect="1"/>
              </p:cNvCxnSpPr>
              <p:nvPr/>
            </p:nvCxnSpPr>
            <p:spPr>
              <a:xfrm flipV="1">
                <a:off x="486352" y="5460390"/>
                <a:ext cx="274320" cy="27289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grpSp>
      <p:sp>
        <p:nvSpPr>
          <p:cNvPr id="80" name="TextBox 79">
            <a:extLst>
              <a:ext uri="{FF2B5EF4-FFF2-40B4-BE49-F238E27FC236}">
                <a16:creationId xmlns:a16="http://schemas.microsoft.com/office/drawing/2014/main" id="{E486F169-B0ED-4B84-A000-1E3A5DFF6F7C}"/>
              </a:ext>
            </a:extLst>
          </p:cNvPr>
          <p:cNvSpPr txBox="1"/>
          <p:nvPr/>
        </p:nvSpPr>
        <p:spPr>
          <a:xfrm>
            <a:off x="0" y="8931"/>
            <a:ext cx="12192000" cy="646331"/>
          </a:xfrm>
          <a:prstGeom prst="rect">
            <a:avLst/>
          </a:prstGeom>
          <a:noFill/>
        </p:spPr>
        <p:txBody>
          <a:bodyPr wrap="square" rtlCol="0">
            <a:spAutoFit/>
          </a:bodyPr>
          <a:lstStyle/>
          <a:p>
            <a:pPr algn="ctr"/>
            <a:r>
              <a:rPr lang="en-US" sz="3600" u="sng" dirty="0">
                <a:latin typeface="+mj-lt"/>
              </a:rPr>
              <a:t>2c) Management Actions that Meet Retention Probability Criteria</a:t>
            </a:r>
          </a:p>
        </p:txBody>
      </p:sp>
      <p:cxnSp>
        <p:nvCxnSpPr>
          <p:cNvPr id="81" name="Connector: Elbow 80">
            <a:extLst>
              <a:ext uri="{FF2B5EF4-FFF2-40B4-BE49-F238E27FC236}">
                <a16:creationId xmlns:a16="http://schemas.microsoft.com/office/drawing/2014/main" id="{36B49B77-64D4-46A5-88A2-441E511B0786}"/>
              </a:ext>
            </a:extLst>
          </p:cNvPr>
          <p:cNvCxnSpPr/>
          <p:nvPr/>
        </p:nvCxnSpPr>
        <p:spPr>
          <a:xfrm>
            <a:off x="9617729" y="551543"/>
            <a:ext cx="899886" cy="412262"/>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3E8C5E5-2AE7-4308-A2E7-62DC11D173D2}"/>
                  </a:ext>
                </a:extLst>
              </p:cNvPr>
              <p:cNvSpPr txBox="1"/>
              <p:nvPr/>
            </p:nvSpPr>
            <p:spPr>
              <a:xfrm>
                <a:off x="10445045" y="680165"/>
                <a:ext cx="167438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rgbClr val="0F02BE"/>
                              </a:solidFill>
                              <a:latin typeface="Cambria Math" panose="02040503050406030204" pitchFamily="18" charset="0"/>
                            </a:rPr>
                          </m:ctrlPr>
                        </m:sSubPr>
                        <m:e>
                          <m:r>
                            <a:rPr lang="en-US" sz="2400" b="1" i="1">
                              <a:solidFill>
                                <a:srgbClr val="0F02BE"/>
                              </a:solidFill>
                              <a:latin typeface="Cambria Math" panose="02040503050406030204" pitchFamily="18" charset="0"/>
                            </a:rPr>
                            <m:t>𝒑</m:t>
                          </m:r>
                        </m:e>
                        <m:sub>
                          <m:r>
                            <a:rPr lang="en-US" sz="2400" b="1" i="1">
                              <a:solidFill>
                                <a:srgbClr val="0F02BE"/>
                              </a:solidFill>
                              <a:latin typeface="Cambria Math" panose="02040503050406030204" pitchFamily="18" charset="0"/>
                            </a:rPr>
                            <m:t>𝒓𝒆𝒕</m:t>
                          </m:r>
                        </m:sub>
                      </m:sSub>
                      <m:r>
                        <a:rPr lang="en-US" sz="2400" b="1" i="1">
                          <a:solidFill>
                            <a:srgbClr val="0F02BE"/>
                          </a:solidFill>
                          <a:latin typeface="Cambria Math" panose="02040503050406030204" pitchFamily="18" charset="0"/>
                        </a:rPr>
                        <m:t>&gt;</m:t>
                      </m:r>
                      <m:r>
                        <a:rPr lang="en-US" sz="2400" b="1" i="1">
                          <a:solidFill>
                            <a:srgbClr val="0F02BE"/>
                          </a:solidFill>
                          <a:latin typeface="Cambria Math" panose="02040503050406030204" pitchFamily="18" charset="0"/>
                        </a:rPr>
                        <m:t>𝟎</m:t>
                      </m:r>
                      <m:r>
                        <a:rPr lang="en-US" sz="2400" b="1" i="1">
                          <a:solidFill>
                            <a:srgbClr val="0F02BE"/>
                          </a:solidFill>
                          <a:latin typeface="Cambria Math" panose="02040503050406030204" pitchFamily="18" charset="0"/>
                        </a:rPr>
                        <m:t>.</m:t>
                      </m:r>
                      <m:r>
                        <a:rPr lang="en-US" sz="2400" b="1" i="1">
                          <a:solidFill>
                            <a:srgbClr val="0F02BE"/>
                          </a:solidFill>
                          <a:latin typeface="Cambria Math" panose="02040503050406030204" pitchFamily="18" charset="0"/>
                        </a:rPr>
                        <m:t>𝟕</m:t>
                      </m:r>
                    </m:oMath>
                  </m:oMathPara>
                </a14:m>
                <a:endParaRPr lang="en-US" sz="2400" dirty="0"/>
              </a:p>
            </p:txBody>
          </p:sp>
        </mc:Choice>
        <mc:Fallback xmlns="">
          <p:sp>
            <p:nvSpPr>
              <p:cNvPr id="82" name="TextBox 81">
                <a:extLst>
                  <a:ext uri="{FF2B5EF4-FFF2-40B4-BE49-F238E27FC236}">
                    <a16:creationId xmlns:a16="http://schemas.microsoft.com/office/drawing/2014/main" id="{D3E8C5E5-2AE7-4308-A2E7-62DC11D173D2}"/>
                  </a:ext>
                </a:extLst>
              </p:cNvPr>
              <p:cNvSpPr txBox="1">
                <a:spLocks noRot="1" noChangeAspect="1" noMove="1" noResize="1" noEditPoints="1" noAdjustHandles="1" noChangeArrowheads="1" noChangeShapeType="1" noTextEdit="1"/>
              </p:cNvSpPr>
              <p:nvPr/>
            </p:nvSpPr>
            <p:spPr>
              <a:xfrm>
                <a:off x="10445045" y="680165"/>
                <a:ext cx="1674385" cy="461665"/>
              </a:xfrm>
              <a:prstGeom prst="rect">
                <a:avLst/>
              </a:prstGeom>
              <a:blipFill>
                <a:blip r:embed="rId2"/>
                <a:stretch>
                  <a:fillRect b="-1200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855BE008-FC3D-4331-B1F0-0A830F867A53}"/>
              </a:ext>
            </a:extLst>
          </p:cNvPr>
          <p:cNvGrpSpPr/>
          <p:nvPr/>
        </p:nvGrpSpPr>
        <p:grpSpPr>
          <a:xfrm>
            <a:off x="886968" y="646208"/>
            <a:ext cx="9037471" cy="6130468"/>
            <a:chOff x="886968" y="646208"/>
            <a:chExt cx="9037471" cy="6130468"/>
          </a:xfrm>
        </p:grpSpPr>
        <p:grpSp>
          <p:nvGrpSpPr>
            <p:cNvPr id="2" name="Group 1">
              <a:extLst>
                <a:ext uri="{FF2B5EF4-FFF2-40B4-BE49-F238E27FC236}">
                  <a16:creationId xmlns:a16="http://schemas.microsoft.com/office/drawing/2014/main" id="{F41825E3-415C-4A77-9352-9BA32B521BA2}"/>
                </a:ext>
              </a:extLst>
            </p:cNvPr>
            <p:cNvGrpSpPr/>
            <p:nvPr/>
          </p:nvGrpSpPr>
          <p:grpSpPr>
            <a:xfrm>
              <a:off x="886968" y="646208"/>
              <a:ext cx="9037471" cy="6130468"/>
              <a:chOff x="886968" y="646208"/>
              <a:chExt cx="9037471" cy="6130468"/>
            </a:xfrm>
          </p:grpSpPr>
          <p:grpSp>
            <p:nvGrpSpPr>
              <p:cNvPr id="18" name="Group 17">
                <a:extLst>
                  <a:ext uri="{FF2B5EF4-FFF2-40B4-BE49-F238E27FC236}">
                    <a16:creationId xmlns:a16="http://schemas.microsoft.com/office/drawing/2014/main" id="{5CBCA23F-BA06-4A6F-91F1-01FE9DC2A978}"/>
                  </a:ext>
                </a:extLst>
              </p:cNvPr>
              <p:cNvGrpSpPr/>
              <p:nvPr/>
            </p:nvGrpSpPr>
            <p:grpSpPr>
              <a:xfrm>
                <a:off x="886968" y="646208"/>
                <a:ext cx="9037471" cy="6130468"/>
                <a:chOff x="1577265" y="646208"/>
                <a:chExt cx="9037471" cy="6130468"/>
              </a:xfrm>
            </p:grpSpPr>
            <p:grpSp>
              <p:nvGrpSpPr>
                <p:cNvPr id="17" name="Group 16">
                  <a:extLst>
                    <a:ext uri="{FF2B5EF4-FFF2-40B4-BE49-F238E27FC236}">
                      <a16:creationId xmlns:a16="http://schemas.microsoft.com/office/drawing/2014/main" id="{2906E42F-E307-4FB0-98D4-062C68133345}"/>
                    </a:ext>
                  </a:extLst>
                </p:cNvPr>
                <p:cNvGrpSpPr/>
                <p:nvPr/>
              </p:nvGrpSpPr>
              <p:grpSpPr>
                <a:xfrm>
                  <a:off x="1577265" y="646208"/>
                  <a:ext cx="9037471" cy="6130468"/>
                  <a:chOff x="1577265" y="646208"/>
                  <a:chExt cx="9037471" cy="6130468"/>
                </a:xfrm>
              </p:grpSpPr>
              <p:grpSp>
                <p:nvGrpSpPr>
                  <p:cNvPr id="37" name="Group 36">
                    <a:extLst>
                      <a:ext uri="{FF2B5EF4-FFF2-40B4-BE49-F238E27FC236}">
                        <a16:creationId xmlns:a16="http://schemas.microsoft.com/office/drawing/2014/main" id="{AE36A4A9-3360-46CC-9062-45C17CE6BD8D}"/>
                      </a:ext>
                    </a:extLst>
                  </p:cNvPr>
                  <p:cNvGrpSpPr/>
                  <p:nvPr/>
                </p:nvGrpSpPr>
                <p:grpSpPr>
                  <a:xfrm>
                    <a:off x="1577265" y="646208"/>
                    <a:ext cx="9037471" cy="6130468"/>
                    <a:chOff x="1577265" y="294516"/>
                    <a:chExt cx="9037471" cy="6130468"/>
                  </a:xfrm>
                </p:grpSpPr>
                <p:cxnSp>
                  <p:nvCxnSpPr>
                    <p:cNvPr id="56" name="Straight Connector 55">
                      <a:extLst>
                        <a:ext uri="{FF2B5EF4-FFF2-40B4-BE49-F238E27FC236}">
                          <a16:creationId xmlns:a16="http://schemas.microsoft.com/office/drawing/2014/main" id="{DB8F6227-9D3D-42F0-9DE1-BAB4498C42C7}"/>
                        </a:ext>
                      </a:extLst>
                    </p:cNvPr>
                    <p:cNvCxnSpPr/>
                    <p:nvPr/>
                  </p:nvCxnSpPr>
                  <p:spPr>
                    <a:xfrm flipV="1">
                      <a:off x="3064042" y="261394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CD346B89-D9AE-4BF9-B8CF-DB818F518594}"/>
                        </a:ext>
                      </a:extLst>
                    </p:cNvPr>
                    <p:cNvGrpSpPr/>
                    <p:nvPr/>
                  </p:nvGrpSpPr>
                  <p:grpSpPr>
                    <a:xfrm>
                      <a:off x="1577265" y="294516"/>
                      <a:ext cx="9037471" cy="6130468"/>
                      <a:chOff x="1577265" y="294516"/>
                      <a:chExt cx="9037471" cy="6130468"/>
                    </a:xfrm>
                  </p:grpSpPr>
                  <p:pic>
                    <p:nvPicPr>
                      <p:cNvPr id="58" name="Picture 57">
                        <a:extLst>
                          <a:ext uri="{FF2B5EF4-FFF2-40B4-BE49-F238E27FC236}">
                            <a16:creationId xmlns:a16="http://schemas.microsoft.com/office/drawing/2014/main" id="{593B3B9B-F78F-4779-947C-05D6F7FCE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265" y="433016"/>
                        <a:ext cx="9037471" cy="5991968"/>
                      </a:xfrm>
                      <a:prstGeom prst="rect">
                        <a:avLst/>
                      </a:prstGeom>
                    </p:spPr>
                  </p:pic>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CEE6B96-D47F-45BF-87EC-44BD5138FBB8}"/>
                              </a:ext>
                            </a:extLst>
                          </p:cNvPr>
                          <p:cNvSpPr txBox="1"/>
                          <p:nvPr/>
                        </p:nvSpPr>
                        <p:spPr>
                          <a:xfrm>
                            <a:off x="3264568" y="29451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E27000B-6EBA-4E7F-8D31-34817AE8A79B}"/>
                              </a:ext>
                            </a:extLst>
                          </p:cNvPr>
                          <p:cNvSpPr txBox="1">
                            <a:spLocks noRot="1" noChangeAspect="1" noMove="1" noResize="1" noEditPoints="1" noAdjustHandles="1" noChangeArrowheads="1" noChangeShapeType="1" noTextEdit="1"/>
                          </p:cNvSpPr>
                          <p:nvPr/>
                        </p:nvSpPr>
                        <p:spPr>
                          <a:xfrm>
                            <a:off x="3264568" y="294516"/>
                            <a:ext cx="517770" cy="276999"/>
                          </a:xfrm>
                          <a:prstGeom prst="rect">
                            <a:avLst/>
                          </a:prstGeom>
                          <a:blipFill>
                            <a:blip r:embed="rId4"/>
                            <a:stretch>
                              <a:fillRect l="-10714" r="-119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8C07883-393E-4190-83CE-85BED29385A3}"/>
                              </a:ext>
                            </a:extLst>
                          </p:cNvPr>
                          <p:cNvSpPr txBox="1"/>
                          <p:nvPr/>
                        </p:nvSpPr>
                        <p:spPr>
                          <a:xfrm>
                            <a:off x="9111915"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F9C821B-14E9-4A6C-BC26-98C64F6FFD7D}"/>
                              </a:ext>
                            </a:extLst>
                          </p:cNvPr>
                          <p:cNvSpPr txBox="1">
                            <a:spLocks noRot="1" noChangeAspect="1" noMove="1" noResize="1" noEditPoints="1" noAdjustHandles="1" noChangeArrowheads="1" noChangeShapeType="1" noTextEdit="1"/>
                          </p:cNvSpPr>
                          <p:nvPr/>
                        </p:nvSpPr>
                        <p:spPr>
                          <a:xfrm>
                            <a:off x="9111915" y="320599"/>
                            <a:ext cx="517770" cy="276999"/>
                          </a:xfrm>
                          <a:prstGeom prst="rect">
                            <a:avLst/>
                          </a:prstGeom>
                          <a:blipFill>
                            <a:blip r:embed="rId5"/>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179AA45-8477-4C90-B90F-B732FE20283E}"/>
                              </a:ext>
                            </a:extLst>
                          </p:cNvPr>
                          <p:cNvSpPr txBox="1"/>
                          <p:nvPr/>
                        </p:nvSpPr>
                        <p:spPr>
                          <a:xfrm>
                            <a:off x="6096000"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F5F37C-74F6-49FA-BB6D-6AD67AB43AFD}"/>
                              </a:ext>
                            </a:extLst>
                          </p:cNvPr>
                          <p:cNvSpPr txBox="1">
                            <a:spLocks noRot="1" noChangeAspect="1" noMove="1" noResize="1" noEditPoints="1" noAdjustHandles="1" noChangeArrowheads="1" noChangeShapeType="1" noTextEdit="1"/>
                          </p:cNvSpPr>
                          <p:nvPr/>
                        </p:nvSpPr>
                        <p:spPr>
                          <a:xfrm>
                            <a:off x="6096000" y="320599"/>
                            <a:ext cx="517770" cy="276999"/>
                          </a:xfrm>
                          <a:prstGeom prst="rect">
                            <a:avLst/>
                          </a:prstGeom>
                          <a:blipFill>
                            <a:blip r:embed="rId6"/>
                            <a:stretch>
                              <a:fillRect l="-9412"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C23C357-A862-4D94-AE8B-EFF3E772A30F}"/>
                              </a:ext>
                            </a:extLst>
                          </p:cNvPr>
                          <p:cNvSpPr txBox="1"/>
                          <p:nvPr/>
                        </p:nvSpPr>
                        <p:spPr>
                          <a:xfrm>
                            <a:off x="3264568"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82A3B3E-85B4-4B75-85E6-12886883C736}"/>
                              </a:ext>
                            </a:extLst>
                          </p:cNvPr>
                          <p:cNvSpPr txBox="1">
                            <a:spLocks noRot="1" noChangeAspect="1" noMove="1" noResize="1" noEditPoints="1" noAdjustHandles="1" noChangeArrowheads="1" noChangeShapeType="1" noTextEdit="1"/>
                          </p:cNvSpPr>
                          <p:nvPr/>
                        </p:nvSpPr>
                        <p:spPr>
                          <a:xfrm>
                            <a:off x="3264568" y="3283428"/>
                            <a:ext cx="517770" cy="276999"/>
                          </a:xfrm>
                          <a:prstGeom prst="rect">
                            <a:avLst/>
                          </a:prstGeom>
                          <a:blipFill>
                            <a:blip r:embed="rId7"/>
                            <a:stretch>
                              <a:fillRect l="-10714" r="-1190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2A2F5EB-FFD1-4A76-A81E-8B13148908C2}"/>
                              </a:ext>
                            </a:extLst>
                          </p:cNvPr>
                          <p:cNvSpPr txBox="1"/>
                          <p:nvPr/>
                        </p:nvSpPr>
                        <p:spPr>
                          <a:xfrm>
                            <a:off x="9111915" y="326646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2C88460A-D4C3-453C-9651-E62C74806568}"/>
                              </a:ext>
                            </a:extLst>
                          </p:cNvPr>
                          <p:cNvSpPr txBox="1">
                            <a:spLocks noRot="1" noChangeAspect="1" noMove="1" noResize="1" noEditPoints="1" noAdjustHandles="1" noChangeArrowheads="1" noChangeShapeType="1" noTextEdit="1"/>
                          </p:cNvSpPr>
                          <p:nvPr/>
                        </p:nvSpPr>
                        <p:spPr>
                          <a:xfrm>
                            <a:off x="9111915" y="3266466"/>
                            <a:ext cx="517770" cy="276999"/>
                          </a:xfrm>
                          <a:prstGeom prst="rect">
                            <a:avLst/>
                          </a:prstGeom>
                          <a:blipFill>
                            <a:blip r:embed="rId8"/>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217435F-2146-415E-895F-6150D5F10FE5}"/>
                              </a:ext>
                            </a:extLst>
                          </p:cNvPr>
                          <p:cNvSpPr txBox="1"/>
                          <p:nvPr/>
                        </p:nvSpPr>
                        <p:spPr>
                          <a:xfrm>
                            <a:off x="6100422"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B1C7E290-E652-4CBD-BA3D-DADBF781AFAD}"/>
                              </a:ext>
                            </a:extLst>
                          </p:cNvPr>
                          <p:cNvSpPr txBox="1">
                            <a:spLocks noRot="1" noChangeAspect="1" noMove="1" noResize="1" noEditPoints="1" noAdjustHandles="1" noChangeArrowheads="1" noChangeShapeType="1" noTextEdit="1"/>
                          </p:cNvSpPr>
                          <p:nvPr/>
                        </p:nvSpPr>
                        <p:spPr>
                          <a:xfrm>
                            <a:off x="6100422" y="3283428"/>
                            <a:ext cx="517770" cy="276999"/>
                          </a:xfrm>
                          <a:prstGeom prst="rect">
                            <a:avLst/>
                          </a:prstGeom>
                          <a:blipFill>
                            <a:blip r:embed="rId9"/>
                            <a:stretch>
                              <a:fillRect l="-10588" r="-10588" b="-6667"/>
                            </a:stretch>
                          </a:blipFill>
                        </p:spPr>
                        <p:txBody>
                          <a:bodyPr/>
                          <a:lstStyle/>
                          <a:p>
                            <a:r>
                              <a:rPr lang="en-US">
                                <a:noFill/>
                              </a:rPr>
                              <a:t> </a:t>
                            </a:r>
                          </a:p>
                        </p:txBody>
                      </p:sp>
                    </mc:Fallback>
                  </mc:AlternateContent>
                </p:grpSp>
                <p:cxnSp>
                  <p:nvCxnSpPr>
                    <p:cNvPr id="46" name="Straight Connector 45">
                      <a:extLst>
                        <a:ext uri="{FF2B5EF4-FFF2-40B4-BE49-F238E27FC236}">
                          <a16:creationId xmlns:a16="http://schemas.microsoft.com/office/drawing/2014/main" id="{03DF078B-D14A-4843-95D6-E2E8986227AD}"/>
                        </a:ext>
                      </a:extLst>
                    </p:cNvPr>
                    <p:cNvCxnSpPr/>
                    <p:nvPr/>
                  </p:nvCxnSpPr>
                  <p:spPr>
                    <a:xfrm flipV="1">
                      <a:off x="2943726" y="263800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D69C3B-D411-463B-87BF-E92F7B0F16BF}"/>
                        </a:ext>
                      </a:extLst>
                    </p:cNvPr>
                    <p:cNvCxnSpPr>
                      <a:cxnSpLocks/>
                    </p:cNvCxnSpPr>
                    <p:nvPr/>
                  </p:nvCxnSpPr>
                  <p:spPr>
                    <a:xfrm flipV="1">
                      <a:off x="2518611" y="2574759"/>
                      <a:ext cx="360947" cy="34040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F80855C-4B3A-4E51-8EA8-EBB8BBD84F01}"/>
                        </a:ext>
                      </a:extLst>
                    </p:cNvPr>
                    <p:cNvCxnSpPr>
                      <a:cxnSpLocks/>
                    </p:cNvCxnSpPr>
                    <p:nvPr/>
                  </p:nvCxnSpPr>
                  <p:spPr>
                    <a:xfrm flipV="1">
                      <a:off x="3729788" y="2853229"/>
                      <a:ext cx="116718" cy="16978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5D108BC-E6F3-4778-A541-FA7F92C2700B}"/>
                        </a:ext>
                      </a:extLst>
                    </p:cNvPr>
                    <p:cNvCxnSpPr/>
                    <p:nvPr/>
                  </p:nvCxnSpPr>
                  <p:spPr>
                    <a:xfrm flipV="1">
                      <a:off x="3176336"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E7F723-0D5C-40E8-9E9D-9FD6FD27CFD5}"/>
                        </a:ext>
                      </a:extLst>
                    </p:cNvPr>
                    <p:cNvCxnSpPr/>
                    <p:nvPr/>
                  </p:nvCxnSpPr>
                  <p:spPr>
                    <a:xfrm flipV="1">
                      <a:off x="2646948" y="2629985"/>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6EAB04-E05E-4404-AFB8-DF7543C60884}"/>
                        </a:ext>
                      </a:extLst>
                    </p:cNvPr>
                    <p:cNvCxnSpPr>
                      <a:cxnSpLocks/>
                    </p:cNvCxnSpPr>
                    <p:nvPr/>
                  </p:nvCxnSpPr>
                  <p:spPr>
                    <a:xfrm flipV="1">
                      <a:off x="3545305" y="2807368"/>
                      <a:ext cx="184483" cy="2076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CD765252-C371-4389-B8F0-391DE94272AE}"/>
                      </a:ext>
                    </a:extLst>
                  </p:cNvPr>
                  <p:cNvCxnSpPr>
                    <a:cxnSpLocks/>
                  </p:cNvCxnSpPr>
                  <p:nvPr/>
                </p:nvCxnSpPr>
                <p:spPr>
                  <a:xfrm flipV="1">
                    <a:off x="2558716" y="2950513"/>
                    <a:ext cx="216568" cy="192506"/>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C61BE4-14C7-40EA-A67F-28F4ACD77900}"/>
                      </a:ext>
                    </a:extLst>
                  </p:cNvPr>
                  <p:cNvCxnSpPr/>
                  <p:nvPr/>
                </p:nvCxnSpPr>
                <p:spPr>
                  <a:xfrm flipV="1">
                    <a:off x="2831431" y="296649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A253300-B3A6-472F-B33F-BE70374680A2}"/>
                      </a:ext>
                    </a:extLst>
                  </p:cNvPr>
                  <p:cNvCxnSpPr>
                    <a:cxnSpLocks/>
                  </p:cNvCxnSpPr>
                  <p:nvPr/>
                </p:nvCxnSpPr>
                <p:spPr>
                  <a:xfrm flipV="1">
                    <a:off x="3347661" y="3046766"/>
                    <a:ext cx="317959" cy="31631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52E2027-C688-405B-B163-7FACE0BF6BC3}"/>
                      </a:ext>
                    </a:extLst>
                  </p:cNvPr>
                  <p:cNvCxnSpPr>
                    <a:cxnSpLocks noChangeAspect="1"/>
                  </p:cNvCxnSpPr>
                  <p:nvPr/>
                </p:nvCxnSpPr>
                <p:spPr>
                  <a:xfrm flipV="1">
                    <a:off x="2528844" y="5436808"/>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338D0C-25BB-4B64-8CC6-263006B0BC75}"/>
                      </a:ext>
                    </a:extLst>
                  </p:cNvPr>
                  <p:cNvCxnSpPr>
                    <a:cxnSpLocks noChangeAspect="1"/>
                  </p:cNvCxnSpPr>
                  <p:nvPr/>
                </p:nvCxnSpPr>
                <p:spPr>
                  <a:xfrm flipV="1">
                    <a:off x="2561855" y="5592110"/>
                    <a:ext cx="674080"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CE23D4-9C1F-495D-8B41-E61147B552B8}"/>
                      </a:ext>
                    </a:extLst>
                  </p:cNvPr>
                  <p:cNvCxnSpPr>
                    <a:cxnSpLocks noChangeAspect="1"/>
                  </p:cNvCxnSpPr>
                  <p:nvPr/>
                </p:nvCxnSpPr>
                <p:spPr>
                  <a:xfrm flipV="1">
                    <a:off x="3005546" y="5758586"/>
                    <a:ext cx="614081" cy="512064"/>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D960AE-9C24-452B-925B-797326D56A77}"/>
                      </a:ext>
                    </a:extLst>
                  </p:cNvPr>
                  <p:cNvCxnSpPr>
                    <a:cxnSpLocks noChangeAspect="1"/>
                  </p:cNvCxnSpPr>
                  <p:nvPr/>
                </p:nvCxnSpPr>
                <p:spPr>
                  <a:xfrm flipV="1">
                    <a:off x="2702545" y="5711309"/>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AD64AB-D005-45AC-8FF7-FFB3942BFC1D}"/>
                      </a:ext>
                    </a:extLst>
                  </p:cNvPr>
                  <p:cNvCxnSpPr>
                    <a:cxnSpLocks noChangeAspect="1"/>
                  </p:cNvCxnSpPr>
                  <p:nvPr/>
                </p:nvCxnSpPr>
                <p:spPr>
                  <a:xfrm flipV="1">
                    <a:off x="2552694" y="5296130"/>
                    <a:ext cx="390607" cy="3200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C12BB24-F018-4D73-A2B7-F6C8A7E6EF0E}"/>
                      </a:ext>
                    </a:extLst>
                  </p:cNvPr>
                  <p:cNvCxnSpPr>
                    <a:cxnSpLocks noChangeAspect="1"/>
                  </p:cNvCxnSpPr>
                  <p:nvPr/>
                </p:nvCxnSpPr>
                <p:spPr>
                  <a:xfrm flipV="1">
                    <a:off x="2536451" y="5111401"/>
                    <a:ext cx="328720"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DBAED2-8CEF-4F7F-A8EE-2BC5304CFE16}"/>
                      </a:ext>
                    </a:extLst>
                  </p:cNvPr>
                  <p:cNvCxnSpPr>
                    <a:cxnSpLocks noChangeAspect="1"/>
                  </p:cNvCxnSpPr>
                  <p:nvPr/>
                </p:nvCxnSpPr>
                <p:spPr>
                  <a:xfrm flipV="1">
                    <a:off x="2552694" y="4998188"/>
                    <a:ext cx="204181"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9C431B8-9FC6-4D41-93AC-4E9FD1316BB3}"/>
                      </a:ext>
                    </a:extLst>
                  </p:cNvPr>
                  <p:cNvCxnSpPr>
                    <a:cxnSpLocks noChangeAspect="1"/>
                  </p:cNvCxnSpPr>
                  <p:nvPr/>
                </p:nvCxnSpPr>
                <p:spPr>
                  <a:xfrm flipV="1">
                    <a:off x="3343113" y="5815776"/>
                    <a:ext cx="526354" cy="43891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B7CAD42-357E-47FB-995B-E1E15536A409}"/>
                      </a:ext>
                    </a:extLst>
                  </p:cNvPr>
                  <p:cNvCxnSpPr>
                    <a:cxnSpLocks noChangeAspect="1"/>
                  </p:cNvCxnSpPr>
                  <p:nvPr/>
                </p:nvCxnSpPr>
                <p:spPr>
                  <a:xfrm flipV="1">
                    <a:off x="3638520" y="5839839"/>
                    <a:ext cx="515389" cy="4297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2FECA0F-012E-4BCE-BDCB-88D1D422C623}"/>
                      </a:ext>
                    </a:extLst>
                  </p:cNvPr>
                  <p:cNvCxnSpPr>
                    <a:cxnSpLocks noChangeAspect="1"/>
                  </p:cNvCxnSpPr>
                  <p:nvPr/>
                </p:nvCxnSpPr>
                <p:spPr>
                  <a:xfrm flipV="1">
                    <a:off x="3952987" y="5867046"/>
                    <a:ext cx="474867"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9D41788E-D59F-4F96-834E-29A94BEE2C16}"/>
                    </a:ext>
                  </a:extLst>
                </p:cNvPr>
                <p:cNvCxnSpPr/>
                <p:nvPr/>
              </p:nvCxnSpPr>
              <p:spPr>
                <a:xfrm flipV="1">
                  <a:off x="2566737" y="2950513"/>
                  <a:ext cx="417095" cy="385011"/>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D1ED9855-D4B7-4A04-BEF8-558CCFD4D017}"/>
                  </a:ext>
                </a:extLst>
              </p:cNvPr>
              <p:cNvCxnSpPr>
                <a:cxnSpLocks noChangeAspect="1"/>
              </p:cNvCxnSpPr>
              <p:nvPr/>
            </p:nvCxnSpPr>
            <p:spPr>
              <a:xfrm flipV="1">
                <a:off x="4762191" y="5445552"/>
                <a:ext cx="986914" cy="8229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D703D22-B3B7-4912-8D75-351ADEFFE3F3}"/>
                  </a:ext>
                </a:extLst>
              </p:cNvPr>
              <p:cNvCxnSpPr>
                <a:cxnSpLocks noChangeAspect="1"/>
              </p:cNvCxnSpPr>
              <p:nvPr/>
            </p:nvCxnSpPr>
            <p:spPr>
              <a:xfrm flipV="1">
                <a:off x="5088156" y="5614213"/>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D5F9DC-35D5-40D6-BA33-6E17EE35DCE8}"/>
                  </a:ext>
                </a:extLst>
              </p:cNvPr>
              <p:cNvCxnSpPr>
                <a:cxnSpLocks noChangeAspect="1"/>
              </p:cNvCxnSpPr>
              <p:nvPr/>
            </p:nvCxnSpPr>
            <p:spPr>
              <a:xfrm flipV="1">
                <a:off x="5442591" y="5721311"/>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AB00529-E7A4-4930-9951-3B79877E053B}"/>
                  </a:ext>
                </a:extLst>
              </p:cNvPr>
              <p:cNvCxnSpPr>
                <a:cxnSpLocks/>
              </p:cNvCxnSpPr>
              <p:nvPr/>
            </p:nvCxnSpPr>
            <p:spPr>
              <a:xfrm flipV="1">
                <a:off x="5697753" y="5773726"/>
                <a:ext cx="606001" cy="50532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DBDA324-7D67-4BFD-B6C1-65A726D7565F}"/>
                  </a:ext>
                </a:extLst>
              </p:cNvPr>
              <p:cNvCxnSpPr>
                <a:cxnSpLocks noChangeAspect="1"/>
              </p:cNvCxnSpPr>
              <p:nvPr/>
            </p:nvCxnSpPr>
            <p:spPr>
              <a:xfrm flipV="1">
                <a:off x="5995590" y="5826123"/>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4D1B05-1591-4EB1-A7ED-6982C0A210F6}"/>
                  </a:ext>
                </a:extLst>
              </p:cNvPr>
              <p:cNvCxnSpPr>
                <a:cxnSpLocks noChangeAspect="1"/>
              </p:cNvCxnSpPr>
              <p:nvPr/>
            </p:nvCxnSpPr>
            <p:spPr>
              <a:xfrm flipV="1">
                <a:off x="6257441" y="5917906"/>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C0CD1E-11D2-409A-A033-1D70A0818A13}"/>
                  </a:ext>
                </a:extLst>
              </p:cNvPr>
              <p:cNvCxnSpPr>
                <a:cxnSpLocks noChangeAspect="1"/>
              </p:cNvCxnSpPr>
              <p:nvPr/>
            </p:nvCxnSpPr>
            <p:spPr>
              <a:xfrm flipV="1">
                <a:off x="6491455" y="6115544"/>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98B7934-8DE2-4326-AD78-F7EF64BC7942}"/>
                  </a:ext>
                </a:extLst>
              </p:cNvPr>
              <p:cNvCxnSpPr>
                <a:cxnSpLocks noChangeAspect="1"/>
              </p:cNvCxnSpPr>
              <p:nvPr/>
            </p:nvCxnSpPr>
            <p:spPr>
              <a:xfrm flipV="1">
                <a:off x="4741972" y="5238988"/>
                <a:ext cx="877257" cy="7315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C5DD3A-EA21-4E8C-9DDF-43ED9E31E169}"/>
                  </a:ext>
                </a:extLst>
              </p:cNvPr>
              <p:cNvCxnSpPr>
                <a:cxnSpLocks noChangeAspect="1"/>
              </p:cNvCxnSpPr>
              <p:nvPr/>
            </p:nvCxnSpPr>
            <p:spPr>
              <a:xfrm flipV="1">
                <a:off x="4748088" y="4774742"/>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F41BCE8-4EF6-49C2-A939-4FF7F1416F40}"/>
                  </a:ext>
                </a:extLst>
              </p:cNvPr>
              <p:cNvCxnSpPr>
                <a:cxnSpLocks noChangeAspect="1"/>
              </p:cNvCxnSpPr>
              <p:nvPr/>
            </p:nvCxnSpPr>
            <p:spPr>
              <a:xfrm flipV="1">
                <a:off x="4741331" y="4848124"/>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BBC42C7-D5F6-4EC9-9321-DD6F34157B13}"/>
                  </a:ext>
                </a:extLst>
              </p:cNvPr>
              <p:cNvCxnSpPr>
                <a:cxnSpLocks/>
              </p:cNvCxnSpPr>
              <p:nvPr/>
            </p:nvCxnSpPr>
            <p:spPr>
              <a:xfrm flipV="1">
                <a:off x="4748088" y="4959159"/>
                <a:ext cx="606001" cy="505327"/>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4A7B1AD-019B-4EAD-AA94-2ABC325855B6}"/>
                  </a:ext>
                </a:extLst>
              </p:cNvPr>
              <p:cNvCxnSpPr>
                <a:cxnSpLocks noChangeAspect="1"/>
              </p:cNvCxnSpPr>
              <p:nvPr/>
            </p:nvCxnSpPr>
            <p:spPr>
              <a:xfrm flipV="1">
                <a:off x="4738683" y="5081231"/>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B67DD4CB-5C46-4752-8D65-FFB01FAB7C04}"/>
                </a:ext>
              </a:extLst>
            </p:cNvPr>
            <p:cNvCxnSpPr>
              <a:cxnSpLocks noChangeAspect="1"/>
            </p:cNvCxnSpPr>
            <p:nvPr/>
          </p:nvCxnSpPr>
          <p:spPr>
            <a:xfrm flipV="1">
              <a:off x="7649666" y="4916723"/>
              <a:ext cx="1096571" cy="9144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CA7BD19-B928-4DB3-A26C-1177AEA0BD08}"/>
                </a:ext>
              </a:extLst>
            </p:cNvPr>
            <p:cNvCxnSpPr>
              <a:cxnSpLocks noChangeAspect="1"/>
            </p:cNvCxnSpPr>
            <p:nvPr/>
          </p:nvCxnSpPr>
          <p:spPr>
            <a:xfrm flipV="1">
              <a:off x="7664847" y="5082771"/>
              <a:ext cx="1261057" cy="10515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F2E66B8-485C-4B37-8025-AE2D53571770}"/>
                </a:ext>
              </a:extLst>
            </p:cNvPr>
            <p:cNvCxnSpPr>
              <a:cxnSpLocks noChangeAspect="1"/>
            </p:cNvCxnSpPr>
            <p:nvPr/>
          </p:nvCxnSpPr>
          <p:spPr>
            <a:xfrm flipV="1">
              <a:off x="7650230" y="4816093"/>
              <a:ext cx="932086" cy="7772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353BE9-D12F-4045-A257-7346B9F461C4}"/>
                </a:ext>
              </a:extLst>
            </p:cNvPr>
            <p:cNvCxnSpPr>
              <a:cxnSpLocks noChangeAspect="1"/>
            </p:cNvCxnSpPr>
            <p:nvPr/>
          </p:nvCxnSpPr>
          <p:spPr>
            <a:xfrm flipV="1">
              <a:off x="7664847" y="4779570"/>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0340433-81DC-4DF5-81EE-A3F258BF63BE}"/>
                </a:ext>
              </a:extLst>
            </p:cNvPr>
            <p:cNvCxnSpPr>
              <a:cxnSpLocks noChangeAspect="1"/>
            </p:cNvCxnSpPr>
            <p:nvPr/>
          </p:nvCxnSpPr>
          <p:spPr>
            <a:xfrm flipV="1">
              <a:off x="7657253" y="4699090"/>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C8EC58F-9FAD-442E-9481-D4FC75C848DC}"/>
                </a:ext>
              </a:extLst>
            </p:cNvPr>
            <p:cNvCxnSpPr>
              <a:cxnSpLocks noChangeAspect="1"/>
            </p:cNvCxnSpPr>
            <p:nvPr/>
          </p:nvCxnSpPr>
          <p:spPr>
            <a:xfrm flipV="1">
              <a:off x="7650230" y="4665244"/>
              <a:ext cx="182880"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6D372AD-B309-4F51-91DD-29E4CC7D6027}"/>
                </a:ext>
              </a:extLst>
            </p:cNvPr>
            <p:cNvCxnSpPr>
              <a:cxnSpLocks noChangeAspect="1"/>
            </p:cNvCxnSpPr>
            <p:nvPr/>
          </p:nvCxnSpPr>
          <p:spPr>
            <a:xfrm flipV="1">
              <a:off x="7795843" y="5273213"/>
              <a:ext cx="1206228" cy="10058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59FF0E4-DAEB-496B-90BD-ECD8BBA4C839}"/>
                </a:ext>
              </a:extLst>
            </p:cNvPr>
            <p:cNvCxnSpPr>
              <a:cxnSpLocks noChangeAspect="1"/>
            </p:cNvCxnSpPr>
            <p:nvPr/>
          </p:nvCxnSpPr>
          <p:spPr>
            <a:xfrm flipV="1">
              <a:off x="8107155" y="5442073"/>
              <a:ext cx="986914" cy="8229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53D42A-7510-4759-95DA-7CC3F88E4F9F}"/>
                </a:ext>
              </a:extLst>
            </p:cNvPr>
            <p:cNvCxnSpPr>
              <a:cxnSpLocks noChangeAspect="1"/>
            </p:cNvCxnSpPr>
            <p:nvPr/>
          </p:nvCxnSpPr>
          <p:spPr>
            <a:xfrm flipV="1">
              <a:off x="8449418" y="5607686"/>
              <a:ext cx="767600" cy="6400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4BB1F22-1DBA-46AA-BBE2-0CCC2FD94865}"/>
                </a:ext>
              </a:extLst>
            </p:cNvPr>
            <p:cNvCxnSpPr>
              <a:cxnSpLocks noChangeAspect="1"/>
            </p:cNvCxnSpPr>
            <p:nvPr/>
          </p:nvCxnSpPr>
          <p:spPr>
            <a:xfrm flipV="1">
              <a:off x="8687259" y="5715137"/>
              <a:ext cx="657943" cy="54864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255807B-096E-45B6-ABC6-3D94F59EB01D}"/>
                </a:ext>
              </a:extLst>
            </p:cNvPr>
            <p:cNvCxnSpPr>
              <a:cxnSpLocks noChangeAspect="1"/>
            </p:cNvCxnSpPr>
            <p:nvPr/>
          </p:nvCxnSpPr>
          <p:spPr>
            <a:xfrm flipV="1">
              <a:off x="8986394" y="5811138"/>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9723860-23DA-4845-A1C3-79EA08F3357D}"/>
                </a:ext>
              </a:extLst>
            </p:cNvPr>
            <p:cNvCxnSpPr>
              <a:cxnSpLocks noChangeAspect="1"/>
            </p:cNvCxnSpPr>
            <p:nvPr/>
          </p:nvCxnSpPr>
          <p:spPr>
            <a:xfrm flipV="1">
              <a:off x="9240738" y="6005453"/>
              <a:ext cx="328972"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89DBA45A-02F4-479F-9002-E22B20CCB815}"/>
              </a:ext>
            </a:extLst>
          </p:cNvPr>
          <p:cNvCxnSpPr>
            <a:cxnSpLocks noChangeAspect="1"/>
          </p:cNvCxnSpPr>
          <p:nvPr/>
        </p:nvCxnSpPr>
        <p:spPr>
          <a:xfrm flipV="1">
            <a:off x="3587980" y="6078186"/>
            <a:ext cx="211052"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F6FD848-F848-4400-8047-D171892E3675}"/>
              </a:ext>
            </a:extLst>
          </p:cNvPr>
          <p:cNvCxnSpPr>
            <a:cxnSpLocks noChangeAspect="1"/>
          </p:cNvCxnSpPr>
          <p:nvPr/>
        </p:nvCxnSpPr>
        <p:spPr>
          <a:xfrm flipV="1">
            <a:off x="7664847" y="2875857"/>
            <a:ext cx="603115" cy="5029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89627D2-1857-4B34-823D-42852F2F2615}"/>
              </a:ext>
            </a:extLst>
          </p:cNvPr>
          <p:cNvCxnSpPr>
            <a:cxnSpLocks noChangeAspect="1"/>
          </p:cNvCxnSpPr>
          <p:nvPr/>
        </p:nvCxnSpPr>
        <p:spPr>
          <a:xfrm flipV="1">
            <a:off x="7646019" y="2808508"/>
            <a:ext cx="405732" cy="3383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202F871-A625-41B3-BFD0-989EC3B70283}"/>
              </a:ext>
            </a:extLst>
          </p:cNvPr>
          <p:cNvCxnSpPr>
            <a:cxnSpLocks noChangeAspect="1"/>
          </p:cNvCxnSpPr>
          <p:nvPr/>
        </p:nvCxnSpPr>
        <p:spPr>
          <a:xfrm flipV="1">
            <a:off x="7646019" y="2698964"/>
            <a:ext cx="241246" cy="2011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7441858D-07CC-4974-BF5E-5A0018E4104D}"/>
              </a:ext>
            </a:extLst>
          </p:cNvPr>
          <p:cNvCxnSpPr>
            <a:cxnSpLocks noChangeAspect="1"/>
          </p:cNvCxnSpPr>
          <p:nvPr/>
        </p:nvCxnSpPr>
        <p:spPr>
          <a:xfrm flipV="1">
            <a:off x="7904474" y="2895929"/>
            <a:ext cx="581183" cy="484632"/>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3204E46-1748-4C16-AE09-7E21D8AEB60F}"/>
              </a:ext>
            </a:extLst>
          </p:cNvPr>
          <p:cNvCxnSpPr>
            <a:cxnSpLocks noChangeAspect="1"/>
          </p:cNvCxnSpPr>
          <p:nvPr/>
        </p:nvCxnSpPr>
        <p:spPr>
          <a:xfrm flipV="1">
            <a:off x="8213951" y="2929697"/>
            <a:ext cx="548286" cy="45720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2A7BE4F-491F-4B3A-BEA6-29BB2FFA8DF3}"/>
              </a:ext>
            </a:extLst>
          </p:cNvPr>
          <p:cNvCxnSpPr>
            <a:cxnSpLocks noChangeAspect="1"/>
          </p:cNvCxnSpPr>
          <p:nvPr/>
        </p:nvCxnSpPr>
        <p:spPr>
          <a:xfrm flipV="1">
            <a:off x="8529082" y="2952547"/>
            <a:ext cx="493458"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E8A5F7D-3CC8-40B6-AD99-FA5AE3BF8D27}"/>
              </a:ext>
            </a:extLst>
          </p:cNvPr>
          <p:cNvCxnSpPr>
            <a:cxnSpLocks noChangeAspect="1"/>
          </p:cNvCxnSpPr>
          <p:nvPr/>
        </p:nvCxnSpPr>
        <p:spPr>
          <a:xfrm flipV="1">
            <a:off x="8809733" y="2961648"/>
            <a:ext cx="493458" cy="4114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024BA66-5F9F-4739-8416-876C138FC1A9}"/>
              </a:ext>
            </a:extLst>
          </p:cNvPr>
          <p:cNvCxnSpPr>
            <a:cxnSpLocks noChangeAspect="1"/>
          </p:cNvCxnSpPr>
          <p:nvPr/>
        </p:nvCxnSpPr>
        <p:spPr>
          <a:xfrm flipV="1">
            <a:off x="9091726" y="2998267"/>
            <a:ext cx="438630"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D4A0C21-BD06-4EB9-B097-3884A241FD7F}"/>
              </a:ext>
            </a:extLst>
          </p:cNvPr>
          <p:cNvCxnSpPr>
            <a:cxnSpLocks noChangeAspect="1"/>
          </p:cNvCxnSpPr>
          <p:nvPr/>
        </p:nvCxnSpPr>
        <p:spPr>
          <a:xfrm flipV="1">
            <a:off x="4903944" y="2927294"/>
            <a:ext cx="515389" cy="42976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37473BB-5483-4E94-BB78-A155528703A9}"/>
              </a:ext>
            </a:extLst>
          </p:cNvPr>
          <p:cNvCxnSpPr>
            <a:cxnSpLocks noChangeAspect="1"/>
          </p:cNvCxnSpPr>
          <p:nvPr/>
        </p:nvCxnSpPr>
        <p:spPr>
          <a:xfrm flipV="1">
            <a:off x="5229747" y="2989697"/>
            <a:ext cx="460561" cy="38404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D5810C8-5815-4EEC-93E9-0CF297D26511}"/>
              </a:ext>
            </a:extLst>
          </p:cNvPr>
          <p:cNvCxnSpPr>
            <a:cxnSpLocks noChangeAspect="1"/>
          </p:cNvCxnSpPr>
          <p:nvPr/>
        </p:nvCxnSpPr>
        <p:spPr>
          <a:xfrm flipV="1">
            <a:off x="5536707" y="2984449"/>
            <a:ext cx="438629" cy="3657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966BFC7-514C-4C83-BD91-F6BF218427D2}"/>
              </a:ext>
            </a:extLst>
          </p:cNvPr>
          <p:cNvCxnSpPr>
            <a:cxnSpLocks noChangeAspect="1"/>
          </p:cNvCxnSpPr>
          <p:nvPr/>
        </p:nvCxnSpPr>
        <p:spPr>
          <a:xfrm flipV="1">
            <a:off x="5853426" y="3075403"/>
            <a:ext cx="328973" cy="27432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C451F1C-990C-45DA-918F-C354F1D7C8D9}"/>
              </a:ext>
            </a:extLst>
          </p:cNvPr>
          <p:cNvCxnSpPr>
            <a:cxnSpLocks noChangeAspect="1"/>
          </p:cNvCxnSpPr>
          <p:nvPr/>
        </p:nvCxnSpPr>
        <p:spPr>
          <a:xfrm flipV="1">
            <a:off x="6173261" y="3214147"/>
            <a:ext cx="164487" cy="13716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4E9C19F-ED0C-4633-81A7-36E4ECC2FEB1}"/>
              </a:ext>
            </a:extLst>
          </p:cNvPr>
          <p:cNvCxnSpPr>
            <a:cxnSpLocks noChangeAspect="1"/>
          </p:cNvCxnSpPr>
          <p:nvPr/>
        </p:nvCxnSpPr>
        <p:spPr>
          <a:xfrm flipV="1">
            <a:off x="4748595" y="2916956"/>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D0939DC-01CD-4D84-9EB0-93EA3832915F}"/>
              </a:ext>
            </a:extLst>
          </p:cNvPr>
          <p:cNvCxnSpPr>
            <a:cxnSpLocks noChangeAspect="1"/>
          </p:cNvCxnSpPr>
          <p:nvPr/>
        </p:nvCxnSpPr>
        <p:spPr>
          <a:xfrm flipV="1">
            <a:off x="4755906" y="2925989"/>
            <a:ext cx="405732" cy="3383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EEB9F3E-DD83-42CE-8E93-3C0498817680}"/>
              </a:ext>
            </a:extLst>
          </p:cNvPr>
          <p:cNvCxnSpPr>
            <a:cxnSpLocks noChangeAspect="1"/>
          </p:cNvCxnSpPr>
          <p:nvPr/>
        </p:nvCxnSpPr>
        <p:spPr>
          <a:xfrm flipV="1">
            <a:off x="9375746" y="3195313"/>
            <a:ext cx="219315" cy="182880"/>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DF9F033-54BE-4B8C-AF24-C8B2FCF1D9B5}"/>
              </a:ext>
            </a:extLst>
          </p:cNvPr>
          <p:cNvCxnSpPr>
            <a:cxnSpLocks noChangeAspect="1"/>
          </p:cNvCxnSpPr>
          <p:nvPr/>
        </p:nvCxnSpPr>
        <p:spPr>
          <a:xfrm flipV="1">
            <a:off x="7660534" y="2589900"/>
            <a:ext cx="131589" cy="109728"/>
          </a:xfrm>
          <a:prstGeom prst="line">
            <a:avLst/>
          </a:prstGeom>
          <a:ln w="25400">
            <a:solidFill>
              <a:srgbClr val="0F02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63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56AD45-9BA8-47B0-A17C-3D5116EAD6A7}"/>
              </a:ext>
            </a:extLst>
          </p:cNvPr>
          <p:cNvSpPr txBox="1"/>
          <p:nvPr/>
        </p:nvSpPr>
        <p:spPr>
          <a:xfrm>
            <a:off x="812800" y="1001487"/>
            <a:ext cx="11016343" cy="3447098"/>
          </a:xfrm>
          <a:prstGeom prst="rect">
            <a:avLst/>
          </a:prstGeom>
          <a:noFill/>
        </p:spPr>
        <p:txBody>
          <a:bodyPr wrap="square" rtlCol="0">
            <a:spAutoFit/>
          </a:bodyPr>
          <a:lstStyle/>
          <a:p>
            <a:pPr marL="457200" indent="-457200">
              <a:spcAft>
                <a:spcPts val="1200"/>
              </a:spcAft>
              <a:buFont typeface="+mj-lt"/>
              <a:buAutoNum type="arabicPeriod"/>
            </a:pPr>
            <a:r>
              <a:rPr lang="en-US" sz="2400" dirty="0"/>
              <a:t>Link flow manipulations and population growth/decline</a:t>
            </a:r>
          </a:p>
          <a:p>
            <a:pPr lvl="1">
              <a:spcAft>
                <a:spcPts val="1200"/>
              </a:spcAft>
            </a:pPr>
            <a:endParaRPr lang="en-US" sz="2400" dirty="0"/>
          </a:p>
          <a:p>
            <a:pPr lvl="1">
              <a:spcAft>
                <a:spcPts val="1200"/>
              </a:spcAft>
            </a:pPr>
            <a:endParaRPr lang="en-US" sz="2400" dirty="0"/>
          </a:p>
          <a:p>
            <a:pPr lvl="1">
              <a:spcAft>
                <a:spcPts val="1200"/>
              </a:spcAft>
            </a:pPr>
            <a:endParaRPr lang="en-US" sz="2400" dirty="0"/>
          </a:p>
          <a:p>
            <a:pPr lvl="1">
              <a:spcAft>
                <a:spcPts val="1200"/>
              </a:spcAft>
            </a:pPr>
            <a:endParaRPr lang="en-US" sz="2400" dirty="0"/>
          </a:p>
          <a:p>
            <a:pPr marL="342900" indent="-342900">
              <a:spcAft>
                <a:spcPts val="1200"/>
              </a:spcAft>
              <a:buFont typeface="+mj-lt"/>
              <a:buAutoNum type="arabicPeriod"/>
            </a:pPr>
            <a:r>
              <a:rPr lang="en-US" sz="2400" dirty="0"/>
              <a:t>Identify flow scenarios resulting in population growth under spawning and survival assumptions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B25CFD-221E-408D-9314-460D652F22D0}"/>
                  </a:ext>
                </a:extLst>
              </p:cNvPr>
              <p:cNvSpPr txBox="1"/>
              <p:nvPr/>
            </p:nvSpPr>
            <p:spPr>
              <a:xfrm>
                <a:off x="812800" y="1001487"/>
                <a:ext cx="11016343" cy="3077766"/>
              </a:xfrm>
              <a:prstGeom prst="rect">
                <a:avLst/>
              </a:prstGeom>
              <a:noFill/>
            </p:spPr>
            <p:txBody>
              <a:bodyPr wrap="square" rtlCol="0">
                <a:spAutoFit/>
              </a:bodyPr>
              <a:lstStyle/>
              <a:p>
                <a:pPr marL="457200" indent="-457200">
                  <a:spcAft>
                    <a:spcPts val="1200"/>
                  </a:spcAft>
                  <a:buFont typeface="+mj-lt"/>
                  <a:buAutoNum type="arabicPeriod"/>
                </a:pPr>
                <a:r>
                  <a:rPr lang="en-US" sz="2400" b="1" dirty="0"/>
                  <a:t>Establish the Link</a:t>
                </a:r>
              </a:p>
              <a:p>
                <a:pPr marL="914400" lvl="1" indent="-457200">
                  <a:spcAft>
                    <a:spcPts val="1200"/>
                  </a:spcAft>
                  <a:buFont typeface="+mj-lt"/>
                  <a:buAutoNum type="alphaLcParenR"/>
                </a:pPr>
                <a:r>
                  <a:rPr lang="en-US" sz="2400" dirty="0">
                    <a:solidFill>
                      <a:srgbClr val="0070C0"/>
                    </a:solidFill>
                  </a:rPr>
                  <a:t>Identify the link:  retention probability </a:t>
                </a:r>
                <a14:m>
                  <m:oMath xmlns:m="http://schemas.openxmlformats.org/officeDocument/2006/math">
                    <m:r>
                      <a:rPr lang="en-US" sz="2400" i="1">
                        <a:solidFill>
                          <a:srgbClr val="0070C0"/>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𝑝</m:t>
                        </m:r>
                      </m:e>
                      <m:sub>
                        <m:r>
                          <a:rPr lang="en-US" sz="2400" i="1">
                            <a:solidFill>
                              <a:srgbClr val="0070C0"/>
                            </a:solidFill>
                            <a:latin typeface="Cambria Math" panose="02040503050406030204" pitchFamily="18" charset="0"/>
                          </a:rPr>
                          <m:t>𝑟𝑒𝑡</m:t>
                        </m:r>
                      </m:sub>
                    </m:sSub>
                    <m:r>
                      <a:rPr lang="en-US" sz="2400" i="1">
                        <a:solidFill>
                          <a:srgbClr val="0070C0"/>
                        </a:solidFill>
                        <a:latin typeface="Cambria Math" panose="02040503050406030204" pitchFamily="18" charset="0"/>
                      </a:rPr>
                      <m:t>)</m:t>
                    </m:r>
                  </m:oMath>
                </a14:m>
                <a:endParaRPr lang="en-US" sz="2400" dirty="0">
                  <a:solidFill>
                    <a:srgbClr val="0070C0"/>
                  </a:solidFill>
                </a:endParaRPr>
              </a:p>
              <a:p>
                <a:pPr marL="914400" lvl="1" indent="-457200">
                  <a:spcAft>
                    <a:spcPts val="1200"/>
                  </a:spcAft>
                  <a:buFont typeface="+mj-lt"/>
                  <a:buAutoNum type="alphaLcParenR"/>
                </a:pPr>
                <a:r>
                  <a:rPr lang="en-US" sz="2400" dirty="0">
                    <a:solidFill>
                      <a:srgbClr val="0070C0"/>
                    </a:solidFill>
                  </a:rPr>
                  <a:t>Put flow manipulations in terms of retention probability</a:t>
                </a:r>
              </a:p>
              <a:p>
                <a:pPr marL="914400" lvl="1" indent="-457200">
                  <a:spcAft>
                    <a:spcPts val="1200"/>
                  </a:spcAft>
                  <a:buFont typeface="+mj-lt"/>
                  <a:buAutoNum type="alphaLcParenR"/>
                </a:pPr>
                <a:r>
                  <a:rPr lang="en-US" sz="2400" dirty="0">
                    <a:solidFill>
                      <a:srgbClr val="0070C0"/>
                    </a:solidFill>
                  </a:rPr>
                  <a:t>Put population growth and decline in terms of retention probability </a:t>
                </a:r>
              </a:p>
              <a:p>
                <a:pPr lvl="1">
                  <a:spcAft>
                    <a:spcPts val="1200"/>
                  </a:spcAft>
                </a:pPr>
                <a:endParaRPr lang="en-US" sz="2400" dirty="0"/>
              </a:p>
              <a:p>
                <a:pPr marL="342900" indent="-342900">
                  <a:spcAft>
                    <a:spcPts val="1200"/>
                  </a:spcAft>
                  <a:buFont typeface="+mj-lt"/>
                  <a:buAutoNum type="arabicPeriod"/>
                </a:pPr>
                <a:r>
                  <a:rPr lang="en-US" sz="2400" b="1" dirty="0"/>
                  <a:t>Use the Link</a:t>
                </a:r>
              </a:p>
            </p:txBody>
          </p:sp>
        </mc:Choice>
        <mc:Fallback xmlns="">
          <p:sp>
            <p:nvSpPr>
              <p:cNvPr id="7" name="TextBox 6">
                <a:extLst>
                  <a:ext uri="{FF2B5EF4-FFF2-40B4-BE49-F238E27FC236}">
                    <a16:creationId xmlns:a16="http://schemas.microsoft.com/office/drawing/2014/main" id="{43B25CFD-221E-408D-9314-460D652F22D0}"/>
                  </a:ext>
                </a:extLst>
              </p:cNvPr>
              <p:cNvSpPr txBox="1">
                <a:spLocks noRot="1" noChangeAspect="1" noMove="1" noResize="1" noEditPoints="1" noAdjustHandles="1" noChangeArrowheads="1" noChangeShapeType="1" noTextEdit="1"/>
              </p:cNvSpPr>
              <p:nvPr/>
            </p:nvSpPr>
            <p:spPr>
              <a:xfrm>
                <a:off x="812800" y="1001487"/>
                <a:ext cx="11016343" cy="3077766"/>
              </a:xfrm>
              <a:prstGeom prst="rect">
                <a:avLst/>
              </a:prstGeom>
              <a:blipFill>
                <a:blip r:embed="rId2"/>
                <a:stretch>
                  <a:fillRect l="-885" t="-1782" b="-376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025F78E-FD01-4CE6-9C27-E5F3C0DD6446}"/>
              </a:ext>
            </a:extLst>
          </p:cNvPr>
          <p:cNvSpPr txBox="1"/>
          <p:nvPr/>
        </p:nvSpPr>
        <p:spPr>
          <a:xfrm>
            <a:off x="291548" y="304800"/>
            <a:ext cx="7116417" cy="646331"/>
          </a:xfrm>
          <a:prstGeom prst="rect">
            <a:avLst/>
          </a:prstGeom>
          <a:noFill/>
        </p:spPr>
        <p:txBody>
          <a:bodyPr wrap="square" rtlCol="0">
            <a:spAutoFit/>
          </a:bodyPr>
          <a:lstStyle/>
          <a:p>
            <a:r>
              <a:rPr lang="en-US" sz="3600" u="sng" dirty="0">
                <a:latin typeface="+mj-lt"/>
              </a:rPr>
              <a:t>Approach</a:t>
            </a:r>
          </a:p>
        </p:txBody>
      </p:sp>
    </p:spTree>
    <p:extLst>
      <p:ext uri="{BB962C8B-B14F-4D97-AF65-F5344CB8AC3E}">
        <p14:creationId xmlns:p14="http://schemas.microsoft.com/office/powerpoint/2010/main" val="68450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0C00B-F4D0-4CB1-99D4-DC853DE65179}"/>
              </a:ext>
            </a:extLst>
          </p:cNvPr>
          <p:cNvSpPr txBox="1"/>
          <p:nvPr/>
        </p:nvSpPr>
        <p:spPr>
          <a:xfrm>
            <a:off x="291548" y="51813"/>
            <a:ext cx="11290852" cy="646331"/>
          </a:xfrm>
          <a:prstGeom prst="rect">
            <a:avLst/>
          </a:prstGeom>
          <a:noFill/>
        </p:spPr>
        <p:txBody>
          <a:bodyPr wrap="square" rtlCol="0">
            <a:spAutoFit/>
          </a:bodyPr>
          <a:lstStyle/>
          <a:p>
            <a:r>
              <a:rPr lang="en-US" sz="3600" u="sng" dirty="0">
                <a:latin typeface="+mj-lt"/>
              </a:rPr>
              <a:t>Conclusions and Caveats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A37577-C32C-466F-9E15-A2650DB17C79}"/>
                  </a:ext>
                </a:extLst>
              </p:cNvPr>
              <p:cNvSpPr txBox="1"/>
              <p:nvPr/>
            </p:nvSpPr>
            <p:spPr>
              <a:xfrm>
                <a:off x="1195754" y="703966"/>
                <a:ext cx="10522634" cy="5878532"/>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300" dirty="0"/>
                  <a:t>Given a particular spawning and survival scenario, this approach determines what sets of management actions are projected to lead to positive growth.</a:t>
                </a:r>
              </a:p>
              <a:p>
                <a:pPr marL="285750" indent="-285750">
                  <a:spcAft>
                    <a:spcPts val="1800"/>
                  </a:spcAft>
                  <a:buFont typeface="Arial" panose="020B0604020202020204" pitchFamily="34" charset="0"/>
                  <a:buChar char="•"/>
                </a:pPr>
                <a:r>
                  <a:rPr lang="en-US" sz="2300" dirty="0"/>
                  <a:t>Managed drift flows are assumed independent of manipulated spawning flows.</a:t>
                </a:r>
              </a:p>
              <a:p>
                <a:pPr marL="285750" indent="-285750">
                  <a:spcAft>
                    <a:spcPts val="1800"/>
                  </a:spcAft>
                  <a:buFont typeface="Arial" panose="020B0604020202020204" pitchFamily="34" charset="0"/>
                  <a:buChar char="•"/>
                </a:pPr>
                <a:r>
                  <a:rPr lang="en-US" sz="2300" dirty="0"/>
                  <a:t>Currently all spawning in the model occurs near the Milk River confluence (only data available).  Additionally, few data points are currently available to generate retention probability contours by drift scenario (1b).  </a:t>
                </a:r>
              </a:p>
              <a:p>
                <a:pPr marL="285750" indent="-285750">
                  <a:buFont typeface="Arial" panose="020B0604020202020204" pitchFamily="34" charset="0"/>
                  <a:buChar char="•"/>
                </a:pPr>
                <a:r>
                  <a:rPr lang="en-US" sz="2300" dirty="0"/>
                  <a:t>For very low survival rates, demographic stochasticity is more likely to play a large role in population outcomes and reduce the projected long-term growth rate </a:t>
                </a:r>
              </a:p>
              <a:p>
                <a:pPr lvl="1">
                  <a:spcAft>
                    <a:spcPts val="1800"/>
                  </a:spcAft>
                </a:pPr>
                <a:r>
                  <a:rPr lang="en-US" sz="2400" dirty="0"/>
                  <a:t>	</a:t>
                </a:r>
                <a:r>
                  <a:rPr lang="en-US" sz="2000" dirty="0">
                    <a:solidFill>
                      <a:srgbClr val="FF0000"/>
                    </a:solidFill>
                  </a:rPr>
                  <a:t>RECOMMENDATION:</a:t>
                </a:r>
                <a:r>
                  <a:rPr lang="en-US" sz="2000" dirty="0"/>
                  <a:t>  For these cases, use the individual based model to explore 	variation in projected outcomes.  Implementing the management scenario that yields the 	highest, feasible long-term </a:t>
                </a:r>
                <a14:m>
                  <m:oMath xmlns:m="http://schemas.openxmlformats.org/officeDocument/2006/math">
                    <m:r>
                      <a:rPr lang="en-US" sz="2000" i="1">
                        <a:latin typeface="Cambria Math" panose="02040503050406030204" pitchFamily="18" charset="0"/>
                        <a:ea typeface="Cambria Math" panose="02040503050406030204" pitchFamily="18" charset="0"/>
                      </a:rPr>
                      <m:t>𝜆</m:t>
                    </m:r>
                  </m:oMath>
                </a14:m>
                <a:r>
                  <a:rPr lang="en-US" sz="2000" dirty="0"/>
                  <a:t> value may aid in alleviating the negative effects of 	stochasticity. </a:t>
                </a:r>
              </a:p>
              <a:p>
                <a:pPr marL="285750" indent="-285750">
                  <a:buFont typeface="Arial" panose="020B0604020202020204" pitchFamily="34" charset="0"/>
                  <a:buChar char="•"/>
                </a:pPr>
                <a:r>
                  <a:rPr lang="en-US" sz="2300" dirty="0"/>
                  <a:t>The current analysis assumes the worst case Lake Sakakawea survival scenario: “No free embryos survive drift into Lake Sakakawea.”</a:t>
                </a:r>
              </a:p>
            </p:txBody>
          </p:sp>
        </mc:Choice>
        <mc:Fallback xmlns="">
          <p:sp>
            <p:nvSpPr>
              <p:cNvPr id="3" name="TextBox 2">
                <a:extLst>
                  <a:ext uri="{FF2B5EF4-FFF2-40B4-BE49-F238E27FC236}">
                    <a16:creationId xmlns:a16="http://schemas.microsoft.com/office/drawing/2014/main" id="{ABA37577-C32C-466F-9E15-A2650DB17C79}"/>
                  </a:ext>
                </a:extLst>
              </p:cNvPr>
              <p:cNvSpPr txBox="1">
                <a:spLocks noRot="1" noChangeAspect="1" noMove="1" noResize="1" noEditPoints="1" noAdjustHandles="1" noChangeArrowheads="1" noChangeShapeType="1" noTextEdit="1"/>
              </p:cNvSpPr>
              <p:nvPr/>
            </p:nvSpPr>
            <p:spPr>
              <a:xfrm>
                <a:off x="1195754" y="703966"/>
                <a:ext cx="10522634" cy="5878532"/>
              </a:xfrm>
              <a:prstGeom prst="rect">
                <a:avLst/>
              </a:prstGeom>
              <a:blipFill>
                <a:blip r:embed="rId2"/>
                <a:stretch>
                  <a:fillRect l="-695" t="-725" r="-1217" b="-725"/>
                </a:stretch>
              </a:blipFill>
            </p:spPr>
            <p:txBody>
              <a:bodyPr/>
              <a:lstStyle/>
              <a:p>
                <a:r>
                  <a:rPr lang="en-US">
                    <a:noFill/>
                  </a:rPr>
                  <a:t> </a:t>
                </a:r>
              </a:p>
            </p:txBody>
          </p:sp>
        </mc:Fallback>
      </mc:AlternateContent>
    </p:spTree>
    <p:extLst>
      <p:ext uri="{BB962C8B-B14F-4D97-AF65-F5344CB8AC3E}">
        <p14:creationId xmlns:p14="http://schemas.microsoft.com/office/powerpoint/2010/main" val="351428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CC3F1-658D-4B12-A1DB-DE9B33FDF1F3}"/>
              </a:ext>
            </a:extLst>
          </p:cNvPr>
          <p:cNvSpPr txBox="1"/>
          <p:nvPr/>
        </p:nvSpPr>
        <p:spPr>
          <a:xfrm>
            <a:off x="291548" y="51813"/>
            <a:ext cx="11290852" cy="646331"/>
          </a:xfrm>
          <a:prstGeom prst="rect">
            <a:avLst/>
          </a:prstGeom>
          <a:noFill/>
        </p:spPr>
        <p:txBody>
          <a:bodyPr wrap="square" rtlCol="0">
            <a:spAutoFit/>
          </a:bodyPr>
          <a:lstStyle/>
          <a:p>
            <a:r>
              <a:rPr lang="en-US" sz="3600" u="sng" dirty="0">
                <a:latin typeface="+mj-lt"/>
              </a:rPr>
              <a:t>Some naive flow questions</a:t>
            </a:r>
          </a:p>
        </p:txBody>
      </p:sp>
      <p:sp>
        <p:nvSpPr>
          <p:cNvPr id="3" name="TextBox 2">
            <a:extLst>
              <a:ext uri="{FF2B5EF4-FFF2-40B4-BE49-F238E27FC236}">
                <a16:creationId xmlns:a16="http://schemas.microsoft.com/office/drawing/2014/main" id="{5FC15462-9646-4887-A791-9A242C2F5F60}"/>
              </a:ext>
            </a:extLst>
          </p:cNvPr>
          <p:cNvSpPr txBox="1"/>
          <p:nvPr/>
        </p:nvSpPr>
        <p:spPr>
          <a:xfrm>
            <a:off x="1195754" y="995514"/>
            <a:ext cx="10522634" cy="632480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300" dirty="0"/>
              <a:t>The set of management actions projected to lead to population growth can be rather sensitive to relatively small changes in mean velocity.</a:t>
            </a:r>
          </a:p>
          <a:p>
            <a:pPr marL="800100" lvl="1" indent="-342900">
              <a:spcAft>
                <a:spcPts val="600"/>
              </a:spcAft>
              <a:buSzPct val="75000"/>
              <a:buFont typeface="Courier New" panose="02070309020205020404" pitchFamily="49" charset="0"/>
              <a:buChar char="o"/>
            </a:pPr>
            <a:r>
              <a:rPr lang="en-US" sz="2300" dirty="0"/>
              <a:t>How difficult is it for a flow manipulation to obtain a target mean velocity?  Is there a way to measure the error distribution?  Or is this somehow already accounted for in the hydraulic solution?</a:t>
            </a:r>
          </a:p>
          <a:p>
            <a:pPr marL="800100" lvl="1" indent="-342900">
              <a:spcAft>
                <a:spcPts val="600"/>
              </a:spcAft>
              <a:buSzPct val="75000"/>
              <a:buFont typeface="Courier New" panose="02070309020205020404" pitchFamily="49" charset="0"/>
              <a:buChar char="o"/>
            </a:pPr>
            <a:r>
              <a:rPr lang="en-US" sz="2300" dirty="0"/>
              <a:t>Does the variance in water velocities have a large effect on the drift results?  If so, are water velocity variances expected to be relatively the same for a given flow manipulation from year to year?</a:t>
            </a:r>
          </a:p>
          <a:p>
            <a:pPr marL="800100" lvl="1" indent="-342900">
              <a:spcAft>
                <a:spcPts val="1800"/>
              </a:spcAft>
              <a:buSzPct val="75000"/>
              <a:buFont typeface="Courier New" panose="02070309020205020404" pitchFamily="49" charset="0"/>
              <a:buChar char="o"/>
            </a:pPr>
            <a:r>
              <a:rPr lang="en-US" sz="2300" dirty="0"/>
              <a:t>Mean velocity = mean river velocity?  (or mean drift velocity)</a:t>
            </a:r>
          </a:p>
          <a:p>
            <a:pPr marL="285750" indent="-285750">
              <a:spcAft>
                <a:spcPts val="1800"/>
              </a:spcAft>
              <a:buFont typeface="Arial" panose="020B0604020202020204" pitchFamily="34" charset="0"/>
              <a:buChar char="•"/>
            </a:pPr>
            <a:r>
              <a:rPr lang="en-US" sz="2300" dirty="0"/>
              <a:t>If spawning flow manipulations precede drift flow manipulations, how quickly after switching flow strategies would changes in mean water velocity and temperature occur?</a:t>
            </a:r>
          </a:p>
          <a:p>
            <a:pPr marL="285750" indent="-285750">
              <a:spcAft>
                <a:spcPts val="1800"/>
              </a:spcAft>
              <a:buFont typeface="Arial" panose="020B0604020202020204" pitchFamily="34" charset="0"/>
              <a:buChar char="•"/>
            </a:pPr>
            <a:r>
              <a:rPr lang="en-US" sz="2300" dirty="0"/>
              <a:t>Would it be difficult/time consuming to determine a lower boundary for spawning sites given flow scenarios?</a:t>
            </a:r>
          </a:p>
          <a:p>
            <a:pPr marL="800100" lvl="1" indent="-342900">
              <a:spcAft>
                <a:spcPts val="1800"/>
              </a:spcAft>
              <a:buSzPct val="75000"/>
              <a:buFont typeface="Courier New" panose="02070309020205020404" pitchFamily="49" charset="0"/>
              <a:buChar char="o"/>
            </a:pPr>
            <a:endParaRPr lang="en-US" sz="2300" dirty="0"/>
          </a:p>
        </p:txBody>
      </p:sp>
    </p:spTree>
    <p:extLst>
      <p:ext uri="{BB962C8B-B14F-4D97-AF65-F5344CB8AC3E}">
        <p14:creationId xmlns:p14="http://schemas.microsoft.com/office/powerpoint/2010/main" val="147848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9A7B55C-4D20-4D90-BD57-D4BCD4D6DB32}"/>
              </a:ext>
            </a:extLst>
          </p:cNvPr>
          <p:cNvGrpSpPr/>
          <p:nvPr/>
        </p:nvGrpSpPr>
        <p:grpSpPr>
          <a:xfrm>
            <a:off x="1683154" y="851925"/>
            <a:ext cx="8825692" cy="5894897"/>
            <a:chOff x="1577265" y="294516"/>
            <a:chExt cx="9037471" cy="6130468"/>
          </a:xfrm>
        </p:grpSpPr>
        <p:pic>
          <p:nvPicPr>
            <p:cNvPr id="3" name="Picture 2">
              <a:extLst>
                <a:ext uri="{FF2B5EF4-FFF2-40B4-BE49-F238E27FC236}">
                  <a16:creationId xmlns:a16="http://schemas.microsoft.com/office/drawing/2014/main" id="{5D750A3E-53D2-43C5-AE4F-DDDE043F5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265" y="433016"/>
              <a:ext cx="9037471" cy="599196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27000B-6EBA-4E7F-8D31-34817AE8A79B}"/>
                    </a:ext>
                  </a:extLst>
                </p:cNvPr>
                <p:cNvSpPr txBox="1"/>
                <p:nvPr/>
              </p:nvSpPr>
              <p:spPr>
                <a:xfrm>
                  <a:off x="3264568" y="29451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4E27000B-6EBA-4E7F-8D31-34817AE8A79B}"/>
                    </a:ext>
                  </a:extLst>
                </p:cNvPr>
                <p:cNvSpPr txBox="1">
                  <a:spLocks noRot="1" noChangeAspect="1" noMove="1" noResize="1" noEditPoints="1" noAdjustHandles="1" noChangeArrowheads="1" noChangeShapeType="1" noTextEdit="1"/>
                </p:cNvSpPr>
                <p:nvPr/>
              </p:nvSpPr>
              <p:spPr>
                <a:xfrm>
                  <a:off x="3264568" y="294516"/>
                  <a:ext cx="517770" cy="276999"/>
                </a:xfrm>
                <a:prstGeom prst="rect">
                  <a:avLst/>
                </a:prstGeom>
                <a:blipFill>
                  <a:blip r:embed="rId3"/>
                  <a:stretch>
                    <a:fillRect l="-10714" r="-11905"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9C821B-14E9-4A6C-BC26-98C64F6FFD7D}"/>
                    </a:ext>
                  </a:extLst>
                </p:cNvPr>
                <p:cNvSpPr txBox="1"/>
                <p:nvPr/>
              </p:nvSpPr>
              <p:spPr>
                <a:xfrm>
                  <a:off x="9111915"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F9C821B-14E9-4A6C-BC26-98C64F6FFD7D}"/>
                    </a:ext>
                  </a:extLst>
                </p:cNvPr>
                <p:cNvSpPr txBox="1">
                  <a:spLocks noRot="1" noChangeAspect="1" noMove="1" noResize="1" noEditPoints="1" noAdjustHandles="1" noChangeArrowheads="1" noChangeShapeType="1" noTextEdit="1"/>
                </p:cNvSpPr>
                <p:nvPr/>
              </p:nvSpPr>
              <p:spPr>
                <a:xfrm>
                  <a:off x="9111915" y="320599"/>
                  <a:ext cx="517770" cy="276999"/>
                </a:xfrm>
                <a:prstGeom prst="rect">
                  <a:avLst/>
                </a:prstGeom>
                <a:blipFill>
                  <a:blip r:embed="rId4"/>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F5F37C-74F6-49FA-BB6D-6AD67AB43AFD}"/>
                    </a:ext>
                  </a:extLst>
                </p:cNvPr>
                <p:cNvSpPr txBox="1"/>
                <p:nvPr/>
              </p:nvSpPr>
              <p:spPr>
                <a:xfrm>
                  <a:off x="6096000" y="320599"/>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F5F37C-74F6-49FA-BB6D-6AD67AB43AFD}"/>
                    </a:ext>
                  </a:extLst>
                </p:cNvPr>
                <p:cNvSpPr txBox="1">
                  <a:spLocks noRot="1" noChangeAspect="1" noMove="1" noResize="1" noEditPoints="1" noAdjustHandles="1" noChangeArrowheads="1" noChangeShapeType="1" noTextEdit="1"/>
                </p:cNvSpPr>
                <p:nvPr/>
              </p:nvSpPr>
              <p:spPr>
                <a:xfrm>
                  <a:off x="6096000" y="320599"/>
                  <a:ext cx="517770" cy="276999"/>
                </a:xfrm>
                <a:prstGeom prst="rect">
                  <a:avLst/>
                </a:prstGeom>
                <a:blipFill>
                  <a:blip r:embed="rId5"/>
                  <a:stretch>
                    <a:fillRect l="-9412"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2A3B3E-85B4-4B75-85E6-12886883C736}"/>
                    </a:ext>
                  </a:extLst>
                </p:cNvPr>
                <p:cNvSpPr txBox="1"/>
                <p:nvPr/>
              </p:nvSpPr>
              <p:spPr>
                <a:xfrm>
                  <a:off x="3264568"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82A3B3E-85B4-4B75-85E6-12886883C736}"/>
                    </a:ext>
                  </a:extLst>
                </p:cNvPr>
                <p:cNvSpPr txBox="1">
                  <a:spLocks noRot="1" noChangeAspect="1" noMove="1" noResize="1" noEditPoints="1" noAdjustHandles="1" noChangeArrowheads="1" noChangeShapeType="1" noTextEdit="1"/>
                </p:cNvSpPr>
                <p:nvPr/>
              </p:nvSpPr>
              <p:spPr>
                <a:xfrm>
                  <a:off x="3264568" y="3283428"/>
                  <a:ext cx="517770" cy="276999"/>
                </a:xfrm>
                <a:prstGeom prst="rect">
                  <a:avLst/>
                </a:prstGeom>
                <a:blipFill>
                  <a:blip r:embed="rId6"/>
                  <a:stretch>
                    <a:fillRect l="-10714" r="-1190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88460A-D4C3-453C-9651-E62C74806568}"/>
                    </a:ext>
                  </a:extLst>
                </p:cNvPr>
                <p:cNvSpPr txBox="1"/>
                <p:nvPr/>
              </p:nvSpPr>
              <p:spPr>
                <a:xfrm>
                  <a:off x="9111915" y="3266466"/>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2C88460A-D4C3-453C-9651-E62C74806568}"/>
                    </a:ext>
                  </a:extLst>
                </p:cNvPr>
                <p:cNvSpPr txBox="1">
                  <a:spLocks noRot="1" noChangeAspect="1" noMove="1" noResize="1" noEditPoints="1" noAdjustHandles="1" noChangeArrowheads="1" noChangeShapeType="1" noTextEdit="1"/>
                </p:cNvSpPr>
                <p:nvPr/>
              </p:nvSpPr>
              <p:spPr>
                <a:xfrm>
                  <a:off x="9111915" y="3266466"/>
                  <a:ext cx="517770" cy="276999"/>
                </a:xfrm>
                <a:prstGeom prst="rect">
                  <a:avLst/>
                </a:prstGeom>
                <a:blipFill>
                  <a:blip r:embed="rId7"/>
                  <a:stretch>
                    <a:fillRect l="-10588" r="-1058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C7E290-E652-4CBD-BA3D-DADBF781AFAD}"/>
                    </a:ext>
                  </a:extLst>
                </p:cNvPr>
                <p:cNvSpPr txBox="1"/>
                <p:nvPr/>
              </p:nvSpPr>
              <p:spPr>
                <a:xfrm>
                  <a:off x="6100422" y="3283428"/>
                  <a:ext cx="5177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B1C7E290-E652-4CBD-BA3D-DADBF781AFAD}"/>
                    </a:ext>
                  </a:extLst>
                </p:cNvPr>
                <p:cNvSpPr txBox="1">
                  <a:spLocks noRot="1" noChangeAspect="1" noMove="1" noResize="1" noEditPoints="1" noAdjustHandles="1" noChangeArrowheads="1" noChangeShapeType="1" noTextEdit="1"/>
                </p:cNvSpPr>
                <p:nvPr/>
              </p:nvSpPr>
              <p:spPr>
                <a:xfrm>
                  <a:off x="6100422" y="3283428"/>
                  <a:ext cx="517770" cy="276999"/>
                </a:xfrm>
                <a:prstGeom prst="rect">
                  <a:avLst/>
                </a:prstGeom>
                <a:blipFill>
                  <a:blip r:embed="rId8"/>
                  <a:stretch>
                    <a:fillRect l="-10588" r="-10588" b="-6667"/>
                  </a:stretch>
                </a:blipFill>
              </p:spPr>
              <p:txBody>
                <a:bodyPr/>
                <a:lstStyle/>
                <a:p>
                  <a:r>
                    <a:rPr lang="en-US">
                      <a:noFill/>
                    </a:rPr>
                    <a:t> </a:t>
                  </a:r>
                </a:p>
              </p:txBody>
            </p:sp>
          </mc:Fallback>
        </mc:AlternateContent>
      </p:grpSp>
      <p:sp>
        <p:nvSpPr>
          <p:cNvPr id="12" name="TextBox 11">
            <a:extLst>
              <a:ext uri="{FF2B5EF4-FFF2-40B4-BE49-F238E27FC236}">
                <a16:creationId xmlns:a16="http://schemas.microsoft.com/office/drawing/2014/main" id="{4C94CD35-50F6-4C89-B3D3-49F5436543F2}"/>
              </a:ext>
            </a:extLst>
          </p:cNvPr>
          <p:cNvSpPr txBox="1"/>
          <p:nvPr/>
        </p:nvSpPr>
        <p:spPr>
          <a:xfrm>
            <a:off x="291548" y="66262"/>
            <a:ext cx="11290852" cy="646331"/>
          </a:xfrm>
          <a:prstGeom prst="rect">
            <a:avLst/>
          </a:prstGeom>
          <a:noFill/>
        </p:spPr>
        <p:txBody>
          <a:bodyPr wrap="square" rtlCol="0">
            <a:spAutoFit/>
          </a:bodyPr>
          <a:lstStyle/>
          <a:p>
            <a:r>
              <a:rPr lang="en-US" sz="3600" u="sng" dirty="0">
                <a:latin typeface="+mj-lt"/>
              </a:rPr>
              <a:t>1b) Flow Manipulations in Terms of Retention Probability</a:t>
            </a:r>
          </a:p>
        </p:txBody>
      </p:sp>
      <p:sp>
        <p:nvSpPr>
          <p:cNvPr id="2" name="TextBox 1">
            <a:extLst>
              <a:ext uri="{FF2B5EF4-FFF2-40B4-BE49-F238E27FC236}">
                <a16:creationId xmlns:a16="http://schemas.microsoft.com/office/drawing/2014/main" id="{6A80F93E-F607-4D12-8AA9-D3BB79332E88}"/>
              </a:ext>
            </a:extLst>
          </p:cNvPr>
          <p:cNvSpPr txBox="1"/>
          <p:nvPr/>
        </p:nvSpPr>
        <p:spPr>
          <a:xfrm>
            <a:off x="624112" y="572210"/>
            <a:ext cx="3962402" cy="369332"/>
          </a:xfrm>
          <a:prstGeom prst="rect">
            <a:avLst/>
          </a:prstGeom>
          <a:noFill/>
        </p:spPr>
        <p:txBody>
          <a:bodyPr wrap="square" rtlCol="0">
            <a:spAutoFit/>
          </a:bodyPr>
          <a:lstStyle/>
          <a:p>
            <a:pPr marL="285750" indent="-285750">
              <a:buFont typeface="Arial" panose="020B0604020202020204" pitchFamily="34" charset="0"/>
              <a:buChar char="•"/>
            </a:pPr>
            <a:r>
              <a:rPr lang="en-US" dirty="0"/>
              <a:t>Based on data from Erwin et al.</a:t>
            </a:r>
          </a:p>
        </p:txBody>
      </p:sp>
    </p:spTree>
    <p:extLst>
      <p:ext uri="{BB962C8B-B14F-4D97-AF65-F5344CB8AC3E}">
        <p14:creationId xmlns:p14="http://schemas.microsoft.com/office/powerpoint/2010/main" val="232878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CE11C52-8A3B-4AD2-9D64-F2F0AF4B504E}"/>
              </a:ext>
            </a:extLst>
          </p:cNvPr>
          <p:cNvGrpSpPr/>
          <p:nvPr/>
        </p:nvGrpSpPr>
        <p:grpSpPr>
          <a:xfrm>
            <a:off x="1664093" y="878015"/>
            <a:ext cx="10110567" cy="5897880"/>
            <a:chOff x="1664093" y="878015"/>
            <a:chExt cx="10110567" cy="5897880"/>
          </a:xfrm>
        </p:grpSpPr>
        <p:pic>
          <p:nvPicPr>
            <p:cNvPr id="4" name="Picture 3">
              <a:extLst>
                <a:ext uri="{FF2B5EF4-FFF2-40B4-BE49-F238E27FC236}">
                  <a16:creationId xmlns:a16="http://schemas.microsoft.com/office/drawing/2014/main" id="{1E6EBB35-0E82-4331-94AC-F34BE6085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093" y="878015"/>
              <a:ext cx="8676220" cy="589788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726E8F1-4C95-4F74-86E0-A944A9C84732}"/>
                    </a:ext>
                  </a:extLst>
                </p:cNvPr>
                <p:cNvSpPr txBox="1"/>
                <p:nvPr/>
              </p:nvSpPr>
              <p:spPr>
                <a:xfrm>
                  <a:off x="10244688" y="3496942"/>
                  <a:ext cx="1529972"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(long-term)</a:t>
                  </a:r>
                </a:p>
              </p:txBody>
            </p:sp>
          </mc:Choice>
          <mc:Fallback xmlns="">
            <p:sp>
              <p:nvSpPr>
                <p:cNvPr id="7" name="TextBox 6">
                  <a:extLst>
                    <a:ext uri="{FF2B5EF4-FFF2-40B4-BE49-F238E27FC236}">
                      <a16:creationId xmlns:a16="http://schemas.microsoft.com/office/drawing/2014/main" id="{7726E8F1-4C95-4F74-86E0-A944A9C84732}"/>
                    </a:ext>
                  </a:extLst>
                </p:cNvPr>
                <p:cNvSpPr txBox="1">
                  <a:spLocks noRot="1" noChangeAspect="1" noMove="1" noResize="1" noEditPoints="1" noAdjustHandles="1" noChangeArrowheads="1" noChangeShapeType="1" noTextEdit="1"/>
                </p:cNvSpPr>
                <p:nvPr/>
              </p:nvSpPr>
              <p:spPr>
                <a:xfrm>
                  <a:off x="10244688" y="3496942"/>
                  <a:ext cx="1529972" cy="369332"/>
                </a:xfrm>
                <a:prstGeom prst="rect">
                  <a:avLst/>
                </a:prstGeom>
                <a:blipFill>
                  <a:blip r:embed="rId3"/>
                  <a:stretch>
                    <a:fillRect t="-10000" r="-398" b="-2666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F178687-6183-46B0-926D-BD8A50559FEA}"/>
                </a:ext>
              </a:extLst>
            </p:cNvPr>
            <p:cNvSpPr txBox="1"/>
            <p:nvPr/>
          </p:nvSpPr>
          <p:spPr>
            <a:xfrm>
              <a:off x="10519343" y="4655169"/>
              <a:ext cx="980661" cy="369332"/>
            </a:xfrm>
            <a:prstGeom prst="rect">
              <a:avLst/>
            </a:prstGeom>
            <a:noFill/>
          </p:spPr>
          <p:txBody>
            <a:bodyPr wrap="square" rtlCol="0">
              <a:spAutoFit/>
            </a:bodyPr>
            <a:lstStyle/>
            <a:p>
              <a:pPr algn="ctr"/>
              <a:r>
                <a:rPr lang="en-US" dirty="0">
                  <a:solidFill>
                    <a:srgbClr val="FF0000"/>
                  </a:solidFill>
                </a:rPr>
                <a:t>decline</a:t>
              </a:r>
            </a:p>
          </p:txBody>
        </p:sp>
        <p:sp>
          <p:nvSpPr>
            <p:cNvPr id="12" name="TextBox 11">
              <a:extLst>
                <a:ext uri="{FF2B5EF4-FFF2-40B4-BE49-F238E27FC236}">
                  <a16:creationId xmlns:a16="http://schemas.microsoft.com/office/drawing/2014/main" id="{BE307328-3681-4F77-B7FF-64949858CB22}"/>
                </a:ext>
              </a:extLst>
            </p:cNvPr>
            <p:cNvSpPr txBox="1"/>
            <p:nvPr/>
          </p:nvSpPr>
          <p:spPr>
            <a:xfrm>
              <a:off x="10500617" y="2338715"/>
              <a:ext cx="848139" cy="369332"/>
            </a:xfrm>
            <a:prstGeom prst="rect">
              <a:avLst/>
            </a:prstGeom>
            <a:noFill/>
          </p:spPr>
          <p:txBody>
            <a:bodyPr wrap="square" rtlCol="0">
              <a:spAutoFit/>
            </a:bodyPr>
            <a:lstStyle/>
            <a:p>
              <a:r>
                <a:rPr lang="en-US" dirty="0">
                  <a:solidFill>
                    <a:srgbClr val="0F02BE"/>
                  </a:solidFill>
                </a:rPr>
                <a:t>growth</a:t>
              </a:r>
            </a:p>
          </p:txBody>
        </p:sp>
      </p:grpSp>
      <p:cxnSp>
        <p:nvCxnSpPr>
          <p:cNvPr id="3" name="Straight Connector 2">
            <a:extLst>
              <a:ext uri="{FF2B5EF4-FFF2-40B4-BE49-F238E27FC236}">
                <a16:creationId xmlns:a16="http://schemas.microsoft.com/office/drawing/2014/main" id="{7E98DA5C-D4A4-417C-BCD5-E7218EC07DE0}"/>
              </a:ext>
            </a:extLst>
          </p:cNvPr>
          <p:cNvCxnSpPr>
            <a:cxnSpLocks/>
          </p:cNvCxnSpPr>
          <p:nvPr/>
        </p:nvCxnSpPr>
        <p:spPr>
          <a:xfrm>
            <a:off x="2672862" y="5525134"/>
            <a:ext cx="66399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8F17D88-8A69-4375-894C-553B985357A5}"/>
              </a:ext>
            </a:extLst>
          </p:cNvPr>
          <p:cNvSpPr txBox="1"/>
          <p:nvPr/>
        </p:nvSpPr>
        <p:spPr>
          <a:xfrm>
            <a:off x="6363290" y="1237340"/>
            <a:ext cx="3048004" cy="1323439"/>
          </a:xfrm>
          <a:prstGeom prst="rect">
            <a:avLst/>
          </a:prstGeom>
          <a:noFill/>
        </p:spPr>
        <p:txBody>
          <a:bodyPr wrap="square" rtlCol="0">
            <a:spAutoFit/>
          </a:bodyPr>
          <a:lstStyle/>
          <a:p>
            <a:r>
              <a:rPr lang="en-US" sz="8000" dirty="0">
                <a:solidFill>
                  <a:schemeClr val="accent1">
                    <a:lumMod val="75000"/>
                  </a:schemeClr>
                </a:solidFill>
                <a:latin typeface="Aharoni" panose="020B0604020202020204" pitchFamily="2" charset="-79"/>
                <a:cs typeface="Aharoni" panose="020B0604020202020204" pitchFamily="2" charset="-79"/>
              </a:rPr>
              <a:t>HOPE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F60AEE7-9288-43FB-8DBA-742517BFCE97}"/>
                  </a:ext>
                </a:extLst>
              </p:cNvPr>
              <p:cNvSpPr txBox="1"/>
              <p:nvPr/>
            </p:nvSpPr>
            <p:spPr>
              <a:xfrm>
                <a:off x="291548" y="174174"/>
                <a:ext cx="11290852" cy="646331"/>
              </a:xfrm>
              <a:prstGeom prst="rect">
                <a:avLst/>
              </a:prstGeom>
              <a:noFill/>
            </p:spPr>
            <p:txBody>
              <a:bodyPr wrap="square" rtlCol="0">
                <a:spAutoFit/>
              </a:bodyPr>
              <a:lstStyle/>
              <a:p>
                <a:r>
                  <a:rPr lang="en-US" sz="3600" u="sng" dirty="0">
                    <a:latin typeface="+mj-lt"/>
                  </a:rPr>
                  <a:t>Population Growth/Decline in Terms of </a:t>
                </a:r>
                <a14:m>
                  <m:oMath xmlns:m="http://schemas.openxmlformats.org/officeDocument/2006/math">
                    <m:r>
                      <a:rPr lang="en-US" sz="3600" i="1" u="sng">
                        <a:latin typeface="Cambria Math" panose="02040503050406030204" pitchFamily="18" charset="0"/>
                        <a:ea typeface="Cambria Math" panose="02040503050406030204" pitchFamily="18" charset="0"/>
                      </a:rPr>
                      <m:t>𝜆</m:t>
                    </m:r>
                  </m:oMath>
                </a14:m>
                <a:r>
                  <a:rPr lang="en-US" sz="3600" u="sng" dirty="0">
                    <a:latin typeface="+mj-lt"/>
                  </a:rPr>
                  <a:t> </a:t>
                </a:r>
              </a:p>
            </p:txBody>
          </p:sp>
        </mc:Choice>
        <mc:Fallback xmlns="">
          <p:sp>
            <p:nvSpPr>
              <p:cNvPr id="14" name="TextBox 13">
                <a:extLst>
                  <a:ext uri="{FF2B5EF4-FFF2-40B4-BE49-F238E27FC236}">
                    <a16:creationId xmlns:a16="http://schemas.microsoft.com/office/drawing/2014/main" id="{6F60AEE7-9288-43FB-8DBA-742517BFCE97}"/>
                  </a:ext>
                </a:extLst>
              </p:cNvPr>
              <p:cNvSpPr txBox="1">
                <a:spLocks noRot="1" noChangeAspect="1" noMove="1" noResize="1" noEditPoints="1" noAdjustHandles="1" noChangeArrowheads="1" noChangeShapeType="1" noTextEdit="1"/>
              </p:cNvSpPr>
              <p:nvPr/>
            </p:nvSpPr>
            <p:spPr>
              <a:xfrm>
                <a:off x="291548" y="174174"/>
                <a:ext cx="11290852" cy="646331"/>
              </a:xfrm>
              <a:prstGeom prst="rect">
                <a:avLst/>
              </a:prstGeom>
              <a:blipFill>
                <a:blip r:embed="rId4"/>
                <a:stretch>
                  <a:fillRect l="-1674" t="-15094" b="-3490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77D5AA8-2035-4F7A-9AE0-4958E25F0CBA}"/>
              </a:ext>
            </a:extLst>
          </p:cNvPr>
          <p:cNvSpPr txBox="1"/>
          <p:nvPr/>
        </p:nvSpPr>
        <p:spPr>
          <a:xfrm>
            <a:off x="617323" y="726612"/>
            <a:ext cx="4172391"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Demographic model (deterministic)</a:t>
            </a:r>
          </a:p>
        </p:txBody>
      </p:sp>
    </p:spTree>
    <p:extLst>
      <p:ext uri="{BB962C8B-B14F-4D97-AF65-F5344CB8AC3E}">
        <p14:creationId xmlns:p14="http://schemas.microsoft.com/office/powerpoint/2010/main" val="151463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6FCCD0-EDB6-4B90-A7F9-6F9DBE4CFFCF}"/>
              </a:ext>
            </a:extLst>
          </p:cNvPr>
          <p:cNvGrpSpPr/>
          <p:nvPr/>
        </p:nvGrpSpPr>
        <p:grpSpPr>
          <a:xfrm>
            <a:off x="1794573" y="900197"/>
            <a:ext cx="10270367" cy="5989320"/>
            <a:chOff x="1504293" y="827627"/>
            <a:chExt cx="10270367" cy="5989320"/>
          </a:xfrm>
        </p:grpSpPr>
        <p:pic>
          <p:nvPicPr>
            <p:cNvPr id="4" name="Picture 3">
              <a:extLst>
                <a:ext uri="{FF2B5EF4-FFF2-40B4-BE49-F238E27FC236}">
                  <a16:creationId xmlns:a16="http://schemas.microsoft.com/office/drawing/2014/main" id="{585A730C-EA1C-4044-B0D7-D66F2F7F6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293" y="827627"/>
              <a:ext cx="8810735" cy="598932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2878A9-D748-4616-9475-A55CD82881B5}"/>
                    </a:ext>
                  </a:extLst>
                </p:cNvPr>
                <p:cNvSpPr txBox="1"/>
                <p:nvPr/>
              </p:nvSpPr>
              <p:spPr>
                <a:xfrm>
                  <a:off x="10244688" y="3496942"/>
                  <a:ext cx="1529972"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(long-term)</a:t>
                  </a:r>
                </a:p>
              </p:txBody>
            </p:sp>
          </mc:Choice>
          <mc:Fallback xmlns="">
            <p:sp>
              <p:nvSpPr>
                <p:cNvPr id="12" name="TextBox 11">
                  <a:extLst>
                    <a:ext uri="{FF2B5EF4-FFF2-40B4-BE49-F238E27FC236}">
                      <a16:creationId xmlns:a16="http://schemas.microsoft.com/office/drawing/2014/main" id="{012878A9-D748-4616-9475-A55CD82881B5}"/>
                    </a:ext>
                  </a:extLst>
                </p:cNvPr>
                <p:cNvSpPr txBox="1">
                  <a:spLocks noRot="1" noChangeAspect="1" noMove="1" noResize="1" noEditPoints="1" noAdjustHandles="1" noChangeArrowheads="1" noChangeShapeType="1" noTextEdit="1"/>
                </p:cNvSpPr>
                <p:nvPr/>
              </p:nvSpPr>
              <p:spPr>
                <a:xfrm>
                  <a:off x="10244688" y="3496942"/>
                  <a:ext cx="1529972" cy="369332"/>
                </a:xfrm>
                <a:prstGeom prst="rect">
                  <a:avLst/>
                </a:prstGeom>
                <a:blipFill>
                  <a:blip r:embed="rId3"/>
                  <a:stretch>
                    <a:fillRect t="-10000" r="-797" b="-2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D2E5472-4187-4E8F-8A54-3D5F5043AC21}"/>
                </a:ext>
              </a:extLst>
            </p:cNvPr>
            <p:cNvSpPr txBox="1"/>
            <p:nvPr/>
          </p:nvSpPr>
          <p:spPr>
            <a:xfrm>
              <a:off x="10519343" y="4655169"/>
              <a:ext cx="980661" cy="369332"/>
            </a:xfrm>
            <a:prstGeom prst="rect">
              <a:avLst/>
            </a:prstGeom>
            <a:noFill/>
          </p:spPr>
          <p:txBody>
            <a:bodyPr wrap="square" rtlCol="0">
              <a:spAutoFit/>
            </a:bodyPr>
            <a:lstStyle/>
            <a:p>
              <a:pPr algn="ctr"/>
              <a:r>
                <a:rPr lang="en-US" dirty="0">
                  <a:solidFill>
                    <a:srgbClr val="FF0000"/>
                  </a:solidFill>
                </a:rPr>
                <a:t>decline</a:t>
              </a:r>
            </a:p>
          </p:txBody>
        </p:sp>
        <p:sp>
          <p:nvSpPr>
            <p:cNvPr id="14" name="TextBox 13">
              <a:extLst>
                <a:ext uri="{FF2B5EF4-FFF2-40B4-BE49-F238E27FC236}">
                  <a16:creationId xmlns:a16="http://schemas.microsoft.com/office/drawing/2014/main" id="{96F90500-B37B-42CC-A592-BD96D0587333}"/>
                </a:ext>
              </a:extLst>
            </p:cNvPr>
            <p:cNvSpPr txBox="1"/>
            <p:nvPr/>
          </p:nvSpPr>
          <p:spPr>
            <a:xfrm>
              <a:off x="10500617" y="2338715"/>
              <a:ext cx="848139" cy="369332"/>
            </a:xfrm>
            <a:prstGeom prst="rect">
              <a:avLst/>
            </a:prstGeom>
            <a:noFill/>
          </p:spPr>
          <p:txBody>
            <a:bodyPr wrap="square" rtlCol="0">
              <a:spAutoFit/>
            </a:bodyPr>
            <a:lstStyle/>
            <a:p>
              <a:r>
                <a:rPr lang="en-US" dirty="0">
                  <a:solidFill>
                    <a:srgbClr val="0F02BE"/>
                  </a:solidFill>
                </a:rPr>
                <a:t>growth</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042FD4-E703-4C7D-94AD-28B335150825}"/>
                  </a:ext>
                </a:extLst>
              </p:cNvPr>
              <p:cNvSpPr txBox="1"/>
              <p:nvPr/>
            </p:nvSpPr>
            <p:spPr>
              <a:xfrm>
                <a:off x="291548" y="174174"/>
                <a:ext cx="11290852" cy="646331"/>
              </a:xfrm>
              <a:prstGeom prst="rect">
                <a:avLst/>
              </a:prstGeom>
              <a:noFill/>
            </p:spPr>
            <p:txBody>
              <a:bodyPr wrap="square" rtlCol="0">
                <a:spAutoFit/>
              </a:bodyPr>
              <a:lstStyle/>
              <a:p>
                <a:r>
                  <a:rPr lang="en-US" sz="3600" u="sng" dirty="0">
                    <a:latin typeface="+mj-lt"/>
                  </a:rPr>
                  <a:t>Population Growth/Decline in Terms of </a:t>
                </a:r>
                <a14:m>
                  <m:oMath xmlns:m="http://schemas.openxmlformats.org/officeDocument/2006/math">
                    <m:r>
                      <a:rPr lang="en-US" sz="3600" i="1" u="sng">
                        <a:latin typeface="Cambria Math" panose="02040503050406030204" pitchFamily="18" charset="0"/>
                        <a:ea typeface="Cambria Math" panose="02040503050406030204" pitchFamily="18" charset="0"/>
                      </a:rPr>
                      <m:t>𝜆</m:t>
                    </m:r>
                  </m:oMath>
                </a14:m>
                <a:r>
                  <a:rPr lang="en-US" sz="3600" u="sng" dirty="0">
                    <a:latin typeface="+mj-lt"/>
                  </a:rPr>
                  <a:t> </a:t>
                </a:r>
              </a:p>
            </p:txBody>
          </p:sp>
        </mc:Choice>
        <mc:Fallback xmlns="">
          <p:sp>
            <p:nvSpPr>
              <p:cNvPr id="8" name="TextBox 7">
                <a:extLst>
                  <a:ext uri="{FF2B5EF4-FFF2-40B4-BE49-F238E27FC236}">
                    <a16:creationId xmlns:a16="http://schemas.microsoft.com/office/drawing/2014/main" id="{F1042FD4-E703-4C7D-94AD-28B335150825}"/>
                  </a:ext>
                </a:extLst>
              </p:cNvPr>
              <p:cNvSpPr txBox="1">
                <a:spLocks noRot="1" noChangeAspect="1" noMove="1" noResize="1" noEditPoints="1" noAdjustHandles="1" noChangeArrowheads="1" noChangeShapeType="1" noTextEdit="1"/>
              </p:cNvSpPr>
              <p:nvPr/>
            </p:nvSpPr>
            <p:spPr>
              <a:xfrm>
                <a:off x="291548" y="174174"/>
                <a:ext cx="11290852" cy="646331"/>
              </a:xfrm>
              <a:prstGeom prst="rect">
                <a:avLst/>
              </a:prstGeom>
              <a:blipFill>
                <a:blip r:embed="rId4"/>
                <a:stretch>
                  <a:fillRect l="-1674"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F42221-24A9-4344-8F8E-3CB59F6E3EDC}"/>
                  </a:ext>
                </a:extLst>
              </p:cNvPr>
              <p:cNvSpPr txBox="1"/>
              <p:nvPr/>
            </p:nvSpPr>
            <p:spPr>
              <a:xfrm>
                <a:off x="3202256" y="4567534"/>
                <a:ext cx="5207821" cy="1384995"/>
              </a:xfrm>
              <a:prstGeom prst="rect">
                <a:avLst/>
              </a:prstGeom>
              <a:noFill/>
            </p:spPr>
            <p:txBody>
              <a:bodyPr wrap="square" rtlCol="0">
                <a:spAutoFit/>
              </a:bodyPr>
              <a:lstStyle/>
              <a:p>
                <a:pPr algn="ctr"/>
                <a:r>
                  <a:rPr lang="en-US" sz="2800" b="1" dirty="0"/>
                  <a:t>Assumes all drifting free embryos are retained in the free-flowing Missouri River, i.e., </a:t>
                </a:r>
                <a14:m>
                  <m:oMath xmlns:m="http://schemas.openxmlformats.org/officeDocument/2006/math">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𝒑</m:t>
                        </m:r>
                      </m:e>
                      <m:sub>
                        <m:r>
                          <a:rPr lang="en-US" sz="2800" b="1" i="1" smtClean="0">
                            <a:latin typeface="Cambria Math" panose="02040503050406030204" pitchFamily="18" charset="0"/>
                          </a:rPr>
                          <m:t>𝒓𝒆𝒕</m:t>
                        </m:r>
                      </m:sub>
                    </m:sSub>
                    <m:r>
                      <a:rPr lang="en-US" sz="2800" b="1" i="1" smtClean="0">
                        <a:latin typeface="Cambria Math" panose="02040503050406030204" pitchFamily="18" charset="0"/>
                      </a:rPr>
                      <m:t>=</m:t>
                    </m:r>
                    <m:r>
                      <a:rPr lang="en-US" sz="2800" b="1" i="1" smtClean="0">
                        <a:latin typeface="Cambria Math" panose="02040503050406030204" pitchFamily="18" charset="0"/>
                      </a:rPr>
                      <m:t>𝟏</m:t>
                    </m:r>
                  </m:oMath>
                </a14:m>
                <a:r>
                  <a:rPr lang="en-US" sz="2800" b="1" dirty="0"/>
                  <a:t> </a:t>
                </a:r>
              </a:p>
            </p:txBody>
          </p:sp>
        </mc:Choice>
        <mc:Fallback xmlns="">
          <p:sp>
            <p:nvSpPr>
              <p:cNvPr id="2" name="TextBox 1">
                <a:extLst>
                  <a:ext uri="{FF2B5EF4-FFF2-40B4-BE49-F238E27FC236}">
                    <a16:creationId xmlns:a16="http://schemas.microsoft.com/office/drawing/2014/main" id="{E2F42221-24A9-4344-8F8E-3CB59F6E3EDC}"/>
                  </a:ext>
                </a:extLst>
              </p:cNvPr>
              <p:cNvSpPr txBox="1">
                <a:spLocks noRot="1" noChangeAspect="1" noMove="1" noResize="1" noEditPoints="1" noAdjustHandles="1" noChangeArrowheads="1" noChangeShapeType="1" noTextEdit="1"/>
              </p:cNvSpPr>
              <p:nvPr/>
            </p:nvSpPr>
            <p:spPr>
              <a:xfrm>
                <a:off x="3202256" y="4567534"/>
                <a:ext cx="5207821" cy="1384995"/>
              </a:xfrm>
              <a:prstGeom prst="rect">
                <a:avLst/>
              </a:prstGeom>
              <a:blipFill>
                <a:blip r:embed="rId5"/>
                <a:stretch>
                  <a:fillRect l="-1404" t="-3965" r="-3158" b="-1189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E235BC3-ECEA-49C8-8866-71DF66814262}"/>
              </a:ext>
            </a:extLst>
          </p:cNvPr>
          <p:cNvSpPr txBox="1"/>
          <p:nvPr/>
        </p:nvSpPr>
        <p:spPr>
          <a:xfrm>
            <a:off x="617323" y="726612"/>
            <a:ext cx="41723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Demographic model (deterministic)</a:t>
            </a:r>
          </a:p>
          <a:p>
            <a:pPr marL="285750" indent="-285750">
              <a:buFont typeface="Arial" panose="020B0604020202020204" pitchFamily="34" charset="0"/>
              <a:buChar char="•"/>
            </a:pPr>
            <a:r>
              <a:rPr lang="en-US" dirty="0"/>
              <a:t>Very low age-0 survival</a:t>
            </a:r>
          </a:p>
          <a:p>
            <a:endParaRPr lang="en-US" dirty="0"/>
          </a:p>
        </p:txBody>
      </p:sp>
    </p:spTree>
    <p:extLst>
      <p:ext uri="{BB962C8B-B14F-4D97-AF65-F5344CB8AC3E}">
        <p14:creationId xmlns:p14="http://schemas.microsoft.com/office/powerpoint/2010/main" val="1459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0E6D9D-EB18-49E0-AC64-4132B1B5E8C4}"/>
              </a:ext>
            </a:extLst>
          </p:cNvPr>
          <p:cNvSpPr txBox="1"/>
          <p:nvPr/>
        </p:nvSpPr>
        <p:spPr>
          <a:xfrm>
            <a:off x="291548" y="174174"/>
            <a:ext cx="11290852" cy="646331"/>
          </a:xfrm>
          <a:prstGeom prst="rect">
            <a:avLst/>
          </a:prstGeom>
          <a:noFill/>
        </p:spPr>
        <p:txBody>
          <a:bodyPr wrap="square" rtlCol="0">
            <a:spAutoFit/>
          </a:bodyPr>
          <a:lstStyle/>
          <a:p>
            <a:r>
              <a:rPr lang="en-US" sz="3600" u="sng" dirty="0">
                <a:latin typeface="+mj-lt"/>
              </a:rPr>
              <a:t>Age-0 Survival in Terms of Retention Probability</a:t>
            </a:r>
          </a:p>
        </p:txBody>
      </p:sp>
      <p:sp>
        <p:nvSpPr>
          <p:cNvPr id="5" name="TextBox 4">
            <a:extLst>
              <a:ext uri="{FF2B5EF4-FFF2-40B4-BE49-F238E27FC236}">
                <a16:creationId xmlns:a16="http://schemas.microsoft.com/office/drawing/2014/main" id="{34DFBFA1-9386-4D21-8718-A251DF4FE6D4}"/>
              </a:ext>
            </a:extLst>
          </p:cNvPr>
          <p:cNvSpPr txBox="1"/>
          <p:nvPr/>
        </p:nvSpPr>
        <p:spPr>
          <a:xfrm>
            <a:off x="783770" y="2132672"/>
            <a:ext cx="10987316" cy="1107996"/>
          </a:xfrm>
          <a:prstGeom prst="rect">
            <a:avLst/>
          </a:prstGeom>
          <a:noFill/>
        </p:spPr>
        <p:txBody>
          <a:bodyPr wrap="square" rtlCol="0">
            <a:spAutoFit/>
          </a:bodyPr>
          <a:lstStyle/>
          <a:p>
            <a:pPr>
              <a:spcAft>
                <a:spcPts val="1200"/>
              </a:spcAft>
            </a:pPr>
            <a:r>
              <a:rPr lang="en-US" sz="2800" dirty="0"/>
              <a:t>Age-0 Survival = </a:t>
            </a:r>
          </a:p>
          <a:p>
            <a:pPr>
              <a:spcAft>
                <a:spcPts val="1200"/>
              </a:spcAft>
            </a:pPr>
            <a:r>
              <a:rPr lang="en-US" sz="2800" dirty="0"/>
              <a:t>	(Missouri River Age-0 Survival)*(Retention Probability)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28D033-CC0C-40C7-A40D-91F288FBF918}"/>
                  </a:ext>
                </a:extLst>
              </p:cNvPr>
              <p:cNvSpPr txBox="1"/>
              <p:nvPr/>
            </p:nvSpPr>
            <p:spPr>
              <a:xfrm>
                <a:off x="3536861" y="4410487"/>
                <a:ext cx="2316019"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rPr>
                            <m:t>0, </m:t>
                          </m:r>
                          <m:r>
                            <a:rPr lang="en-US" sz="2400" b="0" i="1" smtClean="0">
                              <a:latin typeface="Cambria Math" panose="02040503050406030204" pitchFamily="18" charset="0"/>
                            </a:rPr>
                            <m:t>𝑀𝑅</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𝑝</m:t>
                          </m:r>
                        </m:e>
                        <m:sub>
                          <m:r>
                            <a:rPr lang="en-US" sz="2400" b="0" i="1" smtClean="0">
                              <a:latin typeface="Cambria Math" panose="02040503050406030204" pitchFamily="18" charset="0"/>
                            </a:rPr>
                            <m:t>𝑟𝑒𝑡</m:t>
                          </m:r>
                        </m:sub>
                      </m:sSub>
                    </m:oMath>
                  </m:oMathPara>
                </a14:m>
                <a:endParaRPr lang="en-US" sz="2400" dirty="0"/>
              </a:p>
            </p:txBody>
          </p:sp>
        </mc:Choice>
        <mc:Fallback xmlns="">
          <p:sp>
            <p:nvSpPr>
              <p:cNvPr id="6" name="TextBox 5">
                <a:extLst>
                  <a:ext uri="{FF2B5EF4-FFF2-40B4-BE49-F238E27FC236}">
                    <a16:creationId xmlns:a16="http://schemas.microsoft.com/office/drawing/2014/main" id="{E328D033-CC0C-40C7-A40D-91F288FBF918}"/>
                  </a:ext>
                </a:extLst>
              </p:cNvPr>
              <p:cNvSpPr txBox="1">
                <a:spLocks noRot="1" noChangeAspect="1" noMove="1" noResize="1" noEditPoints="1" noAdjustHandles="1" noChangeArrowheads="1" noChangeShapeType="1" noTextEdit="1"/>
              </p:cNvSpPr>
              <p:nvPr/>
            </p:nvSpPr>
            <p:spPr>
              <a:xfrm>
                <a:off x="3536861" y="4410487"/>
                <a:ext cx="2316019" cy="385555"/>
              </a:xfrm>
              <a:prstGeom prst="rect">
                <a:avLst/>
              </a:prstGeom>
              <a:blipFill>
                <a:blip r:embed="rId2"/>
                <a:stretch>
                  <a:fillRect l="-4211" r="-526" b="-3015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504BC2C-1B61-4675-A664-FF2AFCDE20CF}"/>
              </a:ext>
            </a:extLst>
          </p:cNvPr>
          <p:cNvSpPr txBox="1"/>
          <p:nvPr/>
        </p:nvSpPr>
        <p:spPr>
          <a:xfrm>
            <a:off x="481603" y="1055228"/>
            <a:ext cx="10534739" cy="461665"/>
          </a:xfrm>
          <a:prstGeom prst="rect">
            <a:avLst/>
          </a:prstGeom>
          <a:noFill/>
        </p:spPr>
        <p:txBody>
          <a:bodyPr wrap="square" rtlCol="0">
            <a:spAutoFit/>
          </a:bodyPr>
          <a:lstStyle/>
          <a:p>
            <a:r>
              <a:rPr lang="en-US" sz="2400" i="1" dirty="0">
                <a:solidFill>
                  <a:srgbClr val="0F02BE"/>
                </a:solidFill>
              </a:rPr>
              <a:t>Today, we’ll consider the scenario where Lake Sakakawea survival is 0, so </a:t>
            </a:r>
          </a:p>
        </p:txBody>
      </p:sp>
      <p:sp>
        <p:nvSpPr>
          <p:cNvPr id="8" name="TextBox 7">
            <a:extLst>
              <a:ext uri="{FF2B5EF4-FFF2-40B4-BE49-F238E27FC236}">
                <a16:creationId xmlns:a16="http://schemas.microsoft.com/office/drawing/2014/main" id="{A176EF81-36AE-49E7-9C32-43985DD7DCFB}"/>
              </a:ext>
            </a:extLst>
          </p:cNvPr>
          <p:cNvSpPr txBox="1"/>
          <p:nvPr/>
        </p:nvSpPr>
        <p:spPr>
          <a:xfrm>
            <a:off x="2612573" y="3277918"/>
            <a:ext cx="8907247" cy="523220"/>
          </a:xfrm>
          <a:prstGeom prst="rect">
            <a:avLst/>
          </a:prstGeom>
          <a:noFill/>
        </p:spPr>
        <p:txBody>
          <a:bodyPr wrap="none" rtlCol="0">
            <a:spAutoFit/>
          </a:bodyPr>
          <a:lstStyle/>
          <a:p>
            <a:r>
              <a:rPr lang="en-US" sz="2800" dirty="0"/>
              <a:t>+ (Lake Sakakawea Age-0 Survival)*(1-Retention Probability)</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BA3A55-B1C5-43C6-8922-315D8C5B217F}"/>
                  </a:ext>
                </a:extLst>
              </p:cNvPr>
              <p:cNvSpPr txBox="1"/>
              <p:nvPr/>
            </p:nvSpPr>
            <p:spPr>
              <a:xfrm>
                <a:off x="5850570" y="4410487"/>
                <a:ext cx="2552044"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𝜙</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𝐿𝑆</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𝑟𝑒𝑡</m:t>
                          </m:r>
                        </m:sub>
                      </m:sSub>
                      <m:r>
                        <a:rPr lang="en-US" sz="2400" i="1">
                          <a:latin typeface="Cambria Math" panose="02040503050406030204" pitchFamily="18" charset="0"/>
                        </a:rPr>
                        <m:t>)</m:t>
                      </m:r>
                    </m:oMath>
                  </m:oMathPara>
                </a14:m>
                <a:endParaRPr lang="en-US" sz="2400" dirty="0"/>
              </a:p>
            </p:txBody>
          </p:sp>
        </mc:Choice>
        <mc:Fallback xmlns="">
          <p:sp>
            <p:nvSpPr>
              <p:cNvPr id="9" name="TextBox 8">
                <a:extLst>
                  <a:ext uri="{FF2B5EF4-FFF2-40B4-BE49-F238E27FC236}">
                    <a16:creationId xmlns:a16="http://schemas.microsoft.com/office/drawing/2014/main" id="{C4BA3A55-B1C5-43C6-8922-315D8C5B217F}"/>
                  </a:ext>
                </a:extLst>
              </p:cNvPr>
              <p:cNvSpPr txBox="1">
                <a:spLocks noRot="1" noChangeAspect="1" noMove="1" noResize="1" noEditPoints="1" noAdjustHandles="1" noChangeArrowheads="1" noChangeShapeType="1" noTextEdit="1"/>
              </p:cNvSpPr>
              <p:nvPr/>
            </p:nvSpPr>
            <p:spPr>
              <a:xfrm>
                <a:off x="5850570" y="4410487"/>
                <a:ext cx="2552044" cy="385555"/>
              </a:xfrm>
              <a:prstGeom prst="rect">
                <a:avLst/>
              </a:prstGeom>
              <a:blipFill>
                <a:blip r:embed="rId3"/>
                <a:stretch>
                  <a:fillRect l="-1914" r="-4067" b="-30159"/>
                </a:stretch>
              </a:blipFill>
            </p:spPr>
            <p:txBody>
              <a:bodyPr/>
              <a:lstStyle/>
              <a:p>
                <a:r>
                  <a:rPr lang="en-US">
                    <a:noFill/>
                  </a:rPr>
                  <a:t> </a:t>
                </a:r>
              </a:p>
            </p:txBody>
          </p:sp>
        </mc:Fallback>
      </mc:AlternateContent>
    </p:spTree>
    <p:extLst>
      <p:ext uri="{BB962C8B-B14F-4D97-AF65-F5344CB8AC3E}">
        <p14:creationId xmlns:p14="http://schemas.microsoft.com/office/powerpoint/2010/main" val="7357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36FCCD0-EDB6-4B90-A7F9-6F9DBE4CFFCF}"/>
              </a:ext>
            </a:extLst>
          </p:cNvPr>
          <p:cNvGrpSpPr/>
          <p:nvPr/>
        </p:nvGrpSpPr>
        <p:grpSpPr>
          <a:xfrm>
            <a:off x="2164125" y="900197"/>
            <a:ext cx="9900815" cy="5989320"/>
            <a:chOff x="1873845" y="827627"/>
            <a:chExt cx="9900815" cy="5989320"/>
          </a:xfrm>
        </p:grpSpPr>
        <p:pic>
          <p:nvPicPr>
            <p:cNvPr id="4" name="Picture 3">
              <a:extLst>
                <a:ext uri="{FF2B5EF4-FFF2-40B4-BE49-F238E27FC236}">
                  <a16:creationId xmlns:a16="http://schemas.microsoft.com/office/drawing/2014/main" id="{585A730C-EA1C-4044-B0D7-D66F2F7F699A}"/>
                </a:ext>
              </a:extLst>
            </p:cNvPr>
            <p:cNvPicPr>
              <a:picLocks noChangeAspect="1"/>
            </p:cNvPicPr>
            <p:nvPr/>
          </p:nvPicPr>
          <p:blipFill rotWithShape="1">
            <a:blip r:embed="rId2">
              <a:extLst>
                <a:ext uri="{28A0092B-C50C-407E-A947-70E740481C1C}">
                  <a14:useLocalDpi xmlns:a14="http://schemas.microsoft.com/office/drawing/2010/main" val="0"/>
                </a:ext>
              </a:extLst>
            </a:blip>
            <a:srcRect l="4194"/>
            <a:stretch/>
          </p:blipFill>
          <p:spPr>
            <a:xfrm>
              <a:off x="1873845" y="827627"/>
              <a:ext cx="8441183" cy="598932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2878A9-D748-4616-9475-A55CD82881B5}"/>
                    </a:ext>
                  </a:extLst>
                </p:cNvPr>
                <p:cNvSpPr txBox="1"/>
                <p:nvPr/>
              </p:nvSpPr>
              <p:spPr>
                <a:xfrm>
                  <a:off x="10244688" y="3496942"/>
                  <a:ext cx="1529972"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(long-term)</a:t>
                  </a:r>
                </a:p>
              </p:txBody>
            </p:sp>
          </mc:Choice>
          <mc:Fallback xmlns="">
            <p:sp>
              <p:nvSpPr>
                <p:cNvPr id="12" name="TextBox 11">
                  <a:extLst>
                    <a:ext uri="{FF2B5EF4-FFF2-40B4-BE49-F238E27FC236}">
                      <a16:creationId xmlns:a16="http://schemas.microsoft.com/office/drawing/2014/main" id="{012878A9-D748-4616-9475-A55CD82881B5}"/>
                    </a:ext>
                  </a:extLst>
                </p:cNvPr>
                <p:cNvSpPr txBox="1">
                  <a:spLocks noRot="1" noChangeAspect="1" noMove="1" noResize="1" noEditPoints="1" noAdjustHandles="1" noChangeArrowheads="1" noChangeShapeType="1" noTextEdit="1"/>
                </p:cNvSpPr>
                <p:nvPr/>
              </p:nvSpPr>
              <p:spPr>
                <a:xfrm>
                  <a:off x="10244688" y="3496942"/>
                  <a:ext cx="1529972" cy="369332"/>
                </a:xfrm>
                <a:prstGeom prst="rect">
                  <a:avLst/>
                </a:prstGeom>
                <a:blipFill>
                  <a:blip r:embed="rId3"/>
                  <a:stretch>
                    <a:fillRect t="-10000" r="-797" b="-2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D2E5472-4187-4E8F-8A54-3D5F5043AC21}"/>
                </a:ext>
              </a:extLst>
            </p:cNvPr>
            <p:cNvSpPr txBox="1"/>
            <p:nvPr/>
          </p:nvSpPr>
          <p:spPr>
            <a:xfrm>
              <a:off x="10519343" y="4655169"/>
              <a:ext cx="980661" cy="369332"/>
            </a:xfrm>
            <a:prstGeom prst="rect">
              <a:avLst/>
            </a:prstGeom>
            <a:noFill/>
          </p:spPr>
          <p:txBody>
            <a:bodyPr wrap="square" rtlCol="0">
              <a:spAutoFit/>
            </a:bodyPr>
            <a:lstStyle/>
            <a:p>
              <a:pPr algn="ctr"/>
              <a:r>
                <a:rPr lang="en-US" dirty="0">
                  <a:solidFill>
                    <a:srgbClr val="FF0000"/>
                  </a:solidFill>
                </a:rPr>
                <a:t>decline</a:t>
              </a:r>
            </a:p>
          </p:txBody>
        </p:sp>
        <p:sp>
          <p:nvSpPr>
            <p:cNvPr id="14" name="TextBox 13">
              <a:extLst>
                <a:ext uri="{FF2B5EF4-FFF2-40B4-BE49-F238E27FC236}">
                  <a16:creationId xmlns:a16="http://schemas.microsoft.com/office/drawing/2014/main" id="{96F90500-B37B-42CC-A592-BD96D0587333}"/>
                </a:ext>
              </a:extLst>
            </p:cNvPr>
            <p:cNvSpPr txBox="1"/>
            <p:nvPr/>
          </p:nvSpPr>
          <p:spPr>
            <a:xfrm>
              <a:off x="10500617" y="2338715"/>
              <a:ext cx="848139" cy="369332"/>
            </a:xfrm>
            <a:prstGeom prst="rect">
              <a:avLst/>
            </a:prstGeom>
            <a:noFill/>
          </p:spPr>
          <p:txBody>
            <a:bodyPr wrap="square" rtlCol="0">
              <a:spAutoFit/>
            </a:bodyPr>
            <a:lstStyle/>
            <a:p>
              <a:r>
                <a:rPr lang="en-US" dirty="0">
                  <a:solidFill>
                    <a:srgbClr val="0F02BE"/>
                  </a:solidFill>
                </a:rPr>
                <a:t>growth</a:t>
              </a:r>
            </a:p>
          </p:txBody>
        </p:sp>
      </p:grpSp>
      <p:cxnSp>
        <p:nvCxnSpPr>
          <p:cNvPr id="10" name="Straight Arrow Connector 9">
            <a:extLst>
              <a:ext uri="{FF2B5EF4-FFF2-40B4-BE49-F238E27FC236}">
                <a16:creationId xmlns:a16="http://schemas.microsoft.com/office/drawing/2014/main" id="{525B2C95-833F-43BB-BFBB-052F9E600C96}"/>
              </a:ext>
            </a:extLst>
          </p:cNvPr>
          <p:cNvCxnSpPr>
            <a:cxnSpLocks/>
          </p:cNvCxnSpPr>
          <p:nvPr/>
        </p:nvCxnSpPr>
        <p:spPr>
          <a:xfrm flipV="1">
            <a:off x="5508332" y="3462317"/>
            <a:ext cx="512758" cy="448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5A3C29-A7C8-486D-99A3-1D3F47669143}"/>
                  </a:ext>
                </a:extLst>
              </p:cNvPr>
              <p:cNvSpPr txBox="1"/>
              <p:nvPr/>
            </p:nvSpPr>
            <p:spPr>
              <a:xfrm>
                <a:off x="5066880" y="3890915"/>
                <a:ext cx="968278"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D55A3C29-A7C8-486D-99A3-1D3F47669143}"/>
                  </a:ext>
                </a:extLst>
              </p:cNvPr>
              <p:cNvSpPr txBox="1">
                <a:spLocks noRot="1" noChangeAspect="1" noMove="1" noResize="1" noEditPoints="1" noAdjustHandles="1" noChangeArrowheads="1" noChangeShapeType="1" noTextEdit="1"/>
              </p:cNvSpPr>
              <p:nvPr/>
            </p:nvSpPr>
            <p:spPr>
              <a:xfrm>
                <a:off x="5066880" y="3890915"/>
                <a:ext cx="968278" cy="312283"/>
              </a:xfrm>
              <a:prstGeom prst="rect">
                <a:avLst/>
              </a:prstGeom>
              <a:blipFill>
                <a:blip r:embed="rId4"/>
                <a:stretch>
                  <a:fillRect l="-629" r="-629" b="-9615"/>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754B394-71AC-4BC3-A9AE-94DDB27BB24F}"/>
              </a:ext>
            </a:extLst>
          </p:cNvPr>
          <p:cNvSpPr txBox="1"/>
          <p:nvPr/>
        </p:nvSpPr>
        <p:spPr>
          <a:xfrm>
            <a:off x="0" y="174174"/>
            <a:ext cx="12192000" cy="646331"/>
          </a:xfrm>
          <a:prstGeom prst="rect">
            <a:avLst/>
          </a:prstGeom>
          <a:noFill/>
        </p:spPr>
        <p:txBody>
          <a:bodyPr wrap="square" rtlCol="0">
            <a:spAutoFit/>
          </a:bodyPr>
          <a:lstStyle/>
          <a:p>
            <a:pPr algn="ctr"/>
            <a:r>
              <a:rPr lang="en-US" sz="3600" u="sng" dirty="0">
                <a:latin typeface="+mj-lt"/>
              </a:rPr>
              <a:t>1c) Population Growth/Decline in Terms of Retention Probability</a:t>
            </a:r>
          </a:p>
        </p:txBody>
      </p:sp>
      <p:sp>
        <p:nvSpPr>
          <p:cNvPr id="3" name="TextBox 2">
            <a:extLst>
              <a:ext uri="{FF2B5EF4-FFF2-40B4-BE49-F238E27FC236}">
                <a16:creationId xmlns:a16="http://schemas.microsoft.com/office/drawing/2014/main" id="{6516145A-E54F-427C-96D3-737EF33B743F}"/>
              </a:ext>
            </a:extLst>
          </p:cNvPr>
          <p:cNvSpPr txBox="1"/>
          <p:nvPr/>
        </p:nvSpPr>
        <p:spPr>
          <a:xfrm rot="16200000">
            <a:off x="522446" y="3462649"/>
            <a:ext cx="2899512" cy="369332"/>
          </a:xfrm>
          <a:prstGeom prst="rect">
            <a:avLst/>
          </a:prstGeom>
          <a:noFill/>
        </p:spPr>
        <p:txBody>
          <a:bodyPr wrap="none" rtlCol="0">
            <a:spAutoFit/>
          </a:bodyPr>
          <a:lstStyle/>
          <a:p>
            <a:r>
              <a:rPr lang="en-US" dirty="0"/>
              <a:t>Missouri River Age-0 Survival</a:t>
            </a:r>
          </a:p>
        </p:txBody>
      </p:sp>
      <p:sp>
        <p:nvSpPr>
          <p:cNvPr id="17" name="TextBox 16">
            <a:extLst>
              <a:ext uri="{FF2B5EF4-FFF2-40B4-BE49-F238E27FC236}">
                <a16:creationId xmlns:a16="http://schemas.microsoft.com/office/drawing/2014/main" id="{8945A8FD-3558-4C25-A77E-CF40EC70C42D}"/>
              </a:ext>
            </a:extLst>
          </p:cNvPr>
          <p:cNvSpPr txBox="1"/>
          <p:nvPr/>
        </p:nvSpPr>
        <p:spPr>
          <a:xfrm rot="16200000">
            <a:off x="1223482" y="3542479"/>
            <a:ext cx="1511952" cy="369332"/>
          </a:xfrm>
          <a:prstGeom prst="rect">
            <a:avLst/>
          </a:prstGeom>
          <a:noFill/>
        </p:spPr>
        <p:txBody>
          <a:bodyPr wrap="none" rtlCol="0">
            <a:spAutoFit/>
          </a:bodyPr>
          <a:lstStyle/>
          <a:p>
            <a:r>
              <a:rPr lang="en-US" dirty="0"/>
              <a:t>Age-0 Survival</a:t>
            </a:r>
          </a:p>
        </p:txBody>
      </p:sp>
    </p:spTree>
    <p:extLst>
      <p:ext uri="{BB962C8B-B14F-4D97-AF65-F5344CB8AC3E}">
        <p14:creationId xmlns:p14="http://schemas.microsoft.com/office/powerpoint/2010/main" val="159169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2910C75-365A-4E74-B3D4-7A149AF7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19" y="1053610"/>
            <a:ext cx="8494776" cy="573328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2EB403-B2F7-447A-B6F6-B620C361C6D8}"/>
                  </a:ext>
                </a:extLst>
              </p:cNvPr>
              <p:cNvSpPr txBox="1"/>
              <p:nvPr/>
            </p:nvSpPr>
            <p:spPr>
              <a:xfrm>
                <a:off x="5066880" y="3890915"/>
                <a:ext cx="968278"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=1</m:t>
                      </m:r>
                    </m:oMath>
                  </m:oMathPara>
                </a14:m>
                <a:endParaRPr lang="en-US" dirty="0"/>
              </a:p>
            </p:txBody>
          </p:sp>
        </mc:Choice>
        <mc:Fallback xmlns="">
          <p:sp>
            <p:nvSpPr>
              <p:cNvPr id="7" name="TextBox 6">
                <a:extLst>
                  <a:ext uri="{FF2B5EF4-FFF2-40B4-BE49-F238E27FC236}">
                    <a16:creationId xmlns:a16="http://schemas.microsoft.com/office/drawing/2014/main" id="{D02EB403-B2F7-447A-B6F6-B620C361C6D8}"/>
                  </a:ext>
                </a:extLst>
              </p:cNvPr>
              <p:cNvSpPr txBox="1">
                <a:spLocks noRot="1" noChangeAspect="1" noMove="1" noResize="1" noEditPoints="1" noAdjustHandles="1" noChangeArrowheads="1" noChangeShapeType="1" noTextEdit="1"/>
              </p:cNvSpPr>
              <p:nvPr/>
            </p:nvSpPr>
            <p:spPr>
              <a:xfrm>
                <a:off x="5066880" y="3890915"/>
                <a:ext cx="968278" cy="312283"/>
              </a:xfrm>
              <a:prstGeom prst="rect">
                <a:avLst/>
              </a:prstGeom>
              <a:blipFill>
                <a:blip r:embed="rId3"/>
                <a:stretch>
                  <a:fillRect l="-629" r="-629" b="-9615"/>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D61789D7-D12B-4CDE-81D9-ACBD806DAF9A}"/>
              </a:ext>
            </a:extLst>
          </p:cNvPr>
          <p:cNvCxnSpPr>
            <a:cxnSpLocks/>
          </p:cNvCxnSpPr>
          <p:nvPr/>
        </p:nvCxnSpPr>
        <p:spPr>
          <a:xfrm flipV="1">
            <a:off x="5508332" y="3462317"/>
            <a:ext cx="512758" cy="448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61BC08-835D-4163-8C8F-213654A2BBCD}"/>
                  </a:ext>
                </a:extLst>
              </p:cNvPr>
              <p:cNvSpPr txBox="1"/>
              <p:nvPr/>
            </p:nvSpPr>
            <p:spPr>
              <a:xfrm>
                <a:off x="9668095" y="1655335"/>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=0.319</m:t>
                      </m:r>
                    </m:oMath>
                  </m:oMathPara>
                </a14:m>
                <a:endParaRPr lang="en-US" dirty="0"/>
              </a:p>
            </p:txBody>
          </p:sp>
        </mc:Choice>
        <mc:Fallback xmlns="">
          <p:sp>
            <p:nvSpPr>
              <p:cNvPr id="10" name="TextBox 9">
                <a:extLst>
                  <a:ext uri="{FF2B5EF4-FFF2-40B4-BE49-F238E27FC236}">
                    <a16:creationId xmlns:a16="http://schemas.microsoft.com/office/drawing/2014/main" id="{1261BC08-835D-4163-8C8F-213654A2BBCD}"/>
                  </a:ext>
                </a:extLst>
              </p:cNvPr>
              <p:cNvSpPr txBox="1">
                <a:spLocks noRot="1" noChangeAspect="1" noMove="1" noResize="1" noEditPoints="1" noAdjustHandles="1" noChangeArrowheads="1" noChangeShapeType="1" noTextEdit="1"/>
              </p:cNvSpPr>
              <p:nvPr/>
            </p:nvSpPr>
            <p:spPr>
              <a:xfrm>
                <a:off x="9668095" y="1655335"/>
                <a:ext cx="1448679" cy="312283"/>
              </a:xfrm>
              <a:prstGeom prst="rect">
                <a:avLst/>
              </a:prstGeom>
              <a:blipFill>
                <a:blip r:embed="rId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B28A55-9616-4019-BC18-BAEA382CA375}"/>
                  </a:ext>
                </a:extLst>
              </p:cNvPr>
              <p:cNvSpPr txBox="1"/>
              <p:nvPr/>
            </p:nvSpPr>
            <p:spPr>
              <a:xfrm>
                <a:off x="9707331" y="3325478"/>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=0.515</m:t>
                      </m:r>
                    </m:oMath>
                  </m:oMathPara>
                </a14:m>
                <a:endParaRPr lang="en-US" dirty="0"/>
              </a:p>
            </p:txBody>
          </p:sp>
        </mc:Choice>
        <mc:Fallback xmlns="">
          <p:sp>
            <p:nvSpPr>
              <p:cNvPr id="11" name="TextBox 10">
                <a:extLst>
                  <a:ext uri="{FF2B5EF4-FFF2-40B4-BE49-F238E27FC236}">
                    <a16:creationId xmlns:a16="http://schemas.microsoft.com/office/drawing/2014/main" id="{83B28A55-9616-4019-BC18-BAEA382CA375}"/>
                  </a:ext>
                </a:extLst>
              </p:cNvPr>
              <p:cNvSpPr txBox="1">
                <a:spLocks noRot="1" noChangeAspect="1" noMove="1" noResize="1" noEditPoints="1" noAdjustHandles="1" noChangeArrowheads="1" noChangeShapeType="1" noTextEdit="1"/>
              </p:cNvSpPr>
              <p:nvPr/>
            </p:nvSpPr>
            <p:spPr>
              <a:xfrm>
                <a:off x="9707331" y="3325478"/>
                <a:ext cx="1448679" cy="312283"/>
              </a:xfrm>
              <a:prstGeom prst="rect">
                <a:avLst/>
              </a:prstGeom>
              <a:blipFill>
                <a:blip r:embed="rId5"/>
                <a:stretch>
                  <a:fillRect b="-1176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D430B967-2A97-43A4-827E-579B471E7F95}"/>
              </a:ext>
            </a:extLst>
          </p:cNvPr>
          <p:cNvCxnSpPr>
            <a:cxnSpLocks/>
          </p:cNvCxnSpPr>
          <p:nvPr/>
        </p:nvCxnSpPr>
        <p:spPr>
          <a:xfrm flipH="1" flipV="1">
            <a:off x="9120227" y="3338614"/>
            <a:ext cx="618205" cy="156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E01345-4508-4864-A406-85FCD8EB87B3}"/>
              </a:ext>
            </a:extLst>
          </p:cNvPr>
          <p:cNvCxnSpPr>
            <a:cxnSpLocks/>
          </p:cNvCxnSpPr>
          <p:nvPr/>
        </p:nvCxnSpPr>
        <p:spPr>
          <a:xfrm flipH="1" flipV="1">
            <a:off x="9106158" y="1655335"/>
            <a:ext cx="600398" cy="1561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D79BB5-2727-489E-99C9-CCA91F0C996C}"/>
              </a:ext>
            </a:extLst>
          </p:cNvPr>
          <p:cNvCxnSpPr>
            <a:cxnSpLocks/>
          </p:cNvCxnSpPr>
          <p:nvPr/>
        </p:nvCxnSpPr>
        <p:spPr>
          <a:xfrm flipH="1" flipV="1">
            <a:off x="9118801" y="4087156"/>
            <a:ext cx="618205" cy="1561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67FD6DD-AB43-4964-AA1D-23128946BCEB}"/>
                  </a:ext>
                </a:extLst>
              </p:cNvPr>
              <p:cNvSpPr txBox="1"/>
              <p:nvPr/>
            </p:nvSpPr>
            <p:spPr>
              <a:xfrm>
                <a:off x="9693265" y="4082025"/>
                <a:ext cx="1448679" cy="312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𝑟𝑒𝑡</m:t>
                          </m:r>
                        </m:sub>
                      </m:sSub>
                      <m:r>
                        <a:rPr lang="en-US" b="0" i="1" smtClean="0">
                          <a:latin typeface="Cambria Math" panose="02040503050406030204" pitchFamily="18" charset="0"/>
                        </a:rPr>
                        <m:t>=0.715</m:t>
                      </m:r>
                    </m:oMath>
                  </m:oMathPara>
                </a14:m>
                <a:endParaRPr lang="en-US" dirty="0"/>
              </a:p>
            </p:txBody>
          </p:sp>
        </mc:Choice>
        <mc:Fallback xmlns="">
          <p:sp>
            <p:nvSpPr>
              <p:cNvPr id="18" name="TextBox 17">
                <a:extLst>
                  <a:ext uri="{FF2B5EF4-FFF2-40B4-BE49-F238E27FC236}">
                    <a16:creationId xmlns:a16="http://schemas.microsoft.com/office/drawing/2014/main" id="{D67FD6DD-AB43-4964-AA1D-23128946BCEB}"/>
                  </a:ext>
                </a:extLst>
              </p:cNvPr>
              <p:cNvSpPr txBox="1">
                <a:spLocks noRot="1" noChangeAspect="1" noMove="1" noResize="1" noEditPoints="1" noAdjustHandles="1" noChangeArrowheads="1" noChangeShapeType="1" noTextEdit="1"/>
              </p:cNvSpPr>
              <p:nvPr/>
            </p:nvSpPr>
            <p:spPr>
              <a:xfrm>
                <a:off x="9693265" y="4082025"/>
                <a:ext cx="1448679" cy="312283"/>
              </a:xfrm>
              <a:prstGeom prst="rect">
                <a:avLst/>
              </a:prstGeom>
              <a:blipFill>
                <a:blip r:embed="rId6"/>
                <a:stretch>
                  <a:fillRect b="-11765"/>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72E1698-D1C4-4FE8-B393-D033C3ED5B41}"/>
              </a:ext>
            </a:extLst>
          </p:cNvPr>
          <p:cNvSpPr txBox="1"/>
          <p:nvPr/>
        </p:nvSpPr>
        <p:spPr>
          <a:xfrm>
            <a:off x="0" y="174174"/>
            <a:ext cx="12192000" cy="646331"/>
          </a:xfrm>
          <a:prstGeom prst="rect">
            <a:avLst/>
          </a:prstGeom>
          <a:noFill/>
        </p:spPr>
        <p:txBody>
          <a:bodyPr wrap="square" rtlCol="0">
            <a:spAutoFit/>
          </a:bodyPr>
          <a:lstStyle/>
          <a:p>
            <a:pPr algn="ctr"/>
            <a:r>
              <a:rPr lang="en-US" sz="3600" u="sng" dirty="0">
                <a:latin typeface="+mj-lt"/>
              </a:rPr>
              <a:t>1c) Population Growth/Decline in Terms of Retention Probability</a:t>
            </a:r>
          </a:p>
        </p:txBody>
      </p:sp>
      <p:sp>
        <p:nvSpPr>
          <p:cNvPr id="2" name="TextBox 1">
            <a:extLst>
              <a:ext uri="{FF2B5EF4-FFF2-40B4-BE49-F238E27FC236}">
                <a16:creationId xmlns:a16="http://schemas.microsoft.com/office/drawing/2014/main" id="{2E9C17C5-0429-4B12-AF6C-2148E3DC8DBA}"/>
              </a:ext>
            </a:extLst>
          </p:cNvPr>
          <p:cNvSpPr txBox="1"/>
          <p:nvPr/>
        </p:nvSpPr>
        <p:spPr>
          <a:xfrm>
            <a:off x="2612573" y="4499218"/>
            <a:ext cx="6390115" cy="1477328"/>
          </a:xfrm>
          <a:prstGeom prst="rect">
            <a:avLst/>
          </a:prstGeom>
          <a:noFill/>
        </p:spPr>
        <p:txBody>
          <a:bodyPr wrap="square" rtlCol="0">
            <a:spAutoFit/>
          </a:bodyPr>
          <a:lstStyle/>
          <a:p>
            <a:r>
              <a:rPr lang="en-US" b="1" dirty="0"/>
              <a:t>For a given retention probability curve, we expect:</a:t>
            </a:r>
          </a:p>
          <a:p>
            <a:pPr marL="742950" lvl="1" indent="-285750">
              <a:buFont typeface="Arial" panose="020B0604020202020204" pitchFamily="34" charset="0"/>
              <a:buChar char="•"/>
            </a:pPr>
            <a:r>
              <a:rPr lang="en-US" dirty="0">
                <a:solidFill>
                  <a:srgbClr val="0F02BE"/>
                </a:solidFill>
              </a:rPr>
              <a:t>Population </a:t>
            </a:r>
            <a:r>
              <a:rPr lang="en-US" b="1" dirty="0">
                <a:solidFill>
                  <a:srgbClr val="0F02BE"/>
                </a:solidFill>
              </a:rPr>
              <a:t>growth</a:t>
            </a:r>
            <a:r>
              <a:rPr lang="en-US" dirty="0">
                <a:solidFill>
                  <a:srgbClr val="0F02BE"/>
                </a:solidFill>
              </a:rPr>
              <a:t> for spawning &amp; survival scenarios to the </a:t>
            </a:r>
            <a:r>
              <a:rPr lang="en-US" b="1" dirty="0">
                <a:solidFill>
                  <a:srgbClr val="0F02BE"/>
                </a:solidFill>
              </a:rPr>
              <a:t>right/above</a:t>
            </a:r>
            <a:r>
              <a:rPr lang="en-US" dirty="0">
                <a:solidFill>
                  <a:srgbClr val="0F02BE"/>
                </a:solidFill>
              </a:rPr>
              <a:t> the curve</a:t>
            </a:r>
          </a:p>
          <a:p>
            <a:pPr marL="742950" lvl="1" indent="-285750">
              <a:buFont typeface="Arial" panose="020B0604020202020204" pitchFamily="34" charset="0"/>
              <a:buChar char="•"/>
            </a:pPr>
            <a:r>
              <a:rPr lang="en-US" dirty="0">
                <a:solidFill>
                  <a:srgbClr val="FF0000"/>
                </a:solidFill>
              </a:rPr>
              <a:t>Population </a:t>
            </a:r>
            <a:r>
              <a:rPr lang="en-US" b="1" dirty="0">
                <a:solidFill>
                  <a:srgbClr val="FF0000"/>
                </a:solidFill>
              </a:rPr>
              <a:t>decline</a:t>
            </a:r>
            <a:r>
              <a:rPr lang="en-US" dirty="0">
                <a:solidFill>
                  <a:srgbClr val="FF0000"/>
                </a:solidFill>
              </a:rPr>
              <a:t> for spawning &amp; survival scenarios to the </a:t>
            </a:r>
            <a:r>
              <a:rPr lang="en-US" b="1" dirty="0">
                <a:solidFill>
                  <a:srgbClr val="FF0000"/>
                </a:solidFill>
              </a:rPr>
              <a:t>left/below</a:t>
            </a:r>
            <a:r>
              <a:rPr lang="en-US" dirty="0">
                <a:solidFill>
                  <a:srgbClr val="FF0000"/>
                </a:solidFill>
              </a:rPr>
              <a:t> the curve</a:t>
            </a:r>
            <a:endParaRPr lang="en-US" dirty="0">
              <a:solidFill>
                <a:srgbClr val="0F02BE"/>
              </a:solidFill>
            </a:endParaRPr>
          </a:p>
        </p:txBody>
      </p:sp>
    </p:spTree>
    <p:extLst>
      <p:ext uri="{BB962C8B-B14F-4D97-AF65-F5344CB8AC3E}">
        <p14:creationId xmlns:p14="http://schemas.microsoft.com/office/powerpoint/2010/main" val="320300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5F78E-FD01-4CE6-9C27-E5F3C0DD6446}"/>
              </a:ext>
            </a:extLst>
          </p:cNvPr>
          <p:cNvSpPr txBox="1"/>
          <p:nvPr/>
        </p:nvSpPr>
        <p:spPr>
          <a:xfrm>
            <a:off x="291548" y="304800"/>
            <a:ext cx="7116417" cy="646331"/>
          </a:xfrm>
          <a:prstGeom prst="rect">
            <a:avLst/>
          </a:prstGeom>
          <a:noFill/>
        </p:spPr>
        <p:txBody>
          <a:bodyPr wrap="square" rtlCol="0">
            <a:spAutoFit/>
          </a:bodyPr>
          <a:lstStyle/>
          <a:p>
            <a:r>
              <a:rPr lang="en-US" sz="3600" u="sng" dirty="0">
                <a:latin typeface="+mj-lt"/>
              </a:rPr>
              <a:t>Approach</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56AD45-9BA8-47B0-A17C-3D5116EAD6A7}"/>
                  </a:ext>
                </a:extLst>
              </p:cNvPr>
              <p:cNvSpPr txBox="1"/>
              <p:nvPr/>
            </p:nvSpPr>
            <p:spPr>
              <a:xfrm>
                <a:off x="812800" y="1001487"/>
                <a:ext cx="11016343" cy="5539978"/>
              </a:xfrm>
              <a:prstGeom prst="rect">
                <a:avLst/>
              </a:prstGeom>
              <a:noFill/>
            </p:spPr>
            <p:txBody>
              <a:bodyPr wrap="square" rtlCol="0">
                <a:spAutoFit/>
              </a:bodyPr>
              <a:lstStyle/>
              <a:p>
                <a:pPr marL="457200" indent="-457200">
                  <a:spcAft>
                    <a:spcPts val="1200"/>
                  </a:spcAft>
                  <a:buFont typeface="+mj-lt"/>
                  <a:buAutoNum type="arabicPeriod"/>
                </a:pPr>
                <a:r>
                  <a:rPr lang="en-US" sz="2400" b="1" dirty="0"/>
                  <a:t>Establish the Link</a:t>
                </a:r>
              </a:p>
              <a:p>
                <a:pPr marL="914400" lvl="1" indent="-457200">
                  <a:spcAft>
                    <a:spcPts val="1200"/>
                  </a:spcAft>
                  <a:buFont typeface="+mj-lt"/>
                  <a:buAutoNum type="alphaLcParenR"/>
                </a:pPr>
                <a:r>
                  <a:rPr lang="en-US" sz="2400" dirty="0">
                    <a:solidFill>
                      <a:srgbClr val="0070C0"/>
                    </a:solidFill>
                  </a:rPr>
                  <a:t>Identify the link:  retention probability </a:t>
                </a:r>
                <a14:m>
                  <m:oMath xmlns:m="http://schemas.openxmlformats.org/officeDocument/2006/math">
                    <m:r>
                      <a:rPr lang="en-US" sz="2400" i="1">
                        <a:solidFill>
                          <a:srgbClr val="0070C0"/>
                        </a:solidFill>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𝑝</m:t>
                        </m:r>
                      </m:e>
                      <m:sub>
                        <m:r>
                          <a:rPr lang="en-US" sz="2400" i="1">
                            <a:solidFill>
                              <a:srgbClr val="0070C0"/>
                            </a:solidFill>
                            <a:latin typeface="Cambria Math" panose="02040503050406030204" pitchFamily="18" charset="0"/>
                          </a:rPr>
                          <m:t>𝑟𝑒𝑡</m:t>
                        </m:r>
                      </m:sub>
                    </m:sSub>
                    <m:r>
                      <a:rPr lang="en-US" sz="2400" i="1">
                        <a:solidFill>
                          <a:srgbClr val="0070C0"/>
                        </a:solidFill>
                        <a:latin typeface="Cambria Math" panose="02040503050406030204" pitchFamily="18" charset="0"/>
                      </a:rPr>
                      <m:t>)</m:t>
                    </m:r>
                  </m:oMath>
                </a14:m>
                <a:endParaRPr lang="en-US" sz="2400" dirty="0">
                  <a:solidFill>
                    <a:srgbClr val="0070C0"/>
                  </a:solidFill>
                </a:endParaRPr>
              </a:p>
              <a:p>
                <a:pPr marL="914400" lvl="1" indent="-457200">
                  <a:spcAft>
                    <a:spcPts val="1200"/>
                  </a:spcAft>
                  <a:buFont typeface="+mj-lt"/>
                  <a:buAutoNum type="alphaLcParenR"/>
                </a:pPr>
                <a:r>
                  <a:rPr lang="en-US" sz="2400" dirty="0">
                    <a:solidFill>
                      <a:srgbClr val="0070C0"/>
                    </a:solidFill>
                  </a:rPr>
                  <a:t>Put flow manipulations in terms of retention probability</a:t>
                </a:r>
              </a:p>
              <a:p>
                <a:pPr marL="914400" lvl="1" indent="-457200">
                  <a:spcAft>
                    <a:spcPts val="1200"/>
                  </a:spcAft>
                  <a:buFont typeface="+mj-lt"/>
                  <a:buAutoNum type="alphaLcParenR"/>
                </a:pPr>
                <a:r>
                  <a:rPr lang="en-US" sz="2400" dirty="0">
                    <a:solidFill>
                      <a:srgbClr val="0070C0"/>
                    </a:solidFill>
                  </a:rPr>
                  <a:t>Put population growth and decline in terms of retention probability </a:t>
                </a:r>
              </a:p>
              <a:p>
                <a:pPr lvl="1">
                  <a:spcAft>
                    <a:spcPts val="1200"/>
                  </a:spcAft>
                </a:pPr>
                <a:endParaRPr lang="en-US" sz="2400" dirty="0"/>
              </a:p>
              <a:p>
                <a:pPr marL="342900" indent="-342900">
                  <a:spcAft>
                    <a:spcPts val="1200"/>
                  </a:spcAft>
                  <a:buFont typeface="+mj-lt"/>
                  <a:buAutoNum type="arabicPeriod"/>
                </a:pPr>
                <a:r>
                  <a:rPr lang="en-US" sz="2400" b="1" dirty="0"/>
                  <a:t>Use the Link</a:t>
                </a:r>
              </a:p>
              <a:p>
                <a:pPr marL="914400" lvl="1" indent="-457200">
                  <a:spcAft>
                    <a:spcPts val="1200"/>
                  </a:spcAft>
                  <a:buFont typeface="+mj-lt"/>
                  <a:buAutoNum type="alphaLcParenR"/>
                </a:pPr>
                <a:r>
                  <a:rPr lang="en-US" sz="2400" dirty="0">
                    <a:solidFill>
                      <a:srgbClr val="0070C0"/>
                    </a:solidFill>
                  </a:rPr>
                  <a:t>Identify the spawning and Missouri River survival scenarios under consideration</a:t>
                </a:r>
              </a:p>
              <a:p>
                <a:pPr marL="914400" lvl="1" indent="-457200">
                  <a:spcAft>
                    <a:spcPts val="1200"/>
                  </a:spcAft>
                  <a:buFont typeface="+mj-lt"/>
                  <a:buAutoNum type="alphaLcParenR"/>
                </a:pPr>
                <a:r>
                  <a:rPr lang="en-US" sz="2400" dirty="0">
                    <a:solidFill>
                      <a:srgbClr val="0070C0"/>
                    </a:solidFill>
                  </a:rPr>
                  <a:t>Use results of 1c to identify retention probability criteria for population growth</a:t>
                </a:r>
              </a:p>
              <a:p>
                <a:pPr marL="914400" lvl="1" indent="-457200">
                  <a:spcAft>
                    <a:spcPts val="1200"/>
                  </a:spcAft>
                  <a:buFont typeface="+mj-lt"/>
                  <a:buAutoNum type="alphaLcParenR"/>
                </a:pPr>
                <a:r>
                  <a:rPr lang="en-US" sz="2400" dirty="0">
                    <a:solidFill>
                      <a:srgbClr val="0070C0"/>
                    </a:solidFill>
                  </a:rPr>
                  <a:t>Use results of 1b to identify management actions that meet retention probability criteria</a:t>
                </a:r>
              </a:p>
              <a:p>
                <a:pPr marL="914400" lvl="1" indent="-457200">
                  <a:spcAft>
                    <a:spcPts val="1200"/>
                  </a:spcAft>
                  <a:buFont typeface="+mj-lt"/>
                  <a:buAutoNum type="alphaLcParenR"/>
                </a:pPr>
                <a:endParaRPr lang="en-US" sz="2400" dirty="0">
                  <a:solidFill>
                    <a:srgbClr val="0070C0"/>
                  </a:solidFill>
                </a:endParaRPr>
              </a:p>
            </p:txBody>
          </p:sp>
        </mc:Choice>
        <mc:Fallback xmlns="">
          <p:sp>
            <p:nvSpPr>
              <p:cNvPr id="5" name="TextBox 4">
                <a:extLst>
                  <a:ext uri="{FF2B5EF4-FFF2-40B4-BE49-F238E27FC236}">
                    <a16:creationId xmlns:a16="http://schemas.microsoft.com/office/drawing/2014/main" id="{4456AD45-9BA8-47B0-A17C-3D5116EAD6A7}"/>
                  </a:ext>
                </a:extLst>
              </p:cNvPr>
              <p:cNvSpPr txBox="1">
                <a:spLocks noRot="1" noChangeAspect="1" noMove="1" noResize="1" noEditPoints="1" noAdjustHandles="1" noChangeArrowheads="1" noChangeShapeType="1" noTextEdit="1"/>
              </p:cNvSpPr>
              <p:nvPr/>
            </p:nvSpPr>
            <p:spPr>
              <a:xfrm>
                <a:off x="812800" y="1001487"/>
                <a:ext cx="11016343" cy="5539978"/>
              </a:xfrm>
              <a:prstGeom prst="rect">
                <a:avLst/>
              </a:prstGeom>
              <a:blipFill>
                <a:blip r:embed="rId2"/>
                <a:stretch>
                  <a:fillRect l="-885" t="-990" r="-166"/>
                </a:stretch>
              </a:blipFill>
            </p:spPr>
            <p:txBody>
              <a:bodyPr/>
              <a:lstStyle/>
              <a:p>
                <a:r>
                  <a:rPr lang="en-US">
                    <a:noFill/>
                  </a:rPr>
                  <a:t> </a:t>
                </a:r>
              </a:p>
            </p:txBody>
          </p:sp>
        </mc:Fallback>
      </mc:AlternateContent>
    </p:spTree>
    <p:extLst>
      <p:ext uri="{BB962C8B-B14F-4D97-AF65-F5344CB8AC3E}">
        <p14:creationId xmlns:p14="http://schemas.microsoft.com/office/powerpoint/2010/main" val="216847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1303</Words>
  <Application>Microsoft Office PowerPoint</Application>
  <PresentationFormat>Widescreen</PresentationFormat>
  <Paragraphs>181</Paragraphs>
  <Slides>21</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Aharoni</vt:lpstr>
      <vt:lpstr>Arial</vt:lpstr>
      <vt:lpstr>Calibri</vt:lpstr>
      <vt:lpstr>Calibri Light</vt:lpstr>
      <vt:lpstr>Cambria Math</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Reynolds, Sara</dc:creator>
  <cp:lastModifiedBy>Reynolds, Sara</cp:lastModifiedBy>
  <cp:revision>102</cp:revision>
  <dcterms:created xsi:type="dcterms:W3CDTF">2019-05-22T12:57:54Z</dcterms:created>
  <dcterms:modified xsi:type="dcterms:W3CDTF">2019-06-05T18:36:20Z</dcterms:modified>
</cp:coreProperties>
</file>