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56" r:id="rId9"/>
    <p:sldId id="258" r:id="rId10"/>
    <p:sldId id="264" r:id="rId11"/>
    <p:sldId id="265" r:id="rId12"/>
    <p:sldId id="263" r:id="rId13"/>
    <p:sldId id="268" r:id="rId14"/>
    <p:sldId id="269" r:id="rId15"/>
    <p:sldId id="267" r:id="rId16"/>
    <p:sldId id="277" r:id="rId17"/>
    <p:sldId id="278" r:id="rId18"/>
    <p:sldId id="279" r:id="rId19"/>
    <p:sldId id="282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AB161-7C2C-4504-BA32-398A961322BA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0E5948A-9C80-40B3-A5EE-D7295DEF54E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6670" tIns="26670" rIns="26670" bIns="26670" numCol="1" spcCol="1270" anchor="ctr" anchorCtr="0"/>
        <a:lstStyle/>
        <a:p>
          <a:r>
            <a:rPr lang="en-US" dirty="0"/>
            <a:t>1) Collate / update + analyze available data on F, T, </a:t>
          </a:r>
          <a:r>
            <a:rPr lang="en-US" dirty="0" err="1"/>
            <a:t>Turb</a:t>
          </a:r>
          <a:r>
            <a:rPr lang="en-US" dirty="0"/>
            <a:t> </a:t>
          </a:r>
          <a:r>
            <a:rPr lang="en-US" dirty="0" err="1"/>
            <a:t>etc</a:t>
          </a:r>
          <a:endParaRPr lang="en-US" dirty="0"/>
        </a:p>
      </dgm:t>
    </dgm:pt>
    <dgm:pt modelId="{4A6637F8-C717-4809-B5AE-DD972D604F72}" type="parTrans" cxnId="{AAFD2187-88E8-4E3D-A683-6166A865E36D}">
      <dgm:prSet/>
      <dgm:spPr/>
      <dgm:t>
        <a:bodyPr/>
        <a:lstStyle/>
        <a:p>
          <a:endParaRPr lang="en-US"/>
        </a:p>
      </dgm:t>
    </dgm:pt>
    <dgm:pt modelId="{CAA5BE03-DAD7-4A9F-831A-D04A7B29F360}" type="sibTrans" cxnId="{AAFD2187-88E8-4E3D-A683-6166A865E36D}">
      <dgm:prSet/>
      <dgm:spPr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B92E74A7-DD69-4A75-94B1-1F41C61B36C3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2) Define hypothesized biologically viable windows</a:t>
          </a:r>
        </a:p>
      </dgm:t>
    </dgm:pt>
    <dgm:pt modelId="{801CE7D1-3934-4761-BE92-BF5CD5EA0FF0}" type="parTrans" cxnId="{7856EB7E-ECFC-4E4F-8E2B-9968D6EC0DA3}">
      <dgm:prSet/>
      <dgm:spPr/>
      <dgm:t>
        <a:bodyPr/>
        <a:lstStyle/>
        <a:p>
          <a:endParaRPr lang="en-US"/>
        </a:p>
      </dgm:t>
    </dgm:pt>
    <dgm:pt modelId="{575491BE-4F27-42FB-9E33-339A4AFB241E}" type="sibTrans" cxnId="{7856EB7E-ECFC-4E4F-8E2B-9968D6EC0DA3}">
      <dgm:prSet/>
      <dgm:spPr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BED5B0AD-3F88-42B3-B90E-4377BC7BC68D}">
      <dgm:prSet phldrT="[Text]"/>
      <dgm:spPr/>
      <dgm:t>
        <a:bodyPr/>
        <a:lstStyle/>
        <a:p>
          <a:r>
            <a:rPr lang="en-US"/>
            <a:t>3) Identify </a:t>
          </a:r>
          <a:r>
            <a:rPr lang="en-US" u="sng"/>
            <a:t>desired</a:t>
          </a:r>
          <a:r>
            <a:rPr lang="en-US"/>
            <a:t> hydro changes to create windows</a:t>
          </a:r>
        </a:p>
      </dgm:t>
    </dgm:pt>
    <dgm:pt modelId="{8D258CF8-D17F-468F-9518-4A252E135307}" type="parTrans" cxnId="{FD4714DD-B233-4C26-8F66-AE994F4CBC9E}">
      <dgm:prSet/>
      <dgm:spPr/>
      <dgm:t>
        <a:bodyPr/>
        <a:lstStyle/>
        <a:p>
          <a:endParaRPr lang="en-US"/>
        </a:p>
      </dgm:t>
    </dgm:pt>
    <dgm:pt modelId="{811FE56F-D58B-48BB-8FA4-A78F6846FBD3}" type="sibTrans" cxnId="{FD4714DD-B233-4C26-8F66-AE994F4CBC9E}">
      <dgm:prSet/>
      <dgm:spPr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95C0BE0B-37C1-49E8-B55F-FB41688E000C}">
      <dgm:prSet phldrT="[Text]"/>
      <dgm:spPr/>
      <dgm:t>
        <a:bodyPr/>
        <a:lstStyle/>
        <a:p>
          <a:r>
            <a:rPr lang="en-US"/>
            <a:t>4) Consider </a:t>
          </a:r>
          <a:r>
            <a:rPr lang="en-US" u="sng"/>
            <a:t>possible</a:t>
          </a:r>
          <a:r>
            <a:rPr lang="en-US"/>
            <a:t> hydro changes to create windows</a:t>
          </a:r>
        </a:p>
      </dgm:t>
    </dgm:pt>
    <dgm:pt modelId="{2B2F8695-F5CB-492A-BBCC-431E1AB4994B}" type="parTrans" cxnId="{34CA3B57-05E3-4721-ADAF-7F9EC20F8F80}">
      <dgm:prSet/>
      <dgm:spPr/>
      <dgm:t>
        <a:bodyPr/>
        <a:lstStyle/>
        <a:p>
          <a:endParaRPr lang="en-US"/>
        </a:p>
      </dgm:t>
    </dgm:pt>
    <dgm:pt modelId="{CF1053C4-CB78-4E21-A706-787C5CBF8706}" type="sibTrans" cxnId="{34CA3B57-05E3-4721-ADAF-7F9EC20F8F80}">
      <dgm:prSet/>
      <dgm:spPr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90125523-C0BD-4298-BEED-BE1874C50A49}">
      <dgm:prSet phldrT="[Text]"/>
      <dgm:spPr/>
      <dgm:t>
        <a:bodyPr/>
        <a:lstStyle/>
        <a:p>
          <a:r>
            <a:rPr lang="en-US"/>
            <a:t>7) Implement and monitor experiments</a:t>
          </a:r>
        </a:p>
      </dgm:t>
    </dgm:pt>
    <dgm:pt modelId="{F43B10D1-B72E-429E-815A-681EF23371B0}" type="parTrans" cxnId="{C80E0873-CB33-42EE-A50A-DA111356CACB}">
      <dgm:prSet/>
      <dgm:spPr/>
      <dgm:t>
        <a:bodyPr/>
        <a:lstStyle/>
        <a:p>
          <a:endParaRPr lang="en-US"/>
        </a:p>
      </dgm:t>
    </dgm:pt>
    <dgm:pt modelId="{CE323809-28B9-4336-A683-9B58BCC59B61}" type="sibTrans" cxnId="{C80E0873-CB33-42EE-A50A-DA111356CACB}">
      <dgm:prSet/>
      <dgm:spPr>
        <a:ln w="28575"/>
      </dgm:spPr>
      <dgm:t>
        <a:bodyPr/>
        <a:lstStyle/>
        <a:p>
          <a:endParaRPr lang="en-US"/>
        </a:p>
      </dgm:t>
    </dgm:pt>
    <dgm:pt modelId="{F6EBC540-4C66-46EF-8AD5-5AED51806C73}">
      <dgm:prSet phldrT="[Text]"/>
      <dgm:spPr/>
      <dgm:t>
        <a:bodyPr/>
        <a:lstStyle/>
        <a:p>
          <a:r>
            <a:rPr lang="en-US"/>
            <a:t>5) Predict fish benefits from possible changes using model</a:t>
          </a:r>
        </a:p>
      </dgm:t>
    </dgm:pt>
    <dgm:pt modelId="{8CDA24C9-97F5-4456-8E2D-81CB5ABA19DB}" type="parTrans" cxnId="{E0DF26AC-7A6A-45DF-B970-6BEB1AA5930E}">
      <dgm:prSet/>
      <dgm:spPr/>
      <dgm:t>
        <a:bodyPr/>
        <a:lstStyle/>
        <a:p>
          <a:endParaRPr lang="en-US"/>
        </a:p>
      </dgm:t>
    </dgm:pt>
    <dgm:pt modelId="{65A76A87-C497-4A9B-8F6C-62B8B2E41ACD}" type="sibTrans" cxnId="{E0DF26AC-7A6A-45DF-B970-6BEB1AA5930E}">
      <dgm:prSet/>
      <dgm:spPr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A36D2C68-100E-4532-81F7-D24CB9861990}">
      <dgm:prSet phldrT="[Text]"/>
      <dgm:spPr/>
      <dgm:t>
        <a:bodyPr/>
        <a:lstStyle/>
        <a:p>
          <a:r>
            <a:rPr lang="en-US"/>
            <a:t>6) Define detailed experiments</a:t>
          </a:r>
        </a:p>
      </dgm:t>
    </dgm:pt>
    <dgm:pt modelId="{D03F972B-A612-472C-9068-89155C95C186}" type="parTrans" cxnId="{5F3CC00F-FF6E-4929-9D6C-8E7D58087F0B}">
      <dgm:prSet/>
      <dgm:spPr/>
      <dgm:t>
        <a:bodyPr/>
        <a:lstStyle/>
        <a:p>
          <a:endParaRPr lang="en-US"/>
        </a:p>
      </dgm:t>
    </dgm:pt>
    <dgm:pt modelId="{2596B5AE-4773-4A93-ABB3-01BA5CA70B89}" type="sibTrans" cxnId="{5F3CC00F-FF6E-4929-9D6C-8E7D58087F0B}">
      <dgm:prSet/>
      <dgm:spPr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84449877-5592-46B4-911C-1E5878D1E480}" type="pres">
      <dgm:prSet presAssocID="{A92AB161-7C2C-4504-BA32-398A961322BA}" presName="cycle" presStyleCnt="0">
        <dgm:presLayoutVars>
          <dgm:dir/>
          <dgm:resizeHandles val="exact"/>
        </dgm:presLayoutVars>
      </dgm:prSet>
      <dgm:spPr/>
    </dgm:pt>
    <dgm:pt modelId="{8DEA4B59-FA74-48E1-85C6-AA21D5794E34}" type="pres">
      <dgm:prSet presAssocID="{B0E5948A-9C80-40B3-A5EE-D7295DEF54E7}" presName="node" presStyleLbl="node1" presStyleIdx="0" presStyleCnt="7">
        <dgm:presLayoutVars>
          <dgm:bulletEnabled val="1"/>
        </dgm:presLayoutVars>
      </dgm:prSet>
      <dgm:spPr>
        <a:xfrm>
          <a:off x="2552439" y="1916"/>
          <a:ext cx="838720" cy="545168"/>
        </a:xfrm>
        <a:prstGeom prst="roundRect">
          <a:avLst/>
        </a:prstGeom>
      </dgm:spPr>
    </dgm:pt>
    <dgm:pt modelId="{3C50BF1E-9A17-4D41-B47F-F1DB4A34406B}" type="pres">
      <dgm:prSet presAssocID="{B0E5948A-9C80-40B3-A5EE-D7295DEF54E7}" presName="spNode" presStyleCnt="0"/>
      <dgm:spPr/>
    </dgm:pt>
    <dgm:pt modelId="{0959BF3B-7F66-4E29-A297-1AC318578023}" type="pres">
      <dgm:prSet presAssocID="{CAA5BE03-DAD7-4A9F-831A-D04A7B29F360}" presName="sibTrans" presStyleLbl="sibTrans1D1" presStyleIdx="0" presStyleCnt="7"/>
      <dgm:spPr/>
    </dgm:pt>
    <dgm:pt modelId="{A06C2CA2-842E-472B-8FD6-7AF4E485BDA5}" type="pres">
      <dgm:prSet presAssocID="{B92E74A7-DD69-4A75-94B1-1F41C61B36C3}" presName="node" presStyleLbl="node1" presStyleIdx="1" presStyleCnt="7">
        <dgm:presLayoutVars>
          <dgm:bulletEnabled val="1"/>
        </dgm:presLayoutVars>
      </dgm:prSet>
      <dgm:spPr/>
    </dgm:pt>
    <dgm:pt modelId="{C1933BCA-30BB-4771-AC48-30FF144B1692}" type="pres">
      <dgm:prSet presAssocID="{B92E74A7-DD69-4A75-94B1-1F41C61B36C3}" presName="spNode" presStyleCnt="0"/>
      <dgm:spPr/>
    </dgm:pt>
    <dgm:pt modelId="{845EA82D-5A66-4F17-85DB-3EC2F3B24929}" type="pres">
      <dgm:prSet presAssocID="{575491BE-4F27-42FB-9E33-339A4AFB241E}" presName="sibTrans" presStyleLbl="sibTrans1D1" presStyleIdx="1" presStyleCnt="7"/>
      <dgm:spPr/>
    </dgm:pt>
    <dgm:pt modelId="{A8513EF8-D896-4A96-BAFA-673BC8E8D7E5}" type="pres">
      <dgm:prSet presAssocID="{BED5B0AD-3F88-42B3-B90E-4377BC7BC68D}" presName="node" presStyleLbl="node1" presStyleIdx="2" presStyleCnt="7">
        <dgm:presLayoutVars>
          <dgm:bulletEnabled val="1"/>
        </dgm:presLayoutVars>
      </dgm:prSet>
      <dgm:spPr/>
    </dgm:pt>
    <dgm:pt modelId="{0DD6D4CD-E500-4482-BE0D-5A3D472787F8}" type="pres">
      <dgm:prSet presAssocID="{BED5B0AD-3F88-42B3-B90E-4377BC7BC68D}" presName="spNode" presStyleCnt="0"/>
      <dgm:spPr/>
    </dgm:pt>
    <dgm:pt modelId="{1ECC2885-B458-4824-B208-C1E4BB6A25D3}" type="pres">
      <dgm:prSet presAssocID="{811FE56F-D58B-48BB-8FA4-A78F6846FBD3}" presName="sibTrans" presStyleLbl="sibTrans1D1" presStyleIdx="2" presStyleCnt="7"/>
      <dgm:spPr/>
    </dgm:pt>
    <dgm:pt modelId="{435C9112-2697-4C66-86FD-5723119BBC6E}" type="pres">
      <dgm:prSet presAssocID="{95C0BE0B-37C1-49E8-B55F-FB41688E000C}" presName="node" presStyleLbl="node1" presStyleIdx="3" presStyleCnt="7">
        <dgm:presLayoutVars>
          <dgm:bulletEnabled val="1"/>
        </dgm:presLayoutVars>
      </dgm:prSet>
      <dgm:spPr/>
    </dgm:pt>
    <dgm:pt modelId="{CC956768-362C-4FCC-B70A-1E498E93693E}" type="pres">
      <dgm:prSet presAssocID="{95C0BE0B-37C1-49E8-B55F-FB41688E000C}" presName="spNode" presStyleCnt="0"/>
      <dgm:spPr/>
    </dgm:pt>
    <dgm:pt modelId="{6255BB12-06ED-4B2A-8C21-6C2F4B1F2DF1}" type="pres">
      <dgm:prSet presAssocID="{CF1053C4-CB78-4E21-A706-787C5CBF8706}" presName="sibTrans" presStyleLbl="sibTrans1D1" presStyleIdx="3" presStyleCnt="7"/>
      <dgm:spPr/>
    </dgm:pt>
    <dgm:pt modelId="{79A6841D-ADAD-4B65-864F-4F68747CE6C8}" type="pres">
      <dgm:prSet presAssocID="{F6EBC540-4C66-46EF-8AD5-5AED51806C73}" presName="node" presStyleLbl="node1" presStyleIdx="4" presStyleCnt="7">
        <dgm:presLayoutVars>
          <dgm:bulletEnabled val="1"/>
        </dgm:presLayoutVars>
      </dgm:prSet>
      <dgm:spPr/>
    </dgm:pt>
    <dgm:pt modelId="{2BADEA1A-CB96-4207-B510-0C783B3AEAD1}" type="pres">
      <dgm:prSet presAssocID="{F6EBC540-4C66-46EF-8AD5-5AED51806C73}" presName="spNode" presStyleCnt="0"/>
      <dgm:spPr/>
    </dgm:pt>
    <dgm:pt modelId="{A258FBCE-0DE1-4D8F-84A5-7FB883FF197E}" type="pres">
      <dgm:prSet presAssocID="{65A76A87-C497-4A9B-8F6C-62B8B2E41ACD}" presName="sibTrans" presStyleLbl="sibTrans1D1" presStyleIdx="4" presStyleCnt="7"/>
      <dgm:spPr/>
    </dgm:pt>
    <dgm:pt modelId="{51DF94D1-0BE8-4D93-9F57-F70AFB83FFA6}" type="pres">
      <dgm:prSet presAssocID="{A36D2C68-100E-4532-81F7-D24CB9861990}" presName="node" presStyleLbl="node1" presStyleIdx="5" presStyleCnt="7">
        <dgm:presLayoutVars>
          <dgm:bulletEnabled val="1"/>
        </dgm:presLayoutVars>
      </dgm:prSet>
      <dgm:spPr/>
    </dgm:pt>
    <dgm:pt modelId="{25AD9461-451D-4555-BF82-480BB212827B}" type="pres">
      <dgm:prSet presAssocID="{A36D2C68-100E-4532-81F7-D24CB9861990}" presName="spNode" presStyleCnt="0"/>
      <dgm:spPr/>
    </dgm:pt>
    <dgm:pt modelId="{CE7AD1C2-53C5-4EF0-86FE-CD158C7A1C10}" type="pres">
      <dgm:prSet presAssocID="{2596B5AE-4773-4A93-ABB3-01BA5CA70B89}" presName="sibTrans" presStyleLbl="sibTrans1D1" presStyleIdx="5" presStyleCnt="7"/>
      <dgm:spPr/>
    </dgm:pt>
    <dgm:pt modelId="{9DF8E689-DAC9-4BC2-8120-FC15D8898F33}" type="pres">
      <dgm:prSet presAssocID="{90125523-C0BD-4298-BEED-BE1874C50A49}" presName="node" presStyleLbl="node1" presStyleIdx="6" presStyleCnt="7">
        <dgm:presLayoutVars>
          <dgm:bulletEnabled val="1"/>
        </dgm:presLayoutVars>
      </dgm:prSet>
      <dgm:spPr/>
    </dgm:pt>
    <dgm:pt modelId="{430E0703-03D3-42F5-A49F-3A093B4CA22E}" type="pres">
      <dgm:prSet presAssocID="{90125523-C0BD-4298-BEED-BE1874C50A49}" presName="spNode" presStyleCnt="0"/>
      <dgm:spPr/>
    </dgm:pt>
    <dgm:pt modelId="{B0943B60-852E-4889-ADAF-02EE8E5FFD63}" type="pres">
      <dgm:prSet presAssocID="{CE323809-28B9-4336-A683-9B58BCC59B61}" presName="sibTrans" presStyleLbl="sibTrans1D1" presStyleIdx="6" presStyleCnt="7"/>
      <dgm:spPr/>
    </dgm:pt>
  </dgm:ptLst>
  <dgm:cxnLst>
    <dgm:cxn modelId="{494FFD00-D461-4944-A387-E40CAEEED2AD}" type="presOf" srcId="{95C0BE0B-37C1-49E8-B55F-FB41688E000C}" destId="{435C9112-2697-4C66-86FD-5723119BBC6E}" srcOrd="0" destOrd="0" presId="urn:microsoft.com/office/officeart/2005/8/layout/cycle5"/>
    <dgm:cxn modelId="{5F3CC00F-FF6E-4929-9D6C-8E7D58087F0B}" srcId="{A92AB161-7C2C-4504-BA32-398A961322BA}" destId="{A36D2C68-100E-4532-81F7-D24CB9861990}" srcOrd="5" destOrd="0" parTransId="{D03F972B-A612-472C-9068-89155C95C186}" sibTransId="{2596B5AE-4773-4A93-ABB3-01BA5CA70B89}"/>
    <dgm:cxn modelId="{DB2DDC1B-0F01-40C1-9C39-BD4227F1D1B0}" type="presOf" srcId="{811FE56F-D58B-48BB-8FA4-A78F6846FBD3}" destId="{1ECC2885-B458-4824-B208-C1E4BB6A25D3}" srcOrd="0" destOrd="0" presId="urn:microsoft.com/office/officeart/2005/8/layout/cycle5"/>
    <dgm:cxn modelId="{8B777069-0C53-461F-B806-F96B8CB1596B}" type="presOf" srcId="{2596B5AE-4773-4A93-ABB3-01BA5CA70B89}" destId="{CE7AD1C2-53C5-4EF0-86FE-CD158C7A1C10}" srcOrd="0" destOrd="0" presId="urn:microsoft.com/office/officeart/2005/8/layout/cycle5"/>
    <dgm:cxn modelId="{B1DBD16B-6347-43B5-80A3-56AE2AD98276}" type="presOf" srcId="{B0E5948A-9C80-40B3-A5EE-D7295DEF54E7}" destId="{8DEA4B59-FA74-48E1-85C6-AA21D5794E34}" srcOrd="0" destOrd="0" presId="urn:microsoft.com/office/officeart/2005/8/layout/cycle5"/>
    <dgm:cxn modelId="{C80E0873-CB33-42EE-A50A-DA111356CACB}" srcId="{A92AB161-7C2C-4504-BA32-398A961322BA}" destId="{90125523-C0BD-4298-BEED-BE1874C50A49}" srcOrd="6" destOrd="0" parTransId="{F43B10D1-B72E-429E-815A-681EF23371B0}" sibTransId="{CE323809-28B9-4336-A683-9B58BCC59B61}"/>
    <dgm:cxn modelId="{C2725C73-225D-4648-8C7D-A7BA86B52BF0}" type="presOf" srcId="{65A76A87-C497-4A9B-8F6C-62B8B2E41ACD}" destId="{A258FBCE-0DE1-4D8F-84A5-7FB883FF197E}" srcOrd="0" destOrd="0" presId="urn:microsoft.com/office/officeart/2005/8/layout/cycle5"/>
    <dgm:cxn modelId="{6AF5D556-E476-4F21-B28B-CBAF82A5FA74}" type="presOf" srcId="{F6EBC540-4C66-46EF-8AD5-5AED51806C73}" destId="{79A6841D-ADAD-4B65-864F-4F68747CE6C8}" srcOrd="0" destOrd="0" presId="urn:microsoft.com/office/officeart/2005/8/layout/cycle5"/>
    <dgm:cxn modelId="{34CA3B57-05E3-4721-ADAF-7F9EC20F8F80}" srcId="{A92AB161-7C2C-4504-BA32-398A961322BA}" destId="{95C0BE0B-37C1-49E8-B55F-FB41688E000C}" srcOrd="3" destOrd="0" parTransId="{2B2F8695-F5CB-492A-BBCC-431E1AB4994B}" sibTransId="{CF1053C4-CB78-4E21-A706-787C5CBF8706}"/>
    <dgm:cxn modelId="{F0C9A158-67DB-4CFD-9142-E8BF83CE54E9}" type="presOf" srcId="{CF1053C4-CB78-4E21-A706-787C5CBF8706}" destId="{6255BB12-06ED-4B2A-8C21-6C2F4B1F2DF1}" srcOrd="0" destOrd="0" presId="urn:microsoft.com/office/officeart/2005/8/layout/cycle5"/>
    <dgm:cxn modelId="{7856EB7E-ECFC-4E4F-8E2B-9968D6EC0DA3}" srcId="{A92AB161-7C2C-4504-BA32-398A961322BA}" destId="{B92E74A7-DD69-4A75-94B1-1F41C61B36C3}" srcOrd="1" destOrd="0" parTransId="{801CE7D1-3934-4761-BE92-BF5CD5EA0FF0}" sibTransId="{575491BE-4F27-42FB-9E33-339A4AFB241E}"/>
    <dgm:cxn modelId="{70F0F384-EFF4-45C1-9B3A-07F7081B74F3}" type="presOf" srcId="{CE323809-28B9-4336-A683-9B58BCC59B61}" destId="{B0943B60-852E-4889-ADAF-02EE8E5FFD63}" srcOrd="0" destOrd="0" presId="urn:microsoft.com/office/officeart/2005/8/layout/cycle5"/>
    <dgm:cxn modelId="{AAFD2187-88E8-4E3D-A683-6166A865E36D}" srcId="{A92AB161-7C2C-4504-BA32-398A961322BA}" destId="{B0E5948A-9C80-40B3-A5EE-D7295DEF54E7}" srcOrd="0" destOrd="0" parTransId="{4A6637F8-C717-4809-B5AE-DD972D604F72}" sibTransId="{CAA5BE03-DAD7-4A9F-831A-D04A7B29F360}"/>
    <dgm:cxn modelId="{C43F3893-1491-4914-9E35-44D5B37F2951}" type="presOf" srcId="{BED5B0AD-3F88-42B3-B90E-4377BC7BC68D}" destId="{A8513EF8-D896-4A96-BAFA-673BC8E8D7E5}" srcOrd="0" destOrd="0" presId="urn:microsoft.com/office/officeart/2005/8/layout/cycle5"/>
    <dgm:cxn modelId="{E7EF92A0-7E3A-46B8-B0A2-9D29F50F1644}" type="presOf" srcId="{B92E74A7-DD69-4A75-94B1-1F41C61B36C3}" destId="{A06C2CA2-842E-472B-8FD6-7AF4E485BDA5}" srcOrd="0" destOrd="0" presId="urn:microsoft.com/office/officeart/2005/8/layout/cycle5"/>
    <dgm:cxn modelId="{E773EDA7-C2D0-4B73-8EAB-A6A3FBF175A3}" type="presOf" srcId="{90125523-C0BD-4298-BEED-BE1874C50A49}" destId="{9DF8E689-DAC9-4BC2-8120-FC15D8898F33}" srcOrd="0" destOrd="0" presId="urn:microsoft.com/office/officeart/2005/8/layout/cycle5"/>
    <dgm:cxn modelId="{E0DF26AC-7A6A-45DF-B970-6BEB1AA5930E}" srcId="{A92AB161-7C2C-4504-BA32-398A961322BA}" destId="{F6EBC540-4C66-46EF-8AD5-5AED51806C73}" srcOrd="4" destOrd="0" parTransId="{8CDA24C9-97F5-4456-8E2D-81CB5ABA19DB}" sibTransId="{65A76A87-C497-4A9B-8F6C-62B8B2E41ACD}"/>
    <dgm:cxn modelId="{800D0EAF-8911-4D2A-A490-9C6E4C052D86}" type="presOf" srcId="{A92AB161-7C2C-4504-BA32-398A961322BA}" destId="{84449877-5592-46B4-911C-1E5878D1E480}" srcOrd="0" destOrd="0" presId="urn:microsoft.com/office/officeart/2005/8/layout/cycle5"/>
    <dgm:cxn modelId="{6C8599B8-D6F4-4EC0-A773-824A999A97F8}" type="presOf" srcId="{A36D2C68-100E-4532-81F7-D24CB9861990}" destId="{51DF94D1-0BE8-4D93-9F57-F70AFB83FFA6}" srcOrd="0" destOrd="0" presId="urn:microsoft.com/office/officeart/2005/8/layout/cycle5"/>
    <dgm:cxn modelId="{245947B9-90E1-40B8-99CA-B88EE1A3CD2B}" type="presOf" srcId="{CAA5BE03-DAD7-4A9F-831A-D04A7B29F360}" destId="{0959BF3B-7F66-4E29-A297-1AC318578023}" srcOrd="0" destOrd="0" presId="urn:microsoft.com/office/officeart/2005/8/layout/cycle5"/>
    <dgm:cxn modelId="{FD4714DD-B233-4C26-8F66-AE994F4CBC9E}" srcId="{A92AB161-7C2C-4504-BA32-398A961322BA}" destId="{BED5B0AD-3F88-42B3-B90E-4377BC7BC68D}" srcOrd="2" destOrd="0" parTransId="{8D258CF8-D17F-468F-9518-4A252E135307}" sibTransId="{811FE56F-D58B-48BB-8FA4-A78F6846FBD3}"/>
    <dgm:cxn modelId="{401B9AE8-B18E-470D-B339-1D8A5B586E81}" type="presOf" srcId="{575491BE-4F27-42FB-9E33-339A4AFB241E}" destId="{845EA82D-5A66-4F17-85DB-3EC2F3B24929}" srcOrd="0" destOrd="0" presId="urn:microsoft.com/office/officeart/2005/8/layout/cycle5"/>
    <dgm:cxn modelId="{F296ACB5-A256-4255-9226-F504EB2217BB}" type="presParOf" srcId="{84449877-5592-46B4-911C-1E5878D1E480}" destId="{8DEA4B59-FA74-48E1-85C6-AA21D5794E34}" srcOrd="0" destOrd="0" presId="urn:microsoft.com/office/officeart/2005/8/layout/cycle5"/>
    <dgm:cxn modelId="{09524B78-65CF-4A7D-BA7F-DE7EEF39B1C4}" type="presParOf" srcId="{84449877-5592-46B4-911C-1E5878D1E480}" destId="{3C50BF1E-9A17-4D41-B47F-F1DB4A34406B}" srcOrd="1" destOrd="0" presId="urn:microsoft.com/office/officeart/2005/8/layout/cycle5"/>
    <dgm:cxn modelId="{4BA7538C-6D90-406D-9F81-4CCC98AED529}" type="presParOf" srcId="{84449877-5592-46B4-911C-1E5878D1E480}" destId="{0959BF3B-7F66-4E29-A297-1AC318578023}" srcOrd="2" destOrd="0" presId="urn:microsoft.com/office/officeart/2005/8/layout/cycle5"/>
    <dgm:cxn modelId="{2205C2FC-DF49-4CEC-B0AD-ACD33ADFD4B2}" type="presParOf" srcId="{84449877-5592-46B4-911C-1E5878D1E480}" destId="{A06C2CA2-842E-472B-8FD6-7AF4E485BDA5}" srcOrd="3" destOrd="0" presId="urn:microsoft.com/office/officeart/2005/8/layout/cycle5"/>
    <dgm:cxn modelId="{249142C4-73EE-4FF8-8A45-73B6ADEA3FAC}" type="presParOf" srcId="{84449877-5592-46B4-911C-1E5878D1E480}" destId="{C1933BCA-30BB-4771-AC48-30FF144B1692}" srcOrd="4" destOrd="0" presId="urn:microsoft.com/office/officeart/2005/8/layout/cycle5"/>
    <dgm:cxn modelId="{C73C8E2B-7396-4C37-84FC-B2E2769EE6C5}" type="presParOf" srcId="{84449877-5592-46B4-911C-1E5878D1E480}" destId="{845EA82D-5A66-4F17-85DB-3EC2F3B24929}" srcOrd="5" destOrd="0" presId="urn:microsoft.com/office/officeart/2005/8/layout/cycle5"/>
    <dgm:cxn modelId="{4CC8FD2E-C5F4-4AED-8DBA-0FD893F4DE6B}" type="presParOf" srcId="{84449877-5592-46B4-911C-1E5878D1E480}" destId="{A8513EF8-D896-4A96-BAFA-673BC8E8D7E5}" srcOrd="6" destOrd="0" presId="urn:microsoft.com/office/officeart/2005/8/layout/cycle5"/>
    <dgm:cxn modelId="{58E003F7-FEB1-4901-BBAB-7AF30493FA10}" type="presParOf" srcId="{84449877-5592-46B4-911C-1E5878D1E480}" destId="{0DD6D4CD-E500-4482-BE0D-5A3D472787F8}" srcOrd="7" destOrd="0" presId="urn:microsoft.com/office/officeart/2005/8/layout/cycle5"/>
    <dgm:cxn modelId="{BADC159E-CA3A-44EB-9451-0B10D4AB737A}" type="presParOf" srcId="{84449877-5592-46B4-911C-1E5878D1E480}" destId="{1ECC2885-B458-4824-B208-C1E4BB6A25D3}" srcOrd="8" destOrd="0" presId="urn:microsoft.com/office/officeart/2005/8/layout/cycle5"/>
    <dgm:cxn modelId="{5654E022-B95E-457A-A138-DF3DF873C0F1}" type="presParOf" srcId="{84449877-5592-46B4-911C-1E5878D1E480}" destId="{435C9112-2697-4C66-86FD-5723119BBC6E}" srcOrd="9" destOrd="0" presId="urn:microsoft.com/office/officeart/2005/8/layout/cycle5"/>
    <dgm:cxn modelId="{BBFA82A3-F5AF-4160-8D7F-7A59E60207D8}" type="presParOf" srcId="{84449877-5592-46B4-911C-1E5878D1E480}" destId="{CC956768-362C-4FCC-B70A-1E498E93693E}" srcOrd="10" destOrd="0" presId="urn:microsoft.com/office/officeart/2005/8/layout/cycle5"/>
    <dgm:cxn modelId="{7E965BD9-4E8E-48FE-976A-CFBB0D677F76}" type="presParOf" srcId="{84449877-5592-46B4-911C-1E5878D1E480}" destId="{6255BB12-06ED-4B2A-8C21-6C2F4B1F2DF1}" srcOrd="11" destOrd="0" presId="urn:microsoft.com/office/officeart/2005/8/layout/cycle5"/>
    <dgm:cxn modelId="{4475B0C8-AEAA-4BD8-A49A-48792512C711}" type="presParOf" srcId="{84449877-5592-46B4-911C-1E5878D1E480}" destId="{79A6841D-ADAD-4B65-864F-4F68747CE6C8}" srcOrd="12" destOrd="0" presId="urn:microsoft.com/office/officeart/2005/8/layout/cycle5"/>
    <dgm:cxn modelId="{10A354EA-EDCB-4F52-BCA0-B97EF9B55A31}" type="presParOf" srcId="{84449877-5592-46B4-911C-1E5878D1E480}" destId="{2BADEA1A-CB96-4207-B510-0C783B3AEAD1}" srcOrd="13" destOrd="0" presId="urn:microsoft.com/office/officeart/2005/8/layout/cycle5"/>
    <dgm:cxn modelId="{E58D1ABF-F6AB-4BCC-A73B-780C0934DF17}" type="presParOf" srcId="{84449877-5592-46B4-911C-1E5878D1E480}" destId="{A258FBCE-0DE1-4D8F-84A5-7FB883FF197E}" srcOrd="14" destOrd="0" presId="urn:microsoft.com/office/officeart/2005/8/layout/cycle5"/>
    <dgm:cxn modelId="{1FFE09C1-C65F-4C7C-9487-765A06299F0B}" type="presParOf" srcId="{84449877-5592-46B4-911C-1E5878D1E480}" destId="{51DF94D1-0BE8-4D93-9F57-F70AFB83FFA6}" srcOrd="15" destOrd="0" presId="urn:microsoft.com/office/officeart/2005/8/layout/cycle5"/>
    <dgm:cxn modelId="{4A0CE37B-7536-495E-A367-BB0A2A89B995}" type="presParOf" srcId="{84449877-5592-46B4-911C-1E5878D1E480}" destId="{25AD9461-451D-4555-BF82-480BB212827B}" srcOrd="16" destOrd="0" presId="urn:microsoft.com/office/officeart/2005/8/layout/cycle5"/>
    <dgm:cxn modelId="{C3774C2B-F3A7-4109-B06C-4668D19789B8}" type="presParOf" srcId="{84449877-5592-46B4-911C-1E5878D1E480}" destId="{CE7AD1C2-53C5-4EF0-86FE-CD158C7A1C10}" srcOrd="17" destOrd="0" presId="urn:microsoft.com/office/officeart/2005/8/layout/cycle5"/>
    <dgm:cxn modelId="{6D088D73-640D-49A8-93E0-3BB1DEB1CA64}" type="presParOf" srcId="{84449877-5592-46B4-911C-1E5878D1E480}" destId="{9DF8E689-DAC9-4BC2-8120-FC15D8898F33}" srcOrd="18" destOrd="0" presId="urn:microsoft.com/office/officeart/2005/8/layout/cycle5"/>
    <dgm:cxn modelId="{34A4E2E2-EEB9-48F7-80C0-B7213CEE76C8}" type="presParOf" srcId="{84449877-5592-46B4-911C-1E5878D1E480}" destId="{430E0703-03D3-42F5-A49F-3A093B4CA22E}" srcOrd="19" destOrd="0" presId="urn:microsoft.com/office/officeart/2005/8/layout/cycle5"/>
    <dgm:cxn modelId="{C96477BE-C9C3-43F0-979E-4EB7720020DF}" type="presParOf" srcId="{84449877-5592-46B4-911C-1E5878D1E480}" destId="{B0943B60-852E-4889-ADAF-02EE8E5FFD63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A4B59-FA74-48E1-85C6-AA21D5794E34}">
      <dsp:nvSpPr>
        <dsp:cNvPr id="0" name=""/>
        <dsp:cNvSpPr/>
      </dsp:nvSpPr>
      <dsp:spPr>
        <a:xfrm>
          <a:off x="2552439" y="1916"/>
          <a:ext cx="838720" cy="545168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1) Collate / update + analyze available data on F, T, </a:t>
          </a:r>
          <a:r>
            <a:rPr lang="en-US" sz="700" kern="1200" dirty="0" err="1"/>
            <a:t>Turb</a:t>
          </a:r>
          <a:r>
            <a:rPr lang="en-US" sz="700" kern="1200" dirty="0"/>
            <a:t> </a:t>
          </a:r>
          <a:r>
            <a:rPr lang="en-US" sz="700" kern="1200" dirty="0" err="1"/>
            <a:t>etc</a:t>
          </a:r>
          <a:endParaRPr lang="en-US" sz="700" kern="1200" dirty="0"/>
        </a:p>
      </dsp:txBody>
      <dsp:txXfrm>
        <a:off x="2579052" y="28529"/>
        <a:ext cx="785494" cy="491942"/>
      </dsp:txXfrm>
    </dsp:sp>
    <dsp:sp modelId="{0959BF3B-7F66-4E29-A297-1AC318578023}">
      <dsp:nvSpPr>
        <dsp:cNvPr id="0" name=""/>
        <dsp:cNvSpPr/>
      </dsp:nvSpPr>
      <dsp:spPr>
        <a:xfrm>
          <a:off x="1413358" y="274500"/>
          <a:ext cx="3116882" cy="3116882"/>
        </a:xfrm>
        <a:custGeom>
          <a:avLst/>
          <a:gdLst/>
          <a:ahLst/>
          <a:cxnLst/>
          <a:rect l="0" t="0" r="0" b="0"/>
          <a:pathLst>
            <a:path>
              <a:moveTo>
                <a:pt x="2088077" y="92758"/>
              </a:moveTo>
              <a:arcTo wR="1558441" hR="1558441" stAng="17392064" swAng="773835"/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C2CA2-842E-472B-8FD6-7AF4E485BDA5}">
      <dsp:nvSpPr>
        <dsp:cNvPr id="0" name=""/>
        <dsp:cNvSpPr/>
      </dsp:nvSpPr>
      <dsp:spPr>
        <a:xfrm>
          <a:off x="3770877" y="588685"/>
          <a:ext cx="838720" cy="54516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2) Define hypothesized biologically viable windows</a:t>
          </a:r>
        </a:p>
      </dsp:txBody>
      <dsp:txXfrm>
        <a:off x="3797490" y="615298"/>
        <a:ext cx="785494" cy="491942"/>
      </dsp:txXfrm>
    </dsp:sp>
    <dsp:sp modelId="{845EA82D-5A66-4F17-85DB-3EC2F3B24929}">
      <dsp:nvSpPr>
        <dsp:cNvPr id="0" name=""/>
        <dsp:cNvSpPr/>
      </dsp:nvSpPr>
      <dsp:spPr>
        <a:xfrm>
          <a:off x="1413358" y="274500"/>
          <a:ext cx="3116882" cy="3116882"/>
        </a:xfrm>
        <a:custGeom>
          <a:avLst/>
          <a:gdLst/>
          <a:ahLst/>
          <a:cxnLst/>
          <a:rect l="0" t="0" r="0" b="0"/>
          <a:pathLst>
            <a:path>
              <a:moveTo>
                <a:pt x="3014920" y="1003997"/>
              </a:moveTo>
              <a:arcTo wR="1558441" hR="1558441" stAng="20349568" swAng="1065444"/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13EF8-D896-4A96-BAFA-673BC8E8D7E5}">
      <dsp:nvSpPr>
        <dsp:cNvPr id="0" name=""/>
        <dsp:cNvSpPr/>
      </dsp:nvSpPr>
      <dsp:spPr>
        <a:xfrm>
          <a:off x="4071807" y="1907143"/>
          <a:ext cx="838720" cy="5451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3) Identify </a:t>
          </a:r>
          <a:r>
            <a:rPr lang="en-US" sz="700" u="sng" kern="1200"/>
            <a:t>desired</a:t>
          </a:r>
          <a:r>
            <a:rPr lang="en-US" sz="700" kern="1200"/>
            <a:t> hydro changes to create windows</a:t>
          </a:r>
        </a:p>
      </dsp:txBody>
      <dsp:txXfrm>
        <a:off x="4098420" y="1933756"/>
        <a:ext cx="785494" cy="491942"/>
      </dsp:txXfrm>
    </dsp:sp>
    <dsp:sp modelId="{1ECC2885-B458-4824-B208-C1E4BB6A25D3}">
      <dsp:nvSpPr>
        <dsp:cNvPr id="0" name=""/>
        <dsp:cNvSpPr/>
      </dsp:nvSpPr>
      <dsp:spPr>
        <a:xfrm>
          <a:off x="1413358" y="274500"/>
          <a:ext cx="3116882" cy="3116882"/>
        </a:xfrm>
        <a:custGeom>
          <a:avLst/>
          <a:gdLst/>
          <a:ahLst/>
          <a:cxnLst/>
          <a:rect l="0" t="0" r="0" b="0"/>
          <a:pathLst>
            <a:path>
              <a:moveTo>
                <a:pt x="2934283" y="2290423"/>
              </a:moveTo>
              <a:arcTo wR="1558441" hR="1558441" stAng="1680846" swAng="836791"/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C9112-2697-4C66-86FD-5723119BBC6E}">
      <dsp:nvSpPr>
        <dsp:cNvPr id="0" name=""/>
        <dsp:cNvSpPr/>
      </dsp:nvSpPr>
      <dsp:spPr>
        <a:xfrm>
          <a:off x="3228621" y="2964464"/>
          <a:ext cx="838720" cy="5451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4) Consider </a:t>
          </a:r>
          <a:r>
            <a:rPr lang="en-US" sz="700" u="sng" kern="1200"/>
            <a:t>possible</a:t>
          </a:r>
          <a:r>
            <a:rPr lang="en-US" sz="700" kern="1200"/>
            <a:t> hydro changes to create windows</a:t>
          </a:r>
        </a:p>
      </dsp:txBody>
      <dsp:txXfrm>
        <a:off x="3255234" y="2991077"/>
        <a:ext cx="785494" cy="491942"/>
      </dsp:txXfrm>
    </dsp:sp>
    <dsp:sp modelId="{6255BB12-06ED-4B2A-8C21-6C2F4B1F2DF1}">
      <dsp:nvSpPr>
        <dsp:cNvPr id="0" name=""/>
        <dsp:cNvSpPr/>
      </dsp:nvSpPr>
      <dsp:spPr>
        <a:xfrm>
          <a:off x="1413358" y="274500"/>
          <a:ext cx="3116882" cy="3116882"/>
        </a:xfrm>
        <a:custGeom>
          <a:avLst/>
          <a:gdLst/>
          <a:ahLst/>
          <a:cxnLst/>
          <a:rect l="0" t="0" r="0" b="0"/>
          <a:pathLst>
            <a:path>
              <a:moveTo>
                <a:pt x="1713454" y="3109153"/>
              </a:moveTo>
              <a:arcTo wR="1558441" hR="1558441" stAng="5057492" swAng="685016"/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6841D-ADAD-4B65-864F-4F68747CE6C8}">
      <dsp:nvSpPr>
        <dsp:cNvPr id="0" name=""/>
        <dsp:cNvSpPr/>
      </dsp:nvSpPr>
      <dsp:spPr>
        <a:xfrm>
          <a:off x="1876257" y="2964464"/>
          <a:ext cx="838720" cy="5451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5) Predict fish benefits from possible changes using model</a:t>
          </a:r>
        </a:p>
      </dsp:txBody>
      <dsp:txXfrm>
        <a:off x="1902870" y="2991077"/>
        <a:ext cx="785494" cy="491942"/>
      </dsp:txXfrm>
    </dsp:sp>
    <dsp:sp modelId="{A258FBCE-0DE1-4D8F-84A5-7FB883FF197E}">
      <dsp:nvSpPr>
        <dsp:cNvPr id="0" name=""/>
        <dsp:cNvSpPr/>
      </dsp:nvSpPr>
      <dsp:spPr>
        <a:xfrm>
          <a:off x="1413358" y="274500"/>
          <a:ext cx="3116882" cy="3116882"/>
        </a:xfrm>
        <a:custGeom>
          <a:avLst/>
          <a:gdLst/>
          <a:ahLst/>
          <a:cxnLst/>
          <a:rect l="0" t="0" r="0" b="0"/>
          <a:pathLst>
            <a:path>
              <a:moveTo>
                <a:pt x="399577" y="2600445"/>
              </a:moveTo>
              <a:arcTo wR="1558441" hR="1558441" stAng="8282363" swAng="836791"/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F94D1-0BE8-4D93-9F57-F70AFB83FFA6}">
      <dsp:nvSpPr>
        <dsp:cNvPr id="0" name=""/>
        <dsp:cNvSpPr/>
      </dsp:nvSpPr>
      <dsp:spPr>
        <a:xfrm>
          <a:off x="1033071" y="1907143"/>
          <a:ext cx="838720" cy="5451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6) Define detailed experiments</a:t>
          </a:r>
        </a:p>
      </dsp:txBody>
      <dsp:txXfrm>
        <a:off x="1059684" y="1933756"/>
        <a:ext cx="785494" cy="491942"/>
      </dsp:txXfrm>
    </dsp:sp>
    <dsp:sp modelId="{CE7AD1C2-53C5-4EF0-86FE-CD158C7A1C10}">
      <dsp:nvSpPr>
        <dsp:cNvPr id="0" name=""/>
        <dsp:cNvSpPr/>
      </dsp:nvSpPr>
      <dsp:spPr>
        <a:xfrm>
          <a:off x="1413358" y="274500"/>
          <a:ext cx="3116882" cy="3116882"/>
        </a:xfrm>
        <a:custGeom>
          <a:avLst/>
          <a:gdLst/>
          <a:ahLst/>
          <a:cxnLst/>
          <a:rect l="0" t="0" r="0" b="0"/>
          <a:pathLst>
            <a:path>
              <a:moveTo>
                <a:pt x="2255" y="1474620"/>
              </a:moveTo>
              <a:arcTo wR="1558441" hR="1558441" stAng="10984988" swAng="1065444"/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8E689-DAC9-4BC2-8120-FC15D8898F33}">
      <dsp:nvSpPr>
        <dsp:cNvPr id="0" name=""/>
        <dsp:cNvSpPr/>
      </dsp:nvSpPr>
      <dsp:spPr>
        <a:xfrm>
          <a:off x="1334001" y="588685"/>
          <a:ext cx="838720" cy="5451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7) Implement and monitor experiments</a:t>
          </a:r>
        </a:p>
      </dsp:txBody>
      <dsp:txXfrm>
        <a:off x="1360614" y="615298"/>
        <a:ext cx="785494" cy="491942"/>
      </dsp:txXfrm>
    </dsp:sp>
    <dsp:sp modelId="{B0943B60-852E-4889-ADAF-02EE8E5FFD63}">
      <dsp:nvSpPr>
        <dsp:cNvPr id="0" name=""/>
        <dsp:cNvSpPr/>
      </dsp:nvSpPr>
      <dsp:spPr>
        <a:xfrm>
          <a:off x="1413358" y="274500"/>
          <a:ext cx="3116882" cy="3116882"/>
        </a:xfrm>
        <a:custGeom>
          <a:avLst/>
          <a:gdLst/>
          <a:ahLst/>
          <a:cxnLst/>
          <a:rect l="0" t="0" r="0" b="0"/>
          <a:pathLst>
            <a:path>
              <a:moveTo>
                <a:pt x="715021" y="247951"/>
              </a:moveTo>
              <a:arcTo wR="1558441" hR="1558441" stAng="14234101" swAng="773835"/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C04F-A027-49B9-A33C-0363990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EF376-75BE-44B3-8EE2-340728EF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27C7-B7A7-47DC-8A8D-16F124D9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8EB9-32E4-4A45-A2C2-A2D5AC0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8B82-3635-4E1C-A63F-A48C4956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6C81-29A0-4B58-AD99-FB65CEFF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F0C2-6431-4C8E-926F-E0040E03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AED3-EAC3-489F-AC5B-45989A26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DA35-0E98-4387-B023-CB3DC825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33A9-E817-46A5-99BF-2AB37DA6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743E2-FAF0-4129-9901-37D905BD6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1AEE8-400F-45C7-92B9-36F977ED0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CAD0-33C0-4331-B564-6471CCF0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8947-CDA4-45D1-B98D-2E736F0B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92C3-0F71-4A5C-9251-30B3EFC9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DC7D-1BA7-4E36-B0C1-9B0059B5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F753-F761-4ABA-AF73-9D6FB894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78BE-CB71-4CA0-95B4-2153536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3672-4153-4DC9-B61A-4F54921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1F5A-86FD-45DC-9D51-668F705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1D2F-E089-4600-BF0C-187E161F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212E0-4A57-40D7-87E1-D9F6A8A6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5C1F-7169-44E2-88D7-0CE7BFF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7663-3382-4668-A4EB-99549367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0E8BD-B52B-405F-8A2D-5A67DCE8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685D-7E79-4AC4-B652-3D810523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A8D4-B87A-454C-9C80-45095329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F05AB-8323-43CD-BF55-C1BB7B0E8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1EB1-9A38-4DB0-BE33-814646D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94E2-7BA6-44A0-9748-F2F69B0B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9A42-A3AE-4EE6-8284-068CB3C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2444-825E-499D-A7E8-CF130C3F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FD86-98C7-4A3F-A9F9-17E43D54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4926-444C-4CD3-800F-DC5B916E6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8716C-35CC-4193-B84E-A28C52A1D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56A54-EF8C-4FFD-BA8C-3F3ACB785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63804-1D7F-4E50-8BDE-7AEE31D4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BAEDB-A0C1-4A94-95C3-85BD34F5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8D3DE-F685-44CF-96F4-85C2754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E50-EEF0-44C1-B03A-3AD25139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76FB6-9FD5-44B9-B580-311913D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F2874-BFCE-4375-A6D5-F8F55FFF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4351F-F628-44C5-9FBF-95DDCD68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E3362-5DFC-4262-ADCE-8E8AFFCC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19A20-38EB-4A32-B2ED-856EF537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EB13E-F49C-4CF8-B4F9-9D4F5C23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12E3-7440-482C-BCA3-530355EB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7A70-EA36-47E8-B0F1-07BE5CCA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048A8-27B5-4E49-874C-82371B62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F7BF-8EB1-4DDA-BDF9-DDAE168F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0443F-A6BD-4B2C-8070-9B64BC5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CACC-0456-4E16-B22E-AC1F5080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77ED-8ABF-4F8C-9C4B-AD58AE08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6FD26-0752-4814-9066-4A7992C50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AB42-D445-4696-93ED-D398CF4F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5EFF-3816-46DB-80AC-E31E07D8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B190F-96B6-4381-A924-519EF786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ABF7-2EAA-4A03-9E57-53825675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6D6AD-EC36-436E-8B5F-3968F984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498F-67B1-48EB-914A-AEA83C27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E490-5B30-47C2-9F65-7A03FAB49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963F-2B39-460B-A130-16633D74BA4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558D-7B39-471D-A640-CBB72F1F5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52B-DF3E-4A73-8947-D4C403475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890F-46ED-4CE3-A255-66E46D54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wmf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594E-1279-4FCE-8929-73BE0050B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First Attempt at a UMOR Viability Box for Drift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8EBB-0102-4EE0-987A-019CE8734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1154"/>
            <a:ext cx="9144000" cy="1655762"/>
          </a:xfrm>
        </p:spPr>
        <p:txBody>
          <a:bodyPr/>
          <a:lstStyle/>
          <a:p>
            <a:r>
              <a:rPr lang="en-US" dirty="0"/>
              <a:t>Presented by Sara Reynolds</a:t>
            </a:r>
          </a:p>
          <a:p>
            <a:r>
              <a:rPr lang="en-US" dirty="0"/>
              <a:t>Ft. Peck Fish Modelling Discussion</a:t>
            </a:r>
          </a:p>
          <a:p>
            <a:r>
              <a:rPr lang="en-US" dirty="0"/>
              <a:t>6/28/2019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78318AC-B759-4046-B7C8-0774E8978786}"/>
              </a:ext>
            </a:extLst>
          </p:cNvPr>
          <p:cNvGrpSpPr/>
          <p:nvPr/>
        </p:nvGrpSpPr>
        <p:grpSpPr>
          <a:xfrm>
            <a:off x="1236202" y="828658"/>
            <a:ext cx="9719597" cy="5948911"/>
            <a:chOff x="2051014" y="624167"/>
            <a:chExt cx="9258844" cy="56096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6ED78A-3FE2-4303-A1FF-403E681A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014" y="624167"/>
              <a:ext cx="8089973" cy="56096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8B7159-1CDD-4778-B94F-EABB286C03A7}"/>
                    </a:ext>
                  </a:extLst>
                </p:cNvPr>
                <p:cNvSpPr txBox="1"/>
                <p:nvPr/>
              </p:nvSpPr>
              <p:spPr>
                <a:xfrm>
                  <a:off x="4916905" y="3553326"/>
                  <a:ext cx="872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8B7159-1CDD-4778-B94F-EABB286C0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905" y="3553326"/>
                  <a:ext cx="87235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294" r="-55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8A8C5B-2866-46C5-9BB2-A3C47D4A252B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5353083" y="3031958"/>
              <a:ext cx="277696" cy="521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1A21-6D40-4B53-BA80-071DA630B15E}"/>
                    </a:ext>
                  </a:extLst>
                </p:cNvPr>
                <p:cNvSpPr txBox="1"/>
                <p:nvPr/>
              </p:nvSpPr>
              <p:spPr>
                <a:xfrm>
                  <a:off x="9973678" y="1219872"/>
                  <a:ext cx="13051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=0.319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1A21-6D40-4B53-BA80-071DA630B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678" y="1219872"/>
                  <a:ext cx="13051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" r="-1778" b="-163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1355EF2-F97D-449A-8B74-8804B3CEB133}"/>
                    </a:ext>
                  </a:extLst>
                </p:cNvPr>
                <p:cNvSpPr txBox="1"/>
                <p:nvPr/>
              </p:nvSpPr>
              <p:spPr>
                <a:xfrm>
                  <a:off x="9973677" y="2754959"/>
                  <a:ext cx="13051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1355EF2-F97D-449A-8B74-8804B3CE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677" y="2754959"/>
                  <a:ext cx="13051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06" r="-467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FE0D6A-F5FD-4692-AFEA-DD510220F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2758" y="2790196"/>
              <a:ext cx="556962" cy="138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309500-A0D4-426D-9F08-F04BDD7B9D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2759" y="1215937"/>
              <a:ext cx="540919" cy="138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1AFAE9-5ADA-41F3-AD20-CA792F3110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47731" y="3522473"/>
              <a:ext cx="556962" cy="138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1BE84E-5D31-4C1D-84DA-89C4E6223820}"/>
                    </a:ext>
                  </a:extLst>
                </p:cNvPr>
                <p:cNvSpPr txBox="1"/>
                <p:nvPr/>
              </p:nvSpPr>
              <p:spPr>
                <a:xfrm>
                  <a:off x="10004693" y="3522473"/>
                  <a:ext cx="13051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=0.715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1BE84E-5D31-4C1D-84DA-89C4E6223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693" y="3522473"/>
                  <a:ext cx="130516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" r="-1778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60B645-C72B-4E4B-A8E9-B7BEB825C87F}"/>
              </a:ext>
            </a:extLst>
          </p:cNvPr>
          <p:cNvSpPr txBox="1"/>
          <p:nvPr/>
        </p:nvSpPr>
        <p:spPr>
          <a:xfrm>
            <a:off x="2879092" y="4979812"/>
            <a:ext cx="6390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a given retention probability curve, we expect: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Growth: Right/Above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Decline: Left/Below Curve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6B11A-850B-4CCB-85AC-DF6F4ADDA264}"/>
              </a:ext>
            </a:extLst>
          </p:cNvPr>
          <p:cNvSpPr txBox="1"/>
          <p:nvPr/>
        </p:nvSpPr>
        <p:spPr>
          <a:xfrm>
            <a:off x="516835" y="258517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Demographic Model</a:t>
            </a:r>
          </a:p>
        </p:txBody>
      </p:sp>
    </p:spTree>
    <p:extLst>
      <p:ext uri="{BB962C8B-B14F-4D97-AF65-F5344CB8AC3E}">
        <p14:creationId xmlns:p14="http://schemas.microsoft.com/office/powerpoint/2010/main" val="306576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78318AC-B759-4046-B7C8-0774E8978786}"/>
              </a:ext>
            </a:extLst>
          </p:cNvPr>
          <p:cNvGrpSpPr/>
          <p:nvPr/>
        </p:nvGrpSpPr>
        <p:grpSpPr>
          <a:xfrm>
            <a:off x="1236202" y="828658"/>
            <a:ext cx="9719597" cy="5948911"/>
            <a:chOff x="2051014" y="624167"/>
            <a:chExt cx="9258844" cy="56096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6ED78A-3FE2-4303-A1FF-403E681A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014" y="624167"/>
              <a:ext cx="8089973" cy="56096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8B7159-1CDD-4778-B94F-EABB286C03A7}"/>
                    </a:ext>
                  </a:extLst>
                </p:cNvPr>
                <p:cNvSpPr txBox="1"/>
                <p:nvPr/>
              </p:nvSpPr>
              <p:spPr>
                <a:xfrm>
                  <a:off x="4916905" y="3553326"/>
                  <a:ext cx="872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8B7159-1CDD-4778-B94F-EABB286C0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905" y="3553326"/>
                  <a:ext cx="87235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294" r="-55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8A8C5B-2866-46C5-9BB2-A3C47D4A252B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5353083" y="3031958"/>
              <a:ext cx="277696" cy="521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1A21-6D40-4B53-BA80-071DA630B15E}"/>
                    </a:ext>
                  </a:extLst>
                </p:cNvPr>
                <p:cNvSpPr txBox="1"/>
                <p:nvPr/>
              </p:nvSpPr>
              <p:spPr>
                <a:xfrm>
                  <a:off x="9973678" y="1219872"/>
                  <a:ext cx="13051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=0.319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1A21-6D40-4B53-BA80-071DA630B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678" y="1219872"/>
                  <a:ext cx="13051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" r="-1778" b="-163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1355EF2-F97D-449A-8B74-8804B3CEB133}"/>
                    </a:ext>
                  </a:extLst>
                </p:cNvPr>
                <p:cNvSpPr txBox="1"/>
                <p:nvPr/>
              </p:nvSpPr>
              <p:spPr>
                <a:xfrm>
                  <a:off x="9973677" y="2754959"/>
                  <a:ext cx="13051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1355EF2-F97D-449A-8B74-8804B3CE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677" y="2754959"/>
                  <a:ext cx="13051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06" r="-467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FE0D6A-F5FD-4692-AFEA-DD510220F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2758" y="2790196"/>
              <a:ext cx="556962" cy="138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309500-A0D4-426D-9F08-F04BDD7B9D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2759" y="1215937"/>
              <a:ext cx="540919" cy="138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1AFAE9-5ADA-41F3-AD20-CA792F3110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47731" y="3522473"/>
              <a:ext cx="556962" cy="138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1BE84E-5D31-4C1D-84DA-89C4E6223820}"/>
                    </a:ext>
                  </a:extLst>
                </p:cNvPr>
                <p:cNvSpPr txBox="1"/>
                <p:nvPr/>
              </p:nvSpPr>
              <p:spPr>
                <a:xfrm>
                  <a:off x="10004693" y="3522473"/>
                  <a:ext cx="13051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=0.715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1BE84E-5D31-4C1D-84DA-89C4E6223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693" y="3522473"/>
                  <a:ext cx="130516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" r="-1778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566B11A-850B-4CCB-85AC-DF6F4ADDA264}"/>
              </a:ext>
            </a:extLst>
          </p:cNvPr>
          <p:cNvSpPr txBox="1"/>
          <p:nvPr/>
        </p:nvSpPr>
        <p:spPr>
          <a:xfrm>
            <a:off x="516835" y="258517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Demographic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0CB6D2-0975-40F6-B89F-63A5166B62FC}"/>
              </a:ext>
            </a:extLst>
          </p:cNvPr>
          <p:cNvCxnSpPr>
            <a:cxnSpLocks/>
          </p:cNvCxnSpPr>
          <p:nvPr/>
        </p:nvCxnSpPr>
        <p:spPr>
          <a:xfrm flipV="1">
            <a:off x="6039728" y="1195753"/>
            <a:ext cx="0" cy="4797083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65B68B-1EAF-4F9A-97C6-7280C64E56C4}"/>
              </a:ext>
            </a:extLst>
          </p:cNvPr>
          <p:cNvSpPr txBox="1"/>
          <p:nvPr/>
        </p:nvSpPr>
        <p:spPr>
          <a:xfrm>
            <a:off x="3587262" y="6456413"/>
            <a:ext cx="4417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Fertilized Eggs per Mature Female per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067AF-3A16-43E2-ACDF-0978AE32A9F3}"/>
              </a:ext>
            </a:extLst>
          </p:cNvPr>
          <p:cNvSpPr txBox="1"/>
          <p:nvPr/>
        </p:nvSpPr>
        <p:spPr>
          <a:xfrm rot="16200000">
            <a:off x="301028" y="3487911"/>
            <a:ext cx="29401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Missouri River Age-0 Survival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010865-CB90-414D-AFAD-3B6B37D1632E}"/>
              </a:ext>
            </a:extLst>
          </p:cNvPr>
          <p:cNvSpPr txBox="1"/>
          <p:nvPr/>
        </p:nvSpPr>
        <p:spPr>
          <a:xfrm>
            <a:off x="41722" y="5153744"/>
            <a:ext cx="27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Vary Age-0 Survival from 0.00005 to 0.0001.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0F136-817B-4A34-B642-2BC8A0F35B48}"/>
              </a:ext>
            </a:extLst>
          </p:cNvPr>
          <p:cNvSpPr txBox="1"/>
          <p:nvPr/>
        </p:nvSpPr>
        <p:spPr>
          <a:xfrm>
            <a:off x="6079412" y="5124052"/>
            <a:ext cx="290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Fix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-axis variable at 10,000.</a:t>
            </a:r>
          </a:p>
        </p:txBody>
      </p:sp>
    </p:spTree>
    <p:extLst>
      <p:ext uri="{BB962C8B-B14F-4D97-AF65-F5344CB8AC3E}">
        <p14:creationId xmlns:p14="http://schemas.microsoft.com/office/powerpoint/2010/main" val="3927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9A7B55C-4D20-4D90-BD57-D4BCD4D6DB32}"/>
              </a:ext>
            </a:extLst>
          </p:cNvPr>
          <p:cNvGrpSpPr/>
          <p:nvPr/>
        </p:nvGrpSpPr>
        <p:grpSpPr>
          <a:xfrm>
            <a:off x="1966607" y="541261"/>
            <a:ext cx="8825692" cy="5894897"/>
            <a:chOff x="1577265" y="294516"/>
            <a:chExt cx="9037471" cy="61304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750A3E-53D2-43C5-AE4F-DDDE043F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265" y="433016"/>
              <a:ext cx="9037471" cy="59919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27000B-6EBA-4E7F-8D31-34817AE8A79B}"/>
                    </a:ext>
                  </a:extLst>
                </p:cNvPr>
                <p:cNvSpPr txBox="1"/>
                <p:nvPr/>
              </p:nvSpPr>
              <p:spPr>
                <a:xfrm>
                  <a:off x="3264568" y="294516"/>
                  <a:ext cx="517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27000B-6EBA-4E7F-8D31-34817AE8A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568" y="294516"/>
                  <a:ext cx="51777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714" r="-1190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C821B-14E9-4A6C-BC26-98C64F6FFD7D}"/>
                    </a:ext>
                  </a:extLst>
                </p:cNvPr>
                <p:cNvSpPr txBox="1"/>
                <p:nvPr/>
              </p:nvSpPr>
              <p:spPr>
                <a:xfrm>
                  <a:off x="9111915" y="320599"/>
                  <a:ext cx="517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C821B-14E9-4A6C-BC26-98C64F6FF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915" y="320599"/>
                  <a:ext cx="5177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588" r="-105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7F5F37C-74F6-49FA-BB6D-6AD67AB43AFD}"/>
                    </a:ext>
                  </a:extLst>
                </p:cNvPr>
                <p:cNvSpPr txBox="1"/>
                <p:nvPr/>
              </p:nvSpPr>
              <p:spPr>
                <a:xfrm>
                  <a:off x="6096000" y="320599"/>
                  <a:ext cx="517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7F5F37C-74F6-49FA-BB6D-6AD67AB4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20599"/>
                  <a:ext cx="51777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412" r="-105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2A3B3E-85B4-4B75-85E6-12886883C736}"/>
                    </a:ext>
                  </a:extLst>
                </p:cNvPr>
                <p:cNvSpPr txBox="1"/>
                <p:nvPr/>
              </p:nvSpPr>
              <p:spPr>
                <a:xfrm>
                  <a:off x="3264568" y="3283428"/>
                  <a:ext cx="517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2A3B3E-85B4-4B75-85E6-12886883C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568" y="3283428"/>
                  <a:ext cx="51777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714" r="-1190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88460A-D4C3-453C-9651-E62C74806568}"/>
                    </a:ext>
                  </a:extLst>
                </p:cNvPr>
                <p:cNvSpPr txBox="1"/>
                <p:nvPr/>
              </p:nvSpPr>
              <p:spPr>
                <a:xfrm>
                  <a:off x="9111915" y="3266466"/>
                  <a:ext cx="517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88460A-D4C3-453C-9651-E62C74806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915" y="3266466"/>
                  <a:ext cx="51777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48" r="-12048" b="-11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1C7E290-E652-4CBD-BA3D-DADBF781AFAD}"/>
                    </a:ext>
                  </a:extLst>
                </p:cNvPr>
                <p:cNvSpPr txBox="1"/>
                <p:nvPr/>
              </p:nvSpPr>
              <p:spPr>
                <a:xfrm>
                  <a:off x="6100422" y="3283428"/>
                  <a:ext cx="517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1C7E290-E652-4CBD-BA3D-DADBF781A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422" y="3283428"/>
                  <a:ext cx="5177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588" r="-105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5AAAB3-F702-41B4-BB1D-87E435CF53B4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Drift Model</a:t>
            </a:r>
          </a:p>
        </p:txBody>
      </p:sp>
    </p:spTree>
    <p:extLst>
      <p:ext uri="{BB962C8B-B14F-4D97-AF65-F5344CB8AC3E}">
        <p14:creationId xmlns:p14="http://schemas.microsoft.com/office/powerpoint/2010/main" val="232878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9A7B55C-4D20-4D90-BD57-D4BCD4D6DB32}"/>
              </a:ext>
            </a:extLst>
          </p:cNvPr>
          <p:cNvGrpSpPr/>
          <p:nvPr/>
        </p:nvGrpSpPr>
        <p:grpSpPr>
          <a:xfrm>
            <a:off x="1966607" y="541261"/>
            <a:ext cx="8825692" cy="5894897"/>
            <a:chOff x="1577265" y="294516"/>
            <a:chExt cx="9037471" cy="61304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750A3E-53D2-43C5-AE4F-DDDE043F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265" y="433016"/>
              <a:ext cx="9037471" cy="59919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27000B-6EBA-4E7F-8D31-34817AE8A79B}"/>
                    </a:ext>
                  </a:extLst>
                </p:cNvPr>
                <p:cNvSpPr txBox="1"/>
                <p:nvPr/>
              </p:nvSpPr>
              <p:spPr>
                <a:xfrm>
                  <a:off x="3264568" y="294516"/>
                  <a:ext cx="530194" cy="2880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E27000B-6EBA-4E7F-8D31-34817AE8A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568" y="294516"/>
                  <a:ext cx="530194" cy="288068"/>
                </a:xfrm>
                <a:prstGeom prst="rect">
                  <a:avLst/>
                </a:prstGeom>
                <a:blipFill>
                  <a:blip r:embed="rId3"/>
                  <a:stretch>
                    <a:fillRect l="-10588" r="-105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C821B-14E9-4A6C-BC26-98C64F6FFD7D}"/>
                    </a:ext>
                  </a:extLst>
                </p:cNvPr>
                <p:cNvSpPr txBox="1"/>
                <p:nvPr/>
              </p:nvSpPr>
              <p:spPr>
                <a:xfrm>
                  <a:off x="9111915" y="320599"/>
                  <a:ext cx="530194" cy="2880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C821B-14E9-4A6C-BC26-98C64F6FF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915" y="320599"/>
                  <a:ext cx="530194" cy="288068"/>
                </a:xfrm>
                <a:prstGeom prst="rect">
                  <a:avLst/>
                </a:prstGeom>
                <a:blipFill>
                  <a:blip r:embed="rId4"/>
                  <a:stretch>
                    <a:fillRect l="-10588" r="-105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7F5F37C-74F6-49FA-BB6D-6AD67AB43AFD}"/>
                    </a:ext>
                  </a:extLst>
                </p:cNvPr>
                <p:cNvSpPr txBox="1"/>
                <p:nvPr/>
              </p:nvSpPr>
              <p:spPr>
                <a:xfrm>
                  <a:off x="6096001" y="320599"/>
                  <a:ext cx="530194" cy="2880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7F5F37C-74F6-49FA-BB6D-6AD67AB4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320599"/>
                  <a:ext cx="530194" cy="288068"/>
                </a:xfrm>
                <a:prstGeom prst="rect">
                  <a:avLst/>
                </a:prstGeom>
                <a:blipFill>
                  <a:blip r:embed="rId5"/>
                  <a:stretch>
                    <a:fillRect l="-9412" r="-1176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2A3B3E-85B4-4B75-85E6-12886883C736}"/>
                    </a:ext>
                  </a:extLst>
                </p:cNvPr>
                <p:cNvSpPr txBox="1"/>
                <p:nvPr/>
              </p:nvSpPr>
              <p:spPr>
                <a:xfrm>
                  <a:off x="3264568" y="3283428"/>
                  <a:ext cx="530194" cy="2880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2A3B3E-85B4-4B75-85E6-12886883C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568" y="3283428"/>
                  <a:ext cx="530194" cy="288068"/>
                </a:xfrm>
                <a:prstGeom prst="rect">
                  <a:avLst/>
                </a:prstGeom>
                <a:blipFill>
                  <a:blip r:embed="rId6"/>
                  <a:stretch>
                    <a:fillRect l="-10588" r="-1058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88460A-D4C3-453C-9651-E62C74806568}"/>
                    </a:ext>
                  </a:extLst>
                </p:cNvPr>
                <p:cNvSpPr txBox="1"/>
                <p:nvPr/>
              </p:nvSpPr>
              <p:spPr>
                <a:xfrm>
                  <a:off x="9111915" y="3266466"/>
                  <a:ext cx="530194" cy="2880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88460A-D4C3-453C-9651-E62C74806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1915" y="3266466"/>
                  <a:ext cx="530194" cy="288068"/>
                </a:xfrm>
                <a:prstGeom prst="rect">
                  <a:avLst/>
                </a:prstGeom>
                <a:blipFill>
                  <a:blip r:embed="rId7"/>
                  <a:stretch>
                    <a:fillRect l="-10588" r="-1058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1C7E290-E652-4CBD-BA3D-DADBF781AFAD}"/>
                    </a:ext>
                  </a:extLst>
                </p:cNvPr>
                <p:cNvSpPr txBox="1"/>
                <p:nvPr/>
              </p:nvSpPr>
              <p:spPr>
                <a:xfrm>
                  <a:off x="6100422" y="3283428"/>
                  <a:ext cx="530194" cy="2880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1C7E290-E652-4CBD-BA3D-DADBF781A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422" y="3283428"/>
                  <a:ext cx="530194" cy="288068"/>
                </a:xfrm>
                <a:prstGeom prst="rect">
                  <a:avLst/>
                </a:prstGeom>
                <a:blipFill>
                  <a:blip r:embed="rId8"/>
                  <a:stretch>
                    <a:fillRect l="-9412" r="-1176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95AAAB3-F702-41B4-BB1D-87E435CF53B4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Drift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59965-1FAF-4254-AF7C-C2E19CF2A6AD}"/>
              </a:ext>
            </a:extLst>
          </p:cNvPr>
          <p:cNvSpPr txBox="1"/>
          <p:nvPr/>
        </p:nvSpPr>
        <p:spPr>
          <a:xfrm>
            <a:off x="5488499" y="6161294"/>
            <a:ext cx="2208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Lake Sakakawea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50628-CAFE-4D48-B503-47E020ECCB13}"/>
              </a:ext>
            </a:extLst>
          </p:cNvPr>
          <p:cNvSpPr txBox="1"/>
          <p:nvPr/>
        </p:nvSpPr>
        <p:spPr>
          <a:xfrm rot="16200000">
            <a:off x="1090840" y="3204924"/>
            <a:ext cx="218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 Velocity (</a:t>
            </a:r>
            <a:r>
              <a:rPr lang="en-US" b="1" dirty="0" err="1">
                <a:solidFill>
                  <a:srgbClr val="FF0000"/>
                </a:solidFill>
              </a:rPr>
              <a:t>mps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13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A805904-02AE-4BBF-BF05-1F9BA858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80" y="793115"/>
            <a:ext cx="10239440" cy="5631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5AAAB3-F702-41B4-BB1D-87E435CF53B4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Drift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B7E3A5-1770-4C49-A209-B1F5ECB92CBE}"/>
              </a:ext>
            </a:extLst>
          </p:cNvPr>
          <p:cNvSpPr txBox="1"/>
          <p:nvPr/>
        </p:nvSpPr>
        <p:spPr>
          <a:xfrm>
            <a:off x="2306472" y="65663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1507.01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A2952-5594-4B80-BF6E-A35CF3D313D2}"/>
              </a:ext>
            </a:extLst>
          </p:cNvPr>
          <p:cNvSpPr txBox="1"/>
          <p:nvPr/>
        </p:nvSpPr>
        <p:spPr>
          <a:xfrm>
            <a:off x="8804772" y="657944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1516.58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B634D-B353-49CD-A595-7191829E008F}"/>
              </a:ext>
            </a:extLst>
          </p:cNvPr>
          <p:cNvSpPr txBox="1"/>
          <p:nvPr/>
        </p:nvSpPr>
        <p:spPr>
          <a:xfrm>
            <a:off x="5555622" y="645967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1513.37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FC751-CE23-41DC-8E00-4EA8C2DF7263}"/>
              </a:ext>
            </a:extLst>
          </p:cNvPr>
          <p:cNvSpPr txBox="1"/>
          <p:nvPr/>
        </p:nvSpPr>
        <p:spPr>
          <a:xfrm rot="16200000">
            <a:off x="66154" y="3424295"/>
            <a:ext cx="2189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 Velocity (</a:t>
            </a:r>
            <a:r>
              <a:rPr lang="en-US" b="1" dirty="0" err="1">
                <a:solidFill>
                  <a:srgbClr val="FF0000"/>
                </a:solidFill>
              </a:rPr>
              <a:t>mps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42F4C-C837-4E7A-8C8C-A4CE946CE99C}"/>
              </a:ext>
            </a:extLst>
          </p:cNvPr>
          <p:cNvSpPr txBox="1"/>
          <p:nvPr/>
        </p:nvSpPr>
        <p:spPr>
          <a:xfrm>
            <a:off x="5174597" y="6149230"/>
            <a:ext cx="2550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 Temperature 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A248F4-BFF2-4AD6-ADA9-C36368C000E1}"/>
              </a:ext>
            </a:extLst>
          </p:cNvPr>
          <p:cNvSpPr txBox="1"/>
          <p:nvPr/>
        </p:nvSpPr>
        <p:spPr>
          <a:xfrm>
            <a:off x="2306471" y="2474067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1527.40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90701-4DA6-41B4-91BF-90A3B376C20B}"/>
              </a:ext>
            </a:extLst>
          </p:cNvPr>
          <p:cNvSpPr txBox="1"/>
          <p:nvPr/>
        </p:nvSpPr>
        <p:spPr>
          <a:xfrm>
            <a:off x="2306470" y="4291499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1555.04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F2A7C-A7DC-4391-B3BD-3C4F348FC589}"/>
              </a:ext>
            </a:extLst>
          </p:cNvPr>
          <p:cNvSpPr txBox="1"/>
          <p:nvPr/>
        </p:nvSpPr>
        <p:spPr>
          <a:xfrm>
            <a:off x="5585292" y="248457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1535.89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E10D0-F340-4B7B-8E54-41FFEA9EC957}"/>
              </a:ext>
            </a:extLst>
          </p:cNvPr>
          <p:cNvSpPr txBox="1"/>
          <p:nvPr/>
        </p:nvSpPr>
        <p:spPr>
          <a:xfrm>
            <a:off x="5585292" y="429802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1562.68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595E7-D87F-4E89-8E30-BEC292F7492A}"/>
              </a:ext>
            </a:extLst>
          </p:cNvPr>
          <p:cNvSpPr txBox="1"/>
          <p:nvPr/>
        </p:nvSpPr>
        <p:spPr>
          <a:xfrm>
            <a:off x="8804771" y="248621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1544.17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BF037-1DAB-409C-89F4-0859D3FD8353}"/>
              </a:ext>
            </a:extLst>
          </p:cNvPr>
          <p:cNvSpPr txBox="1"/>
          <p:nvPr/>
        </p:nvSpPr>
        <p:spPr>
          <a:xfrm>
            <a:off x="8804771" y="4291499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 RM 1564.87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635B4B-20CD-4690-9D56-6D0207456726}"/>
              </a:ext>
            </a:extLst>
          </p:cNvPr>
          <p:cNvSpPr/>
          <p:nvPr/>
        </p:nvSpPr>
        <p:spPr>
          <a:xfrm>
            <a:off x="4640237" y="2515011"/>
            <a:ext cx="3295780" cy="18365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8DA0D-C11F-4F6A-BF0F-EA5AC028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23950"/>
            <a:ext cx="8382000" cy="461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50710-DFD1-4989-9DBC-25E9E88B7157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Drift Model</a:t>
            </a:r>
          </a:p>
        </p:txBody>
      </p:sp>
    </p:spTree>
    <p:extLst>
      <p:ext uri="{BB962C8B-B14F-4D97-AF65-F5344CB8AC3E}">
        <p14:creationId xmlns:p14="http://schemas.microsoft.com/office/powerpoint/2010/main" val="232155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D50710-DFD1-4989-9DBC-25E9E88B7157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Drift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127709-F1C0-416B-8D7D-148D7DF663DB}"/>
              </a:ext>
            </a:extLst>
          </p:cNvPr>
          <p:cNvGrpSpPr/>
          <p:nvPr/>
        </p:nvGrpSpPr>
        <p:grpSpPr>
          <a:xfrm>
            <a:off x="1232434" y="1642569"/>
            <a:ext cx="9395760" cy="5167668"/>
            <a:chOff x="1232434" y="1315018"/>
            <a:chExt cx="9395760" cy="51676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0616E8-1452-4648-9993-B3922B87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4" y="1315018"/>
              <a:ext cx="9395760" cy="51676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112E4F-0575-4081-8C45-1BB16826A496}"/>
                </a:ext>
              </a:extLst>
            </p:cNvPr>
            <p:cNvSpPr txBox="1"/>
            <p:nvPr/>
          </p:nvSpPr>
          <p:spPr>
            <a:xfrm>
              <a:off x="5120006" y="5847792"/>
              <a:ext cx="25500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Mean Temperature (C)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8ABA30-CA45-4323-8C97-379AE0961659}"/>
                </a:ext>
              </a:extLst>
            </p:cNvPr>
            <p:cNvSpPr txBox="1"/>
            <p:nvPr/>
          </p:nvSpPr>
          <p:spPr>
            <a:xfrm>
              <a:off x="2538486" y="1597631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3338E-77BD-4145-9C95-10FAFE412FE4}"/>
                </a:ext>
              </a:extLst>
            </p:cNvPr>
            <p:cNvSpPr txBox="1"/>
            <p:nvPr/>
          </p:nvSpPr>
          <p:spPr>
            <a:xfrm>
              <a:off x="3844538" y="1587943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798725-79F5-4926-AA77-BBA303CB4EA6}"/>
                </a:ext>
              </a:extLst>
            </p:cNvPr>
            <p:cNvSpPr txBox="1"/>
            <p:nvPr/>
          </p:nvSpPr>
          <p:spPr>
            <a:xfrm>
              <a:off x="5203155" y="1587943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0.003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D7507-1DD7-41A1-A0A7-E7082A89D6C4}"/>
                </a:ext>
              </a:extLst>
            </p:cNvPr>
            <p:cNvSpPr txBox="1"/>
            <p:nvPr/>
          </p:nvSpPr>
          <p:spPr>
            <a:xfrm>
              <a:off x="6611153" y="1590215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0.005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37AB38-65A2-41B8-9AB1-54F18417120A}"/>
                </a:ext>
              </a:extLst>
            </p:cNvPr>
            <p:cNvSpPr txBox="1"/>
            <p:nvPr/>
          </p:nvSpPr>
          <p:spPr>
            <a:xfrm>
              <a:off x="8109489" y="1587943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0.009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BF0845-9C75-41BE-BCA5-12F9A0878564}"/>
                </a:ext>
              </a:extLst>
            </p:cNvPr>
            <p:cNvSpPr txBox="1"/>
            <p:nvPr/>
          </p:nvSpPr>
          <p:spPr>
            <a:xfrm>
              <a:off x="9377768" y="1587943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0.029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B9EDC3-457A-4C39-BC96-C33B4FCC411D}"/>
                </a:ext>
              </a:extLst>
            </p:cNvPr>
            <p:cNvSpPr txBox="1"/>
            <p:nvPr/>
          </p:nvSpPr>
          <p:spPr>
            <a:xfrm>
              <a:off x="2538486" y="3244334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0.009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8EC8E-54C3-401F-B231-2A09629772B9}"/>
                </a:ext>
              </a:extLst>
            </p:cNvPr>
            <p:cNvSpPr txBox="1"/>
            <p:nvPr/>
          </p:nvSpPr>
          <p:spPr>
            <a:xfrm>
              <a:off x="3844538" y="3244334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0.017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A7FADB-FD88-4E19-A556-72AF44025819}"/>
                </a:ext>
              </a:extLst>
            </p:cNvPr>
            <p:cNvSpPr txBox="1"/>
            <p:nvPr/>
          </p:nvSpPr>
          <p:spPr>
            <a:xfrm>
              <a:off x="5331726" y="3244334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0.107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9B254F-C252-4265-9433-BB5DE9EDE414}"/>
                </a:ext>
              </a:extLst>
            </p:cNvPr>
            <p:cNvSpPr txBox="1"/>
            <p:nvPr/>
          </p:nvSpPr>
          <p:spPr>
            <a:xfrm>
              <a:off x="6640496" y="3268270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7B263D-9EFB-441E-A658-001B913181C3}"/>
                </a:ext>
              </a:extLst>
            </p:cNvPr>
            <p:cNvSpPr txBox="1"/>
            <p:nvPr/>
          </p:nvSpPr>
          <p:spPr>
            <a:xfrm>
              <a:off x="8127684" y="3258455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0.544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6E5CBC-89E1-4215-9E08-1270837019D6}"/>
                </a:ext>
              </a:extLst>
            </p:cNvPr>
            <p:cNvSpPr txBox="1"/>
            <p:nvPr/>
          </p:nvSpPr>
          <p:spPr>
            <a:xfrm>
              <a:off x="9377768" y="3258455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0.874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26761E-2F8A-4140-9F4A-5560267127F8}"/>
                </a:ext>
              </a:extLst>
            </p:cNvPr>
            <p:cNvSpPr txBox="1"/>
            <p:nvPr/>
          </p:nvSpPr>
          <p:spPr>
            <a:xfrm>
              <a:off x="2553890" y="5020602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0.956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660CCF-E3F2-4988-ADB5-45155FD5D965}"/>
                </a:ext>
              </a:extLst>
            </p:cNvPr>
            <p:cNvSpPr txBox="1"/>
            <p:nvPr/>
          </p:nvSpPr>
          <p:spPr>
            <a:xfrm>
              <a:off x="3859942" y="5010914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0.974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FB3392-8375-4836-9814-F2F06966E678}"/>
                </a:ext>
              </a:extLst>
            </p:cNvPr>
            <p:cNvSpPr txBox="1"/>
            <p:nvPr/>
          </p:nvSpPr>
          <p:spPr>
            <a:xfrm>
              <a:off x="5218559" y="5010914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1D5BB7-6E72-439C-A96B-F4344901F07F}"/>
                </a:ext>
              </a:extLst>
            </p:cNvPr>
            <p:cNvSpPr txBox="1"/>
            <p:nvPr/>
          </p:nvSpPr>
          <p:spPr>
            <a:xfrm>
              <a:off x="6626557" y="5013186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1192F2-A0C2-4D63-8FA2-9257AFB37192}"/>
                </a:ext>
              </a:extLst>
            </p:cNvPr>
            <p:cNvSpPr txBox="1"/>
            <p:nvPr/>
          </p:nvSpPr>
          <p:spPr>
            <a:xfrm>
              <a:off x="8124893" y="5010914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561D78-5D1D-42FF-81BA-6E0A242E02C7}"/>
                </a:ext>
              </a:extLst>
            </p:cNvPr>
            <p:cNvSpPr txBox="1"/>
            <p:nvPr/>
          </p:nvSpPr>
          <p:spPr>
            <a:xfrm>
              <a:off x="9393172" y="5010914"/>
              <a:ext cx="764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F7BA58-05B0-4633-9BB3-89A97078CC40}"/>
                  </a:ext>
                </a:extLst>
              </p:cNvPr>
              <p:cNvSpPr txBox="1"/>
              <p:nvPr/>
            </p:nvSpPr>
            <p:spPr>
              <a:xfrm>
                <a:off x="996286" y="802906"/>
                <a:ext cx="104132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Contours are constructed from 18 data points.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means we have only 18 data points from which to construct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surface.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More points can be generated by interpolation and with all the assumptions associated with interpolation.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F7BA58-05B0-4633-9BB3-89A97078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86" y="802906"/>
                <a:ext cx="10413241" cy="923330"/>
              </a:xfrm>
              <a:prstGeom prst="rect">
                <a:avLst/>
              </a:prstGeom>
              <a:blipFill>
                <a:blip r:embed="rId3"/>
                <a:stretch>
                  <a:fillRect l="-35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88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B4E72-70B2-451D-925A-E22EB9C5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23" y="796404"/>
            <a:ext cx="8583803" cy="5926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11FD50-93F0-4A40-BEBF-2AB9F009EB4F}"/>
                  </a:ext>
                </a:extLst>
              </p:cNvPr>
              <p:cNvSpPr txBox="1"/>
              <p:nvPr/>
            </p:nvSpPr>
            <p:spPr>
              <a:xfrm>
                <a:off x="271171" y="-28091"/>
                <a:ext cx="10628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800" dirty="0">
                    <a:latin typeface="+mj-lt"/>
                  </a:rPr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11FD50-93F0-4A40-BEBF-2AB9F009E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71" y="-28091"/>
                <a:ext cx="10628243" cy="830997"/>
              </a:xfrm>
              <a:prstGeom prst="rect">
                <a:avLst/>
              </a:prstGeom>
              <a:blipFill>
                <a:blip r:embed="rId3"/>
                <a:stretch>
                  <a:fillRect t="-16058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6DC342D-4DF9-4452-8660-9C8734F5841B}"/>
              </a:ext>
            </a:extLst>
          </p:cNvPr>
          <p:cNvSpPr txBox="1"/>
          <p:nvPr/>
        </p:nvSpPr>
        <p:spPr>
          <a:xfrm>
            <a:off x="9409045" y="4691270"/>
            <a:ext cx="2703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 – mean temperature (°C)</a:t>
            </a:r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– age-0 survival (phi0)</a:t>
            </a:r>
          </a:p>
          <a:p>
            <a:endParaRPr lang="en-US" dirty="0"/>
          </a:p>
          <a:p>
            <a:r>
              <a:rPr lang="en-US" i="1" dirty="0"/>
              <a:t>z</a:t>
            </a:r>
            <a:r>
              <a:rPr lang="en-US" dirty="0"/>
              <a:t> – mean velocity (m/s)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886A0-00B3-4F0A-867C-B961144C302E}"/>
              </a:ext>
            </a:extLst>
          </p:cNvPr>
          <p:cNvSpPr txBox="1"/>
          <p:nvPr/>
        </p:nvSpPr>
        <p:spPr>
          <a:xfrm>
            <a:off x="9238942" y="424069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Axes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282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ABE490-A84E-40EC-A6A8-EBE3C3047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4" y="629845"/>
            <a:ext cx="9020531" cy="6228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6700BE-AC72-4E10-8DC6-319BE61F682C}"/>
                  </a:ext>
                </a:extLst>
              </p:cNvPr>
              <p:cNvSpPr txBox="1"/>
              <p:nvPr/>
            </p:nvSpPr>
            <p:spPr>
              <a:xfrm>
                <a:off x="271171" y="-28091"/>
                <a:ext cx="10628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800" dirty="0">
                    <a:latin typeface="+mj-lt"/>
                  </a:rPr>
                  <a:t> Surface:  Multiple Angles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6700BE-AC72-4E10-8DC6-319BE61F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71" y="-28091"/>
                <a:ext cx="10628243" cy="830997"/>
              </a:xfrm>
              <a:prstGeom prst="rect">
                <a:avLst/>
              </a:prstGeom>
              <a:blipFill>
                <a:blip r:embed="rId3"/>
                <a:stretch>
                  <a:fillRect t="-16058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FDF8EC-FB9D-4B38-BE83-372162015992}"/>
              </a:ext>
            </a:extLst>
          </p:cNvPr>
          <p:cNvSpPr txBox="1"/>
          <p:nvPr/>
        </p:nvSpPr>
        <p:spPr>
          <a:xfrm>
            <a:off x="9409045" y="4691270"/>
            <a:ext cx="2703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 – mean temperature (°C)</a:t>
            </a:r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– age-0 survival (phi0)</a:t>
            </a:r>
          </a:p>
          <a:p>
            <a:endParaRPr lang="en-US" dirty="0"/>
          </a:p>
          <a:p>
            <a:r>
              <a:rPr lang="en-US" i="1" dirty="0"/>
              <a:t>z</a:t>
            </a:r>
            <a:r>
              <a:rPr lang="en-US" dirty="0"/>
              <a:t> – mean velocity (m/s)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71DBF-3DC0-441D-AD3C-7069184EB65E}"/>
              </a:ext>
            </a:extLst>
          </p:cNvPr>
          <p:cNvSpPr txBox="1"/>
          <p:nvPr/>
        </p:nvSpPr>
        <p:spPr>
          <a:xfrm>
            <a:off x="9238942" y="424069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Axes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294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0AF6B-FD18-4514-B87B-5E3998B9D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773306"/>
            <a:ext cx="6677025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A2FC8-FE67-44B4-995B-FB1FD9C17B8E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From the Surface to a “Box”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0DF6E-3EDB-4554-8B8C-5CD49C610AD1}"/>
                  </a:ext>
                </a:extLst>
              </p:cNvPr>
              <p:cNvSpPr txBox="1"/>
              <p:nvPr/>
            </p:nvSpPr>
            <p:spPr>
              <a:xfrm>
                <a:off x="1060174" y="802906"/>
                <a:ext cx="10390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Slower mean velocities will be viable (higher retention probabilities and greater long-term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values).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0DF6E-3EDB-4554-8B8C-5CD49C61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4" y="802906"/>
                <a:ext cx="10390296" cy="830997"/>
              </a:xfrm>
              <a:prstGeom prst="rect">
                <a:avLst/>
              </a:prstGeom>
              <a:blipFill>
                <a:blip r:embed="rId3"/>
                <a:stretch>
                  <a:fillRect l="-822" t="-5882" r="-46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83FB66-357D-490B-93FE-451999AC5DD5}"/>
              </a:ext>
            </a:extLst>
          </p:cNvPr>
          <p:cNvSpPr txBox="1"/>
          <p:nvPr/>
        </p:nvSpPr>
        <p:spPr>
          <a:xfrm>
            <a:off x="8931966" y="4691270"/>
            <a:ext cx="2703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 – mean temperature (°C)</a:t>
            </a:r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– age-0 survival (phi0)</a:t>
            </a:r>
          </a:p>
          <a:p>
            <a:endParaRPr lang="en-US" dirty="0"/>
          </a:p>
          <a:p>
            <a:r>
              <a:rPr lang="en-US" i="1" dirty="0"/>
              <a:t>z</a:t>
            </a:r>
            <a:r>
              <a:rPr lang="en-US" dirty="0"/>
              <a:t> – mean velocity (m/s)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A217A-D2B5-4C49-AB1A-01D2DFB9EB9F}"/>
              </a:ext>
            </a:extLst>
          </p:cNvPr>
          <p:cNvSpPr txBox="1"/>
          <p:nvPr/>
        </p:nvSpPr>
        <p:spPr>
          <a:xfrm>
            <a:off x="8761863" y="4240696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Axes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8615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7F62F83-CD14-41AB-8E15-B15D94F21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011741"/>
              </p:ext>
            </p:extLst>
          </p:nvPr>
        </p:nvGraphicFramePr>
        <p:xfrm>
          <a:off x="6700695" y="2736709"/>
          <a:ext cx="42862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8545680" imgH="8075880" progId="">
                  <p:embed/>
                </p:oleObj>
              </mc:Choice>
              <mc:Fallback>
                <p:oleObj r:id="rId3" imgW="8545680" imgH="8075880" progId="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7F62F83-CD14-41AB-8E15-B15D94F21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0695" y="2736709"/>
                        <a:ext cx="4286250" cy="404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7E579F1-495F-4CB9-9930-5034DCE3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845"/>
            <a:ext cx="10515600" cy="1325563"/>
          </a:xfrm>
        </p:spPr>
        <p:txBody>
          <a:bodyPr/>
          <a:lstStyle/>
          <a:p>
            <a:r>
              <a:rPr lang="en-US" dirty="0"/>
              <a:t>2) Define draft hypothesized biologically viable windows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F0834-6759-4C8F-9BE4-01C6FD43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557977"/>
            <a:ext cx="5181600" cy="944735"/>
          </a:xfrm>
        </p:spPr>
        <p:txBody>
          <a:bodyPr>
            <a:normAutofit fontScale="92500" lnSpcReduction="20000"/>
          </a:bodyPr>
          <a:lstStyle/>
          <a:p>
            <a:r>
              <a:rPr lang="en-US" sz="2000" u="sng" dirty="0"/>
              <a:t>Hypothesis: </a:t>
            </a:r>
            <a:r>
              <a:rPr lang="en-US" sz="2000" dirty="0"/>
              <a:t>there exists a window (shown here as a box but form is unknown) of biologically viable combos of flow, temp, </a:t>
            </a:r>
            <a:r>
              <a:rPr lang="en-US" sz="2000" dirty="0" err="1"/>
              <a:t>turb</a:t>
            </a:r>
            <a:r>
              <a:rPr lang="en-US" sz="2000" dirty="0"/>
              <a:t> for each of a)spawning and b)drift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CDABDB-983C-44E8-918F-8E4B1D3B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801530"/>
              </p:ext>
            </p:extLst>
          </p:nvPr>
        </p:nvGraphicFramePr>
        <p:xfrm>
          <a:off x="371946" y="2566008"/>
          <a:ext cx="5943600" cy="351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5E241B6-96B8-4234-B95D-17E6630CBE5D}"/>
              </a:ext>
            </a:extLst>
          </p:cNvPr>
          <p:cNvSpPr txBox="1"/>
          <p:nvPr/>
        </p:nvSpPr>
        <p:spPr>
          <a:xfrm>
            <a:off x="9320203" y="5812762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26DE-B651-4D22-91A8-243D32D0952C}"/>
              </a:ext>
            </a:extLst>
          </p:cNvPr>
          <p:cNvSpPr txBox="1"/>
          <p:nvPr/>
        </p:nvSpPr>
        <p:spPr>
          <a:xfrm>
            <a:off x="6814388" y="3655424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C6FAF-B24C-474B-B17E-AA1D3B9733ED}"/>
              </a:ext>
            </a:extLst>
          </p:cNvPr>
          <p:cNvSpPr txBox="1"/>
          <p:nvPr/>
        </p:nvSpPr>
        <p:spPr>
          <a:xfrm rot="18947235">
            <a:off x="6853116" y="6112545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Turbidity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51D1CBE-527C-448D-9CE7-879BDFE8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BC545-9BD6-41E1-857E-90F9D9CE752A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321F0-116F-426C-8674-6AE1D1F06914}"/>
              </a:ext>
            </a:extLst>
          </p:cNvPr>
          <p:cNvSpPr txBox="1"/>
          <p:nvPr/>
        </p:nvSpPr>
        <p:spPr>
          <a:xfrm>
            <a:off x="232012" y="17742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From Dave Marmorek, Craig </a:t>
            </a:r>
            <a:r>
              <a:rPr lang="en-US" i="1" dirty="0" err="1">
                <a:solidFill>
                  <a:srgbClr val="0070C0"/>
                </a:solidFill>
              </a:rPr>
              <a:t>Fischenich</a:t>
            </a:r>
            <a:r>
              <a:rPr lang="en-US" i="1" dirty="0">
                <a:solidFill>
                  <a:srgbClr val="0070C0"/>
                </a:solidFill>
              </a:rPr>
              <a:t>, and Graham Long’s “Thoughts on Ft. Peck flow tests” power point:</a:t>
            </a:r>
          </a:p>
        </p:txBody>
      </p:sp>
    </p:spTree>
    <p:extLst>
      <p:ext uri="{BB962C8B-B14F-4D97-AF65-F5344CB8AC3E}">
        <p14:creationId xmlns:p14="http://schemas.microsoft.com/office/powerpoint/2010/main" val="2545042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BC1A8-E052-44C0-9687-F6F9AB6D25BA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From the Surface to a “Box”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53E8D-FDFD-4773-A56E-51581BA95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10470" r="17709" b="34007"/>
          <a:stretch/>
        </p:blipFill>
        <p:spPr>
          <a:xfrm>
            <a:off x="868906" y="1306474"/>
            <a:ext cx="4981433" cy="4999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D42B0-BCCC-4839-BF4B-7B25C15CE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t="11529" r="17452" b="29353"/>
          <a:stretch/>
        </p:blipFill>
        <p:spPr>
          <a:xfrm>
            <a:off x="6469037" y="1332978"/>
            <a:ext cx="4981433" cy="53615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F514E7-1F4B-41F4-B98E-4BB3354DC1C8}"/>
                  </a:ext>
                </a:extLst>
              </p:cNvPr>
              <p:cNvSpPr txBox="1"/>
              <p:nvPr/>
            </p:nvSpPr>
            <p:spPr>
              <a:xfrm>
                <a:off x="1060174" y="802906"/>
                <a:ext cx="103902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Slower mean velocities will be viable (higher retention probabilities and greater long-term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values).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F514E7-1F4B-41F4-B98E-4BB3354D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4" y="802906"/>
                <a:ext cx="10390296" cy="830997"/>
              </a:xfrm>
              <a:prstGeom prst="rect">
                <a:avLst/>
              </a:prstGeom>
              <a:blipFill>
                <a:blip r:embed="rId4"/>
                <a:stretch>
                  <a:fillRect l="-822" t="-5882" r="-46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9153ACA-C050-496C-AB39-2CEE17062F6B}"/>
              </a:ext>
            </a:extLst>
          </p:cNvPr>
          <p:cNvSpPr txBox="1"/>
          <p:nvPr/>
        </p:nvSpPr>
        <p:spPr>
          <a:xfrm>
            <a:off x="7619999" y="6041841"/>
            <a:ext cx="57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(For visualization purposes only.  Not to scale.)</a:t>
            </a:r>
          </a:p>
        </p:txBody>
      </p:sp>
    </p:spTree>
    <p:extLst>
      <p:ext uri="{BB962C8B-B14F-4D97-AF65-F5344CB8AC3E}">
        <p14:creationId xmlns:p14="http://schemas.microsoft.com/office/powerpoint/2010/main" val="261239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BC1A8-E052-44C0-9687-F6F9AB6D25BA}"/>
              </a:ext>
            </a:extLst>
          </p:cNvPr>
          <p:cNvSpPr txBox="1"/>
          <p:nvPr/>
        </p:nvSpPr>
        <p:spPr>
          <a:xfrm>
            <a:off x="271171" y="-28091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FBB6C-AF4B-4473-A126-77647717BCFE}"/>
              </a:ext>
            </a:extLst>
          </p:cNvPr>
          <p:cNvSpPr txBox="1"/>
          <p:nvPr/>
        </p:nvSpPr>
        <p:spPr>
          <a:xfrm>
            <a:off x="1292586" y="1050878"/>
            <a:ext cx="96068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are many approaches to plotting the box. Some that I attempted in earlier versions of this work did not plot due to lack of data.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Plotting the surface is a bit clunky and requires different approaches (code wise) for plotting vantage points (at least for how I did it in 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uncertain parameters </a:t>
            </a:r>
            <a:r>
              <a:rPr lang="en-US" dirty="0"/>
              <a:t>(sex ratio, maturation age, maximum age, age-1+ survivals, number of fertilized eggs per mature female per year, and Lake Sakakawea RM)</a:t>
            </a:r>
            <a:r>
              <a:rPr lang="en-US" sz="2400" dirty="0"/>
              <a:t> were fixed to produce the surface and associated viability box.  It will be important to see how varying these parameters changes the shape of the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74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BE06C04-1198-4773-96C6-8FD5E9A69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85954"/>
              </p:ext>
            </p:extLst>
          </p:nvPr>
        </p:nvGraphicFramePr>
        <p:xfrm>
          <a:off x="4148563" y="2381867"/>
          <a:ext cx="42862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3" imgW="8545680" imgH="8075880" progId="">
                  <p:embed/>
                </p:oleObj>
              </mc:Choice>
              <mc:Fallback>
                <p:oleObj r:id="rId3" imgW="8545680" imgH="8075880" progId="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7F62F83-CD14-41AB-8E15-B15D94F21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8563" y="2381867"/>
                        <a:ext cx="4286250" cy="404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40A6E89-B0B7-4AEE-B17E-DB871325986C}"/>
              </a:ext>
            </a:extLst>
          </p:cNvPr>
          <p:cNvSpPr txBox="1">
            <a:spLocks/>
          </p:cNvSpPr>
          <p:nvPr/>
        </p:nvSpPr>
        <p:spPr>
          <a:xfrm>
            <a:off x="589696" y="1169363"/>
            <a:ext cx="11012608" cy="22596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Hypothesis</a:t>
            </a:r>
            <a:r>
              <a:rPr lang="en-US" dirty="0"/>
              <a:t>: there exists a window (shown here as a box but form is unknown) of biologically viable combos of flow, temp, and turbidity for each of: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800" dirty="0"/>
              <a:t>Spawning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800" dirty="0"/>
              <a:t>Drift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7DD35-194C-4BC1-A7C4-57E294A6E5A2}"/>
              </a:ext>
            </a:extLst>
          </p:cNvPr>
          <p:cNvSpPr txBox="1"/>
          <p:nvPr/>
        </p:nvSpPr>
        <p:spPr>
          <a:xfrm>
            <a:off x="6768071" y="5457920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AE4D2-82E6-4BE7-9DA9-33933189013E}"/>
              </a:ext>
            </a:extLst>
          </p:cNvPr>
          <p:cNvSpPr txBox="1"/>
          <p:nvPr/>
        </p:nvSpPr>
        <p:spPr>
          <a:xfrm>
            <a:off x="4262256" y="3300582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72D2B-149B-48A8-B5D4-57DBDD413C58}"/>
              </a:ext>
            </a:extLst>
          </p:cNvPr>
          <p:cNvSpPr txBox="1"/>
          <p:nvPr/>
        </p:nvSpPr>
        <p:spPr>
          <a:xfrm rot="18947235">
            <a:off x="4300984" y="5757703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Turbidity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C871F-54A7-4A91-BF14-D27300D0F38A}"/>
              </a:ext>
            </a:extLst>
          </p:cNvPr>
          <p:cNvSpPr txBox="1"/>
          <p:nvPr/>
        </p:nvSpPr>
        <p:spPr>
          <a:xfrm>
            <a:off x="232012" y="17742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From Dave Marmorek, Craig </a:t>
            </a:r>
            <a:r>
              <a:rPr lang="en-US" i="1" dirty="0" err="1">
                <a:solidFill>
                  <a:srgbClr val="0070C0"/>
                </a:solidFill>
              </a:rPr>
              <a:t>Fischenich</a:t>
            </a:r>
            <a:r>
              <a:rPr lang="en-US" i="1" dirty="0">
                <a:solidFill>
                  <a:srgbClr val="0070C0"/>
                </a:solidFill>
              </a:rPr>
              <a:t>, and Graham Long’s “Thoughts on Ft. Peck flow tests” power point:</a:t>
            </a:r>
          </a:p>
        </p:txBody>
      </p:sp>
    </p:spTree>
    <p:extLst>
      <p:ext uri="{BB962C8B-B14F-4D97-AF65-F5344CB8AC3E}">
        <p14:creationId xmlns:p14="http://schemas.microsoft.com/office/powerpoint/2010/main" val="25177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BE06C04-1198-4773-96C6-8FD5E9A6979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48563" y="2381867"/>
          <a:ext cx="42862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3" imgW="8545680" imgH="8075880" progId="">
                  <p:embed/>
                </p:oleObj>
              </mc:Choice>
              <mc:Fallback>
                <p:oleObj r:id="rId3" imgW="8545680" imgH="807588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BE06C04-1198-4773-96C6-8FD5E9A69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8563" y="2381867"/>
                        <a:ext cx="4286250" cy="404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40A6E89-B0B7-4AEE-B17E-DB871325986C}"/>
              </a:ext>
            </a:extLst>
          </p:cNvPr>
          <p:cNvSpPr txBox="1">
            <a:spLocks/>
          </p:cNvSpPr>
          <p:nvPr/>
        </p:nvSpPr>
        <p:spPr>
          <a:xfrm>
            <a:off x="589696" y="1169363"/>
            <a:ext cx="11012608" cy="22596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Hypothesis</a:t>
            </a:r>
            <a:r>
              <a:rPr lang="en-US" dirty="0"/>
              <a:t>: there exists a window (shown here as a box but form is unknown) of biologically viable combos of flow, temp, and turbidity for each of: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800" dirty="0"/>
              <a:t>Spawning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</a:rPr>
              <a:t>Drift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7DD35-194C-4BC1-A7C4-57E294A6E5A2}"/>
              </a:ext>
            </a:extLst>
          </p:cNvPr>
          <p:cNvSpPr txBox="1"/>
          <p:nvPr/>
        </p:nvSpPr>
        <p:spPr>
          <a:xfrm>
            <a:off x="6768071" y="5457920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AE4D2-82E6-4BE7-9DA9-33933189013E}"/>
              </a:ext>
            </a:extLst>
          </p:cNvPr>
          <p:cNvSpPr txBox="1"/>
          <p:nvPr/>
        </p:nvSpPr>
        <p:spPr>
          <a:xfrm>
            <a:off x="4262256" y="3300582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72D2B-149B-48A8-B5D4-57DBDD413C58}"/>
              </a:ext>
            </a:extLst>
          </p:cNvPr>
          <p:cNvSpPr txBox="1"/>
          <p:nvPr/>
        </p:nvSpPr>
        <p:spPr>
          <a:xfrm rot="18947235">
            <a:off x="4300984" y="5757703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Turbidity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C871F-54A7-4A91-BF14-D27300D0F38A}"/>
              </a:ext>
            </a:extLst>
          </p:cNvPr>
          <p:cNvSpPr txBox="1"/>
          <p:nvPr/>
        </p:nvSpPr>
        <p:spPr>
          <a:xfrm>
            <a:off x="232012" y="17742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From Dave Marmorek, Craig </a:t>
            </a:r>
            <a:r>
              <a:rPr lang="en-US" i="1" dirty="0" err="1">
                <a:solidFill>
                  <a:srgbClr val="0070C0"/>
                </a:solidFill>
              </a:rPr>
              <a:t>Fischenich</a:t>
            </a:r>
            <a:r>
              <a:rPr lang="en-US" i="1" dirty="0">
                <a:solidFill>
                  <a:srgbClr val="0070C0"/>
                </a:solidFill>
              </a:rPr>
              <a:t>, and Graham Long’s “Thoughts on Ft. Peck flow tests” power point: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C486A-B41A-4FFC-B0C7-4DB8465C907D}"/>
              </a:ext>
            </a:extLst>
          </p:cNvPr>
          <p:cNvSpPr/>
          <p:nvPr/>
        </p:nvSpPr>
        <p:spPr>
          <a:xfrm>
            <a:off x="1364776" y="2866029"/>
            <a:ext cx="1583140" cy="3936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E6156-A6CE-434F-888F-919256678619}"/>
              </a:ext>
            </a:extLst>
          </p:cNvPr>
          <p:cNvSpPr/>
          <p:nvPr/>
        </p:nvSpPr>
        <p:spPr>
          <a:xfrm rot="18916914">
            <a:off x="4125584" y="5794945"/>
            <a:ext cx="133332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53642-8105-41AB-AE5B-650C78578FB1}"/>
              </a:ext>
            </a:extLst>
          </p:cNvPr>
          <p:cNvSpPr txBox="1"/>
          <p:nvPr/>
        </p:nvSpPr>
        <p:spPr>
          <a:xfrm>
            <a:off x="318886" y="3949016"/>
            <a:ext cx="41575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currently do not have a functional relationship between turbidity and  age-0 survival.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expect:</a:t>
            </a:r>
          </a:p>
          <a:p>
            <a:pPr lvl="1"/>
            <a:r>
              <a:rPr lang="en-US" dirty="0"/>
              <a:t>  Turbidity  =     Predation =    Survival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7114A-4693-486B-AAAB-03A26CC93F41}"/>
              </a:ext>
            </a:extLst>
          </p:cNvPr>
          <p:cNvCxnSpPr/>
          <p:nvPr/>
        </p:nvCxnSpPr>
        <p:spPr>
          <a:xfrm flipV="1">
            <a:off x="873457" y="5141730"/>
            <a:ext cx="0" cy="243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9DCAE0-5600-4FC2-9089-0CB9D325A13B}"/>
              </a:ext>
            </a:extLst>
          </p:cNvPr>
          <p:cNvCxnSpPr/>
          <p:nvPr/>
        </p:nvCxnSpPr>
        <p:spPr>
          <a:xfrm flipV="1">
            <a:off x="3455156" y="5143999"/>
            <a:ext cx="0" cy="243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3F856-B5DE-44E4-8093-20B09AEA68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2268" y="5157648"/>
            <a:ext cx="0" cy="243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BE06C04-1198-4773-96C6-8FD5E9A6979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48563" y="2381867"/>
          <a:ext cx="42862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3" imgW="8545680" imgH="8075880" progId="">
                  <p:embed/>
                </p:oleObj>
              </mc:Choice>
              <mc:Fallback>
                <p:oleObj r:id="rId3" imgW="8545680" imgH="807588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BE06C04-1198-4773-96C6-8FD5E9A69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8563" y="2381867"/>
                        <a:ext cx="4286250" cy="404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40A6E89-B0B7-4AEE-B17E-DB871325986C}"/>
              </a:ext>
            </a:extLst>
          </p:cNvPr>
          <p:cNvSpPr txBox="1">
            <a:spLocks/>
          </p:cNvSpPr>
          <p:nvPr/>
        </p:nvSpPr>
        <p:spPr>
          <a:xfrm>
            <a:off x="589696" y="1169363"/>
            <a:ext cx="11012608" cy="22596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Hypothesis</a:t>
            </a:r>
            <a:r>
              <a:rPr lang="en-US" dirty="0"/>
              <a:t>: there exists a window (shown here as a box but form is unknown) of biologically viable combos of flow, temp, and turbidity for each of: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800" dirty="0"/>
              <a:t>Spawning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</a:rPr>
              <a:t>Drift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7DD35-194C-4BC1-A7C4-57E294A6E5A2}"/>
              </a:ext>
            </a:extLst>
          </p:cNvPr>
          <p:cNvSpPr txBox="1"/>
          <p:nvPr/>
        </p:nvSpPr>
        <p:spPr>
          <a:xfrm>
            <a:off x="6768071" y="5457920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AE4D2-82E6-4BE7-9DA9-33933189013E}"/>
              </a:ext>
            </a:extLst>
          </p:cNvPr>
          <p:cNvSpPr txBox="1"/>
          <p:nvPr/>
        </p:nvSpPr>
        <p:spPr>
          <a:xfrm>
            <a:off x="4262256" y="3300582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72D2B-149B-48A8-B5D4-57DBDD413C58}"/>
              </a:ext>
            </a:extLst>
          </p:cNvPr>
          <p:cNvSpPr txBox="1"/>
          <p:nvPr/>
        </p:nvSpPr>
        <p:spPr>
          <a:xfrm rot="18947235">
            <a:off x="4109975" y="5775327"/>
            <a:ext cx="139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Age-0 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C871F-54A7-4A91-BF14-D27300D0F38A}"/>
              </a:ext>
            </a:extLst>
          </p:cNvPr>
          <p:cNvSpPr txBox="1"/>
          <p:nvPr/>
        </p:nvSpPr>
        <p:spPr>
          <a:xfrm>
            <a:off x="232012" y="17742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From Dave Marmorek, Craig </a:t>
            </a:r>
            <a:r>
              <a:rPr lang="en-US" i="1" dirty="0" err="1">
                <a:solidFill>
                  <a:srgbClr val="0070C0"/>
                </a:solidFill>
              </a:rPr>
              <a:t>Fischenich</a:t>
            </a:r>
            <a:r>
              <a:rPr lang="en-US" i="1" dirty="0">
                <a:solidFill>
                  <a:srgbClr val="0070C0"/>
                </a:solidFill>
              </a:rPr>
              <a:t>, and Graham Long’s “Thoughts on Ft. Peck flow tests” power point: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C486A-B41A-4FFC-B0C7-4DB8465C907D}"/>
              </a:ext>
            </a:extLst>
          </p:cNvPr>
          <p:cNvSpPr/>
          <p:nvPr/>
        </p:nvSpPr>
        <p:spPr>
          <a:xfrm>
            <a:off x="1364776" y="2866029"/>
            <a:ext cx="1583140" cy="3936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E6156-A6CE-434F-888F-919256678619}"/>
              </a:ext>
            </a:extLst>
          </p:cNvPr>
          <p:cNvSpPr/>
          <p:nvPr/>
        </p:nvSpPr>
        <p:spPr>
          <a:xfrm rot="18916914">
            <a:off x="4125584" y="5794945"/>
            <a:ext cx="133332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53642-8105-41AB-AE5B-650C78578FB1}"/>
              </a:ext>
            </a:extLst>
          </p:cNvPr>
          <p:cNvSpPr txBox="1"/>
          <p:nvPr/>
        </p:nvSpPr>
        <p:spPr>
          <a:xfrm>
            <a:off x="318886" y="3949016"/>
            <a:ext cx="41575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currently do not have a functional relationship between turbidity and  age-0 survival.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  Turbidity  =     Predation =    Survival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first approach, we’ll use age-0 survival (within the free flowing Missouri) as a proxy for turbidity.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7114A-4693-486B-AAAB-03A26CC93F41}"/>
              </a:ext>
            </a:extLst>
          </p:cNvPr>
          <p:cNvCxnSpPr/>
          <p:nvPr/>
        </p:nvCxnSpPr>
        <p:spPr>
          <a:xfrm flipV="1">
            <a:off x="873457" y="5141730"/>
            <a:ext cx="0" cy="243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9DCAE0-5600-4FC2-9089-0CB9D325A13B}"/>
              </a:ext>
            </a:extLst>
          </p:cNvPr>
          <p:cNvCxnSpPr/>
          <p:nvPr/>
        </p:nvCxnSpPr>
        <p:spPr>
          <a:xfrm flipV="1">
            <a:off x="3455156" y="5143999"/>
            <a:ext cx="0" cy="243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3F856-B5DE-44E4-8093-20B09AEA68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2268" y="5157648"/>
            <a:ext cx="0" cy="243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9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BBE15-9C21-4F30-B449-891BE1EACAB6}"/>
              </a:ext>
            </a:extLst>
          </p:cNvPr>
          <p:cNvSpPr txBox="1"/>
          <p:nvPr/>
        </p:nvSpPr>
        <p:spPr>
          <a:xfrm>
            <a:off x="516835" y="258517"/>
            <a:ext cx="1105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j-lt"/>
              </a:rPr>
              <a:t>A few caveats to keep in mind when using “Age-0 Survival” as a proxy for “Turbidity”: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2F0AA-4383-4644-99D9-B5D08CE4FDAD}"/>
              </a:ext>
            </a:extLst>
          </p:cNvPr>
          <p:cNvSpPr txBox="1"/>
          <p:nvPr/>
        </p:nvSpPr>
        <p:spPr>
          <a:xfrm>
            <a:off x="1132764" y="1746911"/>
            <a:ext cx="1011299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800" dirty="0"/>
              <a:t> Unless the relationship between turbidity and age-0 survival is linear, the shape of the viability box in terms of turbidity will differ (by some transformation) from that presented here.</a:t>
            </a:r>
          </a:p>
          <a:p>
            <a:pPr marL="342900" indent="-342900">
              <a:buFont typeface="+mj-lt"/>
              <a:buAutoNum type="arabicParenR"/>
            </a:pPr>
            <a:endParaRPr lang="en-US" sz="2800" dirty="0"/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sz="2800" dirty="0"/>
              <a:t>This approach assumes age-0 survival is independent of velocity and temperature. 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reality turbidity, velocity, and temperature may all interact to effect mortality due to predation, or other aspects of survival.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These relationships would also change the form of the viability box and may warrant further exploration and modelling if expected to be important.</a:t>
            </a:r>
          </a:p>
        </p:txBody>
      </p:sp>
    </p:spTree>
    <p:extLst>
      <p:ext uri="{BB962C8B-B14F-4D97-AF65-F5344CB8AC3E}">
        <p14:creationId xmlns:p14="http://schemas.microsoft.com/office/powerpoint/2010/main" val="251278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7D7FC-64AD-432E-A0F2-E1BE2FB5AF07}"/>
              </a:ext>
            </a:extLst>
          </p:cNvPr>
          <p:cNvSpPr txBox="1"/>
          <p:nvPr/>
        </p:nvSpPr>
        <p:spPr>
          <a:xfrm>
            <a:off x="516835" y="258517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Building the Drift Viability Box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7806B41-0D38-4A8E-B2C6-F6986DD13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268724"/>
              </p:ext>
            </p:extLst>
          </p:nvPr>
        </p:nvGraphicFramePr>
        <p:xfrm>
          <a:off x="7146880" y="1890547"/>
          <a:ext cx="42862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3" imgW="8545680" imgH="8075880" progId="">
                  <p:embed/>
                </p:oleObj>
              </mc:Choice>
              <mc:Fallback>
                <p:oleObj r:id="rId3" imgW="8545680" imgH="807588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BE06C04-1198-4773-96C6-8FD5E9A69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6880" y="1890547"/>
                        <a:ext cx="4286250" cy="404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618580-3E16-4FB6-9F51-D66DC032EFCE}"/>
              </a:ext>
            </a:extLst>
          </p:cNvPr>
          <p:cNvSpPr txBox="1"/>
          <p:nvPr/>
        </p:nvSpPr>
        <p:spPr>
          <a:xfrm>
            <a:off x="9766388" y="4966600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EAD74-3865-49D7-ADB1-6E493F8385D8}"/>
              </a:ext>
            </a:extLst>
          </p:cNvPr>
          <p:cNvSpPr txBox="1"/>
          <p:nvPr/>
        </p:nvSpPr>
        <p:spPr>
          <a:xfrm>
            <a:off x="7260573" y="2809262"/>
            <a:ext cx="10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9415B-35C2-43A5-9792-35BDC0E831EC}"/>
              </a:ext>
            </a:extLst>
          </p:cNvPr>
          <p:cNvSpPr txBox="1"/>
          <p:nvPr/>
        </p:nvSpPr>
        <p:spPr>
          <a:xfrm rot="18947235">
            <a:off x="7108292" y="5284007"/>
            <a:ext cx="139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Age-0 Survival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59E70-A4E2-418C-AE4F-AF6FD7242631}"/>
                  </a:ext>
                </a:extLst>
              </p:cNvPr>
              <p:cNvSpPr txBox="1"/>
              <p:nvPr/>
            </p:nvSpPr>
            <p:spPr>
              <a:xfrm>
                <a:off x="886103" y="1588793"/>
                <a:ext cx="6033311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u="sng" dirty="0"/>
                  <a:t>Goal</a:t>
                </a:r>
                <a:r>
                  <a:rPr lang="en-US" sz="2200" dirty="0"/>
                  <a:t>:  Determine a region in mean temperature, mean velocity, and Missouri River age-0 survival space in which the demographic model predicts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u="sng" dirty="0"/>
                  <a:t>Approach</a:t>
                </a:r>
                <a:r>
                  <a:rPr lang="en-US" sz="2200" dirty="0"/>
                  <a:t>:  </a:t>
                </a:r>
              </a:p>
              <a:p>
                <a:pPr marL="800100" lvl="1" indent="-342900">
                  <a:buSzPct val="75000"/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Use the links (retention probability) previously established between the demographic and drift models.</a:t>
                </a:r>
              </a:p>
              <a:p>
                <a:pPr marL="800100" lvl="1" indent="-342900">
                  <a:buSzPct val="75000"/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Plot the surface where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59E70-A4E2-418C-AE4F-AF6FD724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3" y="1588793"/>
                <a:ext cx="6033311" cy="3816429"/>
              </a:xfrm>
              <a:prstGeom prst="rect">
                <a:avLst/>
              </a:prstGeom>
              <a:blipFill>
                <a:blip r:embed="rId5"/>
                <a:stretch>
                  <a:fillRect l="-1111" t="-1118" r="-1818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71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71831-A1F6-4DF0-AAD9-42186A6311CF}"/>
              </a:ext>
            </a:extLst>
          </p:cNvPr>
          <p:cNvSpPr txBox="1"/>
          <p:nvPr/>
        </p:nvSpPr>
        <p:spPr>
          <a:xfrm>
            <a:off x="516835" y="258517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Model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FA575-CEDE-4761-8C02-8CEBAEE972D9}"/>
              </a:ext>
            </a:extLst>
          </p:cNvPr>
          <p:cNvSpPr txBox="1"/>
          <p:nvPr/>
        </p:nvSpPr>
        <p:spPr>
          <a:xfrm>
            <a:off x="1444487" y="1417983"/>
            <a:ext cx="95283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2800" dirty="0"/>
              <a:t>Demographic Model 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Sex Ratio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Maturation Age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Maximum Age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Age-1+ Survivals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Missouri River Age-0 Survival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Fertilized Eggs per Mature Female per Year</a:t>
            </a:r>
          </a:p>
          <a:p>
            <a:pPr lvl="1"/>
            <a:endParaRPr lang="en-US" sz="2400" dirty="0"/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2800" dirty="0"/>
              <a:t>Drift Model (Simplified)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Average Velocity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Average Temperature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/>
              <a:t>Lake Sakakawea RM</a:t>
            </a:r>
          </a:p>
        </p:txBody>
      </p:sp>
    </p:spTree>
    <p:extLst>
      <p:ext uri="{BB962C8B-B14F-4D97-AF65-F5344CB8AC3E}">
        <p14:creationId xmlns:p14="http://schemas.microsoft.com/office/powerpoint/2010/main" val="346806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BFA575-CEDE-4761-8C02-8CEBAEE972D9}"/>
              </a:ext>
            </a:extLst>
          </p:cNvPr>
          <p:cNvSpPr txBox="1"/>
          <p:nvPr/>
        </p:nvSpPr>
        <p:spPr>
          <a:xfrm>
            <a:off x="1444487" y="1417983"/>
            <a:ext cx="95283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2800" dirty="0"/>
              <a:t>Demographic Model 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Sex Ratio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Maturation Age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Maximum Age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Age-1+ Survivals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Missouri River Age-0 Survival (proxy for turbidity)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Fertilized Eggs per Mature Female per Year</a:t>
            </a:r>
          </a:p>
          <a:p>
            <a:pPr lvl="1"/>
            <a:endParaRPr lang="en-US" sz="2400" dirty="0"/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2800" dirty="0"/>
              <a:t>Drift Model (Simplified)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Average Velocity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Average Temperature</a:t>
            </a:r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Lake Sakakawea RM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D5914D-B4D6-4D0D-972E-8529FBD89DF7}"/>
              </a:ext>
            </a:extLst>
          </p:cNvPr>
          <p:cNvGrpSpPr/>
          <p:nvPr/>
        </p:nvGrpSpPr>
        <p:grpSpPr>
          <a:xfrm>
            <a:off x="8365484" y="1089514"/>
            <a:ext cx="3408156" cy="1207883"/>
            <a:chOff x="8267009" y="516835"/>
            <a:chExt cx="3408156" cy="12078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EEA5E8-1644-4F1F-BE76-61560A021578}"/>
                </a:ext>
              </a:extLst>
            </p:cNvPr>
            <p:cNvSpPr/>
            <p:nvPr/>
          </p:nvSpPr>
          <p:spPr>
            <a:xfrm>
              <a:off x="8269357" y="516835"/>
              <a:ext cx="569843" cy="45057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56EAAE-032A-4E52-B2B6-BA650B2D2060}"/>
                </a:ext>
              </a:extLst>
            </p:cNvPr>
            <p:cNvSpPr/>
            <p:nvPr/>
          </p:nvSpPr>
          <p:spPr>
            <a:xfrm>
              <a:off x="8267009" y="1274144"/>
              <a:ext cx="569843" cy="450574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C3173-FACF-4CA6-8058-00FEB3976F01}"/>
                </a:ext>
              </a:extLst>
            </p:cNvPr>
            <p:cNvSpPr txBox="1"/>
            <p:nvPr/>
          </p:nvSpPr>
          <p:spPr>
            <a:xfrm>
              <a:off x="9129932" y="516835"/>
              <a:ext cx="2545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Axis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13F2A9-F5FB-4CB9-AFD0-1ABCDA7729BA}"/>
                </a:ext>
              </a:extLst>
            </p:cNvPr>
            <p:cNvSpPr txBox="1"/>
            <p:nvPr/>
          </p:nvSpPr>
          <p:spPr>
            <a:xfrm>
              <a:off x="9127589" y="1260078"/>
              <a:ext cx="2545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Fixed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22E4EF-DD97-4F4E-9DC0-5E5988F1EBEC}"/>
              </a:ext>
            </a:extLst>
          </p:cNvPr>
          <p:cNvSpPr txBox="1"/>
          <p:nvPr/>
        </p:nvSpPr>
        <p:spPr>
          <a:xfrm>
            <a:off x="516835" y="258517"/>
            <a:ext cx="10628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Model Variables</a:t>
            </a:r>
          </a:p>
        </p:txBody>
      </p:sp>
    </p:spTree>
    <p:extLst>
      <p:ext uri="{BB962C8B-B14F-4D97-AF65-F5344CB8AC3E}">
        <p14:creationId xmlns:p14="http://schemas.microsoft.com/office/powerpoint/2010/main" val="396003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1139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A First Attempt at a UMOR Viability Box for Drift</vt:lpstr>
      <vt:lpstr>2) Define draft hypothesized biologically viable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Reynolds</dc:creator>
  <cp:lastModifiedBy>Sara Reynolds</cp:lastModifiedBy>
  <cp:revision>40</cp:revision>
  <dcterms:created xsi:type="dcterms:W3CDTF">2019-06-27T13:39:19Z</dcterms:created>
  <dcterms:modified xsi:type="dcterms:W3CDTF">2019-06-28T19:57:24Z</dcterms:modified>
</cp:coreProperties>
</file>