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258" r:id="rId5"/>
    <p:sldId id="259" r:id="rId6"/>
    <p:sldId id="260" r:id="rId7"/>
    <p:sldId id="261" r:id="rId8"/>
    <p:sldId id="262" r:id="rId9"/>
    <p:sldId id="374" r:id="rId10"/>
    <p:sldId id="375" r:id="rId11"/>
    <p:sldId id="376" r:id="rId12"/>
    <p:sldId id="364" r:id="rId13"/>
    <p:sldId id="377" r:id="rId14"/>
    <p:sldId id="3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716-B808-4A55-BB8A-A07EC70E6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73712-155C-4154-8991-44480732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C5F6-BF86-4740-82D8-64FD23F7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1433-7340-4555-BB43-17AA82E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EE6-1FE3-4A2A-8FF2-E3FE0C2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62DA-4A00-4A1B-80B6-71FF14EA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46BF-C427-404F-BF6A-4D889B45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AB23-4FF5-4955-B38C-AF691F7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8A75-088E-490C-916C-997EE17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D9F-3FD1-4F5D-A8D8-AFEBFB0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EBE0C-8949-44A9-8FFC-C829606D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6A05-8D50-4CF1-9216-43B07F9E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E8F-1257-4F8E-8A8F-D36AA63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92A3-8F93-4D7B-A0E8-585F120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C71D-6E6B-4600-B66B-DB0968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1D-40C5-43A3-A607-5EF412F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3C80-56F7-4A91-B92F-753F03B5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B26-9ED9-4C7C-A0B9-44B197A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9803-DA75-43BF-A775-F34905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15F0-5DDA-49B0-99C6-4B9C5AF4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D51-F662-44ED-9F3E-FD90DE6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190A-F347-4399-B44E-28873DD74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5D5E-3B3D-44DA-9E8F-ACE332B4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38F-BE5E-4D82-8E09-08E7A037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1FD5-6482-4AD6-B3B8-14F652A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803-5687-484D-A60F-A104A6D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538-E732-4062-9B9E-FA53D709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1D9E-6072-42F7-BA35-A6598371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9785-447C-4B4C-9A6B-49C2BB9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7811-18E9-4978-9983-139BF07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8051-026A-4ED8-9C39-398A9169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F9C3-B3BF-47F0-B14C-5B3D3C16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C5C8-FA54-4679-8177-01EBA871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5ABA-A138-4CCA-88B1-27AAD58A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58CF-0AC9-47E2-B231-BC628386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9624-B281-4685-9C3D-08A286381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570E-1465-4CA5-8AEA-4189384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B8C6-C1DC-4F6F-A3DC-4152677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C5C0B-BCCE-43E0-B500-37896813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9142-F791-4BEA-AF8F-177E0BB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D21D-A258-4885-8C9F-8766216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5D62-6B8C-4E27-BC15-828EE7FC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F7F2-49D5-4547-A9D6-B46EE6D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05B4F-3B57-4254-A808-3AEE3C7C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BCBEC-C34B-469D-A4BD-8E5EF2C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46BC-4398-4051-A15E-73F1839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4A0-FE36-429C-B111-6CC5F1A3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6253-D105-4F3B-8070-1076A811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A82CB-A3A4-4AC6-B391-6A81B04B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0178-86C6-4E10-9519-BA14070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0E2B-06DF-4489-B654-BFE1E08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1462-D2A7-44D3-9C86-5D5A728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B37-99D9-4DCF-925E-3D600E1D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97DC-7845-4430-A5CD-F5ABABCC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1EC2-7A1B-4B4C-AC0E-DCEE4D10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86F-CE35-4F64-9924-E17FD1A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AF63-B110-43A6-827D-8F2FA26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68D3-AFDA-4A92-A9C2-D55D34F4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47F5A-8786-411B-9ACC-7EFAB5B0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04BB-A8CF-46B8-A887-1A07B487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3F5-74DC-4748-A88B-178DD657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99D2-CCE1-4991-AC29-25BB01E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A507-B915-4728-A8D5-1F43F70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Lower Missouri River Population Model 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10/11/21</a:t>
            </a:r>
          </a:p>
        </p:txBody>
      </p:sp>
    </p:spTree>
    <p:extLst>
      <p:ext uri="{BB962C8B-B14F-4D97-AF65-F5344CB8AC3E}">
        <p14:creationId xmlns:p14="http://schemas.microsoft.com/office/powerpoint/2010/main" val="37980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/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compute probabilities based on proportion stage classification – the proportion of the adults that just transitioned from subadults (JAGS VBGF &amp; TMB LN(VBGF))</a:t>
                </a:r>
              </a:p>
              <a:p>
                <a:pPr marL="1257300" lvl="2" indent="-342900">
                  <a:spcAft>
                    <a:spcPts val="3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are adults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were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adults the previous time step 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instead assume a maturation distribution curve as done with the UMR Fort Peck Model and was presented for the LMR at the 2019 FSM (FSM)</a:t>
                </a:r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Cumulative distribution as a logistic function with half saturation 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=1.47</m:t>
                    </m:r>
                  </m:oMath>
                </a14:m>
                <a:endParaRPr lang="en-US" sz="2400" dirty="0"/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Discretized between a minimum age of maturation of 8 and a maximum age at which a female matures of 15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blipFill>
                <a:blip r:embed="rId2"/>
                <a:stretch>
                  <a:fillRect l="-952" t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13190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C38B377-2F1C-4FE6-B736-3785E28B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2" y="921609"/>
            <a:ext cx="10063716" cy="58473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</p:spTree>
    <p:extLst>
      <p:ext uri="{BB962C8B-B14F-4D97-AF65-F5344CB8AC3E}">
        <p14:creationId xmlns:p14="http://schemas.microsoft.com/office/powerpoint/2010/main" val="22368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11053-8400-4961-A8C4-12AECFED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5" y="2219911"/>
            <a:ext cx="7935154" cy="4501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24444-6315-426F-90D8-A6A00E128DF1}"/>
              </a:ext>
            </a:extLst>
          </p:cNvPr>
          <p:cNvSpPr txBox="1"/>
          <p:nvPr/>
        </p:nvSpPr>
        <p:spPr>
          <a:xfrm>
            <a:off x="1035131" y="1211104"/>
            <a:ext cx="1023999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Distribution of time periods between 2 and 5 years (</a:t>
            </a:r>
            <a:r>
              <a:rPr lang="en-US" sz="2400" dirty="0" err="1"/>
              <a:t>DeLonay</a:t>
            </a:r>
            <a:r>
              <a:rPr lang="en-US" sz="2400" dirty="0"/>
              <a:t> et al. 2016), constructed by combining known Fuller et al. 2007 and </a:t>
            </a:r>
            <a:r>
              <a:rPr lang="en-US" sz="2400" dirty="0" err="1"/>
              <a:t>DeLonay</a:t>
            </a:r>
            <a:r>
              <a:rPr lang="en-US" sz="2400" dirty="0"/>
              <a:t> et al. 2016 data (excluding unknown data)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Assumes a period of 5 years is half as likely as a period of 4 years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Spawning Period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32859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423784C-C398-49E0-9BCF-658E9DC4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4" y="645163"/>
            <a:ext cx="10766351" cy="62555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proportion of females that are reproductively ready to spawn</a:t>
            </a:r>
          </a:p>
        </p:txBody>
      </p:sp>
    </p:spTree>
    <p:extLst>
      <p:ext uri="{BB962C8B-B14F-4D97-AF65-F5344CB8AC3E}">
        <p14:creationId xmlns:p14="http://schemas.microsoft.com/office/powerpoint/2010/main" val="7314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67A68E-A205-4742-9EBD-78112825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2" y="813706"/>
            <a:ext cx="10434776" cy="6062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eggs per female by age</a:t>
            </a:r>
          </a:p>
        </p:txBody>
      </p:sp>
    </p:spTree>
    <p:extLst>
      <p:ext uri="{BB962C8B-B14F-4D97-AF65-F5344CB8AC3E}">
        <p14:creationId xmlns:p14="http://schemas.microsoft.com/office/powerpoint/2010/main" val="67061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Leslie Matrix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9401-B9BF-47BF-A0C0-D2E2184B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53" y="1526384"/>
            <a:ext cx="8396094" cy="4342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E3F11-BC93-4034-AAD5-316D62260D3D}"/>
              </a:ext>
            </a:extLst>
          </p:cNvPr>
          <p:cNvSpPr txBox="1"/>
          <p:nvPr/>
        </p:nvSpPr>
        <p:spPr>
          <a:xfrm>
            <a:off x="10029436" y="2410572"/>
            <a:ext cx="184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Fertilities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3DD514-E1C0-42F3-B1D0-8D8BCD9ADAED}"/>
              </a:ext>
            </a:extLst>
          </p:cNvPr>
          <p:cNvSpPr/>
          <p:nvPr/>
        </p:nvSpPr>
        <p:spPr>
          <a:xfrm>
            <a:off x="2043626" y="1591332"/>
            <a:ext cx="7815632" cy="9528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377FF-3C82-44E4-BC8C-9FA69DE8211E}"/>
              </a:ext>
            </a:extLst>
          </p:cNvPr>
          <p:cNvSpPr/>
          <p:nvPr/>
        </p:nvSpPr>
        <p:spPr>
          <a:xfrm rot="1799308">
            <a:off x="1860713" y="3629741"/>
            <a:ext cx="7481327" cy="1271901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6CD8B-A1F5-47B5-867C-EAC0CF69B7C4}"/>
              </a:ext>
            </a:extLst>
          </p:cNvPr>
          <p:cNvSpPr txBox="1"/>
          <p:nvPr/>
        </p:nvSpPr>
        <p:spPr>
          <a:xfrm>
            <a:off x="8073420" y="6357197"/>
            <a:ext cx="29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5E52E4-5143-4B7A-8224-77F91DDD6ECC}"/>
              </a:ext>
            </a:extLst>
          </p:cNvPr>
          <p:cNvCxnSpPr>
            <a:cxnSpLocks/>
            <a:stCxn id="4" idx="0"/>
            <a:endCxn id="5" idx="6"/>
          </p:cNvCxnSpPr>
          <p:nvPr/>
        </p:nvCxnSpPr>
        <p:spPr>
          <a:xfrm rot="16200000" flipV="1">
            <a:off x="10234140" y="1692854"/>
            <a:ext cx="342836" cy="10925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9A39A5-071E-4E03-9FDD-1EA6407A0EE0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8976776" y="5792700"/>
            <a:ext cx="402532" cy="72646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97F565-DAB8-4542-A6F8-07BCE527146D}"/>
              </a:ext>
            </a:extLst>
          </p:cNvPr>
          <p:cNvSpPr txBox="1"/>
          <p:nvPr/>
        </p:nvSpPr>
        <p:spPr>
          <a:xfrm>
            <a:off x="8872299" y="1064318"/>
            <a:ext cx="197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maximum age</a:t>
            </a:r>
            <a:endParaRPr 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62867-F833-4954-881E-33D3FA6856F0}"/>
              </a:ext>
            </a:extLst>
          </p:cNvPr>
          <p:cNvSpPr/>
          <p:nvPr/>
        </p:nvSpPr>
        <p:spPr>
          <a:xfrm>
            <a:off x="8569032" y="1962786"/>
            <a:ext cx="972241" cy="42709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89112-EEC3-45AA-A578-2F0632B308EC}"/>
              </a:ext>
            </a:extLst>
          </p:cNvPr>
          <p:cNvCxnSpPr>
            <a:cxnSpLocks/>
          </p:cNvCxnSpPr>
          <p:nvPr/>
        </p:nvCxnSpPr>
        <p:spPr>
          <a:xfrm rot="5400000">
            <a:off x="9189100" y="1292626"/>
            <a:ext cx="498355" cy="841962"/>
          </a:xfrm>
          <a:prstGeom prst="curved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Maximum 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Currently set at 41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Value typically used by LMR models (e.g., </a:t>
            </a:r>
            <a:r>
              <a:rPr lang="en-US" sz="2400" dirty="0" err="1"/>
              <a:t>Wildhaber</a:t>
            </a:r>
            <a:r>
              <a:rPr lang="en-US" sz="2400" dirty="0"/>
              <a:t> et al. 2017; Steffensen et al. 2013) based on work by </a:t>
            </a:r>
            <a:r>
              <a:rPr lang="en-US" sz="2400" dirty="0" err="1"/>
              <a:t>Keenlyne</a:t>
            </a:r>
            <a:r>
              <a:rPr lang="en-US" sz="2400" dirty="0"/>
              <a:t> et al. (1992) </a:t>
            </a:r>
          </a:p>
          <a:p>
            <a:pPr lvl="1">
              <a:spcAft>
                <a:spcPts val="1800"/>
              </a:spcAft>
              <a:buSzPct val="75000"/>
            </a:pPr>
            <a:endParaRPr lang="en-US" sz="24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39 (34-49, 95% CI) given by Hamel et al. 2020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Will look at consequences of varying within between 34-49</a:t>
            </a:r>
          </a:p>
        </p:txBody>
      </p:sp>
    </p:spTree>
    <p:extLst>
      <p:ext uri="{BB962C8B-B14F-4D97-AF65-F5344CB8AC3E}">
        <p14:creationId xmlns:p14="http://schemas.microsoft.com/office/powerpoint/2010/main" val="22793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ages 3+, use a growth model to estimate the proportion of each age class that is &lt;600mm, 600-800mm, and &gt;800mm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proportions combined with survival estimates for juveniles, subadults, and adults give the age-specific survival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age-2 are assumed juveniles (only transition from age-1 is to juvenile)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fish ages 3-7 are assumed to be either juveniles or subadults (minimum maturation age is 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Minimum age for subadults could also be set based on observations or a minimum probability</a:t>
            </a:r>
          </a:p>
        </p:txBody>
      </p:sp>
    </p:spTree>
    <p:extLst>
      <p:ext uri="{BB962C8B-B14F-4D97-AF65-F5344CB8AC3E}">
        <p14:creationId xmlns:p14="http://schemas.microsoft.com/office/powerpoint/2010/main" val="31194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Growth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36369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186842" r="-64569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490667" r="-6456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5" t="-533735" r="-16607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99" t="-533735" r="-430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/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1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69366EC-5F36-4531-A994-3ADFAE18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4" y="733647"/>
            <a:ext cx="10580972" cy="5989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Estimates</a:t>
            </a:r>
          </a:p>
        </p:txBody>
      </p:sp>
    </p:spTree>
    <p:extLst>
      <p:ext uri="{BB962C8B-B14F-4D97-AF65-F5344CB8AC3E}">
        <p14:creationId xmlns:p14="http://schemas.microsoft.com/office/powerpoint/2010/main" val="5000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Fertilities: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/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Fertility value for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p</a:t>
                          </a:r>
                          <a:r>
                            <a:rPr lang="en-US" sz="2200" dirty="0"/>
                            <a:t>roportion of reproductively-ready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of maturing at age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f</a:t>
                          </a:r>
                          <a:r>
                            <a:rPr lang="en-US" sz="2200" dirty="0"/>
                            <a:t>ecundity of (number of eggs produced by)</a:t>
                          </a:r>
                          <a:r>
                            <a:rPr lang="en-US" sz="2200" baseline="0" dirty="0"/>
                            <a:t> a </a:t>
                          </a:r>
                          <a:r>
                            <a:rPr lang="en-US" sz="2200" dirty="0"/>
                            <a:t>spawning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08571" r="-524080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08571" r="-76663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08571" r="-524080" b="-7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72800" r="-524080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72800" r="-76663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480282" r="-524080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480282" r="-76663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588571" r="-524080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67778" r="-52408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267778" r="-76663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945714" r="-52408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4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80-F467-4B43-89FF-15648D785129}"/>
              </a:ext>
            </a:extLst>
          </p:cNvPr>
          <p:cNvSpPr txBox="1"/>
          <p:nvPr/>
        </p:nvSpPr>
        <p:spPr>
          <a:xfrm>
            <a:off x="6807233" y="2029041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Fecundity-length relationship (green)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CCCF617-DEBC-4DD0-BD89-9148A8E3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26" y="2029042"/>
            <a:ext cx="6445367" cy="46699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586A69-B2DD-4802-AA2C-4FA8B990A126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522333"/>
            <a:ext cx="6027511" cy="4038949"/>
            <a:chOff x="2912371" y="2962989"/>
            <a:chExt cx="5847315" cy="3918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BA972F-DC02-46BD-BBC4-962FCEC0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71" y="2962989"/>
              <a:ext cx="5847315" cy="391820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EC02C5-18B5-43DF-B322-43BC850A8B9E}"/>
                </a:ext>
              </a:extLst>
            </p:cNvPr>
            <p:cNvCxnSpPr/>
            <p:nvPr/>
          </p:nvCxnSpPr>
          <p:spPr>
            <a:xfrm>
              <a:off x="4837043" y="3349488"/>
              <a:ext cx="41081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71EA90-9D00-4166-ACA8-CAE19FC76479}"/>
                </a:ext>
              </a:extLst>
            </p:cNvPr>
            <p:cNvCxnSpPr/>
            <p:nvPr/>
          </p:nvCxnSpPr>
          <p:spPr>
            <a:xfrm>
              <a:off x="4834698" y="3558160"/>
              <a:ext cx="41081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B84F7F-F71B-4629-8A37-9257E6971634}"/>
              </a:ext>
            </a:extLst>
          </p:cNvPr>
          <p:cNvSpPr txBox="1"/>
          <p:nvPr/>
        </p:nvSpPr>
        <p:spPr>
          <a:xfrm>
            <a:off x="477673" y="2029040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Length-age relationship(s)</a:t>
            </a:r>
          </a:p>
        </p:txBody>
      </p:sp>
    </p:spTree>
    <p:extLst>
      <p:ext uri="{BB962C8B-B14F-4D97-AF65-F5344CB8AC3E}">
        <p14:creationId xmlns:p14="http://schemas.microsoft.com/office/powerpoint/2010/main" val="14459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A5931A4-569E-4D13-952A-81A10C67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2" y="1011333"/>
            <a:ext cx="10063716" cy="5847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</p:spTree>
    <p:extLst>
      <p:ext uri="{BB962C8B-B14F-4D97-AF65-F5344CB8AC3E}">
        <p14:creationId xmlns:p14="http://schemas.microsoft.com/office/powerpoint/2010/main" val="4249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578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Lower Missouri River Population Model Parameterization</vt:lpstr>
      <vt:lpstr>Leslie Matrix Model</vt:lpstr>
      <vt:lpstr>Maximum Age</vt:lpstr>
      <vt:lpstr>Age-Specific Survivals: Approach</vt:lpstr>
      <vt:lpstr>Age-Specific Survivals: Growth Models</vt:lpstr>
      <vt:lpstr>Age-Specific Survivals: Estimates</vt:lpstr>
      <vt:lpstr>Age-Specific Fertilities: Approach</vt:lpstr>
      <vt:lpstr>Age-Specific Fertilities</vt:lpstr>
      <vt:lpstr>Age-Specific Fertilities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Missouri River Population Model Parameterization</dc:title>
  <dc:creator>Reynolds, Sara</dc:creator>
  <cp:lastModifiedBy>Reynolds, Sara</cp:lastModifiedBy>
  <cp:revision>14</cp:revision>
  <dcterms:created xsi:type="dcterms:W3CDTF">2021-09-29T03:59:59Z</dcterms:created>
  <dcterms:modified xsi:type="dcterms:W3CDTF">2021-10-11T15:48:23Z</dcterms:modified>
</cp:coreProperties>
</file>