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73" r:id="rId4"/>
    <p:sldId id="258" r:id="rId5"/>
    <p:sldId id="259" r:id="rId6"/>
    <p:sldId id="260" r:id="rId7"/>
    <p:sldId id="261" r:id="rId8"/>
    <p:sldId id="262" r:id="rId9"/>
    <p:sldId id="374" r:id="rId10"/>
    <p:sldId id="375" r:id="rId11"/>
    <p:sldId id="376" r:id="rId12"/>
    <p:sldId id="364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0716-B808-4A55-BB8A-A07EC70E6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73712-155C-4154-8991-44480732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C5F6-BF86-4740-82D8-64FD23F7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F1433-7340-4555-BB43-17AA82E8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86EE6-1FE3-4A2A-8FF2-E3FE0C23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62DA-4A00-4A1B-80B6-71FF14EA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246BF-C427-404F-BF6A-4D889B45B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AB23-4FF5-4955-B38C-AF691F71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8A75-088E-490C-916C-997EE174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D9F-3FD1-4F5D-A8D8-AFEBFB08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1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EBE0C-8949-44A9-8FFC-C829606D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6A05-8D50-4CF1-9216-43B07F9E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4EE8F-1257-4F8E-8A8F-D36AA63F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92A3-8F93-4D7B-A0E8-585F1206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8C71D-6E6B-4600-B66B-DB096808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3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821D-40C5-43A3-A607-5EF412F5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3C80-56F7-4A91-B92F-753F03B5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DB26-9ED9-4C7C-A0B9-44B197A0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9803-DA75-43BF-A775-F3490576D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915F0-5DDA-49B0-99C6-4B9C5AF4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50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D51-F662-44ED-9F3E-FD90DE6DF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B190A-F347-4399-B44E-28873DD74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55D5E-3B3D-44DA-9E8F-ACE332B4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538F-BE5E-4D82-8E09-08E7A037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1FD5-6482-4AD6-B3B8-14F652A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803-5687-484D-A60F-A104A6D7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2538-E732-4062-9B9E-FA53D7096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F1D9E-6072-42F7-BA35-A65983711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99785-447C-4B4C-9A6B-49C2BB99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67811-18E9-4978-9983-139BF076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8051-026A-4ED8-9C39-398A9169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F9C3-B3BF-47F0-B14C-5B3D3C16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6C5C8-FA54-4679-8177-01EBA871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A5ABA-A138-4CCA-88B1-27AAD58AA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58CF-0AC9-47E2-B231-BC6283860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A9624-B281-4685-9C3D-08A286381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7570E-1465-4CA5-8AEA-4189384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BB8C6-C1DC-4F6F-A3DC-4152677D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C5C0B-BCCE-43E0-B500-37896813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6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9142-F791-4BEA-AF8F-177E0BB8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3D21D-A258-4885-8C9F-87662164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95D62-6B8C-4E27-BC15-828EE7FC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F7F2-49D5-4547-A9D6-B46EE6D1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0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05B4F-3B57-4254-A808-3AEE3C7C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ABCBEC-C34B-469D-A4BD-8E5EF2CA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146BC-4398-4051-A15E-73F1839F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6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F4A0-FE36-429C-B111-6CC5F1A3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6253-D105-4F3B-8070-1076A811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A82CB-A3A4-4AC6-B391-6A81B04B7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0178-86C6-4E10-9519-BA14070E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20E2B-06DF-4489-B654-BFE1E081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1462-D2A7-44D3-9C86-5D5A7282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BB37-99D9-4DCF-925E-3D600E1D8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C97DC-7845-4430-A5CD-F5ABABCC7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1EC2-7A1B-4B4C-AC0E-DCEE4D101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B186F-CE35-4F64-9924-E17FD1AA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7AF63-B110-43A6-827D-8F2FA268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68D3-AFDA-4A92-A9C2-D55D34F4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2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47F5A-8786-411B-9ACC-7EFAB5B0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604BB-A8CF-46B8-A887-1A07B4872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653F5-74DC-4748-A88B-178DD657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E76F8-15D9-449C-9B36-4D2CABF134B9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F99D2-CCE1-4991-AC29-25BB01E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A507-B915-4728-A8D5-1F43F70C9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278E7-E2D8-4C34-BE04-9DB3B2DB4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D107-F143-4E9D-8B4E-618DAE4EB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Lower Missouri River Population Model 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A61D7-D168-4B4C-88CC-98EEBF7BE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 9/29/21</a:t>
            </a:r>
          </a:p>
        </p:txBody>
      </p:sp>
    </p:spTree>
    <p:extLst>
      <p:ext uri="{BB962C8B-B14F-4D97-AF65-F5344CB8AC3E}">
        <p14:creationId xmlns:p14="http://schemas.microsoft.com/office/powerpoint/2010/main" val="379809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/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compute probabilities based on proportion stage classification – the proportion of the adults that just transitioned from subadults (JAGS VBGF &amp; TMB LN(VBGF))</a:t>
                </a:r>
              </a:p>
              <a:p>
                <a:pPr marL="1257300" lvl="2" indent="-342900">
                  <a:spcAft>
                    <a:spcPts val="36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are adults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proportion of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fish that were age-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adults the previous time step </a:t>
                </a:r>
              </a:p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400" dirty="0"/>
                  <a:t>Can instead assumed a maturation distribution curve as done with the UMR Fort Peck Model and was presented for the LMR at the 2019 FSM (FSM)</a:t>
                </a:r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Cumulative distribution as a logistic function with half saturation age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400" dirty="0"/>
                  <a:t>  and maturation rate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=1.47</m:t>
                    </m:r>
                  </m:oMath>
                </a14:m>
                <a:endParaRPr lang="en-US" sz="2400" dirty="0"/>
              </a:p>
              <a:p>
                <a:pPr marL="1257300" lvl="2" indent="-342900"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Discretized between a minimum age of maturation of 8 and a maximum age at which a female matures of 15</a:t>
                </a:r>
              </a:p>
              <a:p>
                <a:pPr marL="800100" lvl="1" indent="-3429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024444-6315-426F-90D8-A6A00E128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31" y="1211104"/>
                <a:ext cx="10239998" cy="5970865"/>
              </a:xfrm>
              <a:prstGeom prst="rect">
                <a:avLst/>
              </a:prstGeom>
              <a:blipFill>
                <a:blip r:embed="rId2"/>
                <a:stretch>
                  <a:fillRect l="-952" t="-1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131902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6C985EC-A845-44FD-BD30-2C69BED1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39" y="901149"/>
            <a:ext cx="10398322" cy="6041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Maturation Age</a:t>
            </a:r>
          </a:p>
        </p:txBody>
      </p:sp>
    </p:spTree>
    <p:extLst>
      <p:ext uri="{BB962C8B-B14F-4D97-AF65-F5344CB8AC3E}">
        <p14:creationId xmlns:p14="http://schemas.microsoft.com/office/powerpoint/2010/main" val="2236814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A11053-8400-4961-A8C4-12AECFED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55" y="2219911"/>
            <a:ext cx="7935154" cy="4501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024444-6315-426F-90D8-A6A00E128DF1}"/>
              </a:ext>
            </a:extLst>
          </p:cNvPr>
          <p:cNvSpPr txBox="1"/>
          <p:nvPr/>
        </p:nvSpPr>
        <p:spPr>
          <a:xfrm>
            <a:off x="1035131" y="1211104"/>
            <a:ext cx="10239998" cy="2054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Distribution of time periods between 2 and 5 years (</a:t>
            </a:r>
            <a:r>
              <a:rPr lang="en-US" sz="2400" dirty="0" err="1"/>
              <a:t>DeLonay</a:t>
            </a:r>
            <a:r>
              <a:rPr lang="en-US" sz="2400" dirty="0"/>
              <a:t> et al. 2016), constructed by combining known Fuller et al. 2007 and </a:t>
            </a:r>
            <a:r>
              <a:rPr lang="en-US" sz="2400" dirty="0" err="1"/>
              <a:t>DeLonay</a:t>
            </a:r>
            <a:r>
              <a:rPr lang="en-US" sz="2400" dirty="0"/>
              <a:t> et al. 2016 data (excluding unknown data)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Assumes a period of 5 years is half as likely as a period of 4 years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52872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Spawning Period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</p:spTree>
    <p:extLst>
      <p:ext uri="{BB962C8B-B14F-4D97-AF65-F5344CB8AC3E}">
        <p14:creationId xmlns:p14="http://schemas.microsoft.com/office/powerpoint/2010/main" val="3285920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CB5ABF-396D-4B7F-9444-C39CCAE82489}"/>
              </a:ext>
            </a:extLst>
          </p:cNvPr>
          <p:cNvSpPr txBox="1">
            <a:spLocks/>
          </p:cNvSpPr>
          <p:nvPr/>
        </p:nvSpPr>
        <p:spPr>
          <a:xfrm>
            <a:off x="162339" y="16834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Age-Specific Fertilities</a:t>
            </a: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C822E209-F9CF-452D-BA4E-AEC8DE133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45336"/>
            <a:ext cx="10515600" cy="6109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493F0E-42C5-485A-AE9D-0692A6596CEA}"/>
              </a:ext>
            </a:extLst>
          </p:cNvPr>
          <p:cNvSpPr txBox="1"/>
          <p:nvPr/>
        </p:nvSpPr>
        <p:spPr>
          <a:xfrm>
            <a:off x="162339" y="749439"/>
            <a:ext cx="9233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Expected proportion of females that are reproductively ready to spawn</a:t>
            </a:r>
          </a:p>
        </p:txBody>
      </p:sp>
    </p:spTree>
    <p:extLst>
      <p:ext uri="{BB962C8B-B14F-4D97-AF65-F5344CB8AC3E}">
        <p14:creationId xmlns:p14="http://schemas.microsoft.com/office/powerpoint/2010/main" val="731467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Leslie Matrix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899401-B9BF-47BF-A0C0-D2E2184B7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53" y="1526384"/>
            <a:ext cx="8396094" cy="43422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E3F11-BC93-4034-AAD5-316D62260D3D}"/>
              </a:ext>
            </a:extLst>
          </p:cNvPr>
          <p:cNvSpPr txBox="1"/>
          <p:nvPr/>
        </p:nvSpPr>
        <p:spPr>
          <a:xfrm>
            <a:off x="10029436" y="2410572"/>
            <a:ext cx="1844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Fertilities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3DD514-E1C0-42F3-B1D0-8D8BCD9ADAED}"/>
              </a:ext>
            </a:extLst>
          </p:cNvPr>
          <p:cNvSpPr/>
          <p:nvPr/>
        </p:nvSpPr>
        <p:spPr>
          <a:xfrm>
            <a:off x="2043626" y="1591332"/>
            <a:ext cx="7815632" cy="952808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0377FF-3C82-44E4-BC8C-9FA69DE8211E}"/>
              </a:ext>
            </a:extLst>
          </p:cNvPr>
          <p:cNvSpPr/>
          <p:nvPr/>
        </p:nvSpPr>
        <p:spPr>
          <a:xfrm rot="1799308">
            <a:off x="1860713" y="3629741"/>
            <a:ext cx="7481327" cy="1271901"/>
          </a:xfrm>
          <a:prstGeom prst="ellipse">
            <a:avLst/>
          </a:prstGeom>
          <a:noFill/>
          <a:ln w="635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6CD8B-A1F5-47B5-867C-EAC0CF69B7C4}"/>
              </a:ext>
            </a:extLst>
          </p:cNvPr>
          <p:cNvSpPr txBox="1"/>
          <p:nvPr/>
        </p:nvSpPr>
        <p:spPr>
          <a:xfrm>
            <a:off x="8073420" y="6357197"/>
            <a:ext cx="2935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Age-Specific Survivals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665E52E4-5143-4B7A-8224-77F91DDD6ECC}"/>
              </a:ext>
            </a:extLst>
          </p:cNvPr>
          <p:cNvCxnSpPr>
            <a:cxnSpLocks/>
            <a:stCxn id="4" idx="0"/>
            <a:endCxn id="5" idx="6"/>
          </p:cNvCxnSpPr>
          <p:nvPr/>
        </p:nvCxnSpPr>
        <p:spPr>
          <a:xfrm rot="16200000" flipV="1">
            <a:off x="10234140" y="1692854"/>
            <a:ext cx="342836" cy="1092599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79A39A5-071E-4E03-9FDD-1EA6407A0EE0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8976776" y="5792700"/>
            <a:ext cx="402532" cy="72646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97F565-DAB8-4542-A6F8-07BCE527146D}"/>
              </a:ext>
            </a:extLst>
          </p:cNvPr>
          <p:cNvSpPr txBox="1"/>
          <p:nvPr/>
        </p:nvSpPr>
        <p:spPr>
          <a:xfrm>
            <a:off x="8872299" y="1064318"/>
            <a:ext cx="197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maximum age</a:t>
            </a:r>
            <a:endParaRPr 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562867-F833-4954-881E-33D3FA6856F0}"/>
              </a:ext>
            </a:extLst>
          </p:cNvPr>
          <p:cNvSpPr/>
          <p:nvPr/>
        </p:nvSpPr>
        <p:spPr>
          <a:xfrm>
            <a:off x="8569032" y="1962786"/>
            <a:ext cx="972241" cy="42709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89112-EEC3-45AA-A578-2F0632B308EC}"/>
              </a:ext>
            </a:extLst>
          </p:cNvPr>
          <p:cNvCxnSpPr>
            <a:cxnSpLocks/>
          </p:cNvCxnSpPr>
          <p:nvPr/>
        </p:nvCxnSpPr>
        <p:spPr>
          <a:xfrm rot="5400000">
            <a:off x="9189100" y="1292626"/>
            <a:ext cx="498355" cy="841962"/>
          </a:xfrm>
          <a:prstGeom prst="curvedConnector3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25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Maximum 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Currently set at 41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Value typically used by LMR models (e.g., </a:t>
            </a:r>
            <a:r>
              <a:rPr lang="en-US" sz="2400" dirty="0" err="1"/>
              <a:t>Wildhaber</a:t>
            </a:r>
            <a:r>
              <a:rPr lang="en-US" sz="2400" dirty="0"/>
              <a:t> et al. 2017; Steffensen et al. 2013) based on work by </a:t>
            </a:r>
            <a:r>
              <a:rPr lang="en-US" sz="2400" dirty="0" err="1"/>
              <a:t>Keenlyne</a:t>
            </a:r>
            <a:r>
              <a:rPr lang="en-US" sz="2400" dirty="0"/>
              <a:t> </a:t>
            </a:r>
            <a:r>
              <a:rPr lang="en-US" sz="2400"/>
              <a:t>and Jenkins () </a:t>
            </a:r>
            <a:endParaRPr lang="en-US" sz="2400" dirty="0"/>
          </a:p>
          <a:p>
            <a:pPr lvl="1">
              <a:spcAft>
                <a:spcPts val="1800"/>
              </a:spcAft>
              <a:buSzPct val="75000"/>
            </a:pPr>
            <a:endParaRPr lang="en-US" sz="2400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39 (34-49, 95% CI) given by Hamel et al. 2020</a:t>
            </a:r>
          </a:p>
          <a:p>
            <a:pPr marL="800100" lvl="1" indent="-342900">
              <a:spcAft>
                <a:spcPts val="1800"/>
              </a:spcAft>
              <a:buSzPct val="60000"/>
              <a:buFont typeface="Courier New" panose="02070309020205020404" pitchFamily="49" charset="0"/>
              <a:buChar char="o"/>
            </a:pPr>
            <a:r>
              <a:rPr lang="en-US" sz="2400" dirty="0"/>
              <a:t>Will look at consequences of varying within between 34-49</a:t>
            </a:r>
          </a:p>
        </p:txBody>
      </p:sp>
    </p:spTree>
    <p:extLst>
      <p:ext uri="{BB962C8B-B14F-4D97-AF65-F5344CB8AC3E}">
        <p14:creationId xmlns:p14="http://schemas.microsoft.com/office/powerpoint/2010/main" val="227930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Approach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6F100-1532-4307-9F9B-4476598B9EBA}"/>
              </a:ext>
            </a:extLst>
          </p:cNvPr>
          <p:cNvSpPr txBox="1"/>
          <p:nvPr/>
        </p:nvSpPr>
        <p:spPr>
          <a:xfrm>
            <a:off x="1378226" y="1378225"/>
            <a:ext cx="97138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For ages 3+, use a growth model to estimate the proportion of each age class that is &lt;600mm, 600-800mm, and &gt;800mm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These proportions combined with survival estimates for juveniles, subadults, and adults give the age-specific survival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age-2 are assumed juveniles (only transition from age-1 is to juvenile)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All age-3 fish are assumed either to be juveniles or subadults (no transitions from juveniles to adults)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Minimum ages for subadults and adults could also be set either based on observations or a minimum probability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e.g., if the minimum age of reproduction for a LMR female is estimated as 8 years old, then we could set there to be no adults until 8 years old  </a:t>
            </a:r>
          </a:p>
          <a:p>
            <a:pPr marL="1257300" lvl="2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FF0000"/>
                </a:solidFill>
              </a:rPr>
              <a:t>I assume we do want to implement the example above; do you concur?</a:t>
            </a:r>
          </a:p>
        </p:txBody>
      </p:sp>
    </p:spTree>
    <p:extLst>
      <p:ext uri="{BB962C8B-B14F-4D97-AF65-F5344CB8AC3E}">
        <p14:creationId xmlns:p14="http://schemas.microsoft.com/office/powerpoint/2010/main" val="311949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Growth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36369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400" b="1" i="1" baseline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1" baseline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𝝈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3636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𝒩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sub>
                                            </m:sSub>
                                          </m:e>
                                        </m:func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4302A517-3359-4289-A672-A1B997CEF6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982114"/>
                  </p:ext>
                </p:extLst>
              </p:nvPr>
            </p:nvGraphicFramePr>
            <p:xfrm>
              <a:off x="838201" y="1685969"/>
              <a:ext cx="10515598" cy="31560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1356">
                      <a:extLst>
                        <a:ext uri="{9D8B030D-6E8A-4147-A177-3AD203B41FA5}">
                          <a16:colId xmlns:a16="http://schemas.microsoft.com/office/drawing/2014/main" val="412879402"/>
                        </a:ext>
                      </a:extLst>
                    </a:gridCol>
                    <a:gridCol w="3432313">
                      <a:extLst>
                        <a:ext uri="{9D8B030D-6E8A-4147-A177-3AD203B41FA5}">
                          <a16:colId xmlns:a16="http://schemas.microsoft.com/office/drawing/2014/main" val="3604699246"/>
                        </a:ext>
                      </a:extLst>
                    </a:gridCol>
                    <a:gridCol w="5671929">
                      <a:extLst>
                        <a:ext uri="{9D8B030D-6E8A-4147-A177-3AD203B41FA5}">
                          <a16:colId xmlns:a16="http://schemas.microsoft.com/office/drawing/2014/main" val="3320489957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TMB HOPS LOG(VBGF) FIT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JAGS HOPS + Unknown Age Growth Data VBGF FIT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9615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186842" r="-645690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1065.684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1051.872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502841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0.09023894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0.1008206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49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/>
                            <a:t>t</a:t>
                          </a:r>
                          <a:r>
                            <a:rPr lang="en-US" sz="2400" b="1" i="1" baseline="-250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-2.166103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-1.830915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62895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1" t="-490667" r="-6456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0.1286695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47.56881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71593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1385" t="-533735" r="-166075" b="-180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99" t="-533735" r="-430" b="-180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784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/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7074EA-B45D-48C6-9322-82E503A77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8695" y="5172031"/>
                <a:ext cx="4174435" cy="423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11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Survivals: Estimates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314E17C-029B-4BAC-AC41-4F859400B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29" y="1123628"/>
            <a:ext cx="9418543" cy="556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9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Fertilities: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/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sepChr m:val=",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</m:e>
                      </m:d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915D95-207C-4DB3-A443-009B461F8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66" y="1493910"/>
                <a:ext cx="7053469" cy="542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Fertility value for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p</a:t>
                          </a:r>
                          <a:r>
                            <a:rPr lang="en-US" sz="2200" dirty="0"/>
                            <a:t>roportion of reproductively-ready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of maturing at age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Expected</a:t>
                          </a:r>
                          <a:r>
                            <a:rPr lang="en-US" sz="2200" baseline="0" dirty="0"/>
                            <a:t> f</a:t>
                          </a:r>
                          <a:r>
                            <a:rPr lang="en-US" sz="2200" dirty="0"/>
                            <a:t>ecundity of (number of eggs produced by)</a:t>
                          </a:r>
                          <a:r>
                            <a:rPr lang="en-US" sz="2200" baseline="0" dirty="0"/>
                            <a:t> a </a:t>
                          </a:r>
                          <a:r>
                            <a:rPr lang="en-US" sz="2200" dirty="0"/>
                            <a:t>spawning age-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200" dirty="0"/>
                            <a:t> female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8FB69B3C-5735-4103-AC72-DAEA1BD81A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837460"/>
                  </p:ext>
                </p:extLst>
              </p:nvPr>
            </p:nvGraphicFramePr>
            <p:xfrm>
              <a:off x="424069" y="2036046"/>
              <a:ext cx="11343861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8634">
                      <a:extLst>
                        <a:ext uri="{9D8B030D-6E8A-4147-A177-3AD203B41FA5}">
                          <a16:colId xmlns:a16="http://schemas.microsoft.com/office/drawing/2014/main" val="2879070387"/>
                        </a:ext>
                      </a:extLst>
                    </a:gridCol>
                    <a:gridCol w="5407025">
                      <a:extLst>
                        <a:ext uri="{9D8B030D-6E8A-4147-A177-3AD203B41FA5}">
                          <a16:colId xmlns:a16="http://schemas.microsoft.com/office/drawing/2014/main" val="3024409256"/>
                        </a:ext>
                      </a:extLst>
                    </a:gridCol>
                    <a:gridCol w="4118202">
                      <a:extLst>
                        <a:ext uri="{9D8B030D-6E8A-4147-A177-3AD203B41FA5}">
                          <a16:colId xmlns:a16="http://schemas.microsoft.com/office/drawing/2014/main" val="2565111208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Description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/>
                            <a:t>Value/Comments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3861464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08571" r="-524080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08571" r="-76663" b="-8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19190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08571" r="-524080" b="-76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Sex ratio (probability of being female)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2323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172800" r="-524080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172800" r="-76663" b="-3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Function of maturation and spawning period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338405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480282" r="-524080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480282" r="-76663" b="-4788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 approaches used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695669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588571" r="-524080" b="-3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Spawning period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Same as for UMR </a:t>
                          </a:r>
                          <a:r>
                            <a:rPr lang="en-US" sz="2200" dirty="0" err="1"/>
                            <a:t>pallids</a:t>
                          </a:r>
                          <a:endParaRPr 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544456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267778" r="-524080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822" t="-267778" r="-76663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Computed from length-age and fecundity-length relationships (same approach as for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7136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4" t="-945714" r="-524080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Age-0 survival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0.000075  (value used in UMR)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113235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946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80-F467-4B43-89FF-15648D785129}"/>
              </a:ext>
            </a:extLst>
          </p:cNvPr>
          <p:cNvSpPr txBox="1"/>
          <p:nvPr/>
        </p:nvSpPr>
        <p:spPr>
          <a:xfrm>
            <a:off x="6807233" y="2029041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Fecundity-length relationship (green)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DCCCF617-DEBC-4DD0-BD89-9148A8E3B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626" y="2029042"/>
            <a:ext cx="6445367" cy="46699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5586A69-B2DD-4802-AA2C-4FA8B990A12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0" y="2522333"/>
            <a:ext cx="6027511" cy="4038949"/>
            <a:chOff x="2912371" y="2962989"/>
            <a:chExt cx="5847315" cy="391820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BA972F-DC02-46BD-BBC4-962FCEC03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71" y="2962989"/>
              <a:ext cx="5847315" cy="3918201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EC02C5-18B5-43DF-B322-43BC850A8B9E}"/>
                </a:ext>
              </a:extLst>
            </p:cNvPr>
            <p:cNvCxnSpPr/>
            <p:nvPr/>
          </p:nvCxnSpPr>
          <p:spPr>
            <a:xfrm>
              <a:off x="4837043" y="3349488"/>
              <a:ext cx="410818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71EA90-9D00-4166-ACA8-CAE19FC76479}"/>
                </a:ext>
              </a:extLst>
            </p:cNvPr>
            <p:cNvCxnSpPr/>
            <p:nvPr/>
          </p:nvCxnSpPr>
          <p:spPr>
            <a:xfrm>
              <a:off x="4834698" y="3558160"/>
              <a:ext cx="41081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FB84F7F-F71B-4629-8A37-9257E6971634}"/>
              </a:ext>
            </a:extLst>
          </p:cNvPr>
          <p:cNvSpPr txBox="1"/>
          <p:nvPr/>
        </p:nvSpPr>
        <p:spPr>
          <a:xfrm>
            <a:off x="477673" y="2029040"/>
            <a:ext cx="538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Length-age relationship(s)</a:t>
            </a:r>
          </a:p>
        </p:txBody>
      </p:sp>
    </p:spTree>
    <p:extLst>
      <p:ext uri="{BB962C8B-B14F-4D97-AF65-F5344CB8AC3E}">
        <p14:creationId xmlns:p14="http://schemas.microsoft.com/office/powerpoint/2010/main" val="1445917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CC5D-DA6E-4A20-AD31-367969AE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68347"/>
            <a:ext cx="10515600" cy="1325563"/>
          </a:xfrm>
        </p:spPr>
        <p:txBody>
          <a:bodyPr/>
          <a:lstStyle/>
          <a:p>
            <a:r>
              <a:rPr lang="en-US" dirty="0"/>
              <a:t>Age-Specific Fertilities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F18706C-6476-4E7F-A984-467B34F42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334" y="1242165"/>
            <a:ext cx="9828491" cy="571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73E0AF-F0B1-4274-8465-939B8AADD979}"/>
              </a:ext>
            </a:extLst>
          </p:cNvPr>
          <p:cNvSpPr txBox="1"/>
          <p:nvPr/>
        </p:nvSpPr>
        <p:spPr>
          <a:xfrm>
            <a:off x="188965" y="1011333"/>
            <a:ext cx="776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Age-Specific Fecundity (number of eggs per spawning female)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9E229-C246-43A2-AFC7-F8A53371905A}"/>
              </a:ext>
            </a:extLst>
          </p:cNvPr>
          <p:cNvSpPr txBox="1"/>
          <p:nvPr/>
        </p:nvSpPr>
        <p:spPr>
          <a:xfrm>
            <a:off x="3635076" y="4930611"/>
            <a:ext cx="4501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Here, the number of eggs for ages 1-3 is fixed to zero, but likely want this for ages 1-7 (corresponding to a minimum maturation age of 8.</a:t>
            </a:r>
          </a:p>
        </p:txBody>
      </p:sp>
    </p:spTree>
    <p:extLst>
      <p:ext uri="{BB962C8B-B14F-4D97-AF65-F5344CB8AC3E}">
        <p14:creationId xmlns:p14="http://schemas.microsoft.com/office/powerpoint/2010/main" val="424965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650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Lower Missouri River Population Model Parameterization</vt:lpstr>
      <vt:lpstr>Leslie Matrix Model</vt:lpstr>
      <vt:lpstr>Maximum Age</vt:lpstr>
      <vt:lpstr>Age-Specific Survivals: Approach</vt:lpstr>
      <vt:lpstr>Age-Specific Survivals: Growth Models</vt:lpstr>
      <vt:lpstr>Age-Specific Survivals: Estimates</vt:lpstr>
      <vt:lpstr>Age-Specific Fertilities: Approach</vt:lpstr>
      <vt:lpstr>Age-Specific Fertilities</vt:lpstr>
      <vt:lpstr>Age-Specific Fertilities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Missouri River Population Model Parameterization</dc:title>
  <dc:creator>Reynolds, Sara</dc:creator>
  <cp:lastModifiedBy>Reynolds, Sara</cp:lastModifiedBy>
  <cp:revision>11</cp:revision>
  <dcterms:created xsi:type="dcterms:W3CDTF">2021-09-29T03:59:59Z</dcterms:created>
  <dcterms:modified xsi:type="dcterms:W3CDTF">2021-10-07T18:08:08Z</dcterms:modified>
</cp:coreProperties>
</file>