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Titillium Web"/>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9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93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bold.fntdata"/><Relationship Id="rId10" Type="http://schemas.openxmlformats.org/officeDocument/2006/relationships/slide" Target="slides/slide5.xml"/><Relationship Id="rId32" Type="http://schemas.openxmlformats.org/officeDocument/2006/relationships/font" Target="fonts/TitilliumWeb-regular.fntdata"/><Relationship Id="rId13" Type="http://schemas.openxmlformats.org/officeDocument/2006/relationships/slide" Target="slides/slide8.xml"/><Relationship Id="rId35" Type="http://schemas.openxmlformats.org/officeDocument/2006/relationships/font" Target="fonts/TitilliumWeb-boldItalic.fntdata"/><Relationship Id="rId12" Type="http://schemas.openxmlformats.org/officeDocument/2006/relationships/slide" Target="slides/slide7.xml"/><Relationship Id="rId34" Type="http://schemas.openxmlformats.org/officeDocument/2006/relationships/font" Target="fonts/TitilliumWeb-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6455239f1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26455239f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6455239f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26455239f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6455239f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26455239f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6455239f1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26455239f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98800" y="914400"/>
            <a:ext cx="9799200" cy="2570400"/>
          </a:xfrm>
          <a:prstGeom prst="rect">
            <a:avLst/>
          </a:prstGeom>
          <a:noFill/>
          <a:ln>
            <a:noFill/>
          </a:ln>
        </p:spPr>
        <p:txBody>
          <a:bodyPr anchorCtr="0" anchor="b" bIns="46800" lIns="90000" spcFirstLastPara="1" rIns="90000" wrap="square" tIns="46800">
            <a:normAutofit/>
          </a:bodyPr>
          <a:lstStyle>
            <a:lvl1pPr lvl="0" algn="ctr">
              <a:lnSpc>
                <a:spcPct val="100000"/>
              </a:lnSpc>
              <a:spcBef>
                <a:spcPts val="0"/>
              </a:spcBef>
              <a:spcAft>
                <a:spcPts val="0"/>
              </a:spcAft>
              <a:buClr>
                <a:srgbClr val="26262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98800" y="3560400"/>
            <a:ext cx="9799200" cy="1472400"/>
          </a:xfrm>
          <a:prstGeom prst="rect">
            <a:avLst/>
          </a:prstGeom>
          <a:noFill/>
          <a:ln>
            <a:noFill/>
          </a:ln>
        </p:spPr>
        <p:txBody>
          <a:bodyPr anchorCtr="0" anchor="t" bIns="46800" lIns="90000" spcFirstLastPara="1" rIns="90000" wrap="square" tIns="46800">
            <a:normAutofit/>
          </a:bodyPr>
          <a:lstStyle>
            <a:lvl1pPr lvl="0" algn="ctr">
              <a:lnSpc>
                <a:spcPct val="110000"/>
              </a:lnSpc>
              <a:spcBef>
                <a:spcPts val="0"/>
              </a:spcBef>
              <a:spcAft>
                <a:spcPts val="0"/>
              </a:spcAft>
              <a:buClr>
                <a:srgbClr val="595959"/>
              </a:buClr>
              <a:buSzPts val="2400"/>
              <a:buNone/>
              <a:defRPr sz="2400"/>
            </a:lvl1pPr>
            <a:lvl2pPr lvl="1" algn="ctr">
              <a:lnSpc>
                <a:spcPct val="120000"/>
              </a:lnSpc>
              <a:spcBef>
                <a:spcPts val="1000"/>
              </a:spcBef>
              <a:spcAft>
                <a:spcPts val="0"/>
              </a:spcAft>
              <a:buClr>
                <a:srgbClr val="595959"/>
              </a:buClr>
              <a:buSzPts val="2000"/>
              <a:buNone/>
              <a:defRPr sz="2000"/>
            </a:lvl2pPr>
            <a:lvl3pPr lvl="2" algn="ctr">
              <a:lnSpc>
                <a:spcPct val="120000"/>
              </a:lnSpc>
              <a:spcBef>
                <a:spcPts val="600"/>
              </a:spcBef>
              <a:spcAft>
                <a:spcPts val="0"/>
              </a:spcAft>
              <a:buClr>
                <a:srgbClr val="595959"/>
              </a:buClr>
              <a:buSzPts val="1800"/>
              <a:buNone/>
              <a:defRPr sz="1800"/>
            </a:lvl3pPr>
            <a:lvl4pPr lvl="3" algn="ctr">
              <a:lnSpc>
                <a:spcPct val="120000"/>
              </a:lnSpc>
              <a:spcBef>
                <a:spcPts val="600"/>
              </a:spcBef>
              <a:spcAft>
                <a:spcPts val="0"/>
              </a:spcAft>
              <a:buClr>
                <a:srgbClr val="595959"/>
              </a:buClr>
              <a:buSzPts val="1600"/>
              <a:buNone/>
              <a:defRPr sz="1600"/>
            </a:lvl4pPr>
            <a:lvl5pPr lvl="4" algn="ctr">
              <a:lnSpc>
                <a:spcPct val="120000"/>
              </a:lnSpc>
              <a:spcBef>
                <a:spcPts val="300"/>
              </a:spcBef>
              <a:spcAft>
                <a:spcPts val="0"/>
              </a:spcAft>
              <a:buClr>
                <a:srgbClr val="59595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71" name="Shape 71"/>
        <p:cNvGrpSpPr/>
        <p:nvPr/>
      </p:nvGrpSpPr>
      <p:grpSpPr>
        <a:xfrm>
          <a:off x="0" y="0"/>
          <a:ext cx="0" cy="0"/>
          <a:chOff x="0" y="0"/>
          <a:chExt cx="0" cy="0"/>
        </a:xfrm>
      </p:grpSpPr>
      <p:sp>
        <p:nvSpPr>
          <p:cNvPr id="72" name="Google Shape;72;p11"/>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608400" y="774000"/>
            <a:ext cx="10972800" cy="54828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spTree>
      <p:nvGrpSpPr>
        <p:cNvPr id="76" name="Shape 76"/>
        <p:cNvGrpSpPr/>
        <p:nvPr/>
      </p:nvGrpSpPr>
      <p:grpSpPr>
        <a:xfrm>
          <a:off x="0" y="0"/>
          <a:ext cx="0" cy="0"/>
          <a:chOff x="0" y="0"/>
          <a:chExt cx="0" cy="0"/>
        </a:xfrm>
      </p:grpSpPr>
      <p:sp>
        <p:nvSpPr>
          <p:cNvPr id="77" name="Google Shape;77;p12"/>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2"/>
          <p:cNvSpPr txBox="1"/>
          <p:nvPr>
            <p:ph type="title"/>
          </p:nvPr>
        </p:nvSpPr>
        <p:spPr>
          <a:xfrm>
            <a:off x="1198800" y="2484000"/>
            <a:ext cx="9799200" cy="1018800"/>
          </a:xfrm>
          <a:prstGeom prst="rect">
            <a:avLst/>
          </a:prstGeom>
          <a:noFill/>
          <a:ln>
            <a:noFill/>
          </a:ln>
        </p:spPr>
        <p:txBody>
          <a:bodyPr anchorCtr="0" anchor="t" bIns="46800" lIns="90000" spcFirstLastPara="1" rIns="90000" wrap="square" tIns="46800">
            <a:normAutofit/>
          </a:bodyPr>
          <a:lstStyle>
            <a:lvl1pPr lvl="0" algn="ctr">
              <a:lnSpc>
                <a:spcPct val="100000"/>
              </a:lnSpc>
              <a:spcBef>
                <a:spcPts val="0"/>
              </a:spcBef>
              <a:spcAft>
                <a:spcPts val="0"/>
              </a:spcAft>
              <a:buClr>
                <a:srgbClr val="26262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198800" y="3560400"/>
            <a:ext cx="9799200" cy="471600"/>
          </a:xfrm>
          <a:prstGeom prst="rect">
            <a:avLst/>
          </a:prstGeom>
          <a:noFill/>
          <a:ln>
            <a:noFill/>
          </a:ln>
        </p:spPr>
        <p:txBody>
          <a:bodyPr anchorCtr="0" anchor="t" bIns="46800" lIns="90000" spcFirstLastPara="1" rIns="90000" wrap="square" tIns="46800">
            <a:normAutofit/>
          </a:bodyPr>
          <a:lstStyle>
            <a:lvl1pPr indent="-228600" lvl="0" marL="457200" algn="ctr">
              <a:lnSpc>
                <a:spcPct val="110000"/>
              </a:lnSpc>
              <a:spcBef>
                <a:spcPts val="0"/>
              </a:spcBef>
              <a:spcAft>
                <a:spcPts val="0"/>
              </a:spcAft>
              <a:buClr>
                <a:srgbClr val="595959"/>
              </a:buClr>
              <a:buSzPts val="2400"/>
              <a:buNone/>
              <a:defRPr sz="2400"/>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08400" y="1490400"/>
            <a:ext cx="10969200" cy="47592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1990800" y="3848400"/>
            <a:ext cx="7768800" cy="766800"/>
          </a:xfrm>
          <a:prstGeom prst="rect">
            <a:avLst/>
          </a:prstGeom>
          <a:noFill/>
          <a:ln>
            <a:noFill/>
          </a:ln>
        </p:spPr>
        <p:txBody>
          <a:bodyPr anchorCtr="0" anchor="b" bIns="46800" lIns="90000" spcFirstLastPara="1" rIns="90000" wrap="square" tIns="46800">
            <a:normAutofit/>
          </a:bodyPr>
          <a:lstStyle>
            <a:lvl1pPr lvl="0" algn="l">
              <a:lnSpc>
                <a:spcPct val="100000"/>
              </a:lnSpc>
              <a:spcBef>
                <a:spcPts val="0"/>
              </a:spcBef>
              <a:spcAft>
                <a:spcPts val="0"/>
              </a:spcAft>
              <a:buClr>
                <a:srgbClr val="262626"/>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990800" y="4615200"/>
            <a:ext cx="7768800" cy="867600"/>
          </a:xfrm>
          <a:prstGeom prst="rect">
            <a:avLst/>
          </a:prstGeom>
          <a:noFill/>
          <a:ln>
            <a:noFill/>
          </a:ln>
        </p:spPr>
        <p:txBody>
          <a:bodyPr anchorCtr="0" anchor="t" bIns="46800" lIns="90000" spcFirstLastPara="1" rIns="90000" wrap="square" tIns="46800">
            <a:normAutofit/>
          </a:bodyPr>
          <a:lstStyle>
            <a:lvl1pPr indent="-228600" lvl="0" marL="457200" algn="l">
              <a:lnSpc>
                <a:spcPct val="130000"/>
              </a:lnSpc>
              <a:spcBef>
                <a:spcPts val="0"/>
              </a:spcBef>
              <a:spcAft>
                <a:spcPts val="0"/>
              </a:spcAft>
              <a:buClr>
                <a:srgbClr val="595959"/>
              </a:buClr>
              <a:buSzPts val="1800"/>
              <a:buNone/>
              <a:defRPr sz="1800">
                <a:solidFill>
                  <a:srgbClr val="595959"/>
                </a:solidFill>
              </a:defRPr>
            </a:lvl1pPr>
            <a:lvl2pPr indent="-228600" lvl="1" marL="914400" algn="l">
              <a:lnSpc>
                <a:spcPct val="120000"/>
              </a:lnSpc>
              <a:spcBef>
                <a:spcPts val="1000"/>
              </a:spcBef>
              <a:spcAft>
                <a:spcPts val="0"/>
              </a:spcAft>
              <a:buClr>
                <a:srgbClr val="888888"/>
              </a:buClr>
              <a:buSzPts val="1600"/>
              <a:buNone/>
              <a:defRPr sz="1600">
                <a:solidFill>
                  <a:srgbClr val="888888"/>
                </a:solidFill>
              </a:defRPr>
            </a:lvl2pPr>
            <a:lvl3pPr indent="-228600" lvl="2" marL="1371600" algn="l">
              <a:lnSpc>
                <a:spcPct val="120000"/>
              </a:lnSpc>
              <a:spcBef>
                <a:spcPts val="600"/>
              </a:spcBef>
              <a:spcAft>
                <a:spcPts val="0"/>
              </a:spcAft>
              <a:buClr>
                <a:srgbClr val="888888"/>
              </a:buClr>
              <a:buSzPts val="1600"/>
              <a:buNone/>
              <a:defRPr sz="1600">
                <a:solidFill>
                  <a:srgbClr val="888888"/>
                </a:solidFill>
              </a:defRPr>
            </a:lvl3pPr>
            <a:lvl4pPr indent="-228600" lvl="3" marL="1828800" algn="l">
              <a:lnSpc>
                <a:spcPct val="120000"/>
              </a:lnSpc>
              <a:spcBef>
                <a:spcPts val="600"/>
              </a:spcBef>
              <a:spcAft>
                <a:spcPts val="0"/>
              </a:spcAft>
              <a:buClr>
                <a:srgbClr val="888888"/>
              </a:buClr>
              <a:buSzPts val="1600"/>
              <a:buNone/>
              <a:defRPr sz="1600">
                <a:solidFill>
                  <a:srgbClr val="888888"/>
                </a:solidFill>
              </a:defRPr>
            </a:lvl4pPr>
            <a:lvl5pPr indent="-228600" lvl="4" marL="2286000" algn="l">
              <a:lnSpc>
                <a:spcPct val="120000"/>
              </a:lnSpc>
              <a:spcBef>
                <a:spcPts val="3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08400" y="1501200"/>
            <a:ext cx="5176800" cy="47484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411600" y="1501200"/>
            <a:ext cx="5176800" cy="4748400"/>
          </a:xfrm>
          <a:prstGeom prst="rect">
            <a:avLst/>
          </a:prstGeom>
          <a:noFill/>
          <a:ln>
            <a:noFill/>
          </a:ln>
        </p:spPr>
        <p:txBody>
          <a:bodyPr anchorCtr="0" anchor="t" bIns="46800" lIns="90000" spcFirstLastPara="1" rIns="900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08400" y="1429200"/>
            <a:ext cx="5342400" cy="381600"/>
          </a:xfrm>
          <a:prstGeom prst="rect">
            <a:avLst/>
          </a:prstGeom>
          <a:noFill/>
          <a:ln>
            <a:noFill/>
          </a:ln>
        </p:spPr>
        <p:txBody>
          <a:bodyPr anchorCtr="0" anchor="t" bIns="38100" lIns="101600" spcFirstLastPara="1" rIns="76200" wrap="square" tIns="38100">
            <a:normAutofit/>
          </a:bodyPr>
          <a:lstStyle>
            <a:lvl1pPr indent="-228600" lvl="0" marL="457200" algn="l">
              <a:lnSpc>
                <a:spcPct val="100000"/>
              </a:lnSpc>
              <a:spcBef>
                <a:spcPts val="0"/>
              </a:spcBef>
              <a:spcAft>
                <a:spcPts val="0"/>
              </a:spcAft>
              <a:buClr>
                <a:srgbClr val="3F3F3F"/>
              </a:buClr>
              <a:buSzPts val="2000"/>
              <a:buNone/>
              <a:defRPr b="1" sz="2000">
                <a:solidFill>
                  <a:srgbClr val="3F3F3F"/>
                </a:solidFill>
              </a:defRPr>
            </a:lvl1pPr>
            <a:lvl2pPr indent="-228600" lvl="1" marL="914400" algn="l">
              <a:lnSpc>
                <a:spcPct val="120000"/>
              </a:lnSpc>
              <a:spcBef>
                <a:spcPts val="1000"/>
              </a:spcBef>
              <a:spcAft>
                <a:spcPts val="0"/>
              </a:spcAft>
              <a:buClr>
                <a:srgbClr val="595959"/>
              </a:buClr>
              <a:buSzPts val="2000"/>
              <a:buNone/>
              <a:defRPr b="1" sz="2000"/>
            </a:lvl2pPr>
            <a:lvl3pPr indent="-228600" lvl="2" marL="1371600" algn="l">
              <a:lnSpc>
                <a:spcPct val="120000"/>
              </a:lnSpc>
              <a:spcBef>
                <a:spcPts val="600"/>
              </a:spcBef>
              <a:spcAft>
                <a:spcPts val="0"/>
              </a:spcAft>
              <a:buClr>
                <a:srgbClr val="595959"/>
              </a:buClr>
              <a:buSzPts val="1800"/>
              <a:buNone/>
              <a:defRPr b="1" sz="1800"/>
            </a:lvl3pPr>
            <a:lvl4pPr indent="-228600" lvl="3" marL="1828800" algn="l">
              <a:lnSpc>
                <a:spcPct val="120000"/>
              </a:lnSpc>
              <a:spcBef>
                <a:spcPts val="600"/>
              </a:spcBef>
              <a:spcAft>
                <a:spcPts val="0"/>
              </a:spcAft>
              <a:buClr>
                <a:srgbClr val="595959"/>
              </a:buClr>
              <a:buSzPts val="1600"/>
              <a:buNone/>
              <a:defRPr b="1" sz="1600"/>
            </a:lvl4pPr>
            <a:lvl5pPr indent="-228600" lvl="4" marL="2286000" algn="l">
              <a:lnSpc>
                <a:spcPct val="120000"/>
              </a:lnSpc>
              <a:spcBef>
                <a:spcPts val="3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08400" y="1854000"/>
            <a:ext cx="5342400" cy="4395600"/>
          </a:xfrm>
          <a:prstGeom prst="rect">
            <a:avLst/>
          </a:prstGeom>
          <a:noFill/>
          <a:ln>
            <a:noFill/>
          </a:ln>
        </p:spPr>
        <p:txBody>
          <a:bodyPr anchorCtr="0" anchor="t" bIns="0" lIns="101600" spcFirstLastPara="1" rIns="82550" wrap="square" tIns="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235750" y="1421729"/>
            <a:ext cx="5342400" cy="381600"/>
          </a:xfrm>
          <a:prstGeom prst="rect">
            <a:avLst/>
          </a:prstGeom>
          <a:noFill/>
          <a:ln>
            <a:noFill/>
          </a:ln>
        </p:spPr>
        <p:txBody>
          <a:bodyPr anchorCtr="0" anchor="t" bIns="38100" lIns="101600" spcFirstLastPara="1" rIns="76200" wrap="square" tIns="38100">
            <a:normAutofit/>
          </a:bodyPr>
          <a:lstStyle>
            <a:lvl1pPr indent="-228600" lvl="0" marL="457200" algn="l">
              <a:lnSpc>
                <a:spcPct val="100000"/>
              </a:lnSpc>
              <a:spcBef>
                <a:spcPts val="0"/>
              </a:spcBef>
              <a:spcAft>
                <a:spcPts val="0"/>
              </a:spcAft>
              <a:buClr>
                <a:srgbClr val="3F3F3F"/>
              </a:buClr>
              <a:buSzPts val="2000"/>
              <a:buNone/>
              <a:defRPr b="1" sz="2000">
                <a:solidFill>
                  <a:srgbClr val="3F3F3F"/>
                </a:solidFill>
              </a:defRPr>
            </a:lvl1pPr>
            <a:lvl2pPr indent="-228600" lvl="1" marL="914400" algn="l">
              <a:lnSpc>
                <a:spcPct val="120000"/>
              </a:lnSpc>
              <a:spcBef>
                <a:spcPts val="1000"/>
              </a:spcBef>
              <a:spcAft>
                <a:spcPts val="0"/>
              </a:spcAft>
              <a:buClr>
                <a:srgbClr val="595959"/>
              </a:buClr>
              <a:buSzPts val="2000"/>
              <a:buNone/>
              <a:defRPr b="1" sz="2000"/>
            </a:lvl2pPr>
            <a:lvl3pPr indent="-228600" lvl="2" marL="1371600" algn="l">
              <a:lnSpc>
                <a:spcPct val="120000"/>
              </a:lnSpc>
              <a:spcBef>
                <a:spcPts val="600"/>
              </a:spcBef>
              <a:spcAft>
                <a:spcPts val="0"/>
              </a:spcAft>
              <a:buClr>
                <a:srgbClr val="595959"/>
              </a:buClr>
              <a:buSzPts val="1800"/>
              <a:buNone/>
              <a:defRPr b="1" sz="1800"/>
            </a:lvl3pPr>
            <a:lvl4pPr indent="-228600" lvl="3" marL="1828800" algn="l">
              <a:lnSpc>
                <a:spcPct val="120000"/>
              </a:lnSpc>
              <a:spcBef>
                <a:spcPts val="600"/>
              </a:spcBef>
              <a:spcAft>
                <a:spcPts val="0"/>
              </a:spcAft>
              <a:buClr>
                <a:srgbClr val="595959"/>
              </a:buClr>
              <a:buSzPts val="1600"/>
              <a:buNone/>
              <a:defRPr b="1" sz="1600"/>
            </a:lvl4pPr>
            <a:lvl5pPr indent="-228600" lvl="4" marL="2286000" algn="l">
              <a:lnSpc>
                <a:spcPct val="120000"/>
              </a:lnSpc>
              <a:spcBef>
                <a:spcPts val="300"/>
              </a:spcBef>
              <a:spcAft>
                <a:spcPts val="0"/>
              </a:spcAft>
              <a:buClr>
                <a:srgbClr val="59595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235750" y="1854000"/>
            <a:ext cx="5342400" cy="4395600"/>
          </a:xfrm>
          <a:prstGeom prst="rect">
            <a:avLst/>
          </a:prstGeom>
          <a:noFill/>
          <a:ln>
            <a:noFill/>
          </a:ln>
        </p:spPr>
        <p:txBody>
          <a:bodyPr anchorCtr="0" anchor="t" bIns="0" lIns="101600" spcFirstLastPara="1" rIns="82550" wrap="square" tIns="0">
            <a:normAutofit/>
          </a:bodyPr>
          <a:lstStyle>
            <a:lvl1pPr indent="-342900" lvl="0" marL="457200" algn="l">
              <a:lnSpc>
                <a:spcPct val="130000"/>
              </a:lnSpc>
              <a:spcBef>
                <a:spcPts val="0"/>
              </a:spcBef>
              <a:spcAft>
                <a:spcPts val="0"/>
              </a:spcAft>
              <a:buClr>
                <a:srgbClr val="595959"/>
              </a:buClr>
              <a:buSzPts val="1800"/>
              <a:buChar char="●"/>
              <a:defRPr/>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08400" y="608400"/>
            <a:ext cx="10969200" cy="7056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58" name="Shape 58"/>
        <p:cNvGrpSpPr/>
        <p:nvPr/>
      </p:nvGrpSpPr>
      <p:grpSpPr>
        <a:xfrm>
          <a:off x="0" y="0"/>
          <a:ext cx="0" cy="0"/>
          <a:chOff x="0" y="0"/>
          <a:chExt cx="0" cy="0"/>
        </a:xfrm>
      </p:grpSpPr>
      <p:sp>
        <p:nvSpPr>
          <p:cNvPr id="59" name="Google Shape;59;p9"/>
          <p:cNvSpPr/>
          <p:nvPr>
            <p:ph idx="2" type="pic"/>
          </p:nvPr>
        </p:nvSpPr>
        <p:spPr>
          <a:xfrm>
            <a:off x="608400" y="1555200"/>
            <a:ext cx="5233077" cy="4608000"/>
          </a:xfrm>
          <a:prstGeom prst="rect">
            <a:avLst/>
          </a:prstGeom>
          <a:noFill/>
          <a:ln>
            <a:noFill/>
          </a:ln>
        </p:spPr>
      </p:sp>
      <p:sp>
        <p:nvSpPr>
          <p:cNvPr id="60" name="Google Shape;60;p9"/>
          <p:cNvSpPr txBox="1"/>
          <p:nvPr>
            <p:ph idx="1" type="body"/>
          </p:nvPr>
        </p:nvSpPr>
        <p:spPr>
          <a:xfrm>
            <a:off x="6350400" y="1555200"/>
            <a:ext cx="5227200" cy="4608000"/>
          </a:xfrm>
          <a:prstGeom prst="rect">
            <a:avLst/>
          </a:prstGeom>
          <a:noFill/>
          <a:ln>
            <a:noFill/>
          </a:ln>
        </p:spPr>
        <p:txBody>
          <a:bodyPr anchorCtr="0" anchor="t" bIns="46800" lIns="90000" spcFirstLastPara="1" rIns="90000" wrap="square" tIns="46800">
            <a:normAutofit/>
          </a:bodyPr>
          <a:lstStyle>
            <a:lvl1pPr indent="-228600" lvl="0" marL="457200" algn="l">
              <a:lnSpc>
                <a:spcPct val="130000"/>
              </a:lnSpc>
              <a:spcBef>
                <a:spcPts val="0"/>
              </a:spcBef>
              <a:spcAft>
                <a:spcPts val="0"/>
              </a:spcAft>
              <a:buClr>
                <a:srgbClr val="595959"/>
              </a:buClr>
              <a:buSzPts val="1600"/>
              <a:buNone/>
              <a:defRPr sz="1600"/>
            </a:lvl1pPr>
            <a:lvl2pPr indent="-342900" lvl="1" marL="914400" algn="l">
              <a:lnSpc>
                <a:spcPct val="120000"/>
              </a:lnSpc>
              <a:spcBef>
                <a:spcPts val="1000"/>
              </a:spcBef>
              <a:spcAft>
                <a:spcPts val="0"/>
              </a:spcAft>
              <a:buClr>
                <a:srgbClr val="595959"/>
              </a:buClr>
              <a:buSzPts val="1800"/>
              <a:buChar char="●"/>
              <a:defRPr/>
            </a:lvl2pPr>
            <a:lvl3pPr indent="-342900" lvl="2" marL="1371600" algn="l">
              <a:lnSpc>
                <a:spcPct val="120000"/>
              </a:lnSpc>
              <a:spcBef>
                <a:spcPts val="600"/>
              </a:spcBef>
              <a:spcAft>
                <a:spcPts val="0"/>
              </a:spcAft>
              <a:buClr>
                <a:srgbClr val="595959"/>
              </a:buClr>
              <a:buSzPts val="1800"/>
              <a:buChar char="●"/>
              <a:defRPr/>
            </a:lvl3pPr>
            <a:lvl4pPr indent="-342900" lvl="3" marL="1828800" algn="l">
              <a:lnSpc>
                <a:spcPct val="120000"/>
              </a:lnSpc>
              <a:spcBef>
                <a:spcPts val="600"/>
              </a:spcBef>
              <a:spcAft>
                <a:spcPts val="0"/>
              </a:spcAft>
              <a:buClr>
                <a:srgbClr val="595959"/>
              </a:buClr>
              <a:buSzPts val="1800"/>
              <a:buChar char="•"/>
              <a:defRPr/>
            </a:lvl4pPr>
            <a:lvl5pPr indent="-342900" lvl="4" marL="2286000" algn="l">
              <a:lnSpc>
                <a:spcPct val="120000"/>
              </a:lnSpc>
              <a:spcBef>
                <a:spcPts val="300"/>
              </a:spcBef>
              <a:spcAft>
                <a:spcPts val="0"/>
              </a:spcAft>
              <a:buClr>
                <a:srgbClr val="59595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9"/>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08400" y="608400"/>
            <a:ext cx="10969200" cy="705600"/>
          </a:xfrm>
          <a:prstGeom prst="rect">
            <a:avLst/>
          </a:prstGeom>
          <a:noFill/>
          <a:ln>
            <a:noFill/>
          </a:ln>
        </p:spPr>
        <p:txBody>
          <a:bodyPr anchorCtr="0" anchor="ctr" bIns="46975" lIns="90150" spcFirstLastPara="1" rIns="90150" wrap="square" tIns="46975">
            <a:norm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8242200" y="2907000"/>
            <a:ext cx="5029200" cy="1044000"/>
          </a:xfrm>
          <a:prstGeom prst="rect">
            <a:avLst/>
          </a:prstGeom>
          <a:noFill/>
          <a:ln>
            <a:noFill/>
          </a:ln>
        </p:spPr>
        <p:txBody>
          <a:bodyPr anchorCtr="0" anchor="ctr" bIns="46800" lIns="90000" spcFirstLastPara="1" rIns="90000" wrap="square" tIns="46800">
            <a:normAutofit/>
          </a:bodyPr>
          <a:lstStyle>
            <a:lvl1pPr lvl="0" algn="l">
              <a:lnSpc>
                <a:spcPct val="100000"/>
              </a:lnSpc>
              <a:spcBef>
                <a:spcPts val="0"/>
              </a:spcBef>
              <a:spcAft>
                <a:spcPts val="0"/>
              </a:spcAft>
              <a:buClr>
                <a:srgbClr val="262626"/>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984400" y="-1155600"/>
            <a:ext cx="5029200" cy="9169200"/>
          </a:xfrm>
          <a:prstGeom prst="rect">
            <a:avLst/>
          </a:prstGeom>
          <a:noFill/>
          <a:ln>
            <a:noFill/>
          </a:ln>
        </p:spPr>
        <p:txBody>
          <a:bodyPr anchorCtr="0" anchor="t" bIns="46800" lIns="46800" spcFirstLastPara="1" rIns="46800" wrap="square" tIns="46800">
            <a:normAutofit/>
          </a:bodyPr>
          <a:lstStyle>
            <a:lvl1pPr indent="-342900" lvl="0" marL="457200" algn="l">
              <a:lnSpc>
                <a:spcPct val="130000"/>
              </a:lnSpc>
              <a:spcBef>
                <a:spcPts val="0"/>
              </a:spcBef>
              <a:spcAft>
                <a:spcPts val="0"/>
              </a:spcAft>
              <a:buClr>
                <a:srgbClr val="595959"/>
              </a:buClr>
              <a:buSzPts val="1800"/>
              <a:buChar char="●"/>
              <a:defRPr/>
            </a:lvl1pPr>
            <a:lvl2pPr indent="-330200" lvl="1" marL="914400" algn="l">
              <a:lnSpc>
                <a:spcPct val="120000"/>
              </a:lnSpc>
              <a:spcBef>
                <a:spcPts val="1000"/>
              </a:spcBef>
              <a:spcAft>
                <a:spcPts val="0"/>
              </a:spcAft>
              <a:buClr>
                <a:srgbClr val="595959"/>
              </a:buClr>
              <a:buSzPts val="1600"/>
              <a:buChar char="●"/>
              <a:defRPr/>
            </a:lvl2pPr>
            <a:lvl3pPr indent="-330200" lvl="2" marL="1371600" algn="l">
              <a:lnSpc>
                <a:spcPct val="120000"/>
              </a:lnSpc>
              <a:spcBef>
                <a:spcPts val="600"/>
              </a:spcBef>
              <a:spcAft>
                <a:spcPts val="0"/>
              </a:spcAft>
              <a:buClr>
                <a:srgbClr val="595959"/>
              </a:buClr>
              <a:buSzPts val="1600"/>
              <a:buChar char="●"/>
              <a:defRPr/>
            </a:lvl3pPr>
            <a:lvl4pPr indent="-317500" lvl="3" marL="1828800" algn="l">
              <a:lnSpc>
                <a:spcPct val="120000"/>
              </a:lnSpc>
              <a:spcBef>
                <a:spcPts val="600"/>
              </a:spcBef>
              <a:spcAft>
                <a:spcPts val="0"/>
              </a:spcAft>
              <a:buClr>
                <a:srgbClr val="595959"/>
              </a:buClr>
              <a:buSzPts val="1400"/>
              <a:buChar char="•"/>
              <a:defRPr/>
            </a:lvl4pPr>
            <a:lvl5pPr indent="-317500" lvl="4" marL="2286000" algn="l">
              <a:lnSpc>
                <a:spcPct val="120000"/>
              </a:lnSpc>
              <a:spcBef>
                <a:spcPts val="300"/>
              </a:spcBef>
              <a:spcAft>
                <a:spcPts val="0"/>
              </a:spcAft>
              <a:buClr>
                <a:srgbClr val="595959"/>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8400" y="608400"/>
            <a:ext cx="10969200" cy="705600"/>
          </a:xfrm>
          <a:prstGeom prst="rect">
            <a:avLst/>
          </a:prstGeom>
          <a:noFill/>
          <a:ln>
            <a:noFill/>
          </a:ln>
        </p:spPr>
        <p:txBody>
          <a:bodyPr anchorCtr="0" anchor="ctr" bIns="46975" lIns="90150" spcFirstLastPara="1" rIns="90150" wrap="square" tIns="46975">
            <a:normAutofit/>
          </a:bodyPr>
          <a:lstStyle>
            <a:lvl1pPr lvl="0" marR="0" rtl="0" algn="l">
              <a:lnSpc>
                <a:spcPct val="100000"/>
              </a:lnSpc>
              <a:spcBef>
                <a:spcPts val="0"/>
              </a:spcBef>
              <a:spcAft>
                <a:spcPts val="0"/>
              </a:spcAft>
              <a:buClr>
                <a:srgbClr val="262626"/>
              </a:buClr>
              <a:buSzPts val="3600"/>
              <a:buFont typeface="Arial"/>
              <a:buNone/>
              <a:defRPr b="1" i="0" sz="36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8400" y="1490400"/>
            <a:ext cx="10969200" cy="4759200"/>
          </a:xfrm>
          <a:prstGeom prst="rect">
            <a:avLst/>
          </a:prstGeom>
          <a:noFill/>
          <a:ln>
            <a:noFill/>
          </a:ln>
        </p:spPr>
        <p:txBody>
          <a:bodyPr anchorCtr="0" anchor="t" bIns="46800" lIns="90000" spcFirstLastPara="1" rIns="90000" wrap="square" tIns="46800">
            <a:normAutofit/>
          </a:bodyPr>
          <a:lstStyle>
            <a:lvl1pPr indent="-342900" lvl="0" marL="457200" marR="0" rtl="0" algn="l">
              <a:lnSpc>
                <a:spcPct val="130000"/>
              </a:lnSpc>
              <a:spcBef>
                <a:spcPts val="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1pPr>
            <a:lvl2pPr indent="-330200" lvl="1" marL="914400" marR="0" rtl="0" algn="l">
              <a:lnSpc>
                <a:spcPct val="120000"/>
              </a:lnSpc>
              <a:spcBef>
                <a:spcPts val="100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lnSpc>
                <a:spcPct val="120000"/>
              </a:lnSpc>
              <a:spcBef>
                <a:spcPts val="600"/>
              </a:spcBef>
              <a:spcAft>
                <a:spcPts val="0"/>
              </a:spcAft>
              <a:buClr>
                <a:srgbClr val="595959"/>
              </a:buClr>
              <a:buSzPts val="1600"/>
              <a:buFont typeface="Arial"/>
              <a:buChar char="●"/>
              <a:defRPr b="0" i="0" sz="1600" u="none" cap="none" strike="noStrike">
                <a:solidFill>
                  <a:srgbClr val="595959"/>
                </a:solidFill>
                <a:latin typeface="Arial"/>
                <a:ea typeface="Arial"/>
                <a:cs typeface="Arial"/>
                <a:sym typeface="Arial"/>
              </a:defRPr>
            </a:lvl3pPr>
            <a:lvl4pPr indent="-317500" lvl="3" marL="1828800" marR="0" rtl="0" algn="l">
              <a:lnSpc>
                <a:spcPct val="120000"/>
              </a:lnSpc>
              <a:spcBef>
                <a:spcPts val="600"/>
              </a:spcBef>
              <a:spcAft>
                <a:spcPts val="0"/>
              </a:spcAft>
              <a:buClr>
                <a:srgbClr val="595959"/>
              </a:buClr>
              <a:buSzPts val="1400"/>
              <a:buFont typeface="Noto Sans Symbols"/>
              <a:buChar char="•"/>
              <a:defRPr b="0" i="0" sz="1400" u="none" cap="none" strike="noStrike">
                <a:solidFill>
                  <a:srgbClr val="595959"/>
                </a:solidFill>
                <a:latin typeface="Arial"/>
                <a:ea typeface="Arial"/>
                <a:cs typeface="Arial"/>
                <a:sym typeface="Arial"/>
              </a:defRPr>
            </a:lvl4pPr>
            <a:lvl5pPr indent="-317500" lvl="4" marL="2286000" marR="0" rtl="0" algn="l">
              <a:lnSpc>
                <a:spcPct val="120000"/>
              </a:lnSpc>
              <a:spcBef>
                <a:spcPts val="300"/>
              </a:spcBef>
              <a:spcAft>
                <a:spcPts val="0"/>
              </a:spcAft>
              <a:buClr>
                <a:srgbClr val="595959"/>
              </a:buClr>
              <a:buSzPts val="1400"/>
              <a:buFont typeface="Arial"/>
              <a:buChar char="•"/>
              <a:defRPr b="0" i="0" sz="1400" u="none" cap="none" strike="noStrike">
                <a:solidFill>
                  <a:srgbClr val="59595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12000" y="6314400"/>
            <a:ext cx="2700000" cy="31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116000" y="6314400"/>
            <a:ext cx="3960000" cy="31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877600" y="6314400"/>
            <a:ext cx="2700000" cy="3168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hyperlink" Target="https://docs.nvidia.com/deeplearning/tensorrt/developer-guide/index.html#overview" TargetMode="External"/><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3.jpg"/><Relationship Id="rId7" Type="http://schemas.openxmlformats.org/officeDocument/2006/relationships/image" Target="../media/image9.jpg"/><Relationship Id="rId8"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2.jpg"/><Relationship Id="rId7" Type="http://schemas.openxmlformats.org/officeDocument/2006/relationships/image" Target="../media/image7.jpg"/><Relationship Id="rId8"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5.jpg"/><Relationship Id="rId7"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0.jpg"/><Relationship Id="rId5" Type="http://schemas.openxmlformats.org/officeDocument/2006/relationships/image" Target="../media/image2.png"/><Relationship Id="rId6" Type="http://schemas.openxmlformats.org/officeDocument/2006/relationships/image" Target="../media/image16.jpg"/><Relationship Id="rId7" Type="http://schemas.openxmlformats.org/officeDocument/2006/relationships/image" Target="../media/image20.jpg"/><Relationship Id="rId8"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hyperlink" Target="https://github.com/dusty-nv/jetson-inference" TargetMode="External"/><Relationship Id="rId5" Type="http://schemas.openxmlformats.org/officeDocument/2006/relationships/image" Target="../media/image2.png"/><Relationship Id="rId6" Type="http://schemas.openxmlformats.org/officeDocument/2006/relationships/hyperlink" Target="https://github.com/amirhosseinh77/JetsonYolo" TargetMode="External"/><Relationship Id="rId7" Type="http://schemas.openxmlformats.org/officeDocument/2006/relationships/hyperlink" Target="https://github.com/amirhosseinh77/JetsonYolo" TargetMode="External"/><Relationship Id="rId8" Type="http://schemas.openxmlformats.org/officeDocument/2006/relationships/hyperlink" Target="https://github.com/dusty-nv/jetson-inferen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hyperlink" Target="https://github.com/amirhosseinh77/JetsonYolo" TargetMode="External"/><Relationship Id="rId7" Type="http://schemas.openxmlformats.org/officeDocument/2006/relationships/hyperlink" Target="https://github.com/dusty-nv/jetson-infer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5316522"/>
            <a:ext cx="5000803" cy="1402810"/>
          </a:xfrm>
          <a:prstGeom prst="rect">
            <a:avLst/>
          </a:prstGeom>
          <a:noFill/>
          <a:ln>
            <a:noFill/>
          </a:ln>
        </p:spPr>
      </p:pic>
      <p:pic>
        <p:nvPicPr>
          <p:cNvPr id="87" name="Google Shape;87;p13"/>
          <p:cNvPicPr preferRelativeResize="0"/>
          <p:nvPr/>
        </p:nvPicPr>
        <p:blipFill rotWithShape="1">
          <a:blip r:embed="rId3">
            <a:alphaModFix/>
          </a:blip>
          <a:srcRect b="0" l="13807" r="0" t="0"/>
          <a:stretch/>
        </p:blipFill>
        <p:spPr>
          <a:xfrm>
            <a:off x="5000803" y="5316522"/>
            <a:ext cx="4310335" cy="1402810"/>
          </a:xfrm>
          <a:prstGeom prst="rect">
            <a:avLst/>
          </a:prstGeom>
          <a:noFill/>
          <a:ln>
            <a:noFill/>
          </a:ln>
        </p:spPr>
      </p:pic>
      <p:pic>
        <p:nvPicPr>
          <p:cNvPr id="88" name="Google Shape;88;p13"/>
          <p:cNvPicPr preferRelativeResize="0"/>
          <p:nvPr/>
        </p:nvPicPr>
        <p:blipFill rotWithShape="1">
          <a:blip r:embed="rId3">
            <a:alphaModFix/>
          </a:blip>
          <a:srcRect b="0" l="11337" r="31758" t="0"/>
          <a:stretch/>
        </p:blipFill>
        <p:spPr>
          <a:xfrm flipH="1">
            <a:off x="9311138" y="5316522"/>
            <a:ext cx="2845634" cy="1402810"/>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0" y="0"/>
            <a:ext cx="2350259" cy="609406"/>
          </a:xfrm>
          <a:prstGeom prst="rect">
            <a:avLst/>
          </a:prstGeom>
          <a:noFill/>
          <a:ln>
            <a:noFill/>
          </a:ln>
        </p:spPr>
      </p:pic>
      <p:sp>
        <p:nvSpPr>
          <p:cNvPr id="90" name="Google Shape;90;p13"/>
          <p:cNvSpPr txBox="1"/>
          <p:nvPr>
            <p:ph type="ctrTitle"/>
          </p:nvPr>
        </p:nvSpPr>
        <p:spPr>
          <a:xfrm>
            <a:off x="-192088" y="943388"/>
            <a:ext cx="12147550" cy="2277745"/>
          </a:xfrm>
          <a:prstGeom prst="rect">
            <a:avLst/>
          </a:prstGeom>
          <a:noFill/>
          <a:ln>
            <a:noFill/>
          </a:ln>
        </p:spPr>
        <p:txBody>
          <a:bodyPr anchorCtr="0" anchor="b" bIns="46800" lIns="90000" spcFirstLastPara="1" rIns="90000" wrap="square" tIns="46800">
            <a:noAutofit/>
          </a:bodyPr>
          <a:lstStyle/>
          <a:p>
            <a:pPr indent="0" lvl="0" marL="0" rtl="0" algn="ctr">
              <a:lnSpc>
                <a:spcPct val="153333"/>
              </a:lnSpc>
              <a:spcBef>
                <a:spcPts val="0"/>
              </a:spcBef>
              <a:spcAft>
                <a:spcPts val="0"/>
              </a:spcAft>
              <a:buClr>
                <a:srgbClr val="262626"/>
              </a:buClr>
              <a:buSzPts val="3600"/>
              <a:buFont typeface="Arial"/>
              <a:buNone/>
            </a:pPr>
            <a:br>
              <a:rPr lang="en-US" sz="3600"/>
            </a:br>
            <a:r>
              <a:rPr lang="en-US" sz="3600"/>
              <a:t>Group14</a:t>
            </a:r>
            <a:endParaRPr sz="3600"/>
          </a:p>
          <a:p>
            <a:pPr indent="0" lvl="0" marL="0" rtl="0" algn="ctr">
              <a:lnSpc>
                <a:spcPct val="153333"/>
              </a:lnSpc>
              <a:spcBef>
                <a:spcPts val="0"/>
              </a:spcBef>
              <a:spcAft>
                <a:spcPts val="0"/>
              </a:spcAft>
              <a:buClr>
                <a:srgbClr val="262626"/>
              </a:buClr>
              <a:buSzPts val="3600"/>
              <a:buFont typeface="Arial"/>
              <a:buNone/>
            </a:pPr>
            <a:r>
              <a:rPr lang="en-US" sz="3600"/>
              <a:t>Objection </a:t>
            </a:r>
            <a:r>
              <a:rPr lang="en-US" sz="3600"/>
              <a:t>Detection</a:t>
            </a:r>
            <a:endParaRPr sz="3600"/>
          </a:p>
        </p:txBody>
      </p:sp>
      <p:grpSp>
        <p:nvGrpSpPr>
          <p:cNvPr id="91" name="Google Shape;91;p13"/>
          <p:cNvGrpSpPr/>
          <p:nvPr/>
        </p:nvGrpSpPr>
        <p:grpSpPr>
          <a:xfrm>
            <a:off x="0" y="0"/>
            <a:ext cx="12192000" cy="6858000"/>
            <a:chOff x="0" y="0"/>
            <a:chExt cx="12192000" cy="6858000"/>
          </a:xfrm>
        </p:grpSpPr>
        <p:pic>
          <p:nvPicPr>
            <p:cNvPr id="92" name="Google Shape;92;p13"/>
            <p:cNvPicPr preferRelativeResize="0"/>
            <p:nvPr/>
          </p:nvPicPr>
          <p:blipFill rotWithShape="1">
            <a:blip r:embed="rId5">
              <a:alphaModFix/>
            </a:blip>
            <a:srcRect b="0" l="0" r="0" t="0"/>
            <a:stretch/>
          </p:blipFill>
          <p:spPr>
            <a:xfrm>
              <a:off x="0" y="4775739"/>
              <a:ext cx="12147952" cy="2082261"/>
            </a:xfrm>
            <a:prstGeom prst="rect">
              <a:avLst/>
            </a:prstGeom>
            <a:noFill/>
            <a:ln>
              <a:noFill/>
            </a:ln>
          </p:spPr>
        </p:pic>
        <p:pic>
          <p:nvPicPr>
            <p:cNvPr id="93" name="Google Shape;93;p13"/>
            <p:cNvPicPr preferRelativeResize="0"/>
            <p:nvPr/>
          </p:nvPicPr>
          <p:blipFill rotWithShape="1">
            <a:blip r:embed="rId3">
              <a:alphaModFix/>
            </a:blip>
            <a:srcRect b="0" l="0" r="0" t="0"/>
            <a:stretch/>
          </p:blipFill>
          <p:spPr>
            <a:xfrm>
              <a:off x="35228" y="5316522"/>
              <a:ext cx="5000803" cy="1402810"/>
            </a:xfrm>
            <a:prstGeom prst="rect">
              <a:avLst/>
            </a:prstGeom>
            <a:noFill/>
            <a:ln>
              <a:noFill/>
            </a:ln>
          </p:spPr>
        </p:pic>
        <p:pic>
          <p:nvPicPr>
            <p:cNvPr id="94" name="Google Shape;94;p13"/>
            <p:cNvPicPr preferRelativeResize="0"/>
            <p:nvPr/>
          </p:nvPicPr>
          <p:blipFill rotWithShape="1">
            <a:blip r:embed="rId3">
              <a:alphaModFix/>
            </a:blip>
            <a:srcRect b="0" l="13807" r="0" t="0"/>
            <a:stretch/>
          </p:blipFill>
          <p:spPr>
            <a:xfrm>
              <a:off x="5036031" y="5316522"/>
              <a:ext cx="4310335" cy="1402810"/>
            </a:xfrm>
            <a:prstGeom prst="rect">
              <a:avLst/>
            </a:prstGeom>
            <a:noFill/>
            <a:ln>
              <a:noFill/>
            </a:ln>
          </p:spPr>
        </p:pic>
        <p:pic>
          <p:nvPicPr>
            <p:cNvPr id="95" name="Google Shape;95;p13"/>
            <p:cNvPicPr preferRelativeResize="0"/>
            <p:nvPr/>
          </p:nvPicPr>
          <p:blipFill rotWithShape="1">
            <a:blip r:embed="rId3">
              <a:alphaModFix/>
            </a:blip>
            <a:srcRect b="0" l="11337" r="31758" t="0"/>
            <a:stretch/>
          </p:blipFill>
          <p:spPr>
            <a:xfrm flipH="1">
              <a:off x="9346366" y="5316522"/>
              <a:ext cx="2845634" cy="1402810"/>
            </a:xfrm>
            <a:prstGeom prst="rect">
              <a:avLst/>
            </a:prstGeom>
            <a:noFill/>
            <a:ln>
              <a:noFill/>
            </a:ln>
          </p:spPr>
        </p:pic>
        <p:pic>
          <p:nvPicPr>
            <p:cNvPr id="96" name="Google Shape;96;p13"/>
            <p:cNvPicPr preferRelativeResize="0"/>
            <p:nvPr/>
          </p:nvPicPr>
          <p:blipFill rotWithShape="1">
            <a:blip r:embed="rId4">
              <a:alphaModFix/>
            </a:blip>
            <a:srcRect b="0" l="0" r="0" t="0"/>
            <a:stretch/>
          </p:blipFill>
          <p:spPr>
            <a:xfrm>
              <a:off x="35228" y="0"/>
              <a:ext cx="2350259" cy="609406"/>
            </a:xfrm>
            <a:prstGeom prst="rect">
              <a:avLst/>
            </a:prstGeom>
            <a:noFill/>
            <a:ln>
              <a:noFill/>
            </a:ln>
          </p:spPr>
        </p:pic>
      </p:grpSp>
      <p:sp>
        <p:nvSpPr>
          <p:cNvPr id="97" name="Google Shape;97;p13"/>
          <p:cNvSpPr txBox="1"/>
          <p:nvPr/>
        </p:nvSpPr>
        <p:spPr>
          <a:xfrm>
            <a:off x="2271077" y="4733528"/>
            <a:ext cx="722122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a:ea typeface="Times"/>
                <a:cs typeface="Times"/>
                <a:sym typeface="Times"/>
              </a:rPr>
              <a:t>Team member:</a:t>
            </a:r>
            <a:endParaRPr/>
          </a:p>
          <a:p>
            <a:pPr indent="0" lvl="0" marL="0" marR="0" rtl="0" algn="ctr">
              <a:spcBef>
                <a:spcPts val="0"/>
              </a:spcBef>
              <a:spcAft>
                <a:spcPts val="0"/>
              </a:spcAft>
              <a:buNone/>
            </a:pPr>
            <a:r>
              <a:rPr b="0" i="0" lang="en-US" sz="1800" u="none" cap="none" strike="noStrike">
                <a:solidFill>
                  <a:schemeClr val="dk1"/>
                </a:solidFill>
                <a:latin typeface="Times"/>
                <a:ea typeface="Times"/>
                <a:cs typeface="Times"/>
                <a:sym typeface="Times"/>
              </a:rPr>
              <a:t>张意恒 12311013   盛鹏 12112518   SREYNY 12113053   虞快 12111510 </a:t>
            </a:r>
            <a:endParaRPr b="0" i="0" sz="1800" u="none" cap="none" strike="noStrike">
              <a:solidFill>
                <a:schemeClr val="dk1"/>
              </a:solidFill>
              <a:latin typeface="Times"/>
              <a:ea typeface="Times"/>
              <a:cs typeface="Times"/>
              <a:sym typeface="Times"/>
            </a:endParaRPr>
          </a:p>
        </p:txBody>
      </p:sp>
      <p:sp>
        <p:nvSpPr>
          <p:cNvPr id="98" name="Google Shape;98;p13"/>
          <p:cNvSpPr txBox="1"/>
          <p:nvPr/>
        </p:nvSpPr>
        <p:spPr>
          <a:xfrm>
            <a:off x="4486910" y="5542280"/>
            <a:ext cx="278955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imes"/>
                <a:ea typeface="Times"/>
                <a:cs typeface="Times"/>
                <a:sym typeface="Times"/>
              </a:rPr>
              <a:t>2024.12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2"/>
          <p:cNvGrpSpPr/>
          <p:nvPr/>
        </p:nvGrpSpPr>
        <p:grpSpPr>
          <a:xfrm>
            <a:off x="21590" y="0"/>
            <a:ext cx="12192000" cy="6858000"/>
            <a:chOff x="0" y="0"/>
            <a:chExt cx="12192000" cy="6858000"/>
          </a:xfrm>
        </p:grpSpPr>
        <p:pic>
          <p:nvPicPr>
            <p:cNvPr id="219" name="Google Shape;219;p22"/>
            <p:cNvPicPr preferRelativeResize="0"/>
            <p:nvPr/>
          </p:nvPicPr>
          <p:blipFill rotWithShape="1">
            <a:blip r:embed="rId3">
              <a:alphaModFix/>
            </a:blip>
            <a:srcRect b="0" l="0" r="0" t="0"/>
            <a:stretch/>
          </p:blipFill>
          <p:spPr>
            <a:xfrm>
              <a:off x="0" y="4775739"/>
              <a:ext cx="12147950" cy="2082261"/>
            </a:xfrm>
            <a:prstGeom prst="rect">
              <a:avLst/>
            </a:prstGeom>
            <a:noFill/>
            <a:ln>
              <a:noFill/>
            </a:ln>
          </p:spPr>
        </p:pic>
        <p:pic>
          <p:nvPicPr>
            <p:cNvPr id="220" name="Google Shape;220;p22"/>
            <p:cNvPicPr preferRelativeResize="0"/>
            <p:nvPr/>
          </p:nvPicPr>
          <p:blipFill rotWithShape="1">
            <a:blip r:embed="rId4">
              <a:alphaModFix/>
            </a:blip>
            <a:srcRect b="0" l="0" r="0" t="0"/>
            <a:stretch/>
          </p:blipFill>
          <p:spPr>
            <a:xfrm>
              <a:off x="35228" y="5316522"/>
              <a:ext cx="5000802" cy="1402810"/>
            </a:xfrm>
            <a:prstGeom prst="rect">
              <a:avLst/>
            </a:prstGeom>
            <a:noFill/>
            <a:ln>
              <a:noFill/>
            </a:ln>
          </p:spPr>
        </p:pic>
        <p:pic>
          <p:nvPicPr>
            <p:cNvPr id="221" name="Google Shape;221;p22"/>
            <p:cNvPicPr preferRelativeResize="0"/>
            <p:nvPr/>
          </p:nvPicPr>
          <p:blipFill rotWithShape="1">
            <a:blip r:embed="rId4">
              <a:alphaModFix/>
            </a:blip>
            <a:srcRect b="0" l="13807" r="0" t="0"/>
            <a:stretch/>
          </p:blipFill>
          <p:spPr>
            <a:xfrm>
              <a:off x="5036031" y="5316522"/>
              <a:ext cx="4310336" cy="1402810"/>
            </a:xfrm>
            <a:prstGeom prst="rect">
              <a:avLst/>
            </a:prstGeom>
            <a:noFill/>
            <a:ln>
              <a:noFill/>
            </a:ln>
          </p:spPr>
        </p:pic>
        <p:pic>
          <p:nvPicPr>
            <p:cNvPr id="222" name="Google Shape;222;p22"/>
            <p:cNvPicPr preferRelativeResize="0"/>
            <p:nvPr/>
          </p:nvPicPr>
          <p:blipFill rotWithShape="1">
            <a:blip r:embed="rId4">
              <a:alphaModFix/>
            </a:blip>
            <a:srcRect b="0" l="11335" r="31758" t="0"/>
            <a:stretch/>
          </p:blipFill>
          <p:spPr>
            <a:xfrm flipH="1">
              <a:off x="9346367" y="5316522"/>
              <a:ext cx="2845633" cy="1402810"/>
            </a:xfrm>
            <a:prstGeom prst="rect">
              <a:avLst/>
            </a:prstGeom>
            <a:noFill/>
            <a:ln>
              <a:noFill/>
            </a:ln>
          </p:spPr>
        </p:pic>
        <p:pic>
          <p:nvPicPr>
            <p:cNvPr id="223" name="Google Shape;223;p22"/>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24" name="Google Shape;224;p22"/>
          <p:cNvSpPr txBox="1"/>
          <p:nvPr/>
        </p:nvSpPr>
        <p:spPr>
          <a:xfrm>
            <a:off x="605850" y="754375"/>
            <a:ext cx="5499000" cy="46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US" sz="2200">
                <a:solidFill>
                  <a:schemeClr val="dk1"/>
                </a:solidFill>
                <a:latin typeface="Titillium Web"/>
                <a:ea typeface="Titillium Web"/>
                <a:cs typeface="Titillium Web"/>
                <a:sym typeface="Titillium Web"/>
              </a:rPr>
              <a:t>Activation Function</a:t>
            </a:r>
            <a:endParaRPr b="1" sz="2200">
              <a:solidFill>
                <a:schemeClr val="dk1"/>
              </a:solidFill>
              <a:latin typeface="Titillium Web"/>
              <a:ea typeface="Titillium Web"/>
              <a:cs typeface="Titillium Web"/>
              <a:sym typeface="Titillium Web"/>
            </a:endParaRPr>
          </a:p>
          <a:p>
            <a:pPr indent="-342900" lvl="0" marL="457200" rtl="0" algn="l">
              <a:lnSpc>
                <a:spcPct val="150000"/>
              </a:lnSpc>
              <a:spcBef>
                <a:spcPts val="120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(a) SiLU function graph. (b) Sigmoid function graph.</a:t>
            </a:r>
            <a:endParaRPr sz="1800">
              <a:solidFill>
                <a:schemeClr val="dk1"/>
              </a:solidFill>
              <a:latin typeface="Titillium Web"/>
              <a:ea typeface="Titillium Web"/>
              <a:cs typeface="Titillium Web"/>
              <a:sym typeface="Titillium Web"/>
            </a:endParaRPr>
          </a:p>
          <a:p>
            <a:pPr indent="-342900" lvl="0" marL="457200" rtl="0" algn="l">
              <a:lnSpc>
                <a:spcPct val="150000"/>
              </a:lnSpc>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 </a:t>
            </a:r>
            <a:r>
              <a:rPr lang="en-US" sz="1800">
                <a:solidFill>
                  <a:schemeClr val="dk1"/>
                </a:solidFill>
                <a:latin typeface="Titillium Web"/>
                <a:ea typeface="Titillium Web"/>
                <a:cs typeface="Titillium Web"/>
                <a:sym typeface="Titillium Web"/>
              </a:rPr>
              <a:t>SiLU (Sigmoid Linear Unit/Swish):</a:t>
            </a:r>
            <a:endParaRPr sz="1800">
              <a:solidFill>
                <a:schemeClr val="dk1"/>
              </a:solidFill>
              <a:latin typeface="Titillium Web"/>
              <a:ea typeface="Titillium Web"/>
              <a:cs typeface="Titillium Web"/>
              <a:sym typeface="Titillium Web"/>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latin typeface="Titillium Web"/>
                <a:ea typeface="Titillium Web"/>
                <a:cs typeface="Titillium Web"/>
                <a:sym typeface="Titillium Web"/>
              </a:rPr>
              <a:t>Used in the hidden layers with convolution operations.</a:t>
            </a:r>
            <a:endParaRPr sz="1800">
              <a:solidFill>
                <a:schemeClr val="dk1"/>
              </a:solidFill>
              <a:latin typeface="Titillium Web"/>
              <a:ea typeface="Titillium Web"/>
              <a:cs typeface="Titillium Web"/>
              <a:sym typeface="Titillium Web"/>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latin typeface="Titillium Web"/>
                <a:ea typeface="Titillium Web"/>
                <a:cs typeface="Titillium Web"/>
                <a:sym typeface="Titillium Web"/>
              </a:rPr>
              <a:t>A smooth activation function combining linear and non-linear properties.</a:t>
            </a:r>
            <a:endParaRPr sz="1800">
              <a:solidFill>
                <a:schemeClr val="dk1"/>
              </a:solidFill>
              <a:latin typeface="Titillium Web"/>
              <a:ea typeface="Titillium Web"/>
              <a:cs typeface="Titillium Web"/>
              <a:sym typeface="Titillium Web"/>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latin typeface="Titillium Web"/>
                <a:ea typeface="Titillium Web"/>
                <a:cs typeface="Titillium Web"/>
                <a:sym typeface="Titillium Web"/>
              </a:rPr>
              <a:t>Sigmoid:</a:t>
            </a:r>
            <a:endParaRPr sz="1800">
              <a:solidFill>
                <a:schemeClr val="dk1"/>
              </a:solidFill>
              <a:latin typeface="Titillium Web"/>
              <a:ea typeface="Titillium Web"/>
              <a:cs typeface="Titillium Web"/>
              <a:sym typeface="Titillium Web"/>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latin typeface="Titillium Web"/>
                <a:ea typeface="Titillium Web"/>
                <a:cs typeface="Titillium Web"/>
                <a:sym typeface="Titillium Web"/>
              </a:rPr>
              <a:t>Used in the output layer with convolution operations.</a:t>
            </a:r>
            <a:endParaRPr sz="1800">
              <a:solidFill>
                <a:schemeClr val="dk1"/>
              </a:solidFill>
              <a:latin typeface="Titillium Web"/>
              <a:ea typeface="Titillium Web"/>
              <a:cs typeface="Titillium Web"/>
              <a:sym typeface="Titillium Web"/>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latin typeface="Titillium Web"/>
                <a:ea typeface="Titillium Web"/>
                <a:cs typeface="Titillium Web"/>
                <a:sym typeface="Titillium Web"/>
              </a:rPr>
              <a:t>Outputs values between 0 and 1, ideal for probability-based predictions.</a:t>
            </a:r>
            <a:endParaRPr sz="1800">
              <a:solidFill>
                <a:schemeClr val="dk1"/>
              </a:solidFill>
              <a:latin typeface="Titillium Web"/>
              <a:ea typeface="Titillium Web"/>
              <a:cs typeface="Titillium Web"/>
              <a:sym typeface="Titillium Web"/>
            </a:endParaRPr>
          </a:p>
          <a:p>
            <a:pPr indent="0" lvl="0" marL="457200" rtl="0" algn="l">
              <a:lnSpc>
                <a:spcPct val="150000"/>
              </a:lnSpc>
              <a:spcBef>
                <a:spcPts val="1200"/>
              </a:spcBef>
              <a:spcAft>
                <a:spcPts val="0"/>
              </a:spcAft>
              <a:buNone/>
            </a:pPr>
            <a:r>
              <a:t/>
            </a:r>
            <a:endParaRPr sz="1800">
              <a:solidFill>
                <a:srgbClr val="595959"/>
              </a:solidFill>
              <a:latin typeface="Titillium Web"/>
              <a:ea typeface="Titillium Web"/>
              <a:cs typeface="Titillium Web"/>
              <a:sym typeface="Titillium Web"/>
            </a:endParaRPr>
          </a:p>
          <a:p>
            <a:pPr indent="0" lvl="0" marL="457200" rtl="0" algn="l">
              <a:lnSpc>
                <a:spcPct val="150000"/>
              </a:lnSpc>
              <a:spcBef>
                <a:spcPts val="1200"/>
              </a:spcBef>
              <a:spcAft>
                <a:spcPts val="0"/>
              </a:spcAft>
              <a:buNone/>
            </a:pPr>
            <a:r>
              <a:t/>
            </a:r>
            <a:endParaRPr sz="1800">
              <a:solidFill>
                <a:srgbClr val="595959"/>
              </a:solidFill>
              <a:latin typeface="Titillium Web"/>
              <a:ea typeface="Titillium Web"/>
              <a:cs typeface="Titillium Web"/>
              <a:sym typeface="Titillium Web"/>
            </a:endParaRPr>
          </a:p>
        </p:txBody>
      </p:sp>
      <p:sp>
        <p:nvSpPr>
          <p:cNvPr id="225" name="Google Shape;225;p22"/>
          <p:cNvSpPr txBox="1"/>
          <p:nvPr/>
        </p:nvSpPr>
        <p:spPr>
          <a:xfrm>
            <a:off x="6543050" y="3624575"/>
            <a:ext cx="5499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595959"/>
                </a:solidFill>
              </a:rPr>
              <a:t>Figure 2. perrformance of YOLOv5 different sizes models</a:t>
            </a:r>
            <a:endParaRPr sz="1600">
              <a:solidFill>
                <a:srgbClr val="595959"/>
              </a:solidFill>
            </a:endParaRPr>
          </a:p>
        </p:txBody>
      </p:sp>
      <p:pic>
        <p:nvPicPr>
          <p:cNvPr id="226" name="Google Shape;226;p22"/>
          <p:cNvPicPr preferRelativeResize="0"/>
          <p:nvPr/>
        </p:nvPicPr>
        <p:blipFill>
          <a:blip r:embed="rId6">
            <a:alphaModFix/>
          </a:blip>
          <a:stretch>
            <a:fillRect/>
          </a:stretch>
        </p:blipFill>
        <p:spPr>
          <a:xfrm>
            <a:off x="6354050" y="1176350"/>
            <a:ext cx="5624501" cy="23379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23"/>
          <p:cNvGrpSpPr/>
          <p:nvPr/>
        </p:nvGrpSpPr>
        <p:grpSpPr>
          <a:xfrm>
            <a:off x="-10" y="0"/>
            <a:ext cx="12192000" cy="6858000"/>
            <a:chOff x="0" y="0"/>
            <a:chExt cx="12192000" cy="6858000"/>
          </a:xfrm>
        </p:grpSpPr>
        <p:pic>
          <p:nvPicPr>
            <p:cNvPr id="232" name="Google Shape;232;p23"/>
            <p:cNvPicPr preferRelativeResize="0"/>
            <p:nvPr/>
          </p:nvPicPr>
          <p:blipFill rotWithShape="1">
            <a:blip r:embed="rId3">
              <a:alphaModFix/>
            </a:blip>
            <a:srcRect b="0" l="0" r="0" t="0"/>
            <a:stretch/>
          </p:blipFill>
          <p:spPr>
            <a:xfrm>
              <a:off x="0" y="4775739"/>
              <a:ext cx="12147950" cy="2082261"/>
            </a:xfrm>
            <a:prstGeom prst="rect">
              <a:avLst/>
            </a:prstGeom>
            <a:noFill/>
            <a:ln>
              <a:noFill/>
            </a:ln>
          </p:spPr>
        </p:pic>
        <p:pic>
          <p:nvPicPr>
            <p:cNvPr id="233" name="Google Shape;233;p23"/>
            <p:cNvPicPr preferRelativeResize="0"/>
            <p:nvPr/>
          </p:nvPicPr>
          <p:blipFill rotWithShape="1">
            <a:blip r:embed="rId4">
              <a:alphaModFix/>
            </a:blip>
            <a:srcRect b="0" l="0" r="0" t="0"/>
            <a:stretch/>
          </p:blipFill>
          <p:spPr>
            <a:xfrm>
              <a:off x="35228" y="5316522"/>
              <a:ext cx="5000802" cy="1402810"/>
            </a:xfrm>
            <a:prstGeom prst="rect">
              <a:avLst/>
            </a:prstGeom>
            <a:noFill/>
            <a:ln>
              <a:noFill/>
            </a:ln>
          </p:spPr>
        </p:pic>
        <p:pic>
          <p:nvPicPr>
            <p:cNvPr id="234" name="Google Shape;234;p23"/>
            <p:cNvPicPr preferRelativeResize="0"/>
            <p:nvPr/>
          </p:nvPicPr>
          <p:blipFill rotWithShape="1">
            <a:blip r:embed="rId4">
              <a:alphaModFix/>
            </a:blip>
            <a:srcRect b="0" l="13807" r="0" t="0"/>
            <a:stretch/>
          </p:blipFill>
          <p:spPr>
            <a:xfrm>
              <a:off x="5036031" y="5316522"/>
              <a:ext cx="4310336" cy="1402810"/>
            </a:xfrm>
            <a:prstGeom prst="rect">
              <a:avLst/>
            </a:prstGeom>
            <a:noFill/>
            <a:ln>
              <a:noFill/>
            </a:ln>
          </p:spPr>
        </p:pic>
        <p:pic>
          <p:nvPicPr>
            <p:cNvPr id="235" name="Google Shape;235;p23"/>
            <p:cNvPicPr preferRelativeResize="0"/>
            <p:nvPr/>
          </p:nvPicPr>
          <p:blipFill rotWithShape="1">
            <a:blip r:embed="rId4">
              <a:alphaModFix/>
            </a:blip>
            <a:srcRect b="0" l="11335" r="31758" t="0"/>
            <a:stretch/>
          </p:blipFill>
          <p:spPr>
            <a:xfrm flipH="1">
              <a:off x="9346367" y="5316522"/>
              <a:ext cx="2845633" cy="1402810"/>
            </a:xfrm>
            <a:prstGeom prst="rect">
              <a:avLst/>
            </a:prstGeom>
            <a:noFill/>
            <a:ln>
              <a:noFill/>
            </a:ln>
          </p:spPr>
        </p:pic>
        <p:pic>
          <p:nvPicPr>
            <p:cNvPr id="236" name="Google Shape;236;p23"/>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37" name="Google Shape;237;p23"/>
          <p:cNvSpPr txBox="1"/>
          <p:nvPr/>
        </p:nvSpPr>
        <p:spPr>
          <a:xfrm>
            <a:off x="339150" y="1605275"/>
            <a:ext cx="5499000" cy="238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i="1" lang="en-US" sz="1800">
                <a:solidFill>
                  <a:schemeClr val="dk1"/>
                </a:solidFill>
                <a:latin typeface="Titillium Web"/>
                <a:ea typeface="Titillium Web"/>
                <a:cs typeface="Titillium Web"/>
                <a:sym typeface="Titillium Web"/>
              </a:rPr>
              <a:t>YOLOv5 Outputs:</a:t>
            </a:r>
            <a:endParaRPr b="1" i="1" sz="1800">
              <a:solidFill>
                <a:schemeClr val="dk1"/>
              </a:solidFill>
              <a:latin typeface="Titillium Web"/>
              <a:ea typeface="Titillium Web"/>
              <a:cs typeface="Titillium Web"/>
              <a:sym typeface="Titillium Web"/>
            </a:endParaRPr>
          </a:p>
          <a:p>
            <a:pPr indent="-342900" lvl="0" marL="457200" rtl="0" algn="l">
              <a:lnSpc>
                <a:spcPct val="150000"/>
              </a:lnSpc>
              <a:spcBef>
                <a:spcPts val="120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Classes: Detected object categories.</a:t>
            </a:r>
            <a:endParaRPr sz="1800">
              <a:solidFill>
                <a:schemeClr val="dk1"/>
              </a:solidFill>
              <a:latin typeface="Titillium Web"/>
              <a:ea typeface="Titillium Web"/>
              <a:cs typeface="Titillium Web"/>
              <a:sym typeface="Titillium Web"/>
            </a:endParaRPr>
          </a:p>
          <a:p>
            <a:pPr indent="-342900" lvl="0" marL="457200" rtl="0" algn="l">
              <a:lnSpc>
                <a:spcPct val="150000"/>
              </a:lnSpc>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Bounding Boxes: Predicted object locations.</a:t>
            </a:r>
            <a:endParaRPr sz="1800">
              <a:solidFill>
                <a:schemeClr val="dk1"/>
              </a:solidFill>
              <a:latin typeface="Titillium Web"/>
              <a:ea typeface="Titillium Web"/>
              <a:cs typeface="Titillium Web"/>
              <a:sym typeface="Titillium Web"/>
            </a:endParaRPr>
          </a:p>
          <a:p>
            <a:pPr indent="-342900" lvl="0" marL="457200" rtl="0" algn="l">
              <a:lnSpc>
                <a:spcPct val="150000"/>
              </a:lnSpc>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Objectness Scores: Confidence that an object exists in a box.</a:t>
            </a:r>
            <a:endParaRPr sz="1800">
              <a:solidFill>
                <a:schemeClr val="dk1"/>
              </a:solidFill>
              <a:latin typeface="Titillium Web"/>
              <a:ea typeface="Titillium Web"/>
              <a:cs typeface="Titillium Web"/>
              <a:sym typeface="Titillium Web"/>
            </a:endParaRPr>
          </a:p>
          <a:p>
            <a:pPr indent="0" lvl="0" marL="457200" rtl="0" algn="l">
              <a:lnSpc>
                <a:spcPct val="150000"/>
              </a:lnSpc>
              <a:spcBef>
                <a:spcPts val="1200"/>
              </a:spcBef>
              <a:spcAft>
                <a:spcPts val="0"/>
              </a:spcAft>
              <a:buNone/>
            </a:pPr>
            <a:r>
              <a:t/>
            </a:r>
            <a:endParaRPr sz="1800">
              <a:solidFill>
                <a:schemeClr val="dk1"/>
              </a:solidFill>
              <a:latin typeface="Titillium Web"/>
              <a:ea typeface="Titillium Web"/>
              <a:cs typeface="Titillium Web"/>
              <a:sym typeface="Titillium Web"/>
            </a:endParaRPr>
          </a:p>
          <a:p>
            <a:pPr indent="0" lvl="0" marL="457200" rtl="0" algn="l">
              <a:lnSpc>
                <a:spcPct val="150000"/>
              </a:lnSpc>
              <a:spcBef>
                <a:spcPts val="1200"/>
              </a:spcBef>
              <a:spcAft>
                <a:spcPts val="0"/>
              </a:spcAft>
              <a:buNone/>
            </a:pPr>
            <a:r>
              <a:t/>
            </a:r>
            <a:endParaRPr sz="1800">
              <a:solidFill>
                <a:srgbClr val="595959"/>
              </a:solidFill>
              <a:latin typeface="Titillium Web"/>
              <a:ea typeface="Titillium Web"/>
              <a:cs typeface="Titillium Web"/>
              <a:sym typeface="Titillium Web"/>
            </a:endParaRPr>
          </a:p>
          <a:p>
            <a:pPr indent="0" lvl="0" marL="457200" rtl="0" algn="l">
              <a:lnSpc>
                <a:spcPct val="150000"/>
              </a:lnSpc>
              <a:spcBef>
                <a:spcPts val="1200"/>
              </a:spcBef>
              <a:spcAft>
                <a:spcPts val="0"/>
              </a:spcAft>
              <a:buNone/>
            </a:pPr>
            <a:r>
              <a:t/>
            </a:r>
            <a:endParaRPr sz="1800">
              <a:solidFill>
                <a:srgbClr val="595959"/>
              </a:solidFill>
              <a:latin typeface="Titillium Web"/>
              <a:ea typeface="Titillium Web"/>
              <a:cs typeface="Titillium Web"/>
              <a:sym typeface="Titillium Web"/>
            </a:endParaRPr>
          </a:p>
        </p:txBody>
      </p:sp>
      <p:pic>
        <p:nvPicPr>
          <p:cNvPr id="238" name="Google Shape;238;p23"/>
          <p:cNvPicPr preferRelativeResize="0"/>
          <p:nvPr/>
        </p:nvPicPr>
        <p:blipFill>
          <a:blip r:embed="rId6">
            <a:alphaModFix/>
          </a:blip>
          <a:stretch>
            <a:fillRect/>
          </a:stretch>
        </p:blipFill>
        <p:spPr>
          <a:xfrm>
            <a:off x="2757512" y="4930050"/>
            <a:ext cx="6972275" cy="549675"/>
          </a:xfrm>
          <a:prstGeom prst="rect">
            <a:avLst/>
          </a:prstGeom>
          <a:noFill/>
          <a:ln>
            <a:noFill/>
          </a:ln>
        </p:spPr>
      </p:pic>
      <p:sp>
        <p:nvSpPr>
          <p:cNvPr id="239" name="Google Shape;239;p23"/>
          <p:cNvSpPr txBox="1"/>
          <p:nvPr/>
        </p:nvSpPr>
        <p:spPr>
          <a:xfrm>
            <a:off x="6492250" y="1527863"/>
            <a:ext cx="5016600" cy="28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i="1" lang="en-US" sz="1800">
                <a:solidFill>
                  <a:schemeClr val="dk1"/>
                </a:solidFill>
                <a:latin typeface="Titillium Web"/>
                <a:ea typeface="Titillium Web"/>
                <a:cs typeface="Titillium Web"/>
                <a:sym typeface="Titillium Web"/>
              </a:rPr>
              <a:t>Loss Functions:</a:t>
            </a:r>
            <a:endParaRPr b="1" i="1" sz="1800">
              <a:solidFill>
                <a:schemeClr val="dk1"/>
              </a:solidFill>
              <a:latin typeface="Titillium Web"/>
              <a:ea typeface="Titillium Web"/>
              <a:cs typeface="Titillium Web"/>
              <a:sym typeface="Titillium Web"/>
            </a:endParaRPr>
          </a:p>
          <a:p>
            <a:pPr indent="-330200" lvl="0" marL="457200" rtl="0" algn="l">
              <a:lnSpc>
                <a:spcPct val="150000"/>
              </a:lnSpc>
              <a:spcBef>
                <a:spcPts val="120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Binary Cross Entropy (BCE): Computes class loss and objectness loss.</a:t>
            </a:r>
            <a:endParaRPr sz="1600">
              <a:solidFill>
                <a:schemeClr val="dk1"/>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Complete Intersection over Union (CIoU): Computes location loss.</a:t>
            </a:r>
            <a:endParaRPr sz="1600">
              <a:solidFill>
                <a:schemeClr val="dk1"/>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Final Loss Formula: Combines BCE and CIoU losses to calculate the total loss for optimization.</a:t>
            </a:r>
            <a:endParaRPr sz="1800">
              <a:solidFill>
                <a:srgbClr val="595959"/>
              </a:solidFill>
            </a:endParaRPr>
          </a:p>
        </p:txBody>
      </p:sp>
      <p:sp>
        <p:nvSpPr>
          <p:cNvPr id="240" name="Google Shape;240;p23"/>
          <p:cNvSpPr txBox="1"/>
          <p:nvPr/>
        </p:nvSpPr>
        <p:spPr>
          <a:xfrm>
            <a:off x="4853950" y="728975"/>
            <a:ext cx="2189700" cy="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Loss Function</a:t>
            </a:r>
            <a:endParaRPr b="1"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24"/>
          <p:cNvGrpSpPr/>
          <p:nvPr/>
        </p:nvGrpSpPr>
        <p:grpSpPr>
          <a:xfrm>
            <a:off x="21590" y="0"/>
            <a:ext cx="12192000" cy="6858000"/>
            <a:chOff x="0" y="0"/>
            <a:chExt cx="12192000" cy="6858000"/>
          </a:xfrm>
        </p:grpSpPr>
        <p:pic>
          <p:nvPicPr>
            <p:cNvPr id="246" name="Google Shape;246;p24"/>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247" name="Google Shape;247;p24"/>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248" name="Google Shape;248;p24"/>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249" name="Google Shape;249;p24"/>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250" name="Google Shape;250;p24"/>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51" name="Google Shape;251;p24"/>
          <p:cNvSpPr txBox="1"/>
          <p:nvPr/>
        </p:nvSpPr>
        <p:spPr>
          <a:xfrm>
            <a:off x="3471668" y="2778444"/>
            <a:ext cx="7984490" cy="106676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800">
                <a:solidFill>
                  <a:schemeClr val="dk1"/>
                </a:solidFill>
                <a:latin typeface="Arial"/>
                <a:ea typeface="Arial"/>
                <a:cs typeface="Arial"/>
                <a:sym typeface="Arial"/>
              </a:rPr>
              <a:t>SSD_MobileNet_V2 model</a:t>
            </a:r>
            <a:endParaRPr b="1" sz="4800">
              <a:solidFill>
                <a:srgbClr val="262626"/>
              </a:solidFill>
              <a:latin typeface="Times"/>
              <a:ea typeface="Times"/>
              <a:cs typeface="Times"/>
              <a:sym typeface="Times"/>
            </a:endParaRPr>
          </a:p>
        </p:txBody>
      </p:sp>
      <p:sp>
        <p:nvSpPr>
          <p:cNvPr id="252" name="Google Shape;252;p24"/>
          <p:cNvSpPr txBox="1"/>
          <p:nvPr/>
        </p:nvSpPr>
        <p:spPr>
          <a:xfrm>
            <a:off x="1440815" y="2874645"/>
            <a:ext cx="1506855" cy="1107996"/>
          </a:xfrm>
          <a:prstGeom prst="rect">
            <a:avLst/>
          </a:prstGeom>
          <a:solidFill>
            <a:srgbClr val="3F3F3F"/>
          </a:solidFill>
          <a:ln cap="flat" cmpd="sng" w="12700">
            <a:solidFill>
              <a:srgbClr val="3E936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Arial"/>
                <a:ea typeface="Arial"/>
                <a:cs typeface="Arial"/>
                <a:sym typeface="Arial"/>
              </a:rPr>
              <a:t>3</a:t>
            </a:r>
            <a:endParaRPr sz="54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25"/>
          <p:cNvGrpSpPr/>
          <p:nvPr/>
        </p:nvGrpSpPr>
        <p:grpSpPr>
          <a:xfrm>
            <a:off x="21590" y="0"/>
            <a:ext cx="12192000" cy="6858000"/>
            <a:chOff x="0" y="0"/>
            <a:chExt cx="12192000" cy="6858000"/>
          </a:xfrm>
        </p:grpSpPr>
        <p:pic>
          <p:nvPicPr>
            <p:cNvPr id="258" name="Google Shape;258;p25"/>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259" name="Google Shape;259;p25"/>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260" name="Google Shape;260;p25"/>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261" name="Google Shape;261;p25"/>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262" name="Google Shape;262;p25"/>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63" name="Google Shape;263;p25"/>
          <p:cNvSpPr txBox="1"/>
          <p:nvPr/>
        </p:nvSpPr>
        <p:spPr>
          <a:xfrm>
            <a:off x="3519926" y="2728649"/>
            <a:ext cx="7984490" cy="106343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800">
                <a:solidFill>
                  <a:schemeClr val="dk1"/>
                </a:solidFill>
                <a:latin typeface="Arial"/>
                <a:ea typeface="Arial"/>
                <a:cs typeface="Arial"/>
                <a:sym typeface="Arial"/>
              </a:rPr>
              <a:t>Resnet18 model</a:t>
            </a:r>
            <a:endParaRPr b="1" sz="4800">
              <a:solidFill>
                <a:schemeClr val="dk1"/>
              </a:solidFill>
              <a:latin typeface="Arial"/>
              <a:ea typeface="Arial"/>
              <a:cs typeface="Arial"/>
              <a:sym typeface="Arial"/>
            </a:endParaRPr>
          </a:p>
        </p:txBody>
      </p:sp>
      <p:sp>
        <p:nvSpPr>
          <p:cNvPr id="264" name="Google Shape;264;p25"/>
          <p:cNvSpPr txBox="1"/>
          <p:nvPr/>
        </p:nvSpPr>
        <p:spPr>
          <a:xfrm>
            <a:off x="1440815" y="2874645"/>
            <a:ext cx="1506855" cy="1107996"/>
          </a:xfrm>
          <a:prstGeom prst="rect">
            <a:avLst/>
          </a:prstGeom>
          <a:solidFill>
            <a:srgbClr val="3F3F3F"/>
          </a:solidFill>
          <a:ln cap="flat" cmpd="sng" w="12700">
            <a:solidFill>
              <a:srgbClr val="3E936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Arial"/>
                <a:ea typeface="Arial"/>
                <a:cs typeface="Arial"/>
                <a:sym typeface="Arial"/>
              </a:rPr>
              <a:t>4</a:t>
            </a:r>
            <a:endParaRPr sz="54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26"/>
          <p:cNvGrpSpPr/>
          <p:nvPr/>
        </p:nvGrpSpPr>
        <p:grpSpPr>
          <a:xfrm>
            <a:off x="31115" y="0"/>
            <a:ext cx="12192000" cy="6858000"/>
            <a:chOff x="0" y="0"/>
            <a:chExt cx="12192000" cy="6858000"/>
          </a:xfrm>
        </p:grpSpPr>
        <p:pic>
          <p:nvPicPr>
            <p:cNvPr id="270" name="Google Shape;270;p26"/>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271" name="Google Shape;271;p26"/>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272" name="Google Shape;272;p26"/>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273" name="Google Shape;273;p26"/>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274" name="Google Shape;274;p26"/>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75" name="Google Shape;275;p26"/>
          <p:cNvSpPr txBox="1"/>
          <p:nvPr/>
        </p:nvSpPr>
        <p:spPr>
          <a:xfrm>
            <a:off x="3496875" y="2684185"/>
            <a:ext cx="7984490" cy="106343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800">
                <a:solidFill>
                  <a:schemeClr val="dk1"/>
                </a:solidFill>
                <a:latin typeface="Arial"/>
                <a:ea typeface="Arial"/>
                <a:cs typeface="Arial"/>
                <a:sym typeface="Arial"/>
              </a:rPr>
              <a:t>Implementation</a:t>
            </a:r>
            <a:endParaRPr b="1" sz="4800">
              <a:solidFill>
                <a:schemeClr val="dk1"/>
              </a:solidFill>
              <a:latin typeface="Arial"/>
              <a:ea typeface="Arial"/>
              <a:cs typeface="Arial"/>
              <a:sym typeface="Arial"/>
            </a:endParaRPr>
          </a:p>
        </p:txBody>
      </p:sp>
      <p:sp>
        <p:nvSpPr>
          <p:cNvPr id="276" name="Google Shape;276;p26"/>
          <p:cNvSpPr txBox="1"/>
          <p:nvPr/>
        </p:nvSpPr>
        <p:spPr>
          <a:xfrm>
            <a:off x="1440815" y="2874645"/>
            <a:ext cx="1506855" cy="922020"/>
          </a:xfrm>
          <a:prstGeom prst="rect">
            <a:avLst/>
          </a:prstGeom>
          <a:solidFill>
            <a:srgbClr val="3F3F3F"/>
          </a:solidFill>
          <a:ln cap="flat" cmpd="sng" w="12700">
            <a:solidFill>
              <a:srgbClr val="3E936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27"/>
          <p:cNvGrpSpPr/>
          <p:nvPr/>
        </p:nvGrpSpPr>
        <p:grpSpPr>
          <a:xfrm>
            <a:off x="31115" y="0"/>
            <a:ext cx="12192000" cy="6858000"/>
            <a:chOff x="0" y="0"/>
            <a:chExt cx="12192000" cy="6858000"/>
          </a:xfrm>
        </p:grpSpPr>
        <p:pic>
          <p:nvPicPr>
            <p:cNvPr id="282" name="Google Shape;282;p27"/>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283" name="Google Shape;283;p27"/>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284" name="Google Shape;284;p27"/>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285" name="Google Shape;285;p27"/>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286" name="Google Shape;286;p27"/>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87" name="Google Shape;287;p27"/>
          <p:cNvSpPr txBox="1"/>
          <p:nvPr/>
        </p:nvSpPr>
        <p:spPr>
          <a:xfrm>
            <a:off x="3496875" y="2684185"/>
            <a:ext cx="7984490" cy="106343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4800">
                <a:solidFill>
                  <a:schemeClr val="dk1"/>
                </a:solidFill>
                <a:latin typeface="Arial"/>
                <a:ea typeface="Arial"/>
                <a:cs typeface="Arial"/>
                <a:sym typeface="Arial"/>
              </a:rPr>
              <a:t>Object Detection</a:t>
            </a:r>
            <a:endParaRPr b="1" sz="4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28"/>
          <p:cNvGrpSpPr/>
          <p:nvPr/>
        </p:nvGrpSpPr>
        <p:grpSpPr>
          <a:xfrm>
            <a:off x="0" y="0"/>
            <a:ext cx="12192000" cy="6858000"/>
            <a:chOff x="0" y="0"/>
            <a:chExt cx="12192000" cy="6858000"/>
          </a:xfrm>
        </p:grpSpPr>
        <p:pic>
          <p:nvPicPr>
            <p:cNvPr id="294" name="Google Shape;294;p28"/>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295" name="Google Shape;295;p28"/>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296" name="Google Shape;296;p28"/>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297" name="Google Shape;297;p28"/>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298" name="Google Shape;298;p28"/>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99" name="Google Shape;299;p28"/>
          <p:cNvSpPr txBox="1"/>
          <p:nvPr/>
        </p:nvSpPr>
        <p:spPr>
          <a:xfrm>
            <a:off x="692150" y="670560"/>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Enhancing Performance with TensorRT Acceleration</a:t>
            </a:r>
            <a:endParaRPr/>
          </a:p>
        </p:txBody>
      </p:sp>
      <p:sp>
        <p:nvSpPr>
          <p:cNvPr id="300" name="Google Shape;300;p28"/>
          <p:cNvSpPr txBox="1"/>
          <p:nvPr/>
        </p:nvSpPr>
        <p:spPr>
          <a:xfrm>
            <a:off x="35228" y="1587910"/>
            <a:ext cx="11948085" cy="5478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a:solidFill>
                  <a:srgbClr val="000000"/>
                </a:solidFill>
                <a:latin typeface="Arial"/>
                <a:ea typeface="Arial"/>
                <a:cs typeface="Arial"/>
                <a:sym typeface="Arial"/>
              </a:rPr>
              <a:t>	NVIDIA</a:t>
            </a:r>
            <a:r>
              <a:rPr b="0" baseline="30000" i="0" lang="en-US" sz="2800">
                <a:solidFill>
                  <a:srgbClr val="000000"/>
                </a:solidFill>
                <a:latin typeface="Arial"/>
                <a:ea typeface="Arial"/>
                <a:cs typeface="Arial"/>
                <a:sym typeface="Arial"/>
              </a:rPr>
              <a:t>®</a:t>
            </a:r>
            <a:r>
              <a:rPr b="0" i="0" lang="en-US" sz="2800">
                <a:solidFill>
                  <a:srgbClr val="000000"/>
                </a:solidFill>
                <a:latin typeface="Arial"/>
                <a:ea typeface="Arial"/>
                <a:cs typeface="Arial"/>
                <a:sym typeface="Arial"/>
              </a:rPr>
              <a:t> TensorRT™ is an SDK that facilitates high-performance machine learning inference. It complements training frameworks such as TensorFlow, PyTorch, and MXNet. It focuses on running an already-trained network quickly and efficiently on NVIDIA hardware.</a:t>
            </a:r>
            <a:endParaRPr/>
          </a:p>
          <a:p>
            <a:pPr indent="0" lvl="0" marL="0" marR="0" rtl="0" algn="l">
              <a:spcBef>
                <a:spcPts val="0"/>
              </a:spcBef>
              <a:spcAft>
                <a:spcPts val="0"/>
              </a:spcAft>
              <a:buNone/>
            </a:pPr>
            <a:r>
              <a:t/>
            </a:r>
            <a:endParaRPr sz="2800">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000">
                <a:solidFill>
                  <a:srgbClr val="2A2F45"/>
                </a:solidFill>
                <a:latin typeface="Arial"/>
                <a:ea typeface="Arial"/>
                <a:cs typeface="Arial"/>
                <a:sym typeface="Arial"/>
              </a:rPr>
              <a:t>·SDK for efficient realization of the inference process</a:t>
            </a:r>
            <a:br>
              <a:rPr lang="en-US" sz="2000">
                <a:solidFill>
                  <a:schemeClr val="dk1"/>
                </a:solidFill>
                <a:latin typeface="Arial"/>
                <a:ea typeface="Arial"/>
                <a:cs typeface="Arial"/>
                <a:sym typeface="Arial"/>
              </a:rPr>
            </a:br>
            <a:r>
              <a:rPr b="0" i="0" lang="en-US" sz="2000">
                <a:solidFill>
                  <a:srgbClr val="2A2F45"/>
                </a:solidFill>
                <a:latin typeface="Arial"/>
                <a:ea typeface="Arial"/>
                <a:cs typeface="Arial"/>
                <a:sym typeface="Arial"/>
              </a:rPr>
              <a:t>·Includes inference optimizers and runtime environment</a:t>
            </a:r>
            <a:br>
              <a:rPr lang="en-US" sz="2000">
                <a:solidFill>
                  <a:schemeClr val="dk1"/>
                </a:solidFill>
                <a:latin typeface="Arial"/>
                <a:ea typeface="Arial"/>
                <a:cs typeface="Arial"/>
                <a:sym typeface="Arial"/>
              </a:rPr>
            </a:br>
            <a:r>
              <a:rPr b="0" i="0" lang="en-US" sz="2000">
                <a:solidFill>
                  <a:srgbClr val="2A2F45"/>
                </a:solidFill>
                <a:latin typeface="Arial"/>
                <a:ea typeface="Arial"/>
                <a:cs typeface="Arial"/>
                <a:sym typeface="Arial"/>
              </a:rPr>
              <a:t>·Enables DL models to run with higher throughput and lower latency</a:t>
            </a:r>
            <a:br>
              <a:rPr lang="en-US" sz="2000">
                <a:solidFill>
                  <a:schemeClr val="dk1"/>
                </a:solidFill>
                <a:latin typeface="Arial"/>
                <a:ea typeface="Arial"/>
                <a:cs typeface="Arial"/>
                <a:sym typeface="Arial"/>
              </a:rPr>
            </a:br>
            <a:r>
              <a:rPr b="0" i="0" lang="en-US" sz="2000">
                <a:solidFill>
                  <a:srgbClr val="2A2F45"/>
                </a:solidFill>
                <a:latin typeface="Arial"/>
                <a:ea typeface="Arial"/>
                <a:cs typeface="Arial"/>
                <a:sym typeface="Arial"/>
              </a:rPr>
              <a:t>·Has C++ and Python APIs, which can be mixed and matched</a:t>
            </a:r>
            <a:r>
              <a:rPr b="0" i="0" lang="en-US" sz="1800">
                <a:solidFill>
                  <a:srgbClr val="2A2F45"/>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28"/>
          <p:cNvSpPr txBox="1"/>
          <p:nvPr/>
        </p:nvSpPr>
        <p:spPr>
          <a:xfrm>
            <a:off x="537881" y="6187440"/>
            <a:ext cx="7174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Arial"/>
                <a:ea typeface="Arial"/>
                <a:cs typeface="Arial"/>
                <a:sym typeface="Arial"/>
                <a:hlinkClick r:id="rId6"/>
              </a:rPr>
              <a:t>Developer Guide :: NVIDIA Deep Learning TensorRT Documentation</a:t>
            </a:r>
            <a:endParaRPr sz="1800">
              <a:solidFill>
                <a:schemeClr val="dk1"/>
              </a:solidFill>
              <a:latin typeface="Arial"/>
              <a:ea typeface="Arial"/>
              <a:cs typeface="Arial"/>
              <a:sym typeface="Arial"/>
            </a:endParaRPr>
          </a:p>
        </p:txBody>
      </p:sp>
      <p:pic>
        <p:nvPicPr>
          <p:cNvPr descr="图示&#10;&#10;描述已自动生成" id="302" name="Google Shape;302;p28"/>
          <p:cNvPicPr preferRelativeResize="0"/>
          <p:nvPr/>
        </p:nvPicPr>
        <p:blipFill rotWithShape="1">
          <a:blip r:embed="rId7">
            <a:alphaModFix/>
          </a:blip>
          <a:srcRect b="0" l="0" r="0" t="0"/>
          <a:stretch/>
        </p:blipFill>
        <p:spPr>
          <a:xfrm>
            <a:off x="7191198" y="3226089"/>
            <a:ext cx="4751194" cy="22020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29"/>
          <p:cNvGrpSpPr/>
          <p:nvPr/>
        </p:nvGrpSpPr>
        <p:grpSpPr>
          <a:xfrm>
            <a:off x="0" y="0"/>
            <a:ext cx="12192000" cy="6858000"/>
            <a:chOff x="0" y="0"/>
            <a:chExt cx="12192000" cy="6858000"/>
          </a:xfrm>
        </p:grpSpPr>
        <p:pic>
          <p:nvPicPr>
            <p:cNvPr id="309" name="Google Shape;309;p29"/>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10" name="Google Shape;310;p29"/>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11" name="Google Shape;311;p29"/>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12" name="Google Shape;312;p29"/>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13" name="Google Shape;313;p29"/>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14" name="Google Shape;314;p29"/>
          <p:cNvSpPr txBox="1"/>
          <p:nvPr/>
        </p:nvSpPr>
        <p:spPr>
          <a:xfrm>
            <a:off x="500049" y="693612"/>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Comparison</a:t>
            </a:r>
            <a:endParaRPr/>
          </a:p>
        </p:txBody>
      </p:sp>
      <p:sp>
        <p:nvSpPr>
          <p:cNvPr id="315" name="Google Shape;315;p29"/>
          <p:cNvSpPr txBox="1"/>
          <p:nvPr/>
        </p:nvSpPr>
        <p:spPr>
          <a:xfrm>
            <a:off x="500049" y="1278387"/>
            <a:ext cx="10680912"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rgbClr val="05073B"/>
              </a:solidFill>
              <a:latin typeface="Arial"/>
              <a:ea typeface="Arial"/>
              <a:cs typeface="Arial"/>
              <a:sym typeface="Arial"/>
            </a:endParaRPr>
          </a:p>
          <a:p>
            <a:pPr indent="0" lvl="0" marL="0" marR="0" rtl="0" algn="l">
              <a:spcBef>
                <a:spcPts val="0"/>
              </a:spcBef>
              <a:spcAft>
                <a:spcPts val="0"/>
              </a:spcAft>
              <a:buNone/>
            </a:pPr>
            <a:r>
              <a:rPr lang="en-US" sz="2800">
                <a:solidFill>
                  <a:srgbClr val="05073B"/>
                </a:solidFill>
                <a:latin typeface="Arial"/>
                <a:ea typeface="Arial"/>
                <a:cs typeface="Arial"/>
                <a:sym typeface="Arial"/>
              </a:rPr>
              <a:t>In our tasks:</a:t>
            </a:r>
            <a:endParaRPr/>
          </a:p>
          <a:p>
            <a:pPr indent="0" lvl="0" marL="0" marR="0" rtl="0" algn="l">
              <a:spcBef>
                <a:spcPts val="0"/>
              </a:spcBef>
              <a:spcAft>
                <a:spcPts val="0"/>
              </a:spcAft>
              <a:buNone/>
            </a:pPr>
            <a:r>
              <a:rPr lang="en-US" sz="2800">
                <a:solidFill>
                  <a:srgbClr val="05073B"/>
                </a:solidFill>
                <a:latin typeface="Arial"/>
                <a:ea typeface="Arial"/>
                <a:cs typeface="Arial"/>
                <a:sym typeface="Arial"/>
              </a:rPr>
              <a:t>the task that do not use TensorRT have a PFS of around </a:t>
            </a:r>
            <a:r>
              <a:rPr b="1" lang="en-US" sz="3600">
                <a:solidFill>
                  <a:srgbClr val="05073B"/>
                </a:solidFill>
                <a:latin typeface="Arial"/>
                <a:ea typeface="Arial"/>
                <a:cs typeface="Arial"/>
                <a:sym typeface="Arial"/>
              </a:rPr>
              <a:t>10</a:t>
            </a:r>
            <a:r>
              <a:rPr lang="en-US" sz="2800">
                <a:solidFill>
                  <a:srgbClr val="05073B"/>
                </a:solidFill>
                <a:latin typeface="Arial"/>
                <a:ea typeface="Arial"/>
                <a:cs typeface="Arial"/>
                <a:sym typeface="Arial"/>
              </a:rPr>
              <a:t>.</a:t>
            </a:r>
            <a:endParaRPr/>
          </a:p>
          <a:p>
            <a:pPr indent="0" lvl="0" marL="0" marR="0" rtl="0" algn="l">
              <a:spcBef>
                <a:spcPts val="0"/>
              </a:spcBef>
              <a:spcAft>
                <a:spcPts val="0"/>
              </a:spcAft>
              <a:buNone/>
            </a:pPr>
            <a:r>
              <a:t/>
            </a:r>
            <a:endParaRPr sz="2800">
              <a:solidFill>
                <a:srgbClr val="05073B"/>
              </a:solidFill>
              <a:latin typeface="Arial"/>
              <a:ea typeface="Arial"/>
              <a:cs typeface="Arial"/>
              <a:sym typeface="Arial"/>
            </a:endParaRPr>
          </a:p>
          <a:p>
            <a:pPr indent="0" lvl="0" marL="0" marR="0" rtl="0" algn="l">
              <a:spcBef>
                <a:spcPts val="0"/>
              </a:spcBef>
              <a:spcAft>
                <a:spcPts val="0"/>
              </a:spcAft>
              <a:buNone/>
            </a:pPr>
            <a:r>
              <a:rPr lang="en-US" sz="2800">
                <a:solidFill>
                  <a:srgbClr val="05073B"/>
                </a:solidFill>
                <a:latin typeface="Arial"/>
                <a:ea typeface="Arial"/>
                <a:cs typeface="Arial"/>
                <a:sym typeface="Arial"/>
              </a:rPr>
              <a:t>the task using TensorRT can achieve PFS of around </a:t>
            </a:r>
            <a:r>
              <a:rPr b="1" lang="en-US" sz="3600">
                <a:solidFill>
                  <a:srgbClr val="05073B"/>
                </a:solidFill>
                <a:latin typeface="Arial"/>
                <a:ea typeface="Arial"/>
                <a:cs typeface="Arial"/>
                <a:sym typeface="Arial"/>
              </a:rPr>
              <a:t>25</a:t>
            </a:r>
            <a:r>
              <a:rPr b="0" i="0" lang="en-US" sz="2800">
                <a:solidFill>
                  <a:srgbClr val="05073B"/>
                </a:solidFill>
                <a:latin typeface="Arial"/>
                <a:ea typeface="Arial"/>
                <a:cs typeface="Arial"/>
                <a:sym typeface="Arial"/>
              </a:rPr>
              <a:t>.</a:t>
            </a:r>
            <a:endParaRPr/>
          </a:p>
          <a:p>
            <a:pPr indent="0" lvl="0" marL="0" marR="0" rtl="0" algn="l">
              <a:spcBef>
                <a:spcPts val="0"/>
              </a:spcBef>
              <a:spcAft>
                <a:spcPts val="0"/>
              </a:spcAft>
              <a:buNone/>
            </a:pPr>
            <a:r>
              <a:t/>
            </a:r>
            <a:endParaRPr sz="2800">
              <a:solidFill>
                <a:srgbClr val="05073B"/>
              </a:solidFill>
              <a:latin typeface="Arial"/>
              <a:ea typeface="Arial"/>
              <a:cs typeface="Arial"/>
              <a:sym typeface="Arial"/>
            </a:endParaRPr>
          </a:p>
          <a:p>
            <a:pPr indent="0" lvl="0" marL="0" marR="0" rtl="0" algn="l">
              <a:spcBef>
                <a:spcPts val="0"/>
              </a:spcBef>
              <a:spcAft>
                <a:spcPts val="0"/>
              </a:spcAft>
              <a:buNone/>
            </a:pPr>
            <a:r>
              <a:t/>
            </a:r>
            <a:endParaRPr sz="2800">
              <a:solidFill>
                <a:srgbClr val="05073B"/>
              </a:solidFill>
              <a:latin typeface="Arial"/>
              <a:ea typeface="Arial"/>
              <a:cs typeface="Arial"/>
              <a:sym typeface="Arial"/>
            </a:endParaRPr>
          </a:p>
          <a:p>
            <a:pPr indent="0" lvl="0" marL="0" marR="0" rtl="0" algn="l">
              <a:spcBef>
                <a:spcPts val="0"/>
              </a:spcBef>
              <a:spcAft>
                <a:spcPts val="0"/>
              </a:spcAft>
              <a:buNone/>
            </a:pPr>
            <a:r>
              <a:t/>
            </a:r>
            <a:endParaRPr sz="2400">
              <a:solidFill>
                <a:srgbClr val="05073B"/>
              </a:solidFill>
              <a:latin typeface="Arial"/>
              <a:ea typeface="Arial"/>
              <a:cs typeface="Arial"/>
              <a:sym typeface="Arial"/>
            </a:endParaRPr>
          </a:p>
          <a:p>
            <a:pPr indent="0" lvl="0" marL="0" marR="0" rtl="0" algn="l">
              <a:spcBef>
                <a:spcPts val="0"/>
              </a:spcBef>
              <a:spcAft>
                <a:spcPts val="0"/>
              </a:spcAft>
              <a:buNone/>
            </a:pPr>
            <a:r>
              <a:rPr lang="en-US" sz="2400">
                <a:solidFill>
                  <a:srgbClr val="05073B"/>
                </a:solidFill>
                <a:latin typeface="Arial"/>
                <a:ea typeface="Arial"/>
                <a:cs typeface="Arial"/>
                <a:sym typeface="Arial"/>
              </a:rPr>
              <a:t>You can see a visible difference in the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30"/>
          <p:cNvGrpSpPr/>
          <p:nvPr/>
        </p:nvGrpSpPr>
        <p:grpSpPr>
          <a:xfrm>
            <a:off x="0" y="0"/>
            <a:ext cx="12192000" cy="6858000"/>
            <a:chOff x="0" y="0"/>
            <a:chExt cx="12192000" cy="6858000"/>
          </a:xfrm>
        </p:grpSpPr>
        <p:pic>
          <p:nvPicPr>
            <p:cNvPr id="322" name="Google Shape;322;p30"/>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23" name="Google Shape;323;p30"/>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24" name="Google Shape;324;p30"/>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25" name="Google Shape;325;p30"/>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26" name="Google Shape;326;p30"/>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27" name="Google Shape;327;p30"/>
          <p:cNvSpPr txBox="1"/>
          <p:nvPr/>
        </p:nvSpPr>
        <p:spPr>
          <a:xfrm>
            <a:off x="500049" y="693612"/>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 Correct identification</a:t>
            </a:r>
            <a:endParaRPr/>
          </a:p>
        </p:txBody>
      </p:sp>
      <p:sp>
        <p:nvSpPr>
          <p:cNvPr id="328" name="Google Shape;328;p30"/>
          <p:cNvSpPr txBox="1"/>
          <p:nvPr/>
        </p:nvSpPr>
        <p:spPr>
          <a:xfrm>
            <a:off x="500049" y="1275551"/>
            <a:ext cx="11145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5073B"/>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descr="图形用户界面, 网站&#10;&#10;描述已自动生成" id="329" name="Google Shape;329;p30"/>
          <p:cNvPicPr preferRelativeResize="0"/>
          <p:nvPr/>
        </p:nvPicPr>
        <p:blipFill rotWithShape="1">
          <a:blip r:embed="rId6">
            <a:alphaModFix/>
          </a:blip>
          <a:srcRect b="0" l="0" r="0" t="0"/>
          <a:stretch/>
        </p:blipFill>
        <p:spPr>
          <a:xfrm>
            <a:off x="71857" y="1816367"/>
            <a:ext cx="3833555" cy="2875166"/>
          </a:xfrm>
          <a:prstGeom prst="rect">
            <a:avLst/>
          </a:prstGeom>
          <a:noFill/>
          <a:ln>
            <a:noFill/>
          </a:ln>
        </p:spPr>
      </p:pic>
      <p:pic>
        <p:nvPicPr>
          <p:cNvPr descr="电脑萤幕画面&#10;&#10;描述已自动生成" id="330" name="Google Shape;330;p30"/>
          <p:cNvPicPr preferRelativeResize="0"/>
          <p:nvPr/>
        </p:nvPicPr>
        <p:blipFill rotWithShape="1">
          <a:blip r:embed="rId7">
            <a:alphaModFix/>
          </a:blip>
          <a:srcRect b="0" l="0" r="0" t="0"/>
          <a:stretch/>
        </p:blipFill>
        <p:spPr>
          <a:xfrm>
            <a:off x="4078117" y="1816367"/>
            <a:ext cx="3833555" cy="2875166"/>
          </a:xfrm>
          <a:prstGeom prst="rect">
            <a:avLst/>
          </a:prstGeom>
          <a:noFill/>
          <a:ln>
            <a:noFill/>
          </a:ln>
        </p:spPr>
      </p:pic>
      <p:pic>
        <p:nvPicPr>
          <p:cNvPr descr="电脑萤幕画面&#10;&#10;中度可信度描述已自动生成" id="331" name="Google Shape;331;p30"/>
          <p:cNvPicPr preferRelativeResize="0"/>
          <p:nvPr/>
        </p:nvPicPr>
        <p:blipFill rotWithShape="1">
          <a:blip r:embed="rId8">
            <a:alphaModFix/>
          </a:blip>
          <a:srcRect b="0" l="0" r="0" t="0"/>
          <a:stretch/>
        </p:blipFill>
        <p:spPr>
          <a:xfrm>
            <a:off x="8214732" y="1816367"/>
            <a:ext cx="3833555" cy="28751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pSp>
        <p:nvGrpSpPr>
          <p:cNvPr id="337" name="Google Shape;337;p31"/>
          <p:cNvGrpSpPr/>
          <p:nvPr/>
        </p:nvGrpSpPr>
        <p:grpSpPr>
          <a:xfrm>
            <a:off x="0" y="0"/>
            <a:ext cx="12192000" cy="6858000"/>
            <a:chOff x="0" y="0"/>
            <a:chExt cx="12192000" cy="6858000"/>
          </a:xfrm>
        </p:grpSpPr>
        <p:pic>
          <p:nvPicPr>
            <p:cNvPr id="338" name="Google Shape;338;p31"/>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39" name="Google Shape;339;p31"/>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40" name="Google Shape;340;p31"/>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41" name="Google Shape;341;p31"/>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42" name="Google Shape;342;p31"/>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43" name="Google Shape;343;p31"/>
          <p:cNvSpPr txBox="1"/>
          <p:nvPr/>
        </p:nvSpPr>
        <p:spPr>
          <a:xfrm>
            <a:off x="500049" y="693612"/>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wrong identification</a:t>
            </a:r>
            <a:endParaRPr/>
          </a:p>
        </p:txBody>
      </p:sp>
      <p:sp>
        <p:nvSpPr>
          <p:cNvPr id="344" name="Google Shape;344;p31"/>
          <p:cNvSpPr txBox="1"/>
          <p:nvPr/>
        </p:nvSpPr>
        <p:spPr>
          <a:xfrm>
            <a:off x="500049" y="1275551"/>
            <a:ext cx="11145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5073B"/>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345" name="Google Shape;345;p31"/>
          <p:cNvPicPr preferRelativeResize="0"/>
          <p:nvPr/>
        </p:nvPicPr>
        <p:blipFill rotWithShape="1">
          <a:blip r:embed="rId6">
            <a:alphaModFix/>
          </a:blip>
          <a:srcRect b="0" l="0" r="0" t="0"/>
          <a:stretch/>
        </p:blipFill>
        <p:spPr>
          <a:xfrm>
            <a:off x="4244463" y="2082261"/>
            <a:ext cx="3591303" cy="2693478"/>
          </a:xfrm>
          <a:prstGeom prst="rect">
            <a:avLst/>
          </a:prstGeom>
          <a:noFill/>
          <a:ln>
            <a:noFill/>
          </a:ln>
        </p:spPr>
      </p:pic>
      <p:pic>
        <p:nvPicPr>
          <p:cNvPr id="346" name="Google Shape;346;p31"/>
          <p:cNvPicPr preferRelativeResize="0"/>
          <p:nvPr/>
        </p:nvPicPr>
        <p:blipFill rotWithShape="1">
          <a:blip r:embed="rId7">
            <a:alphaModFix/>
          </a:blip>
          <a:srcRect b="0" l="0" r="0" t="0"/>
          <a:stretch/>
        </p:blipFill>
        <p:spPr>
          <a:xfrm>
            <a:off x="201305" y="2082261"/>
            <a:ext cx="3591303" cy="2693478"/>
          </a:xfrm>
          <a:prstGeom prst="rect">
            <a:avLst/>
          </a:prstGeom>
          <a:noFill/>
          <a:ln>
            <a:noFill/>
          </a:ln>
        </p:spPr>
      </p:pic>
      <p:pic>
        <p:nvPicPr>
          <p:cNvPr descr="电脑萤幕画面&#10;&#10;描述已自动生成" id="347" name="Google Shape;347;p31"/>
          <p:cNvPicPr preferRelativeResize="0"/>
          <p:nvPr/>
        </p:nvPicPr>
        <p:blipFill rotWithShape="1">
          <a:blip r:embed="rId8">
            <a:alphaModFix/>
          </a:blip>
          <a:srcRect b="0" l="0" r="0" t="0"/>
          <a:stretch/>
        </p:blipFill>
        <p:spPr>
          <a:xfrm>
            <a:off x="8287619" y="2082261"/>
            <a:ext cx="3591305" cy="2693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b="0" l="0" r="0" t="0"/>
          <a:stretch/>
        </p:blipFill>
        <p:spPr>
          <a:xfrm>
            <a:off x="0" y="5316522"/>
            <a:ext cx="5000803" cy="1402810"/>
          </a:xfrm>
          <a:prstGeom prst="rect">
            <a:avLst/>
          </a:prstGeom>
          <a:noFill/>
          <a:ln>
            <a:noFill/>
          </a:ln>
        </p:spPr>
      </p:pic>
      <p:pic>
        <p:nvPicPr>
          <p:cNvPr id="104" name="Google Shape;104;p14"/>
          <p:cNvPicPr preferRelativeResize="0"/>
          <p:nvPr/>
        </p:nvPicPr>
        <p:blipFill rotWithShape="1">
          <a:blip r:embed="rId3">
            <a:alphaModFix/>
          </a:blip>
          <a:srcRect b="0" l="13807" r="0" t="0"/>
          <a:stretch/>
        </p:blipFill>
        <p:spPr>
          <a:xfrm>
            <a:off x="5000803" y="5316522"/>
            <a:ext cx="4310335" cy="1402810"/>
          </a:xfrm>
          <a:prstGeom prst="rect">
            <a:avLst/>
          </a:prstGeom>
          <a:noFill/>
          <a:ln>
            <a:noFill/>
          </a:ln>
        </p:spPr>
      </p:pic>
      <p:pic>
        <p:nvPicPr>
          <p:cNvPr id="105" name="Google Shape;105;p14"/>
          <p:cNvPicPr preferRelativeResize="0"/>
          <p:nvPr/>
        </p:nvPicPr>
        <p:blipFill rotWithShape="1">
          <a:blip r:embed="rId3">
            <a:alphaModFix/>
          </a:blip>
          <a:srcRect b="0" l="11337" r="31758" t="0"/>
          <a:stretch/>
        </p:blipFill>
        <p:spPr>
          <a:xfrm flipH="1">
            <a:off x="9311138" y="5316522"/>
            <a:ext cx="2845634" cy="140281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0" y="0"/>
            <a:ext cx="2350259" cy="609406"/>
          </a:xfrm>
          <a:prstGeom prst="rect">
            <a:avLst/>
          </a:prstGeom>
          <a:noFill/>
          <a:ln>
            <a:noFill/>
          </a:ln>
        </p:spPr>
      </p:pic>
      <p:grpSp>
        <p:nvGrpSpPr>
          <p:cNvPr id="107" name="Google Shape;107;p14"/>
          <p:cNvGrpSpPr/>
          <p:nvPr/>
        </p:nvGrpSpPr>
        <p:grpSpPr>
          <a:xfrm>
            <a:off x="0" y="0"/>
            <a:ext cx="12192000" cy="6858000"/>
            <a:chOff x="0" y="0"/>
            <a:chExt cx="12192000" cy="6858000"/>
          </a:xfrm>
        </p:grpSpPr>
        <p:pic>
          <p:nvPicPr>
            <p:cNvPr id="108" name="Google Shape;108;p14"/>
            <p:cNvPicPr preferRelativeResize="0"/>
            <p:nvPr/>
          </p:nvPicPr>
          <p:blipFill rotWithShape="1">
            <a:blip r:embed="rId5">
              <a:alphaModFix/>
            </a:blip>
            <a:srcRect b="0" l="0" r="0" t="0"/>
            <a:stretch/>
          </p:blipFill>
          <p:spPr>
            <a:xfrm>
              <a:off x="0" y="4775739"/>
              <a:ext cx="12147952" cy="2082261"/>
            </a:xfrm>
            <a:prstGeom prst="rect">
              <a:avLst/>
            </a:prstGeom>
            <a:noFill/>
            <a:ln>
              <a:noFill/>
            </a:ln>
          </p:spPr>
        </p:pic>
        <p:pic>
          <p:nvPicPr>
            <p:cNvPr id="109" name="Google Shape;109;p14"/>
            <p:cNvPicPr preferRelativeResize="0"/>
            <p:nvPr/>
          </p:nvPicPr>
          <p:blipFill rotWithShape="1">
            <a:blip r:embed="rId3">
              <a:alphaModFix/>
            </a:blip>
            <a:srcRect b="0" l="0" r="0" t="0"/>
            <a:stretch/>
          </p:blipFill>
          <p:spPr>
            <a:xfrm>
              <a:off x="35228" y="5316522"/>
              <a:ext cx="5000803" cy="1402810"/>
            </a:xfrm>
            <a:prstGeom prst="rect">
              <a:avLst/>
            </a:prstGeom>
            <a:noFill/>
            <a:ln>
              <a:noFill/>
            </a:ln>
          </p:spPr>
        </p:pic>
        <p:pic>
          <p:nvPicPr>
            <p:cNvPr id="110" name="Google Shape;110;p14"/>
            <p:cNvPicPr preferRelativeResize="0"/>
            <p:nvPr/>
          </p:nvPicPr>
          <p:blipFill rotWithShape="1">
            <a:blip r:embed="rId3">
              <a:alphaModFix/>
            </a:blip>
            <a:srcRect b="0" l="13807" r="0" t="0"/>
            <a:stretch/>
          </p:blipFill>
          <p:spPr>
            <a:xfrm>
              <a:off x="5036031" y="5316522"/>
              <a:ext cx="4310335" cy="1402810"/>
            </a:xfrm>
            <a:prstGeom prst="rect">
              <a:avLst/>
            </a:prstGeom>
            <a:noFill/>
            <a:ln>
              <a:noFill/>
            </a:ln>
          </p:spPr>
        </p:pic>
        <p:pic>
          <p:nvPicPr>
            <p:cNvPr id="111" name="Google Shape;111;p14"/>
            <p:cNvPicPr preferRelativeResize="0"/>
            <p:nvPr/>
          </p:nvPicPr>
          <p:blipFill rotWithShape="1">
            <a:blip r:embed="rId3">
              <a:alphaModFix/>
            </a:blip>
            <a:srcRect b="0" l="11337" r="31758" t="0"/>
            <a:stretch/>
          </p:blipFill>
          <p:spPr>
            <a:xfrm flipH="1">
              <a:off x="9346366" y="5316522"/>
              <a:ext cx="2845634" cy="1402810"/>
            </a:xfrm>
            <a:prstGeom prst="rect">
              <a:avLst/>
            </a:prstGeom>
            <a:noFill/>
            <a:ln>
              <a:noFill/>
            </a:ln>
          </p:spPr>
        </p:pic>
        <p:pic>
          <p:nvPicPr>
            <p:cNvPr id="112" name="Google Shape;112;p14"/>
            <p:cNvPicPr preferRelativeResize="0"/>
            <p:nvPr/>
          </p:nvPicPr>
          <p:blipFill rotWithShape="1">
            <a:blip r:embed="rId4">
              <a:alphaModFix/>
            </a:blip>
            <a:srcRect b="0" l="0" r="0" t="0"/>
            <a:stretch/>
          </p:blipFill>
          <p:spPr>
            <a:xfrm>
              <a:off x="35228" y="0"/>
              <a:ext cx="2350259" cy="609406"/>
            </a:xfrm>
            <a:prstGeom prst="rect">
              <a:avLst/>
            </a:prstGeom>
            <a:noFill/>
            <a:ln>
              <a:noFill/>
            </a:ln>
          </p:spPr>
        </p:pic>
      </p:grpSp>
      <p:sp>
        <p:nvSpPr>
          <p:cNvPr id="113" name="Google Shape;113;p14"/>
          <p:cNvSpPr/>
          <p:nvPr/>
        </p:nvSpPr>
        <p:spPr>
          <a:xfrm>
            <a:off x="1851249" y="2273935"/>
            <a:ext cx="349956" cy="4515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14"/>
          <p:cNvSpPr/>
          <p:nvPr/>
        </p:nvSpPr>
        <p:spPr>
          <a:xfrm>
            <a:off x="2095693" y="3109747"/>
            <a:ext cx="879796" cy="576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chemeClr val="lt1"/>
                </a:solidFill>
                <a:latin typeface="Arial"/>
                <a:ea typeface="Arial"/>
                <a:cs typeface="Arial"/>
                <a:sym typeface="Arial"/>
              </a:rPr>
              <a:t>3</a:t>
            </a:r>
            <a:endParaRPr/>
          </a:p>
        </p:txBody>
      </p:sp>
      <p:sp>
        <p:nvSpPr>
          <p:cNvPr id="115" name="Google Shape;115;p14"/>
          <p:cNvSpPr/>
          <p:nvPr/>
        </p:nvSpPr>
        <p:spPr>
          <a:xfrm>
            <a:off x="2974281" y="3141027"/>
            <a:ext cx="7017385" cy="57594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262626"/>
                </a:solidFill>
                <a:latin typeface="Times"/>
                <a:ea typeface="Times"/>
                <a:cs typeface="Times"/>
                <a:sym typeface="Times"/>
              </a:rPr>
              <a:t> SSD_MobileNet_V2 model</a:t>
            </a:r>
            <a:endParaRPr b="1" sz="3200">
              <a:solidFill>
                <a:srgbClr val="262626"/>
              </a:solidFill>
              <a:latin typeface="Times"/>
              <a:ea typeface="Times"/>
              <a:cs typeface="Times"/>
              <a:sym typeface="Times"/>
            </a:endParaRPr>
          </a:p>
        </p:txBody>
      </p:sp>
      <p:sp>
        <p:nvSpPr>
          <p:cNvPr id="116" name="Google Shape;116;p14"/>
          <p:cNvSpPr/>
          <p:nvPr/>
        </p:nvSpPr>
        <p:spPr>
          <a:xfrm>
            <a:off x="2096328" y="1188327"/>
            <a:ext cx="879796" cy="576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1</a:t>
            </a:r>
            <a:endParaRPr sz="4800">
              <a:solidFill>
                <a:schemeClr val="lt1"/>
              </a:solidFill>
              <a:latin typeface="Arial"/>
              <a:ea typeface="Arial"/>
              <a:cs typeface="Arial"/>
              <a:sym typeface="Arial"/>
            </a:endParaRPr>
          </a:p>
        </p:txBody>
      </p:sp>
      <p:sp>
        <p:nvSpPr>
          <p:cNvPr id="117" name="Google Shape;117;p14"/>
          <p:cNvSpPr/>
          <p:nvPr/>
        </p:nvSpPr>
        <p:spPr>
          <a:xfrm>
            <a:off x="2976187" y="1175353"/>
            <a:ext cx="7016750" cy="5765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rgbClr val="262626"/>
                </a:solidFill>
                <a:latin typeface="Times"/>
                <a:ea typeface="Times"/>
                <a:cs typeface="Times"/>
                <a:sym typeface="Times"/>
              </a:rPr>
              <a:t> Introduction to Our Work</a:t>
            </a:r>
            <a:endParaRPr b="1" sz="3200">
              <a:solidFill>
                <a:srgbClr val="262626"/>
              </a:solidFill>
              <a:latin typeface="Times"/>
              <a:ea typeface="Times"/>
              <a:cs typeface="Times"/>
              <a:sym typeface="Times"/>
            </a:endParaRPr>
          </a:p>
        </p:txBody>
      </p:sp>
      <p:sp>
        <p:nvSpPr>
          <p:cNvPr id="118" name="Google Shape;118;p14"/>
          <p:cNvSpPr/>
          <p:nvPr/>
        </p:nvSpPr>
        <p:spPr>
          <a:xfrm>
            <a:off x="2095058" y="4098406"/>
            <a:ext cx="879796" cy="576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4</a:t>
            </a:r>
            <a:endParaRPr/>
          </a:p>
        </p:txBody>
      </p:sp>
      <p:sp>
        <p:nvSpPr>
          <p:cNvPr id="119" name="Google Shape;119;p14"/>
          <p:cNvSpPr/>
          <p:nvPr/>
        </p:nvSpPr>
        <p:spPr>
          <a:xfrm>
            <a:off x="2974280" y="4095750"/>
            <a:ext cx="7017385" cy="57594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rgbClr val="262626"/>
                </a:solidFill>
                <a:latin typeface="Times"/>
                <a:ea typeface="Times"/>
                <a:cs typeface="Times"/>
                <a:sym typeface="Times"/>
              </a:rPr>
              <a:t> Resnet18 model</a:t>
            </a:r>
            <a:endParaRPr b="1" sz="3200">
              <a:solidFill>
                <a:srgbClr val="262626"/>
              </a:solidFill>
              <a:latin typeface="Times"/>
              <a:ea typeface="Times"/>
              <a:cs typeface="Times"/>
              <a:sym typeface="Times"/>
            </a:endParaRPr>
          </a:p>
        </p:txBody>
      </p:sp>
      <p:sp>
        <p:nvSpPr>
          <p:cNvPr id="120" name="Google Shape;120;p14"/>
          <p:cNvSpPr/>
          <p:nvPr/>
        </p:nvSpPr>
        <p:spPr>
          <a:xfrm>
            <a:off x="2095058" y="2149082"/>
            <a:ext cx="879796" cy="576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2</a:t>
            </a:r>
            <a:endParaRPr/>
          </a:p>
        </p:txBody>
      </p:sp>
      <p:sp>
        <p:nvSpPr>
          <p:cNvPr id="121" name="Google Shape;121;p14"/>
          <p:cNvSpPr/>
          <p:nvPr/>
        </p:nvSpPr>
        <p:spPr>
          <a:xfrm>
            <a:off x="2974917" y="2148808"/>
            <a:ext cx="7016750" cy="5765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rgbClr val="262626"/>
                </a:solidFill>
                <a:latin typeface="Times"/>
                <a:ea typeface="Times"/>
                <a:cs typeface="Times"/>
                <a:sym typeface="Times"/>
              </a:rPr>
              <a:t>Yolov5 model</a:t>
            </a:r>
            <a:endParaRPr b="1" sz="3200">
              <a:solidFill>
                <a:srgbClr val="262626"/>
              </a:solidFill>
              <a:latin typeface="Times"/>
              <a:ea typeface="Times"/>
              <a:cs typeface="Times"/>
              <a:sym typeface="Times"/>
            </a:endParaRPr>
          </a:p>
        </p:txBody>
      </p:sp>
      <p:sp>
        <p:nvSpPr>
          <p:cNvPr id="122" name="Google Shape;122;p14"/>
          <p:cNvSpPr/>
          <p:nvPr/>
        </p:nvSpPr>
        <p:spPr>
          <a:xfrm>
            <a:off x="2095058" y="5058662"/>
            <a:ext cx="879796" cy="576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5</a:t>
            </a:r>
            <a:endParaRPr/>
          </a:p>
        </p:txBody>
      </p:sp>
      <p:sp>
        <p:nvSpPr>
          <p:cNvPr id="123" name="Google Shape;123;p14"/>
          <p:cNvSpPr/>
          <p:nvPr/>
        </p:nvSpPr>
        <p:spPr>
          <a:xfrm>
            <a:off x="2974282" y="5056061"/>
            <a:ext cx="7017385" cy="57594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3200">
                <a:solidFill>
                  <a:srgbClr val="262626"/>
                </a:solidFill>
                <a:latin typeface="Times"/>
                <a:ea typeface="Times"/>
                <a:cs typeface="Times"/>
                <a:sym typeface="Times"/>
              </a:rPr>
              <a:t> Implementation</a:t>
            </a:r>
            <a:endParaRPr b="1" sz="3200">
              <a:solidFill>
                <a:srgbClr val="262626"/>
              </a:solidFill>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32"/>
          <p:cNvGrpSpPr/>
          <p:nvPr/>
        </p:nvGrpSpPr>
        <p:grpSpPr>
          <a:xfrm>
            <a:off x="31115" y="0"/>
            <a:ext cx="12192000" cy="6858000"/>
            <a:chOff x="0" y="0"/>
            <a:chExt cx="12192000" cy="6858000"/>
          </a:xfrm>
        </p:grpSpPr>
        <p:pic>
          <p:nvPicPr>
            <p:cNvPr id="353" name="Google Shape;353;p32"/>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54" name="Google Shape;354;p32"/>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55" name="Google Shape;355;p32"/>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56" name="Google Shape;356;p32"/>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57" name="Google Shape;357;p32"/>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58" name="Google Shape;358;p32"/>
          <p:cNvSpPr txBox="1"/>
          <p:nvPr/>
        </p:nvSpPr>
        <p:spPr>
          <a:xfrm>
            <a:off x="3496875" y="2684185"/>
            <a:ext cx="7984490" cy="106343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4800">
                <a:solidFill>
                  <a:schemeClr val="dk1"/>
                </a:solidFill>
                <a:latin typeface="Arial"/>
                <a:ea typeface="Arial"/>
                <a:cs typeface="Arial"/>
                <a:sym typeface="Arial"/>
              </a:rPr>
              <a:t>Pose Detection</a:t>
            </a:r>
            <a:endParaRPr b="1" sz="4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33"/>
          <p:cNvGrpSpPr/>
          <p:nvPr/>
        </p:nvGrpSpPr>
        <p:grpSpPr>
          <a:xfrm>
            <a:off x="0" y="0"/>
            <a:ext cx="12192000" cy="6858000"/>
            <a:chOff x="0" y="0"/>
            <a:chExt cx="12192000" cy="6858000"/>
          </a:xfrm>
        </p:grpSpPr>
        <p:pic>
          <p:nvPicPr>
            <p:cNvPr id="364" name="Google Shape;364;p33"/>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65" name="Google Shape;365;p33"/>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66" name="Google Shape;366;p33"/>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67" name="Google Shape;367;p33"/>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68" name="Google Shape;368;p33"/>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69" name="Google Shape;369;p33"/>
          <p:cNvSpPr txBox="1"/>
          <p:nvPr/>
        </p:nvSpPr>
        <p:spPr>
          <a:xfrm>
            <a:off x="1143510" y="696294"/>
            <a:ext cx="9797142"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Optimal Threshold Selection</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 this task we can set a hypermeter called </a:t>
            </a:r>
            <a:r>
              <a:rPr b="1" i="0" lang="en-US" sz="2400">
                <a:solidFill>
                  <a:srgbClr val="202122"/>
                </a:solidFill>
                <a:latin typeface="Arial"/>
                <a:ea typeface="Arial"/>
                <a:cs typeface="Arial"/>
                <a:sym typeface="Arial"/>
              </a:rPr>
              <a:t>threshold.</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A small threshold value reduces the requirements of the model and thus the accuracy. But if the threshold is too small, the error rate is too high and the value is unavailable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A large threshold value increases the requirements of the model and thus improves accuracy. But If the threshold is too large, the required objects cannot be detected</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therefore we need to find the optimal threshold.</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34"/>
          <p:cNvGrpSpPr/>
          <p:nvPr/>
        </p:nvGrpSpPr>
        <p:grpSpPr>
          <a:xfrm>
            <a:off x="0" y="0"/>
            <a:ext cx="12192000" cy="6858000"/>
            <a:chOff x="0" y="0"/>
            <a:chExt cx="12192000" cy="6858000"/>
          </a:xfrm>
        </p:grpSpPr>
        <p:pic>
          <p:nvPicPr>
            <p:cNvPr id="375" name="Google Shape;375;p34"/>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76" name="Google Shape;376;p34"/>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77" name="Google Shape;377;p34"/>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78" name="Google Shape;378;p34"/>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79" name="Google Shape;379;p34"/>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80" name="Google Shape;380;p34"/>
          <p:cNvSpPr txBox="1"/>
          <p:nvPr/>
        </p:nvSpPr>
        <p:spPr>
          <a:xfrm>
            <a:off x="653143" y="696294"/>
            <a:ext cx="11203321"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 </a:t>
            </a:r>
            <a:r>
              <a:rPr b="1" lang="en-US" sz="3200">
                <a:solidFill>
                  <a:schemeClr val="dk1"/>
                </a:solidFill>
                <a:latin typeface="Arial"/>
                <a:ea typeface="Arial"/>
                <a:cs typeface="Arial"/>
                <a:sym typeface="Arial"/>
              </a:rPr>
              <a:t>Implementation</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 hand pos detect task, what we want is only hand will be detected.</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If we use threshold = 0.1,both face and hand will be detected.</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pic>
        <p:nvPicPr>
          <p:cNvPr descr="模糊的照片&#10;&#10;中度可信度描述已自动生成" id="381" name="Google Shape;381;p34"/>
          <p:cNvPicPr preferRelativeResize="0"/>
          <p:nvPr/>
        </p:nvPicPr>
        <p:blipFill rotWithShape="1">
          <a:blip r:embed="rId6">
            <a:alphaModFix/>
          </a:blip>
          <a:srcRect b="-14689" l="196" r="-196" t="14690"/>
          <a:stretch/>
        </p:blipFill>
        <p:spPr>
          <a:xfrm>
            <a:off x="766137" y="2902151"/>
            <a:ext cx="3238699" cy="4070068"/>
          </a:xfrm>
          <a:prstGeom prst="rect">
            <a:avLst/>
          </a:prstGeom>
          <a:noFill/>
          <a:ln>
            <a:noFill/>
          </a:ln>
        </p:spPr>
      </p:pic>
      <p:pic>
        <p:nvPicPr>
          <p:cNvPr descr="图形用户界面&#10;&#10;中度可信度描述已自动生成" id="382" name="Google Shape;382;p34"/>
          <p:cNvPicPr preferRelativeResize="0"/>
          <p:nvPr/>
        </p:nvPicPr>
        <p:blipFill rotWithShape="1">
          <a:blip r:embed="rId7">
            <a:alphaModFix/>
          </a:blip>
          <a:srcRect b="0" l="0" r="0" t="0"/>
          <a:stretch/>
        </p:blipFill>
        <p:spPr>
          <a:xfrm>
            <a:off x="5179304" y="2827290"/>
            <a:ext cx="2751345" cy="36684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pSp>
        <p:nvGrpSpPr>
          <p:cNvPr id="387" name="Google Shape;387;p35"/>
          <p:cNvGrpSpPr/>
          <p:nvPr/>
        </p:nvGrpSpPr>
        <p:grpSpPr>
          <a:xfrm>
            <a:off x="0" y="0"/>
            <a:ext cx="12192000" cy="6858000"/>
            <a:chOff x="0" y="0"/>
            <a:chExt cx="12192000" cy="6858000"/>
          </a:xfrm>
        </p:grpSpPr>
        <p:pic>
          <p:nvPicPr>
            <p:cNvPr id="388" name="Google Shape;388;p35"/>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389" name="Google Shape;389;p35"/>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390" name="Google Shape;390;p35"/>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391" name="Google Shape;391;p35"/>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392" name="Google Shape;392;p35"/>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393" name="Google Shape;393;p35"/>
          <p:cNvSpPr txBox="1"/>
          <p:nvPr/>
        </p:nvSpPr>
        <p:spPr>
          <a:xfrm>
            <a:off x="653143" y="696294"/>
            <a:ext cx="11203321"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If we use threshold = 0.5,only hand will be detected.</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If we use threshold = 0.9,both face and hand will be not detected</a:t>
            </a:r>
            <a:r>
              <a:rPr lang="en-US" sz="2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pic>
        <p:nvPicPr>
          <p:cNvPr descr="电视萤幕画面&#10;&#10;描述已自动生成" id="394" name="Google Shape;394;p35"/>
          <p:cNvPicPr preferRelativeResize="0"/>
          <p:nvPr/>
        </p:nvPicPr>
        <p:blipFill rotWithShape="1">
          <a:blip r:embed="rId6">
            <a:alphaModFix/>
          </a:blip>
          <a:srcRect b="0" l="0" r="0" t="0"/>
          <a:stretch/>
        </p:blipFill>
        <p:spPr>
          <a:xfrm>
            <a:off x="817069" y="1199560"/>
            <a:ext cx="3040315" cy="2280237"/>
          </a:xfrm>
          <a:prstGeom prst="rect">
            <a:avLst/>
          </a:prstGeom>
          <a:noFill/>
          <a:ln>
            <a:noFill/>
          </a:ln>
        </p:spPr>
      </p:pic>
      <p:pic>
        <p:nvPicPr>
          <p:cNvPr descr="电子设备的屏幕前的人&#10;&#10;中度可信度描述已自动生成" id="395" name="Google Shape;395;p35"/>
          <p:cNvPicPr preferRelativeResize="0"/>
          <p:nvPr/>
        </p:nvPicPr>
        <p:blipFill rotWithShape="1">
          <a:blip r:embed="rId7">
            <a:alphaModFix/>
          </a:blip>
          <a:srcRect b="0" l="0" r="0" t="0"/>
          <a:stretch/>
        </p:blipFill>
        <p:spPr>
          <a:xfrm>
            <a:off x="4766663" y="1199561"/>
            <a:ext cx="3140208" cy="2355156"/>
          </a:xfrm>
          <a:prstGeom prst="rect">
            <a:avLst/>
          </a:prstGeom>
          <a:noFill/>
          <a:ln>
            <a:noFill/>
          </a:ln>
        </p:spPr>
      </p:pic>
      <p:pic>
        <p:nvPicPr>
          <p:cNvPr descr="电视萤幕画面&#10;&#10;中度可信度描述已自动生成" id="396" name="Google Shape;396;p35"/>
          <p:cNvPicPr preferRelativeResize="0"/>
          <p:nvPr/>
        </p:nvPicPr>
        <p:blipFill rotWithShape="1">
          <a:blip r:embed="rId8">
            <a:alphaModFix/>
          </a:blip>
          <a:srcRect b="0" l="0" r="0" t="0"/>
          <a:stretch/>
        </p:blipFill>
        <p:spPr>
          <a:xfrm>
            <a:off x="769269" y="4167280"/>
            <a:ext cx="3232436" cy="2424328"/>
          </a:xfrm>
          <a:prstGeom prst="rect">
            <a:avLst/>
          </a:prstGeom>
          <a:noFill/>
          <a:ln>
            <a:noFill/>
          </a:ln>
        </p:spPr>
      </p:pic>
      <p:pic>
        <p:nvPicPr>
          <p:cNvPr descr="男人的照片上写着字&#10;&#10;描述已自动生成" id="397" name="Google Shape;397;p35"/>
          <p:cNvPicPr preferRelativeResize="0"/>
          <p:nvPr/>
        </p:nvPicPr>
        <p:blipFill rotWithShape="1">
          <a:blip r:embed="rId9">
            <a:alphaModFix/>
          </a:blip>
          <a:srcRect b="-11486" l="0" r="0" t="11487"/>
          <a:stretch/>
        </p:blipFill>
        <p:spPr>
          <a:xfrm>
            <a:off x="4671219" y="4163176"/>
            <a:ext cx="3531211" cy="26484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pSp>
        <p:nvGrpSpPr>
          <p:cNvPr id="402" name="Google Shape;402;p36"/>
          <p:cNvGrpSpPr/>
          <p:nvPr/>
        </p:nvGrpSpPr>
        <p:grpSpPr>
          <a:xfrm>
            <a:off x="1659081" y="-872837"/>
            <a:ext cx="8717800" cy="8603673"/>
            <a:chOff x="1659081" y="-872837"/>
            <a:chExt cx="8717800" cy="8603673"/>
          </a:xfrm>
        </p:grpSpPr>
        <p:sp>
          <p:nvSpPr>
            <p:cNvPr id="403" name="Google Shape;403;p36"/>
            <p:cNvSpPr/>
            <p:nvPr/>
          </p:nvSpPr>
          <p:spPr>
            <a:xfrm>
              <a:off x="1773208" y="-872837"/>
              <a:ext cx="8603673" cy="8603673"/>
            </a:xfrm>
            <a:prstGeom prst="ellipse">
              <a:avLst/>
            </a:prstGeom>
            <a:no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36"/>
            <p:cNvSpPr/>
            <p:nvPr/>
          </p:nvSpPr>
          <p:spPr>
            <a:xfrm>
              <a:off x="2185669" y="-324131"/>
              <a:ext cx="7820660" cy="7506260"/>
            </a:xfrm>
            <a:prstGeom prst="ellipse">
              <a:avLst/>
            </a:prstGeom>
            <a:solidFill>
              <a:schemeClr val="l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5" name="Google Shape;405;p36"/>
            <p:cNvGrpSpPr/>
            <p:nvPr/>
          </p:nvGrpSpPr>
          <p:grpSpPr>
            <a:xfrm>
              <a:off x="1659081" y="1713219"/>
              <a:ext cx="578692" cy="1424836"/>
              <a:chOff x="1659081" y="1713219"/>
              <a:chExt cx="578692" cy="1424836"/>
            </a:xfrm>
          </p:grpSpPr>
          <p:sp>
            <p:nvSpPr>
              <p:cNvPr id="406" name="Google Shape;406;p36"/>
              <p:cNvSpPr/>
              <p:nvPr/>
            </p:nvSpPr>
            <p:spPr>
              <a:xfrm>
                <a:off x="1659081" y="2207428"/>
                <a:ext cx="436418" cy="4364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36"/>
              <p:cNvSpPr/>
              <p:nvPr/>
            </p:nvSpPr>
            <p:spPr>
              <a:xfrm>
                <a:off x="1659081" y="2836170"/>
                <a:ext cx="301885" cy="30188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36"/>
              <p:cNvSpPr/>
              <p:nvPr/>
            </p:nvSpPr>
            <p:spPr>
              <a:xfrm>
                <a:off x="1935888" y="1713219"/>
                <a:ext cx="301885" cy="30188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9" name="Google Shape;409;p36"/>
            <p:cNvGrpSpPr/>
            <p:nvPr/>
          </p:nvGrpSpPr>
          <p:grpSpPr>
            <a:xfrm>
              <a:off x="9537137" y="4516762"/>
              <a:ext cx="839038" cy="1362308"/>
              <a:chOff x="9537137" y="4516762"/>
              <a:chExt cx="839038" cy="1362308"/>
            </a:xfrm>
          </p:grpSpPr>
          <p:sp>
            <p:nvSpPr>
              <p:cNvPr id="410" name="Google Shape;410;p36"/>
              <p:cNvSpPr/>
              <p:nvPr/>
            </p:nvSpPr>
            <p:spPr>
              <a:xfrm flipH="1">
                <a:off x="9724442" y="4979707"/>
                <a:ext cx="436418" cy="43641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36"/>
              <p:cNvSpPr/>
              <p:nvPr/>
            </p:nvSpPr>
            <p:spPr>
              <a:xfrm flipH="1">
                <a:off x="9537137" y="5577185"/>
                <a:ext cx="301885" cy="30188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2" name="Google Shape;412;p36"/>
              <p:cNvSpPr/>
              <p:nvPr/>
            </p:nvSpPr>
            <p:spPr>
              <a:xfrm flipH="1">
                <a:off x="10074290" y="4516762"/>
                <a:ext cx="301885" cy="30188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13" name="Google Shape;413;p36"/>
          <p:cNvGrpSpPr/>
          <p:nvPr/>
        </p:nvGrpSpPr>
        <p:grpSpPr>
          <a:xfrm>
            <a:off x="0" y="0"/>
            <a:ext cx="12192000" cy="6858000"/>
            <a:chOff x="0" y="0"/>
            <a:chExt cx="12192000" cy="6858000"/>
          </a:xfrm>
        </p:grpSpPr>
        <p:pic>
          <p:nvPicPr>
            <p:cNvPr id="414" name="Google Shape;414;p36"/>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415" name="Google Shape;415;p36"/>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416" name="Google Shape;416;p36"/>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417" name="Google Shape;417;p36"/>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418" name="Google Shape;418;p36"/>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cxnSp>
        <p:nvCxnSpPr>
          <p:cNvPr id="419" name="Google Shape;419;p36"/>
          <p:cNvCxnSpPr/>
          <p:nvPr/>
        </p:nvCxnSpPr>
        <p:spPr>
          <a:xfrm>
            <a:off x="3216275" y="1647044"/>
            <a:ext cx="1847850" cy="0"/>
          </a:xfrm>
          <a:prstGeom prst="straightConnector1">
            <a:avLst/>
          </a:prstGeom>
          <a:noFill/>
          <a:ln cap="flat" cmpd="sng" w="9525">
            <a:solidFill>
              <a:schemeClr val="dk1"/>
            </a:solidFill>
            <a:prstDash val="solid"/>
            <a:miter lim="800000"/>
            <a:headEnd len="sm" w="sm" type="none"/>
            <a:tailEnd len="sm" w="sm" type="none"/>
          </a:ln>
        </p:spPr>
      </p:cxnSp>
      <p:cxnSp>
        <p:nvCxnSpPr>
          <p:cNvPr id="420" name="Google Shape;420;p36"/>
          <p:cNvCxnSpPr/>
          <p:nvPr/>
        </p:nvCxnSpPr>
        <p:spPr>
          <a:xfrm>
            <a:off x="7085097" y="1647044"/>
            <a:ext cx="1847850" cy="0"/>
          </a:xfrm>
          <a:prstGeom prst="straightConnector1">
            <a:avLst/>
          </a:prstGeom>
          <a:noFill/>
          <a:ln cap="flat" cmpd="sng" w="9525">
            <a:solidFill>
              <a:schemeClr val="dk1"/>
            </a:solidFill>
            <a:prstDash val="solid"/>
            <a:miter lim="800000"/>
            <a:headEnd len="sm" w="sm" type="none"/>
            <a:tailEnd len="sm" w="sm" type="none"/>
          </a:ln>
        </p:spPr>
      </p:cxnSp>
      <p:sp>
        <p:nvSpPr>
          <p:cNvPr id="421" name="Google Shape;421;p36"/>
          <p:cNvSpPr txBox="1"/>
          <p:nvPr/>
        </p:nvSpPr>
        <p:spPr>
          <a:xfrm>
            <a:off x="2605696" y="2836252"/>
            <a:ext cx="693144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dk1"/>
                </a:solidFill>
                <a:latin typeface="Arial"/>
                <a:ea typeface="Arial"/>
                <a:cs typeface="Arial"/>
                <a:sym typeface="Arial"/>
              </a:rPr>
              <a:t>Thanks for listening!</a:t>
            </a:r>
            <a:endParaRPr b="1" sz="5400">
              <a:solidFill>
                <a:schemeClr val="dk1"/>
              </a:solidFill>
              <a:latin typeface="Arial"/>
              <a:ea typeface="Arial"/>
              <a:cs typeface="Arial"/>
              <a:sym typeface="Arial"/>
            </a:endParaRPr>
          </a:p>
        </p:txBody>
      </p:sp>
      <p:pic>
        <p:nvPicPr>
          <p:cNvPr id="422" name="Google Shape;422;p36"/>
          <p:cNvPicPr preferRelativeResize="0"/>
          <p:nvPr/>
        </p:nvPicPr>
        <p:blipFill rotWithShape="1">
          <a:blip r:embed="rId6">
            <a:alphaModFix/>
          </a:blip>
          <a:srcRect b="0" l="0" r="0" t="0"/>
          <a:stretch/>
        </p:blipFill>
        <p:spPr>
          <a:xfrm>
            <a:off x="5643572" y="1214155"/>
            <a:ext cx="862078" cy="865778"/>
          </a:xfrm>
          <a:prstGeom prst="rect">
            <a:avLst/>
          </a:prstGeom>
          <a:noFill/>
          <a:ln>
            <a:noFill/>
          </a:ln>
        </p:spPr>
      </p:pic>
      <p:grpSp>
        <p:nvGrpSpPr>
          <p:cNvPr id="423" name="Google Shape;423;p36"/>
          <p:cNvGrpSpPr/>
          <p:nvPr/>
        </p:nvGrpSpPr>
        <p:grpSpPr>
          <a:xfrm>
            <a:off x="3392539" y="3714953"/>
            <a:ext cx="5424062" cy="2262397"/>
            <a:chOff x="3518700" y="2975193"/>
            <a:chExt cx="5424062" cy="2262397"/>
          </a:xfrm>
        </p:grpSpPr>
        <p:sp>
          <p:nvSpPr>
            <p:cNvPr id="424" name="Google Shape;424;p36"/>
            <p:cNvSpPr/>
            <p:nvPr/>
          </p:nvSpPr>
          <p:spPr>
            <a:xfrm>
              <a:off x="4592553" y="2975193"/>
              <a:ext cx="18473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425" name="Google Shape;425;p36"/>
            <p:cNvSpPr/>
            <p:nvPr/>
          </p:nvSpPr>
          <p:spPr>
            <a:xfrm>
              <a:off x="3518700" y="4777215"/>
              <a:ext cx="5424062" cy="4603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a:ea typeface="Times"/>
                  <a:cs typeface="Times"/>
                  <a:sym typeface="Times"/>
                </a:rPr>
                <a:t>2024.12</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0" name="Shape 430"/>
        <p:cNvGrpSpPr/>
        <p:nvPr/>
      </p:nvGrpSpPr>
      <p:grpSpPr>
        <a:xfrm>
          <a:off x="0" y="0"/>
          <a:ext cx="0" cy="0"/>
          <a:chOff x="0" y="0"/>
          <a:chExt cx="0" cy="0"/>
        </a:xfrm>
      </p:grpSpPr>
      <p:grpSp>
        <p:nvGrpSpPr>
          <p:cNvPr id="431" name="Google Shape;431;p37"/>
          <p:cNvGrpSpPr/>
          <p:nvPr/>
        </p:nvGrpSpPr>
        <p:grpSpPr>
          <a:xfrm>
            <a:off x="0" y="0"/>
            <a:ext cx="12192000" cy="6858000"/>
            <a:chOff x="0" y="0"/>
            <a:chExt cx="12192000" cy="6858000"/>
          </a:xfrm>
        </p:grpSpPr>
        <p:pic>
          <p:nvPicPr>
            <p:cNvPr id="432" name="Google Shape;432;p37"/>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433" name="Google Shape;433;p37"/>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434" name="Google Shape;434;p37"/>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435" name="Google Shape;435;p37"/>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436" name="Google Shape;436;p37"/>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437" name="Google Shape;437;p37"/>
          <p:cNvSpPr txBox="1"/>
          <p:nvPr/>
        </p:nvSpPr>
        <p:spPr>
          <a:xfrm>
            <a:off x="500049" y="693612"/>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 Implementation</a:t>
            </a:r>
            <a:endParaRPr/>
          </a:p>
        </p:txBody>
      </p:sp>
      <p:sp>
        <p:nvSpPr>
          <p:cNvPr id="438" name="Google Shape;438;p37"/>
          <p:cNvSpPr txBox="1"/>
          <p:nvPr/>
        </p:nvSpPr>
        <p:spPr>
          <a:xfrm>
            <a:off x="500049" y="1275551"/>
            <a:ext cx="11145733"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5073B"/>
                </a:solidFill>
                <a:latin typeface="Arial"/>
                <a:ea typeface="Arial"/>
                <a:cs typeface="Arial"/>
                <a:sym typeface="Arial"/>
              </a:rPr>
              <a:t>We referenced two projects on GitHub </a:t>
            </a:r>
            <a:r>
              <a:rPr lang="en-US" sz="1800">
                <a:solidFill>
                  <a:srgbClr val="05073B"/>
                </a:solidFill>
                <a:latin typeface="Arial"/>
                <a:ea typeface="Arial"/>
                <a:cs typeface="Arial"/>
                <a:sym typeface="Arial"/>
              </a:rPr>
              <a:t>and successfully </a:t>
            </a:r>
            <a:r>
              <a:rPr b="0" i="0" lang="en-US" sz="1800">
                <a:solidFill>
                  <a:srgbClr val="05073B"/>
                </a:solidFill>
                <a:latin typeface="Arial"/>
                <a:ea typeface="Arial"/>
                <a:cs typeface="Arial"/>
                <a:sym typeface="Arial"/>
              </a:rPr>
              <a:t>deployed them on the Jetson Nano</a:t>
            </a:r>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0" i="0" lang="en-US" sz="1800">
                <a:solidFill>
                  <a:srgbClr val="05073B"/>
                </a:solidFill>
                <a:latin typeface="Arial"/>
                <a:ea typeface="Arial"/>
                <a:cs typeface="Arial"/>
                <a:sym typeface="Arial"/>
              </a:rPr>
              <a:t>one is based on </a:t>
            </a:r>
            <a:r>
              <a:rPr b="1" i="0" lang="en-US" sz="2400">
                <a:solidFill>
                  <a:srgbClr val="05073B"/>
                </a:solidFill>
                <a:latin typeface="Arial"/>
                <a:ea typeface="Arial"/>
                <a:cs typeface="Arial"/>
                <a:sym typeface="Arial"/>
              </a:rPr>
              <a:t>opencv</a:t>
            </a:r>
            <a:r>
              <a:rPr b="0" i="0" lang="en-US" sz="1800">
                <a:solidFill>
                  <a:srgbClr val="05073B"/>
                </a:solidFill>
                <a:latin typeface="Arial"/>
                <a:ea typeface="Arial"/>
                <a:cs typeface="Arial"/>
                <a:sym typeface="Arial"/>
              </a:rPr>
              <a:t>, using </a:t>
            </a:r>
            <a:r>
              <a:rPr b="1" lang="en-US" sz="2400">
                <a:solidFill>
                  <a:srgbClr val="05073B"/>
                </a:solidFill>
                <a:latin typeface="Arial"/>
                <a:ea typeface="Arial"/>
                <a:cs typeface="Arial"/>
                <a:sym typeface="Arial"/>
              </a:rPr>
              <a:t>yolov5</a:t>
            </a:r>
            <a:r>
              <a:rPr lang="en-US" sz="1800">
                <a:solidFill>
                  <a:schemeClr val="dk1"/>
                </a:solidFill>
                <a:latin typeface="Arial"/>
                <a:ea typeface="Arial"/>
                <a:cs typeface="Arial"/>
                <a:sym typeface="Arial"/>
              </a:rPr>
              <a:t> </a:t>
            </a:r>
            <a:r>
              <a:rPr b="0" i="0" lang="en-US" sz="1800">
                <a:solidFill>
                  <a:srgbClr val="05073B"/>
                </a:solidFill>
                <a:latin typeface="Arial"/>
                <a:ea typeface="Arial"/>
                <a:cs typeface="Arial"/>
                <a:sym typeface="Arial"/>
              </a:rPr>
              <a:t>model.</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0" i="0" lang="en-US" sz="1800">
                <a:solidFill>
                  <a:srgbClr val="05073B"/>
                </a:solidFill>
                <a:latin typeface="Arial"/>
                <a:ea typeface="Arial"/>
                <a:cs typeface="Arial"/>
                <a:sym typeface="Arial"/>
              </a:rPr>
              <a:t>another is based on </a:t>
            </a:r>
            <a:r>
              <a:rPr b="1" lang="en-US" sz="2400">
                <a:solidFill>
                  <a:srgbClr val="05073B"/>
                </a:solidFill>
                <a:latin typeface="Arial"/>
                <a:ea typeface="Arial"/>
                <a:cs typeface="Arial"/>
                <a:sym typeface="Arial"/>
              </a:rPr>
              <a:t>jetson </a:t>
            </a:r>
            <a:r>
              <a:rPr b="0" i="0" lang="en-US" sz="1800">
                <a:solidFill>
                  <a:srgbClr val="05073B"/>
                </a:solidFill>
                <a:latin typeface="Arial"/>
                <a:ea typeface="Arial"/>
                <a:cs typeface="Arial"/>
                <a:sym typeface="Arial"/>
              </a:rPr>
              <a:t>library using </a:t>
            </a:r>
            <a:r>
              <a:rPr b="1" lang="en-US" sz="2400">
                <a:solidFill>
                  <a:srgbClr val="05073B"/>
                </a:solidFill>
                <a:latin typeface="Arial"/>
                <a:ea typeface="Arial"/>
                <a:cs typeface="Arial"/>
                <a:sym typeface="Arial"/>
              </a:rPr>
              <a:t>SSD_MobileNet_V2 </a:t>
            </a:r>
            <a:r>
              <a:rPr b="0" i="0" lang="en-US" sz="1800">
                <a:solidFill>
                  <a:srgbClr val="05073B"/>
                </a:solidFill>
                <a:latin typeface="Arial"/>
                <a:ea typeface="Arial"/>
                <a:cs typeface="Arial"/>
                <a:sym typeface="Arial"/>
              </a:rPr>
              <a:t>model.</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1" lang="en-US" sz="1800">
                <a:solidFill>
                  <a:srgbClr val="05073B"/>
                </a:solidFill>
                <a:latin typeface="Arial"/>
                <a:ea typeface="Arial"/>
                <a:cs typeface="Arial"/>
                <a:sym typeface="Arial"/>
              </a:rPr>
              <a:t>jetson introduction:</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lang="en-US" sz="1800">
                <a:solidFill>
                  <a:srgbClr val="05073B"/>
                </a:solidFill>
                <a:latin typeface="Arial"/>
                <a:ea typeface="Arial"/>
                <a:cs typeface="Arial"/>
                <a:sym typeface="Arial"/>
              </a:rPr>
              <a:t>The jetson library is part of the </a:t>
            </a:r>
            <a:r>
              <a:rPr b="1" lang="en-US" sz="1800">
                <a:solidFill>
                  <a:srgbClr val="05073B"/>
                </a:solidFill>
                <a:latin typeface="Arial"/>
                <a:ea typeface="Arial"/>
                <a:cs typeface="Arial"/>
                <a:sym typeface="Arial"/>
              </a:rPr>
              <a:t>Jetson-Inference</a:t>
            </a:r>
            <a:r>
              <a:rPr lang="en-US" sz="1800">
                <a:solidFill>
                  <a:srgbClr val="05073B"/>
                </a:solidFill>
                <a:latin typeface="Arial"/>
                <a:ea typeface="Arial"/>
                <a:cs typeface="Arial"/>
                <a:sym typeface="Arial"/>
              </a:rPr>
              <a:t> project,</a:t>
            </a:r>
            <a:endParaRPr/>
          </a:p>
          <a:p>
            <a:pPr indent="0" lvl="0" marL="0" marR="0" rtl="0" algn="l">
              <a:spcBef>
                <a:spcPts val="0"/>
              </a:spcBef>
              <a:spcAft>
                <a:spcPts val="0"/>
              </a:spcAft>
              <a:buNone/>
            </a:pPr>
            <a:r>
              <a:rPr lang="en-US" sz="1800">
                <a:solidFill>
                  <a:srgbClr val="05073B"/>
                </a:solidFill>
                <a:latin typeface="Arial"/>
                <a:ea typeface="Arial"/>
                <a:cs typeface="Arial"/>
                <a:sym typeface="Arial"/>
              </a:rPr>
              <a:t>providing an easy-to-use API to implement the process of building TensrRT and using the engine for inference, </a:t>
            </a:r>
            <a:endParaRPr/>
          </a:p>
          <a:p>
            <a:pPr indent="0" lvl="0" marL="0" marR="0" rtl="0" algn="l">
              <a:spcBef>
                <a:spcPts val="0"/>
              </a:spcBef>
              <a:spcAft>
                <a:spcPts val="0"/>
              </a:spcAft>
              <a:buNone/>
            </a:pPr>
            <a:r>
              <a:rPr lang="en-US" sz="1800">
                <a:solidFill>
                  <a:srgbClr val="05073B"/>
                </a:solidFill>
                <a:latin typeface="Arial"/>
                <a:ea typeface="Arial"/>
                <a:cs typeface="Arial"/>
                <a:sym typeface="Arial"/>
              </a:rPr>
              <a:t>as well as providing common tools such as calling cameras and debugging on the jetson nano</a:t>
            </a:r>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lang="en-US" sz="1800" u="sng">
                <a:solidFill>
                  <a:schemeClr val="hlink"/>
                </a:solidFill>
                <a:latin typeface="Arial"/>
                <a:ea typeface="Arial"/>
                <a:cs typeface="Arial"/>
                <a:sym typeface="Arial"/>
                <a:hlinkClick r:id="rId6"/>
              </a:rPr>
              <a:t>amirhosseinh77/JetsonYolo: Simple process for camera installation, </a:t>
            </a:r>
            <a:endParaRPr/>
          </a:p>
          <a:p>
            <a:pPr indent="0" lvl="0" marL="0" marR="0" rtl="0" algn="l">
              <a:spcBef>
                <a:spcPts val="0"/>
              </a:spcBef>
              <a:spcAft>
                <a:spcPts val="0"/>
              </a:spcAft>
              <a:buNone/>
            </a:pPr>
            <a:r>
              <a:rPr lang="en-US" sz="1800" u="sng">
                <a:solidFill>
                  <a:schemeClr val="hlink"/>
                </a:solidFill>
                <a:latin typeface="Arial"/>
                <a:ea typeface="Arial"/>
                <a:cs typeface="Arial"/>
                <a:sym typeface="Arial"/>
                <a:hlinkClick r:id="rId7"/>
              </a:rPr>
              <a:t>software and hardware setup, and object detection using Yolov5 and openCV on NVIDIA Jetson Nano.</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lang="en-US" sz="1800" u="sng">
                <a:solidFill>
                  <a:schemeClr val="hlink"/>
                </a:solidFill>
                <a:latin typeface="Arial"/>
                <a:ea typeface="Arial"/>
                <a:cs typeface="Arial"/>
                <a:sym typeface="Arial"/>
                <a:hlinkClick r:id="rId8"/>
              </a:rPr>
              <a:t>dusty-nv/jetson-inference: Hello AI World guide to deploying deep-learning inference networks</a:t>
            </a:r>
            <a:endParaRPr/>
          </a:p>
          <a:p>
            <a:pPr indent="0" lvl="0" marL="0" marR="0" rtl="0" algn="l">
              <a:spcBef>
                <a:spcPts val="0"/>
              </a:spcBef>
              <a:spcAft>
                <a:spcPts val="0"/>
              </a:spcAft>
              <a:buNone/>
            </a:pPr>
            <a:r>
              <a:rPr lang="en-US" sz="1800" u="sng">
                <a:solidFill>
                  <a:schemeClr val="hlink"/>
                </a:solidFill>
                <a:latin typeface="Arial"/>
                <a:ea typeface="Arial"/>
                <a:cs typeface="Arial"/>
                <a:sym typeface="Arial"/>
                <a:hlinkClick r:id="rId9"/>
              </a:rPr>
              <a:t> and deep vision primitives with TensorRT and NVIDIA Jetson.</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0" i="0" lang="en-US" sz="1800">
                <a:solidFill>
                  <a:srgbClr val="05073B"/>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3" name="Shape 443"/>
        <p:cNvGrpSpPr/>
        <p:nvPr/>
      </p:nvGrpSpPr>
      <p:grpSpPr>
        <a:xfrm>
          <a:off x="0" y="0"/>
          <a:ext cx="0" cy="0"/>
          <a:chOff x="0" y="0"/>
          <a:chExt cx="0" cy="0"/>
        </a:xfrm>
      </p:grpSpPr>
      <p:grpSp>
        <p:nvGrpSpPr>
          <p:cNvPr id="444" name="Google Shape;444;p38"/>
          <p:cNvGrpSpPr/>
          <p:nvPr/>
        </p:nvGrpSpPr>
        <p:grpSpPr>
          <a:xfrm>
            <a:off x="0" y="0"/>
            <a:ext cx="12192000" cy="6858000"/>
            <a:chOff x="0" y="0"/>
            <a:chExt cx="12192000" cy="6858000"/>
          </a:xfrm>
        </p:grpSpPr>
        <p:pic>
          <p:nvPicPr>
            <p:cNvPr id="445" name="Google Shape;445;p38"/>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446" name="Google Shape;446;p38"/>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447" name="Google Shape;447;p38"/>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448" name="Google Shape;448;p38"/>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449" name="Google Shape;449;p38"/>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450" name="Google Shape;450;p38"/>
          <p:cNvSpPr txBox="1"/>
          <p:nvPr/>
        </p:nvSpPr>
        <p:spPr>
          <a:xfrm>
            <a:off x="500049" y="657635"/>
            <a:ext cx="1080833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2A2F45"/>
                </a:solidFill>
                <a:latin typeface="Arial"/>
                <a:ea typeface="Arial"/>
                <a:cs typeface="Arial"/>
                <a:sym typeface="Arial"/>
              </a:rPr>
              <a:t>Members and Roles</a:t>
            </a:r>
            <a:endParaRPr b="1" sz="3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5"/>
          <p:cNvGrpSpPr/>
          <p:nvPr/>
        </p:nvGrpSpPr>
        <p:grpSpPr>
          <a:xfrm>
            <a:off x="21590" y="0"/>
            <a:ext cx="12192000" cy="6858000"/>
            <a:chOff x="0" y="0"/>
            <a:chExt cx="12192000" cy="6858000"/>
          </a:xfrm>
        </p:grpSpPr>
        <p:pic>
          <p:nvPicPr>
            <p:cNvPr id="129" name="Google Shape;129;p15"/>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130" name="Google Shape;130;p15"/>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131" name="Google Shape;131;p15"/>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132" name="Google Shape;132;p15"/>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133" name="Google Shape;133;p15"/>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134" name="Google Shape;134;p15"/>
          <p:cNvSpPr txBox="1"/>
          <p:nvPr/>
        </p:nvSpPr>
        <p:spPr>
          <a:xfrm>
            <a:off x="3594564" y="2784041"/>
            <a:ext cx="8368665" cy="106343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800">
                <a:solidFill>
                  <a:schemeClr val="dk1"/>
                </a:solidFill>
                <a:latin typeface="Arial"/>
                <a:ea typeface="Arial"/>
                <a:cs typeface="Arial"/>
                <a:sym typeface="Arial"/>
              </a:rPr>
              <a:t>Introduction to Our Work</a:t>
            </a:r>
            <a:endParaRPr b="1" sz="4800">
              <a:solidFill>
                <a:schemeClr val="dk1"/>
              </a:solidFill>
              <a:latin typeface="Arial"/>
              <a:ea typeface="Arial"/>
              <a:cs typeface="Arial"/>
              <a:sym typeface="Arial"/>
            </a:endParaRPr>
          </a:p>
        </p:txBody>
      </p:sp>
      <p:sp>
        <p:nvSpPr>
          <p:cNvPr id="135" name="Google Shape;135;p15"/>
          <p:cNvSpPr txBox="1"/>
          <p:nvPr/>
        </p:nvSpPr>
        <p:spPr>
          <a:xfrm>
            <a:off x="1803400" y="2874645"/>
            <a:ext cx="1506855" cy="1107996"/>
          </a:xfrm>
          <a:prstGeom prst="rect">
            <a:avLst/>
          </a:prstGeom>
          <a:solidFill>
            <a:srgbClr val="3F3F3F"/>
          </a:solidFill>
          <a:ln cap="flat" cmpd="sng" w="12700">
            <a:solidFill>
              <a:srgbClr val="3E936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Arial"/>
                <a:ea typeface="Arial"/>
                <a:cs typeface="Arial"/>
                <a:sym typeface="Arial"/>
              </a:rPr>
              <a:t>1</a:t>
            </a:r>
            <a:endParaRPr sz="5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16"/>
          <p:cNvGrpSpPr/>
          <p:nvPr/>
        </p:nvGrpSpPr>
        <p:grpSpPr>
          <a:xfrm>
            <a:off x="0" y="0"/>
            <a:ext cx="12192000" cy="6858000"/>
            <a:chOff x="0" y="0"/>
            <a:chExt cx="12192000" cy="6858000"/>
          </a:xfrm>
        </p:grpSpPr>
        <p:pic>
          <p:nvPicPr>
            <p:cNvPr id="142" name="Google Shape;142;p16"/>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143" name="Google Shape;143;p16"/>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144" name="Google Shape;144;p16"/>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145" name="Google Shape;145;p16"/>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146" name="Google Shape;146;p16"/>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147" name="Google Shape;147;p16"/>
          <p:cNvSpPr txBox="1"/>
          <p:nvPr/>
        </p:nvSpPr>
        <p:spPr>
          <a:xfrm>
            <a:off x="430892" y="609406"/>
            <a:ext cx="10808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2A2F45"/>
                </a:solidFill>
              </a:rPr>
              <a:t>Introduction</a:t>
            </a:r>
            <a:endParaRPr b="1" sz="3600">
              <a:solidFill>
                <a:schemeClr val="dk1"/>
              </a:solidFill>
              <a:latin typeface="Arial"/>
              <a:ea typeface="Arial"/>
              <a:cs typeface="Arial"/>
              <a:sym typeface="Arial"/>
            </a:endParaRPr>
          </a:p>
        </p:txBody>
      </p:sp>
      <p:sp>
        <p:nvSpPr>
          <p:cNvPr id="148" name="Google Shape;148;p16"/>
          <p:cNvSpPr txBox="1"/>
          <p:nvPr/>
        </p:nvSpPr>
        <p:spPr>
          <a:xfrm>
            <a:off x="430892" y="1218812"/>
            <a:ext cx="11487000" cy="5270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050"/>
              </a:spcBef>
              <a:spcAft>
                <a:spcPts val="0"/>
              </a:spcAft>
              <a:buSzPts val="1100"/>
              <a:buNone/>
            </a:pPr>
            <a:r>
              <a:rPr b="1" lang="en-US" sz="2000">
                <a:solidFill>
                  <a:srgbClr val="05073B"/>
                </a:solidFill>
              </a:rPr>
              <a:t>Selected Models:</a:t>
            </a:r>
            <a:endParaRPr b="1" sz="2000">
              <a:solidFill>
                <a:srgbClr val="05073B"/>
              </a:solidFill>
            </a:endParaRPr>
          </a:p>
          <a:p>
            <a:pPr indent="0" lvl="0" marL="0" rtl="0" algn="l">
              <a:lnSpc>
                <a:spcPct val="115000"/>
              </a:lnSpc>
              <a:spcBef>
                <a:spcPts val="1050"/>
              </a:spcBef>
              <a:spcAft>
                <a:spcPts val="0"/>
              </a:spcAft>
              <a:buClr>
                <a:schemeClr val="dk1"/>
              </a:buClr>
              <a:buSzPts val="1100"/>
              <a:buFont typeface="Arial"/>
              <a:buNone/>
            </a:pPr>
            <a:r>
              <a:rPr b="1" lang="en-US" sz="2000">
                <a:solidFill>
                  <a:srgbClr val="05073B"/>
                </a:solidFill>
              </a:rPr>
              <a:t>YOLOv5:</a:t>
            </a:r>
            <a:r>
              <a:rPr lang="en-US" sz="2000">
                <a:solidFill>
                  <a:srgbClr val="05073B"/>
                </a:solidFill>
              </a:rPr>
              <a:t> A fast and accurate object detection algorithm, ideal for real-time applications.</a:t>
            </a:r>
            <a:endParaRPr sz="2000">
              <a:solidFill>
                <a:srgbClr val="05073B"/>
              </a:solidFill>
            </a:endParaRPr>
          </a:p>
          <a:p>
            <a:pPr indent="0" lvl="0" marL="0" rtl="0" algn="l">
              <a:lnSpc>
                <a:spcPct val="115000"/>
              </a:lnSpc>
              <a:spcBef>
                <a:spcPts val="1050"/>
              </a:spcBef>
              <a:spcAft>
                <a:spcPts val="0"/>
              </a:spcAft>
              <a:buClr>
                <a:schemeClr val="dk1"/>
              </a:buClr>
              <a:buSzPts val="1100"/>
              <a:buFont typeface="Arial"/>
              <a:buNone/>
            </a:pPr>
            <a:r>
              <a:rPr b="1" lang="en-US" sz="2000">
                <a:solidFill>
                  <a:srgbClr val="05073B"/>
                </a:solidFill>
              </a:rPr>
              <a:t>MobileNet-SSD-v2: </a:t>
            </a:r>
            <a:r>
              <a:rPr lang="en-US" sz="2000">
                <a:solidFill>
                  <a:srgbClr val="05073B"/>
                </a:solidFill>
              </a:rPr>
              <a:t>A lightweight object detection model with 267 layers and 15M parameters, optimized for real-time inference on low-resource devices like smartphones.</a:t>
            </a:r>
            <a:endParaRPr sz="2000">
              <a:solidFill>
                <a:srgbClr val="05073B"/>
              </a:solidFill>
            </a:endParaRPr>
          </a:p>
          <a:p>
            <a:pPr indent="0" lvl="0" marL="0" rtl="0" algn="l">
              <a:lnSpc>
                <a:spcPct val="115000"/>
              </a:lnSpc>
              <a:spcBef>
                <a:spcPts val="1050"/>
              </a:spcBef>
              <a:spcAft>
                <a:spcPts val="0"/>
              </a:spcAft>
              <a:buSzPts val="1100"/>
              <a:buNone/>
            </a:pPr>
            <a:r>
              <a:rPr b="1" lang="en-US" sz="2000">
                <a:solidFill>
                  <a:srgbClr val="05073B"/>
                </a:solidFill>
              </a:rPr>
              <a:t>ResNet18:</a:t>
            </a:r>
            <a:r>
              <a:rPr lang="en-US" sz="2000">
                <a:solidFill>
                  <a:srgbClr val="05073B"/>
                </a:solidFill>
              </a:rPr>
              <a:t> A lightweight ResNet model with 18 layers and residual blocks, offering excellent feature extraction and classification while solving gradient vanishing issues in deep networks.</a:t>
            </a:r>
            <a:endParaRPr b="1" sz="2000">
              <a:solidFill>
                <a:srgbClr val="05073B"/>
              </a:solidFill>
            </a:endParaRPr>
          </a:p>
          <a:p>
            <a:pPr indent="0" lvl="0" marL="0" marR="0" rtl="0" algn="l">
              <a:lnSpc>
                <a:spcPct val="115000"/>
              </a:lnSpc>
              <a:spcBef>
                <a:spcPts val="1050"/>
              </a:spcBef>
              <a:spcAft>
                <a:spcPts val="0"/>
              </a:spcAft>
              <a:buNone/>
            </a:pPr>
            <a:r>
              <a:rPr b="1" i="0" lang="en-US" sz="2400">
                <a:solidFill>
                  <a:srgbClr val="05073B"/>
                </a:solidFill>
              </a:rPr>
              <a:t>common features:</a:t>
            </a:r>
            <a:endParaRPr b="1"/>
          </a:p>
          <a:p>
            <a:pPr indent="-285750" lvl="0" marL="285750" marR="0" rtl="0" algn="l">
              <a:lnSpc>
                <a:spcPct val="115000"/>
              </a:lnSpc>
              <a:spcBef>
                <a:spcPts val="1050"/>
              </a:spcBef>
              <a:spcAft>
                <a:spcPts val="0"/>
              </a:spcAft>
              <a:buClr>
                <a:srgbClr val="05073B"/>
              </a:buClr>
              <a:buSzPts val="2400"/>
              <a:buFont typeface="Arial"/>
              <a:buChar char="•"/>
            </a:pPr>
            <a:r>
              <a:rPr b="0" i="0" lang="en-US" sz="2400">
                <a:solidFill>
                  <a:srgbClr val="05073B"/>
                </a:solidFill>
                <a:latin typeface="Arial"/>
                <a:ea typeface="Arial"/>
                <a:cs typeface="Arial"/>
                <a:sym typeface="Arial"/>
              </a:rPr>
              <a:t>Can be used for object detection</a:t>
            </a:r>
            <a:endParaRPr/>
          </a:p>
          <a:p>
            <a:pPr indent="-285750" lvl="0" marL="285750" marR="0" rtl="0" algn="l">
              <a:lnSpc>
                <a:spcPct val="115000"/>
              </a:lnSpc>
              <a:spcBef>
                <a:spcPts val="1050"/>
              </a:spcBef>
              <a:spcAft>
                <a:spcPts val="0"/>
              </a:spcAft>
              <a:buClr>
                <a:srgbClr val="05073B"/>
              </a:buClr>
              <a:buSzPts val="2400"/>
              <a:buChar char="•"/>
            </a:pPr>
            <a:r>
              <a:rPr i="0" lang="en-US" sz="2400">
                <a:solidFill>
                  <a:srgbClr val="05073B"/>
                </a:solidFill>
              </a:rPr>
              <a:t>Lightweight model</a:t>
            </a:r>
            <a:endParaRPr/>
          </a:p>
          <a:p>
            <a:pPr indent="-285750" lvl="0" marL="285750" marR="0" rtl="0" algn="l">
              <a:lnSpc>
                <a:spcPct val="115000"/>
              </a:lnSpc>
              <a:spcBef>
                <a:spcPts val="1050"/>
              </a:spcBef>
              <a:spcAft>
                <a:spcPts val="0"/>
              </a:spcAft>
              <a:buClr>
                <a:srgbClr val="05073B"/>
              </a:buClr>
              <a:buSzPts val="2400"/>
              <a:buFont typeface="Arial"/>
              <a:buChar char="•"/>
            </a:pPr>
            <a:r>
              <a:rPr b="0" i="0" lang="en-US" sz="2400">
                <a:solidFill>
                  <a:srgbClr val="05073B"/>
                </a:solidFill>
                <a:latin typeface="Arial"/>
                <a:ea typeface="Arial"/>
                <a:cs typeface="Arial"/>
                <a:sym typeface="Arial"/>
              </a:rPr>
              <a:t>Good community support</a:t>
            </a:r>
            <a:endParaRPr/>
          </a:p>
          <a:p>
            <a:pPr indent="0" lvl="0" marL="0" marR="0" rtl="0" algn="l">
              <a:spcBef>
                <a:spcPts val="1050"/>
              </a:spcBef>
              <a:spcAft>
                <a:spcPts val="0"/>
              </a:spcAft>
              <a:buNone/>
            </a:pPr>
            <a:r>
              <a:t/>
            </a:r>
            <a:endParaRPr b="0" i="0" sz="1800">
              <a:solidFill>
                <a:srgbClr val="05073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17"/>
          <p:cNvGrpSpPr/>
          <p:nvPr/>
        </p:nvGrpSpPr>
        <p:grpSpPr>
          <a:xfrm>
            <a:off x="0" y="0"/>
            <a:ext cx="12192000" cy="6858000"/>
            <a:chOff x="0" y="0"/>
            <a:chExt cx="12192000" cy="6858000"/>
          </a:xfrm>
        </p:grpSpPr>
        <p:pic>
          <p:nvPicPr>
            <p:cNvPr id="155" name="Google Shape;155;p17"/>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156" name="Google Shape;156;p17"/>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157" name="Google Shape;157;p17"/>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158" name="Google Shape;158;p17"/>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159" name="Google Shape;159;p17"/>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160" name="Google Shape;160;p17"/>
          <p:cNvSpPr txBox="1"/>
          <p:nvPr/>
        </p:nvSpPr>
        <p:spPr>
          <a:xfrm>
            <a:off x="430892" y="1222668"/>
            <a:ext cx="1080833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Object Detection:</a:t>
            </a:r>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161" name="Google Shape;161;p17"/>
          <p:cNvSpPr txBox="1"/>
          <p:nvPr/>
        </p:nvSpPr>
        <p:spPr>
          <a:xfrm>
            <a:off x="500049" y="1855036"/>
            <a:ext cx="1114573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5073B"/>
                </a:solidFill>
                <a:latin typeface="Arial"/>
                <a:ea typeface="Arial"/>
                <a:cs typeface="Arial"/>
                <a:sym typeface="Arial"/>
              </a:rPr>
              <a:t>We referenced two projects on GitHub </a:t>
            </a:r>
            <a:r>
              <a:rPr lang="en-US" sz="1800">
                <a:solidFill>
                  <a:srgbClr val="05073B"/>
                </a:solidFill>
                <a:latin typeface="Arial"/>
                <a:ea typeface="Arial"/>
                <a:cs typeface="Arial"/>
                <a:sym typeface="Arial"/>
              </a:rPr>
              <a:t>and successfully </a:t>
            </a:r>
            <a:r>
              <a:rPr b="0" i="0" lang="en-US" sz="1800">
                <a:solidFill>
                  <a:srgbClr val="05073B"/>
                </a:solidFill>
                <a:latin typeface="Arial"/>
                <a:ea typeface="Arial"/>
                <a:cs typeface="Arial"/>
                <a:sym typeface="Arial"/>
              </a:rPr>
              <a:t>deployed them on the Jetson Nano</a:t>
            </a:r>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0" i="0" lang="en-US" sz="1800">
                <a:solidFill>
                  <a:srgbClr val="05073B"/>
                </a:solidFill>
                <a:latin typeface="Arial"/>
                <a:ea typeface="Arial"/>
                <a:cs typeface="Arial"/>
                <a:sym typeface="Arial"/>
              </a:rPr>
              <a:t>one is based on </a:t>
            </a:r>
            <a:r>
              <a:rPr b="1" i="0" lang="en-US" sz="2400">
                <a:solidFill>
                  <a:srgbClr val="05073B"/>
                </a:solidFill>
                <a:latin typeface="Arial"/>
                <a:ea typeface="Arial"/>
                <a:cs typeface="Arial"/>
                <a:sym typeface="Arial"/>
              </a:rPr>
              <a:t>opencv</a:t>
            </a:r>
            <a:r>
              <a:rPr b="0" i="0" lang="en-US" sz="1800">
                <a:solidFill>
                  <a:srgbClr val="05073B"/>
                </a:solidFill>
                <a:latin typeface="Arial"/>
                <a:ea typeface="Arial"/>
                <a:cs typeface="Arial"/>
                <a:sym typeface="Arial"/>
              </a:rPr>
              <a:t>, using </a:t>
            </a:r>
            <a:r>
              <a:rPr b="1" lang="en-US" sz="2400">
                <a:solidFill>
                  <a:srgbClr val="05073B"/>
                </a:solidFill>
                <a:latin typeface="Arial"/>
                <a:ea typeface="Arial"/>
                <a:cs typeface="Arial"/>
                <a:sym typeface="Arial"/>
              </a:rPr>
              <a:t>yolov5</a:t>
            </a:r>
            <a:r>
              <a:rPr lang="en-US" sz="1800">
                <a:solidFill>
                  <a:schemeClr val="dk1"/>
                </a:solidFill>
                <a:latin typeface="Arial"/>
                <a:ea typeface="Arial"/>
                <a:cs typeface="Arial"/>
                <a:sym typeface="Arial"/>
              </a:rPr>
              <a:t> </a:t>
            </a:r>
            <a:r>
              <a:rPr b="0" i="0" lang="en-US" sz="1800">
                <a:solidFill>
                  <a:srgbClr val="05073B"/>
                </a:solidFill>
                <a:latin typeface="Arial"/>
                <a:ea typeface="Arial"/>
                <a:cs typeface="Arial"/>
                <a:sym typeface="Arial"/>
              </a:rPr>
              <a:t>model.</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0" i="0" lang="en-US" sz="1800">
                <a:solidFill>
                  <a:srgbClr val="05073B"/>
                </a:solidFill>
                <a:latin typeface="Arial"/>
                <a:ea typeface="Arial"/>
                <a:cs typeface="Arial"/>
                <a:sym typeface="Arial"/>
              </a:rPr>
              <a:t>another is based on </a:t>
            </a:r>
            <a:r>
              <a:rPr b="1" lang="en-US" sz="2400">
                <a:solidFill>
                  <a:srgbClr val="05073B"/>
                </a:solidFill>
                <a:latin typeface="Arial"/>
                <a:ea typeface="Arial"/>
                <a:cs typeface="Arial"/>
                <a:sym typeface="Arial"/>
              </a:rPr>
              <a:t>jetson </a:t>
            </a:r>
            <a:r>
              <a:rPr b="0" i="0" lang="en-US" sz="1800">
                <a:solidFill>
                  <a:srgbClr val="05073B"/>
                </a:solidFill>
                <a:latin typeface="Arial"/>
                <a:ea typeface="Arial"/>
                <a:cs typeface="Arial"/>
                <a:sym typeface="Arial"/>
              </a:rPr>
              <a:t>library using </a:t>
            </a:r>
            <a:r>
              <a:rPr b="1" lang="en-US" sz="2400">
                <a:solidFill>
                  <a:srgbClr val="05073B"/>
                </a:solidFill>
                <a:latin typeface="Arial"/>
                <a:ea typeface="Arial"/>
                <a:cs typeface="Arial"/>
                <a:sym typeface="Arial"/>
              </a:rPr>
              <a:t>SSD_MobileNet_V2 </a:t>
            </a:r>
            <a:r>
              <a:rPr b="0" i="0" lang="en-US" sz="1800">
                <a:solidFill>
                  <a:srgbClr val="05073B"/>
                </a:solidFill>
                <a:latin typeface="Arial"/>
                <a:ea typeface="Arial"/>
                <a:cs typeface="Arial"/>
                <a:sym typeface="Arial"/>
              </a:rPr>
              <a:t>model.</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b="1" lang="en-US" sz="1800">
                <a:solidFill>
                  <a:srgbClr val="05073B"/>
                </a:solidFill>
                <a:latin typeface="Arial"/>
                <a:ea typeface="Arial"/>
                <a:cs typeface="Arial"/>
                <a:sym typeface="Arial"/>
              </a:rPr>
              <a:t>jetson introduction:</a:t>
            </a:r>
            <a:endParaRPr sz="1800">
              <a:solidFill>
                <a:srgbClr val="05073B"/>
              </a:solidFill>
              <a:latin typeface="Arial"/>
              <a:ea typeface="Arial"/>
              <a:cs typeface="Arial"/>
              <a:sym typeface="Arial"/>
            </a:endParaRPr>
          </a:p>
          <a:p>
            <a:pPr indent="0" lvl="0" marL="0" marR="0" rtl="0" algn="l">
              <a:spcBef>
                <a:spcPts val="0"/>
              </a:spcBef>
              <a:spcAft>
                <a:spcPts val="0"/>
              </a:spcAft>
              <a:buNone/>
            </a:pPr>
            <a:r>
              <a:rPr lang="en-US" sz="1800">
                <a:solidFill>
                  <a:srgbClr val="05073B"/>
                </a:solidFill>
                <a:latin typeface="Arial"/>
                <a:ea typeface="Arial"/>
                <a:cs typeface="Arial"/>
                <a:sym typeface="Arial"/>
              </a:rPr>
              <a:t>The jetson library is part of the </a:t>
            </a:r>
            <a:r>
              <a:rPr b="1" lang="en-US" sz="1800">
                <a:solidFill>
                  <a:srgbClr val="05073B"/>
                </a:solidFill>
                <a:latin typeface="Arial"/>
                <a:ea typeface="Arial"/>
                <a:cs typeface="Arial"/>
                <a:sym typeface="Arial"/>
              </a:rPr>
              <a:t>Jetson-Inference</a:t>
            </a:r>
            <a:r>
              <a:rPr lang="en-US" sz="1800">
                <a:solidFill>
                  <a:srgbClr val="05073B"/>
                </a:solidFill>
                <a:latin typeface="Arial"/>
                <a:ea typeface="Arial"/>
                <a:cs typeface="Arial"/>
                <a:sym typeface="Arial"/>
              </a:rPr>
              <a:t> project,</a:t>
            </a:r>
            <a:endParaRPr/>
          </a:p>
          <a:p>
            <a:pPr indent="0" lvl="0" marL="0" marR="0" rtl="0" algn="l">
              <a:spcBef>
                <a:spcPts val="0"/>
              </a:spcBef>
              <a:spcAft>
                <a:spcPts val="0"/>
              </a:spcAft>
              <a:buNone/>
            </a:pPr>
            <a:r>
              <a:rPr lang="en-US" sz="1800">
                <a:solidFill>
                  <a:srgbClr val="05073B"/>
                </a:solidFill>
                <a:latin typeface="Arial"/>
                <a:ea typeface="Arial"/>
                <a:cs typeface="Arial"/>
                <a:sym typeface="Arial"/>
              </a:rPr>
              <a:t>providing an easy-to-use API to implement the process of building TensrRT and using the engine for inference, </a:t>
            </a:r>
            <a:endParaRPr/>
          </a:p>
          <a:p>
            <a:pPr indent="0" lvl="0" marL="0" marR="0" rtl="0" algn="l">
              <a:spcBef>
                <a:spcPts val="0"/>
              </a:spcBef>
              <a:spcAft>
                <a:spcPts val="0"/>
              </a:spcAft>
              <a:buNone/>
            </a:pPr>
            <a:r>
              <a:rPr lang="en-US" sz="1800">
                <a:solidFill>
                  <a:srgbClr val="05073B"/>
                </a:solidFill>
                <a:latin typeface="Arial"/>
                <a:ea typeface="Arial"/>
                <a:cs typeface="Arial"/>
                <a:sym typeface="Arial"/>
              </a:rPr>
              <a:t>as well as providing common tools such as calling cameras and debugging on the jetson nano</a:t>
            </a:r>
            <a:endParaRPr/>
          </a:p>
          <a:p>
            <a:pPr indent="0" lvl="0" marL="0" marR="0" rtl="0" algn="l">
              <a:spcBef>
                <a:spcPts val="0"/>
              </a:spcBef>
              <a:spcAft>
                <a:spcPts val="0"/>
              </a:spcAft>
              <a:buNone/>
            </a:pPr>
            <a:r>
              <a:t/>
            </a:r>
            <a:endParaRPr sz="1400">
              <a:solidFill>
                <a:srgbClr val="05073B"/>
              </a:solidFill>
              <a:latin typeface="Arial"/>
              <a:ea typeface="Arial"/>
              <a:cs typeface="Arial"/>
              <a:sym typeface="Arial"/>
            </a:endParaRPr>
          </a:p>
          <a:p>
            <a:pPr indent="0" lvl="0" marL="0" marR="0" rtl="0" algn="l">
              <a:spcBef>
                <a:spcPts val="0"/>
              </a:spcBef>
              <a:spcAft>
                <a:spcPts val="0"/>
              </a:spcAft>
              <a:buNone/>
            </a:pPr>
            <a:r>
              <a:t/>
            </a:r>
            <a:endParaRPr sz="1400">
              <a:solidFill>
                <a:srgbClr val="05073B"/>
              </a:solidFill>
              <a:latin typeface="Arial"/>
              <a:ea typeface="Arial"/>
              <a:cs typeface="Arial"/>
              <a:sym typeface="Arial"/>
            </a:endParaRPr>
          </a:p>
          <a:p>
            <a:pPr indent="0" lvl="0" marL="0" marR="0" rtl="0" algn="l">
              <a:spcBef>
                <a:spcPts val="0"/>
              </a:spcBef>
              <a:spcAft>
                <a:spcPts val="0"/>
              </a:spcAft>
              <a:buNone/>
            </a:pPr>
            <a:r>
              <a:t/>
            </a:r>
            <a:endParaRPr sz="1400">
              <a:solidFill>
                <a:srgbClr val="05073B"/>
              </a:solidFill>
              <a:latin typeface="Arial"/>
              <a:ea typeface="Arial"/>
              <a:cs typeface="Arial"/>
              <a:sym typeface="Arial"/>
            </a:endParaRPr>
          </a:p>
          <a:p>
            <a:pPr indent="0" lvl="0" marL="0" marR="0" rtl="0" algn="l">
              <a:spcBef>
                <a:spcPts val="0"/>
              </a:spcBef>
              <a:spcAft>
                <a:spcPts val="0"/>
              </a:spcAft>
              <a:buNone/>
            </a:pPr>
            <a:r>
              <a:rPr lang="en-US" sz="1400" u="sng">
                <a:solidFill>
                  <a:schemeClr val="hlink"/>
                </a:solidFill>
                <a:latin typeface="Arial"/>
                <a:ea typeface="Arial"/>
                <a:cs typeface="Arial"/>
                <a:sym typeface="Arial"/>
                <a:hlinkClick r:id="rId6"/>
              </a:rPr>
              <a:t>amirhosseinh77/JetsonYolo: Simple process for camera installation, software and hardware setup, and object detection using Yolov5 and openCV on NVIDIA Jetson Nano.</a:t>
            </a:r>
            <a:endParaRPr sz="1400">
              <a:solidFill>
                <a:srgbClr val="05073B"/>
              </a:solidFill>
              <a:latin typeface="Arial"/>
              <a:ea typeface="Arial"/>
              <a:cs typeface="Arial"/>
              <a:sym typeface="Arial"/>
            </a:endParaRPr>
          </a:p>
          <a:p>
            <a:pPr indent="0" lvl="0" marL="0" marR="0" rtl="0" algn="l">
              <a:spcBef>
                <a:spcPts val="0"/>
              </a:spcBef>
              <a:spcAft>
                <a:spcPts val="0"/>
              </a:spcAft>
              <a:buNone/>
            </a:pPr>
            <a:r>
              <a:t/>
            </a:r>
            <a:endParaRPr sz="1400">
              <a:solidFill>
                <a:srgbClr val="05073B"/>
              </a:solidFill>
              <a:latin typeface="Arial"/>
              <a:ea typeface="Arial"/>
              <a:cs typeface="Arial"/>
              <a:sym typeface="Arial"/>
            </a:endParaRPr>
          </a:p>
          <a:p>
            <a:pPr indent="0" lvl="0" marL="0" marR="0" rtl="0" algn="l">
              <a:spcBef>
                <a:spcPts val="0"/>
              </a:spcBef>
              <a:spcAft>
                <a:spcPts val="0"/>
              </a:spcAft>
              <a:buNone/>
            </a:pPr>
            <a:r>
              <a:rPr lang="en-US" sz="1400" u="sng">
                <a:solidFill>
                  <a:schemeClr val="hlink"/>
                </a:solidFill>
                <a:latin typeface="Arial"/>
                <a:ea typeface="Arial"/>
                <a:cs typeface="Arial"/>
                <a:sym typeface="Arial"/>
                <a:hlinkClick r:id="rId7"/>
              </a:rPr>
              <a:t>dusty-nv/jetson-inference: Hello AI World guide to deploying deep-learning inference networks and deep vision primitives with TensorRT and NVIDIA Jetson.</a:t>
            </a:r>
            <a:endParaRPr sz="1400">
              <a:solidFill>
                <a:srgbClr val="05073B"/>
              </a:solidFill>
              <a:latin typeface="Arial"/>
              <a:ea typeface="Arial"/>
              <a:cs typeface="Arial"/>
              <a:sym typeface="Arial"/>
            </a:endParaRPr>
          </a:p>
        </p:txBody>
      </p:sp>
      <p:sp>
        <p:nvSpPr>
          <p:cNvPr id="162" name="Google Shape;162;p17"/>
          <p:cNvSpPr txBox="1"/>
          <p:nvPr/>
        </p:nvSpPr>
        <p:spPr>
          <a:xfrm>
            <a:off x="430891" y="629111"/>
            <a:ext cx="108083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2A2F45"/>
                </a:solidFill>
                <a:latin typeface="Arial"/>
                <a:ea typeface="Arial"/>
                <a:cs typeface="Arial"/>
                <a:sym typeface="Arial"/>
              </a:rPr>
              <a:t>Projects we implemented</a:t>
            </a:r>
            <a:endParaRPr b="1" sz="3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18"/>
          <p:cNvGrpSpPr/>
          <p:nvPr/>
        </p:nvGrpSpPr>
        <p:grpSpPr>
          <a:xfrm>
            <a:off x="0" y="0"/>
            <a:ext cx="12192000" cy="6858000"/>
            <a:chOff x="0" y="0"/>
            <a:chExt cx="12192000" cy="6858000"/>
          </a:xfrm>
        </p:grpSpPr>
        <p:pic>
          <p:nvPicPr>
            <p:cNvPr id="169" name="Google Shape;169;p18"/>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170" name="Google Shape;170;p18"/>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171" name="Google Shape;171;p18"/>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172" name="Google Shape;172;p18"/>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173" name="Google Shape;173;p18"/>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174" name="Google Shape;174;p18"/>
          <p:cNvSpPr txBox="1"/>
          <p:nvPr/>
        </p:nvSpPr>
        <p:spPr>
          <a:xfrm>
            <a:off x="430892" y="1369133"/>
            <a:ext cx="10903058" cy="3847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Pose Detection:</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rgbClr val="05073B"/>
                </a:solidFill>
                <a:latin typeface="Arial"/>
                <a:ea typeface="Arial"/>
                <a:cs typeface="Arial"/>
                <a:sym typeface="Arial"/>
              </a:rPr>
              <a:t>it is based on </a:t>
            </a:r>
            <a:r>
              <a:rPr b="1" lang="en-US" sz="2800">
                <a:solidFill>
                  <a:srgbClr val="05073B"/>
                </a:solidFill>
                <a:latin typeface="Arial"/>
                <a:ea typeface="Arial"/>
                <a:cs typeface="Arial"/>
                <a:sym typeface="Arial"/>
              </a:rPr>
              <a:t>jetson</a:t>
            </a:r>
            <a:r>
              <a:rPr lang="en-US" sz="2800">
                <a:solidFill>
                  <a:srgbClr val="05073B"/>
                </a:solidFill>
                <a:latin typeface="Arial"/>
                <a:ea typeface="Arial"/>
                <a:cs typeface="Arial"/>
                <a:sym typeface="Arial"/>
              </a:rPr>
              <a:t> library and use </a:t>
            </a:r>
            <a:r>
              <a:rPr b="1" lang="en-US" sz="2800">
                <a:solidFill>
                  <a:srgbClr val="05073B"/>
                </a:solidFill>
                <a:latin typeface="Arial"/>
                <a:ea typeface="Arial"/>
                <a:cs typeface="Arial"/>
                <a:sym typeface="Arial"/>
              </a:rPr>
              <a:t>Resnet18</a:t>
            </a:r>
            <a:r>
              <a:rPr lang="en-US" sz="2800">
                <a:solidFill>
                  <a:srgbClr val="05073B"/>
                </a:solidFill>
                <a:latin typeface="Arial"/>
                <a:ea typeface="Arial"/>
                <a:cs typeface="Arial"/>
                <a:sym typeface="Arial"/>
              </a:rPr>
              <a:t> model</a:t>
            </a:r>
            <a:r>
              <a:rPr lang="en-US" sz="1800">
                <a:solidFill>
                  <a:srgbClr val="05073B"/>
                </a:solidFill>
                <a:latin typeface="Arial"/>
                <a:ea typeface="Arial"/>
                <a:cs typeface="Arial"/>
                <a:sym typeface="Arial"/>
              </a:rPr>
              <a:t>.</a:t>
            </a:r>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0" lvl="0" marL="0" marR="0" rtl="0" algn="l">
              <a:spcBef>
                <a:spcPts val="0"/>
              </a:spcBef>
              <a:spcAft>
                <a:spcPts val="0"/>
              </a:spcAft>
              <a:buNone/>
            </a:pPr>
            <a:r>
              <a:t/>
            </a:r>
            <a:endParaRPr sz="1800">
              <a:solidFill>
                <a:srgbClr val="05073B"/>
              </a:solidFill>
              <a:latin typeface="Arial"/>
              <a:ea typeface="Arial"/>
              <a:cs typeface="Arial"/>
              <a:sym typeface="Arial"/>
            </a:endParaRPr>
          </a:p>
          <a:p>
            <a:pPr indent="-457200" lvl="0" marL="457200" marR="0" rtl="0" algn="l">
              <a:spcBef>
                <a:spcPts val="0"/>
              </a:spcBef>
              <a:spcAft>
                <a:spcPts val="0"/>
              </a:spcAft>
              <a:buClr>
                <a:srgbClr val="05073B"/>
              </a:buClr>
              <a:buSzPts val="2800"/>
              <a:buFont typeface="Arial"/>
              <a:buChar char="•"/>
            </a:pPr>
            <a:r>
              <a:rPr lang="en-US" sz="2800">
                <a:solidFill>
                  <a:srgbClr val="05073B"/>
                </a:solidFill>
                <a:latin typeface="Arial"/>
                <a:ea typeface="Arial"/>
                <a:cs typeface="Arial"/>
                <a:sym typeface="Arial"/>
              </a:rPr>
              <a:t>hand pose detection</a:t>
            </a:r>
            <a:endParaRPr/>
          </a:p>
          <a:p>
            <a:pPr indent="-457200" lvl="0" marL="457200" marR="0" rtl="0" algn="l">
              <a:spcBef>
                <a:spcPts val="0"/>
              </a:spcBef>
              <a:spcAft>
                <a:spcPts val="0"/>
              </a:spcAft>
              <a:buClr>
                <a:srgbClr val="05073B"/>
              </a:buClr>
              <a:buSzPts val="2800"/>
              <a:buFont typeface="Arial"/>
              <a:buChar char="•"/>
            </a:pPr>
            <a:r>
              <a:rPr lang="en-US" sz="2800">
                <a:solidFill>
                  <a:srgbClr val="05073B"/>
                </a:solidFill>
                <a:latin typeface="Arial"/>
                <a:ea typeface="Arial"/>
                <a:cs typeface="Arial"/>
                <a:sym typeface="Arial"/>
              </a:rPr>
              <a:t>body pose detection</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19"/>
          <p:cNvGrpSpPr/>
          <p:nvPr/>
        </p:nvGrpSpPr>
        <p:grpSpPr>
          <a:xfrm>
            <a:off x="21590" y="0"/>
            <a:ext cx="12192000" cy="6858000"/>
            <a:chOff x="0" y="0"/>
            <a:chExt cx="12192000" cy="6858000"/>
          </a:xfrm>
        </p:grpSpPr>
        <p:pic>
          <p:nvPicPr>
            <p:cNvPr id="180" name="Google Shape;180;p19"/>
            <p:cNvPicPr preferRelativeResize="0"/>
            <p:nvPr/>
          </p:nvPicPr>
          <p:blipFill rotWithShape="1">
            <a:blip r:embed="rId3">
              <a:alphaModFix/>
            </a:blip>
            <a:srcRect b="0" l="0" r="0" t="0"/>
            <a:stretch/>
          </p:blipFill>
          <p:spPr>
            <a:xfrm>
              <a:off x="0" y="4775739"/>
              <a:ext cx="12147952" cy="2082261"/>
            </a:xfrm>
            <a:prstGeom prst="rect">
              <a:avLst/>
            </a:prstGeom>
            <a:noFill/>
            <a:ln>
              <a:noFill/>
            </a:ln>
          </p:spPr>
        </p:pic>
        <p:pic>
          <p:nvPicPr>
            <p:cNvPr id="181" name="Google Shape;181;p19"/>
            <p:cNvPicPr preferRelativeResize="0"/>
            <p:nvPr/>
          </p:nvPicPr>
          <p:blipFill rotWithShape="1">
            <a:blip r:embed="rId4">
              <a:alphaModFix/>
            </a:blip>
            <a:srcRect b="0" l="0" r="0" t="0"/>
            <a:stretch/>
          </p:blipFill>
          <p:spPr>
            <a:xfrm>
              <a:off x="35228" y="5316522"/>
              <a:ext cx="5000803" cy="1402810"/>
            </a:xfrm>
            <a:prstGeom prst="rect">
              <a:avLst/>
            </a:prstGeom>
            <a:noFill/>
            <a:ln>
              <a:noFill/>
            </a:ln>
          </p:spPr>
        </p:pic>
        <p:pic>
          <p:nvPicPr>
            <p:cNvPr id="182" name="Google Shape;182;p19"/>
            <p:cNvPicPr preferRelativeResize="0"/>
            <p:nvPr/>
          </p:nvPicPr>
          <p:blipFill rotWithShape="1">
            <a:blip r:embed="rId4">
              <a:alphaModFix/>
            </a:blip>
            <a:srcRect b="0" l="13807" r="0" t="0"/>
            <a:stretch/>
          </p:blipFill>
          <p:spPr>
            <a:xfrm>
              <a:off x="5036031" y="5316522"/>
              <a:ext cx="4310335" cy="1402810"/>
            </a:xfrm>
            <a:prstGeom prst="rect">
              <a:avLst/>
            </a:prstGeom>
            <a:noFill/>
            <a:ln>
              <a:noFill/>
            </a:ln>
          </p:spPr>
        </p:pic>
        <p:pic>
          <p:nvPicPr>
            <p:cNvPr id="183" name="Google Shape;183;p19"/>
            <p:cNvPicPr preferRelativeResize="0"/>
            <p:nvPr/>
          </p:nvPicPr>
          <p:blipFill rotWithShape="1">
            <a:blip r:embed="rId4">
              <a:alphaModFix/>
            </a:blip>
            <a:srcRect b="0" l="11337" r="31758" t="0"/>
            <a:stretch/>
          </p:blipFill>
          <p:spPr>
            <a:xfrm flipH="1">
              <a:off x="9346366" y="5316522"/>
              <a:ext cx="2845634" cy="1402810"/>
            </a:xfrm>
            <a:prstGeom prst="rect">
              <a:avLst/>
            </a:prstGeom>
            <a:noFill/>
            <a:ln>
              <a:noFill/>
            </a:ln>
          </p:spPr>
        </p:pic>
        <p:pic>
          <p:nvPicPr>
            <p:cNvPr id="184" name="Google Shape;184;p19"/>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185" name="Google Shape;185;p19"/>
          <p:cNvSpPr txBox="1"/>
          <p:nvPr/>
        </p:nvSpPr>
        <p:spPr>
          <a:xfrm>
            <a:off x="4322390" y="436238"/>
            <a:ext cx="7869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800">
                <a:solidFill>
                  <a:schemeClr val="dk1"/>
                </a:solidFill>
                <a:latin typeface="Arial"/>
                <a:ea typeface="Arial"/>
                <a:cs typeface="Arial"/>
                <a:sym typeface="Arial"/>
              </a:rPr>
              <a:t>Yolov5 model</a:t>
            </a:r>
            <a:endParaRPr b="1" sz="4800">
              <a:solidFill>
                <a:schemeClr val="dk1"/>
              </a:solidFill>
              <a:latin typeface="Arial"/>
              <a:ea typeface="Arial"/>
              <a:cs typeface="Arial"/>
              <a:sym typeface="Arial"/>
            </a:endParaRPr>
          </a:p>
        </p:txBody>
      </p:sp>
      <p:sp>
        <p:nvSpPr>
          <p:cNvPr id="186" name="Google Shape;186;p19"/>
          <p:cNvSpPr txBox="1"/>
          <p:nvPr/>
        </p:nvSpPr>
        <p:spPr>
          <a:xfrm>
            <a:off x="2692400" y="159050"/>
            <a:ext cx="967800" cy="1108200"/>
          </a:xfrm>
          <a:prstGeom prst="rect">
            <a:avLst/>
          </a:prstGeom>
          <a:solidFill>
            <a:srgbClr val="3F3F3F"/>
          </a:solidFill>
          <a:ln cap="flat" cmpd="sng" w="12700">
            <a:solidFill>
              <a:srgbClr val="3E936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chemeClr val="lt1"/>
                </a:solidFill>
                <a:latin typeface="Arial"/>
                <a:ea typeface="Arial"/>
                <a:cs typeface="Arial"/>
                <a:sym typeface="Arial"/>
              </a:rPr>
              <a:t>2</a:t>
            </a:r>
            <a:endParaRPr sz="5400">
              <a:solidFill>
                <a:schemeClr val="lt1"/>
              </a:solidFill>
              <a:latin typeface="Arial"/>
              <a:ea typeface="Arial"/>
              <a:cs typeface="Arial"/>
              <a:sym typeface="Arial"/>
            </a:endParaRPr>
          </a:p>
        </p:txBody>
      </p:sp>
      <p:sp>
        <p:nvSpPr>
          <p:cNvPr id="187" name="Google Shape;187;p19"/>
          <p:cNvSpPr txBox="1"/>
          <p:nvPr/>
        </p:nvSpPr>
        <p:spPr>
          <a:xfrm>
            <a:off x="605850" y="1681475"/>
            <a:ext cx="11023500" cy="397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real-time object detection algorithm created by Joseph Redmon, Santosh Divvala, Ross Girshick, and Ali Farhadi in 2015</a:t>
            </a:r>
            <a:endParaRPr sz="1800">
              <a:solidFill>
                <a:schemeClr val="dk1"/>
              </a:solidFill>
              <a:latin typeface="Titillium Web"/>
              <a:ea typeface="Titillium Web"/>
              <a:cs typeface="Titillium Web"/>
              <a:sym typeface="Titillium Web"/>
            </a:endParaRPr>
          </a:p>
          <a:p>
            <a:pPr indent="-342900" lvl="0" marL="457200" rtl="0" algn="l">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pre-trained on the COCO dataset. It uses a single neural network to process an entire image.</a:t>
            </a:r>
            <a:endParaRPr sz="1800">
              <a:solidFill>
                <a:schemeClr val="dk1"/>
              </a:solidFill>
              <a:latin typeface="Titillium Web"/>
              <a:ea typeface="Titillium Web"/>
              <a:cs typeface="Titillium Web"/>
              <a:sym typeface="Titillium Web"/>
            </a:endParaRPr>
          </a:p>
          <a:p>
            <a:pPr indent="-342900" lvl="0" marL="457200" rtl="0" algn="l">
              <a:spcBef>
                <a:spcPts val="0"/>
              </a:spcBef>
              <a:spcAft>
                <a:spcPts val="0"/>
              </a:spcAft>
              <a:buClr>
                <a:schemeClr val="dk1"/>
              </a:buClr>
              <a:buSzPts val="1800"/>
              <a:buFont typeface="Titillium Web"/>
              <a:buChar char="●"/>
            </a:pPr>
            <a:r>
              <a:rPr lang="en-US" sz="1800">
                <a:solidFill>
                  <a:schemeClr val="dk1"/>
                </a:solidFill>
                <a:latin typeface="Titillium Web"/>
                <a:ea typeface="Titillium Web"/>
                <a:cs typeface="Titillium Web"/>
                <a:sym typeface="Titillium Web"/>
              </a:rPr>
              <a:t> Architecture are composed of three components: Backbone, Neck and a Head to make dense predictions as shown in the figure below:</a:t>
            </a:r>
            <a:endParaRPr sz="18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sz="1800">
              <a:solidFill>
                <a:srgbClr val="3F3F3F"/>
              </a:solidFill>
              <a:latin typeface="Titillium Web"/>
              <a:ea typeface="Titillium Web"/>
              <a:cs typeface="Titillium Web"/>
              <a:sym typeface="Titillium Web"/>
            </a:endParaRPr>
          </a:p>
        </p:txBody>
      </p:sp>
      <p:sp>
        <p:nvSpPr>
          <p:cNvPr id="188" name="Google Shape;188;p19"/>
          <p:cNvSpPr txBox="1"/>
          <p:nvPr/>
        </p:nvSpPr>
        <p:spPr>
          <a:xfrm>
            <a:off x="5814600" y="4359275"/>
            <a:ext cx="42204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3C484E"/>
                </a:solidFill>
                <a:highlight>
                  <a:srgbClr val="FFFFFF"/>
                </a:highlight>
              </a:rPr>
              <a:t>Figure 1. Network architecture for YOLO v5</a:t>
            </a:r>
            <a:endParaRPr sz="1600">
              <a:solidFill>
                <a:schemeClr val="dk1"/>
              </a:solidFill>
            </a:endParaRPr>
          </a:p>
        </p:txBody>
      </p:sp>
      <p:pic>
        <p:nvPicPr>
          <p:cNvPr id="189" name="Google Shape;189;p19"/>
          <p:cNvPicPr preferRelativeResize="0"/>
          <p:nvPr/>
        </p:nvPicPr>
        <p:blipFill>
          <a:blip r:embed="rId6">
            <a:alphaModFix/>
          </a:blip>
          <a:stretch>
            <a:fillRect/>
          </a:stretch>
        </p:blipFill>
        <p:spPr>
          <a:xfrm>
            <a:off x="1298575" y="3281675"/>
            <a:ext cx="4355476" cy="2943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0"/>
          <p:cNvGrpSpPr/>
          <p:nvPr/>
        </p:nvGrpSpPr>
        <p:grpSpPr>
          <a:xfrm>
            <a:off x="21590" y="0"/>
            <a:ext cx="12192000" cy="6858000"/>
            <a:chOff x="0" y="0"/>
            <a:chExt cx="12192000" cy="6858000"/>
          </a:xfrm>
        </p:grpSpPr>
        <p:pic>
          <p:nvPicPr>
            <p:cNvPr id="195" name="Google Shape;195;p20"/>
            <p:cNvPicPr preferRelativeResize="0"/>
            <p:nvPr/>
          </p:nvPicPr>
          <p:blipFill rotWithShape="1">
            <a:blip r:embed="rId3">
              <a:alphaModFix/>
            </a:blip>
            <a:srcRect b="0" l="0" r="0" t="0"/>
            <a:stretch/>
          </p:blipFill>
          <p:spPr>
            <a:xfrm>
              <a:off x="0" y="4775739"/>
              <a:ext cx="12147950" cy="2082261"/>
            </a:xfrm>
            <a:prstGeom prst="rect">
              <a:avLst/>
            </a:prstGeom>
            <a:noFill/>
            <a:ln>
              <a:noFill/>
            </a:ln>
          </p:spPr>
        </p:pic>
        <p:pic>
          <p:nvPicPr>
            <p:cNvPr id="196" name="Google Shape;196;p20"/>
            <p:cNvPicPr preferRelativeResize="0"/>
            <p:nvPr/>
          </p:nvPicPr>
          <p:blipFill rotWithShape="1">
            <a:blip r:embed="rId4">
              <a:alphaModFix/>
            </a:blip>
            <a:srcRect b="0" l="0" r="0" t="0"/>
            <a:stretch/>
          </p:blipFill>
          <p:spPr>
            <a:xfrm>
              <a:off x="35228" y="5316522"/>
              <a:ext cx="5000802" cy="1402810"/>
            </a:xfrm>
            <a:prstGeom prst="rect">
              <a:avLst/>
            </a:prstGeom>
            <a:noFill/>
            <a:ln>
              <a:noFill/>
            </a:ln>
          </p:spPr>
        </p:pic>
        <p:pic>
          <p:nvPicPr>
            <p:cNvPr id="197" name="Google Shape;197;p20"/>
            <p:cNvPicPr preferRelativeResize="0"/>
            <p:nvPr/>
          </p:nvPicPr>
          <p:blipFill rotWithShape="1">
            <a:blip r:embed="rId4">
              <a:alphaModFix/>
            </a:blip>
            <a:srcRect b="0" l="13807" r="0" t="0"/>
            <a:stretch/>
          </p:blipFill>
          <p:spPr>
            <a:xfrm>
              <a:off x="5036031" y="5316522"/>
              <a:ext cx="4310336" cy="1402810"/>
            </a:xfrm>
            <a:prstGeom prst="rect">
              <a:avLst/>
            </a:prstGeom>
            <a:noFill/>
            <a:ln>
              <a:noFill/>
            </a:ln>
          </p:spPr>
        </p:pic>
        <p:pic>
          <p:nvPicPr>
            <p:cNvPr id="198" name="Google Shape;198;p20"/>
            <p:cNvPicPr preferRelativeResize="0"/>
            <p:nvPr/>
          </p:nvPicPr>
          <p:blipFill rotWithShape="1">
            <a:blip r:embed="rId4">
              <a:alphaModFix/>
            </a:blip>
            <a:srcRect b="0" l="11335" r="31758" t="0"/>
            <a:stretch/>
          </p:blipFill>
          <p:spPr>
            <a:xfrm flipH="1">
              <a:off x="9346367" y="5316522"/>
              <a:ext cx="2845633" cy="1402810"/>
            </a:xfrm>
            <a:prstGeom prst="rect">
              <a:avLst/>
            </a:prstGeom>
            <a:noFill/>
            <a:ln>
              <a:noFill/>
            </a:ln>
          </p:spPr>
        </p:pic>
        <p:pic>
          <p:nvPicPr>
            <p:cNvPr id="199" name="Google Shape;199;p20"/>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00" name="Google Shape;200;p20"/>
          <p:cNvSpPr txBox="1"/>
          <p:nvPr/>
        </p:nvSpPr>
        <p:spPr>
          <a:xfrm>
            <a:off x="605850" y="767075"/>
            <a:ext cx="11023500" cy="5181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b="1" lang="en-US" sz="1600">
                <a:solidFill>
                  <a:schemeClr val="dk1"/>
                </a:solidFill>
                <a:latin typeface="Titillium Web"/>
                <a:ea typeface="Titillium Web"/>
                <a:cs typeface="Titillium Web"/>
                <a:sym typeface="Titillium Web"/>
              </a:rPr>
              <a:t>YOLOv5 Overview:</a:t>
            </a:r>
            <a:r>
              <a:rPr lang="en-US" sz="1600">
                <a:solidFill>
                  <a:schemeClr val="dk1"/>
                </a:solidFill>
                <a:latin typeface="Titillium Web"/>
                <a:ea typeface="Titillium Web"/>
                <a:cs typeface="Titillium Web"/>
                <a:sym typeface="Titillium Web"/>
              </a:rPr>
              <a:t> A real-time object detection model that identifies and locates objects in a single neural network pass.</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chemeClr val="dk1"/>
              </a:buClr>
              <a:buSzPts val="1600"/>
              <a:buFont typeface="Titillium Web"/>
              <a:buAutoNum type="arabicPeriod"/>
            </a:pPr>
            <a:r>
              <a:rPr b="1" lang="en-US" sz="1600">
                <a:solidFill>
                  <a:schemeClr val="dk1"/>
                </a:solidFill>
                <a:latin typeface="Titillium Web"/>
                <a:ea typeface="Titillium Web"/>
                <a:cs typeface="Titillium Web"/>
                <a:sym typeface="Titillium Web"/>
              </a:rPr>
              <a:t>Input Image Processing:</a:t>
            </a:r>
            <a:endParaRPr b="1"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Resize and normalize the image (e.g., 640×640).</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Split the image into a grid for object detection.</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chemeClr val="dk1"/>
              </a:buClr>
              <a:buSzPts val="1600"/>
              <a:buFont typeface="Titillium Web"/>
              <a:buAutoNum type="arabicPeriod"/>
            </a:pPr>
            <a:r>
              <a:rPr b="1" lang="en-US" sz="1600">
                <a:solidFill>
                  <a:schemeClr val="dk1"/>
                </a:solidFill>
                <a:latin typeface="Titillium Web"/>
                <a:ea typeface="Titillium Web"/>
                <a:cs typeface="Titillium Web"/>
                <a:sym typeface="Titillium Web"/>
              </a:rPr>
              <a:t>Backbone (Feature Extraction):</a:t>
            </a:r>
            <a:endParaRPr b="1"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Uses a CNN to extract key features (edges, shapes, textures).</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Reduces image size while increasing feature depth.</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chemeClr val="dk1"/>
              </a:buClr>
              <a:buSzPts val="1600"/>
              <a:buFont typeface="Titillium Web"/>
              <a:buAutoNum type="arabicPeriod"/>
            </a:pPr>
            <a:r>
              <a:rPr b="1" lang="en-US" sz="1600">
                <a:solidFill>
                  <a:schemeClr val="dk1"/>
                </a:solidFill>
                <a:latin typeface="Titillium Web"/>
                <a:ea typeface="Titillium Web"/>
                <a:cs typeface="Titillium Web"/>
                <a:sym typeface="Titillium Web"/>
              </a:rPr>
              <a:t>Neck (Feature Fusion):</a:t>
            </a:r>
            <a:endParaRPr b="1"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Combines features using FPN and PAN for multi-scale detection.</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Detects objects at different scales (small, medium, large).</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Produces feature maps (e.g., 80×80, 40×40, 20×20).</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chemeClr val="dk1"/>
              </a:buClr>
              <a:buSzPts val="1600"/>
              <a:buFont typeface="Titillium Web"/>
              <a:buAutoNum type="arabicPeriod"/>
            </a:pPr>
            <a:r>
              <a:rPr b="1" lang="en-US" sz="1600">
                <a:solidFill>
                  <a:schemeClr val="dk1"/>
                </a:solidFill>
                <a:latin typeface="Titillium Web"/>
                <a:ea typeface="Titillium Web"/>
                <a:cs typeface="Titillium Web"/>
                <a:sym typeface="Titillium Web"/>
              </a:rPr>
              <a:t>Head (Prediction):</a:t>
            </a:r>
            <a:endParaRPr b="1"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Applies anchor boxes to predict bounding boxes.</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Outputs class labels, objectness scores, and bounding box coordinates.</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chemeClr val="dk1"/>
              </a:buClr>
              <a:buSzPts val="1600"/>
              <a:buFont typeface="Titillium Web"/>
              <a:buAutoNum type="arabicPeriod"/>
            </a:pPr>
            <a:r>
              <a:rPr b="1" lang="en-US" sz="1600">
                <a:solidFill>
                  <a:schemeClr val="dk1"/>
                </a:solidFill>
                <a:latin typeface="Titillium Web"/>
                <a:ea typeface="Titillium Web"/>
                <a:cs typeface="Titillium Web"/>
                <a:sym typeface="Titillium Web"/>
              </a:rPr>
              <a:t>Post-Processing:</a:t>
            </a:r>
            <a:endParaRPr b="1"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Removes low-confidence predictions.</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Applies Non-Maximum Suppression (NMS) to eliminate overlapping boxes.</a:t>
            </a:r>
            <a:endParaRPr sz="1600">
              <a:solidFill>
                <a:schemeClr val="dk1"/>
              </a:solidFill>
              <a:latin typeface="Titillium Web"/>
              <a:ea typeface="Titillium Web"/>
              <a:cs typeface="Titillium Web"/>
              <a:sym typeface="Titillium Web"/>
            </a:endParaRPr>
          </a:p>
          <a:p>
            <a:pPr indent="-330200" lvl="1" marL="914400" rtl="0" algn="l">
              <a:lnSpc>
                <a:spcPct val="115000"/>
              </a:lnSpc>
              <a:spcBef>
                <a:spcPts val="0"/>
              </a:spcBef>
              <a:spcAft>
                <a:spcPts val="0"/>
              </a:spcAft>
              <a:buClr>
                <a:schemeClr val="dk1"/>
              </a:buClr>
              <a:buSzPts val="1600"/>
              <a:buFont typeface="Titillium Web"/>
              <a:buChar char="○"/>
            </a:pPr>
            <a:r>
              <a:rPr lang="en-US" sz="1600">
                <a:solidFill>
                  <a:schemeClr val="dk1"/>
                </a:solidFill>
                <a:latin typeface="Titillium Web"/>
                <a:ea typeface="Titillium Web"/>
                <a:cs typeface="Titillium Web"/>
                <a:sym typeface="Titillium Web"/>
              </a:rPr>
              <a:t>Outputs final detections with class, confidence, and bounding box.</a:t>
            </a:r>
            <a:endParaRPr sz="1600">
              <a:solidFill>
                <a:srgbClr val="595959"/>
              </a:solidFill>
              <a:latin typeface="Titillium Web"/>
              <a:ea typeface="Titillium Web"/>
              <a:cs typeface="Titillium Web"/>
              <a:sym typeface="Titillium Web"/>
            </a:endParaRPr>
          </a:p>
          <a:p>
            <a:pPr indent="0" lvl="0" marL="457200" rtl="0" algn="l">
              <a:spcBef>
                <a:spcPts val="1200"/>
              </a:spcBef>
              <a:spcAft>
                <a:spcPts val="0"/>
              </a:spcAft>
              <a:buNone/>
            </a:pPr>
            <a:r>
              <a:t/>
            </a:r>
            <a:endParaRPr sz="1600">
              <a:solidFill>
                <a:srgbClr val="595959"/>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21"/>
          <p:cNvGrpSpPr/>
          <p:nvPr/>
        </p:nvGrpSpPr>
        <p:grpSpPr>
          <a:xfrm>
            <a:off x="21590" y="0"/>
            <a:ext cx="12192000" cy="6858000"/>
            <a:chOff x="0" y="0"/>
            <a:chExt cx="12192000" cy="6858000"/>
          </a:xfrm>
        </p:grpSpPr>
        <p:pic>
          <p:nvPicPr>
            <p:cNvPr id="206" name="Google Shape;206;p21"/>
            <p:cNvPicPr preferRelativeResize="0"/>
            <p:nvPr/>
          </p:nvPicPr>
          <p:blipFill rotWithShape="1">
            <a:blip r:embed="rId3">
              <a:alphaModFix/>
            </a:blip>
            <a:srcRect b="0" l="0" r="0" t="0"/>
            <a:stretch/>
          </p:blipFill>
          <p:spPr>
            <a:xfrm>
              <a:off x="0" y="4775739"/>
              <a:ext cx="12147950" cy="2082261"/>
            </a:xfrm>
            <a:prstGeom prst="rect">
              <a:avLst/>
            </a:prstGeom>
            <a:noFill/>
            <a:ln>
              <a:noFill/>
            </a:ln>
          </p:spPr>
        </p:pic>
        <p:pic>
          <p:nvPicPr>
            <p:cNvPr id="207" name="Google Shape;207;p21"/>
            <p:cNvPicPr preferRelativeResize="0"/>
            <p:nvPr/>
          </p:nvPicPr>
          <p:blipFill rotWithShape="1">
            <a:blip r:embed="rId4">
              <a:alphaModFix/>
            </a:blip>
            <a:srcRect b="0" l="0" r="0" t="0"/>
            <a:stretch/>
          </p:blipFill>
          <p:spPr>
            <a:xfrm>
              <a:off x="35228" y="5316522"/>
              <a:ext cx="5000802" cy="1402810"/>
            </a:xfrm>
            <a:prstGeom prst="rect">
              <a:avLst/>
            </a:prstGeom>
            <a:noFill/>
            <a:ln>
              <a:noFill/>
            </a:ln>
          </p:spPr>
        </p:pic>
        <p:pic>
          <p:nvPicPr>
            <p:cNvPr id="208" name="Google Shape;208;p21"/>
            <p:cNvPicPr preferRelativeResize="0"/>
            <p:nvPr/>
          </p:nvPicPr>
          <p:blipFill rotWithShape="1">
            <a:blip r:embed="rId4">
              <a:alphaModFix/>
            </a:blip>
            <a:srcRect b="0" l="13807" r="0" t="0"/>
            <a:stretch/>
          </p:blipFill>
          <p:spPr>
            <a:xfrm>
              <a:off x="5036031" y="5316522"/>
              <a:ext cx="4310336" cy="1402810"/>
            </a:xfrm>
            <a:prstGeom prst="rect">
              <a:avLst/>
            </a:prstGeom>
            <a:noFill/>
            <a:ln>
              <a:noFill/>
            </a:ln>
          </p:spPr>
        </p:pic>
        <p:pic>
          <p:nvPicPr>
            <p:cNvPr id="209" name="Google Shape;209;p21"/>
            <p:cNvPicPr preferRelativeResize="0"/>
            <p:nvPr/>
          </p:nvPicPr>
          <p:blipFill rotWithShape="1">
            <a:blip r:embed="rId4">
              <a:alphaModFix/>
            </a:blip>
            <a:srcRect b="0" l="11335" r="31758" t="0"/>
            <a:stretch/>
          </p:blipFill>
          <p:spPr>
            <a:xfrm flipH="1">
              <a:off x="9346367" y="5316522"/>
              <a:ext cx="2845633" cy="1402810"/>
            </a:xfrm>
            <a:prstGeom prst="rect">
              <a:avLst/>
            </a:prstGeom>
            <a:noFill/>
            <a:ln>
              <a:noFill/>
            </a:ln>
          </p:spPr>
        </p:pic>
        <p:pic>
          <p:nvPicPr>
            <p:cNvPr id="210" name="Google Shape;210;p21"/>
            <p:cNvPicPr preferRelativeResize="0"/>
            <p:nvPr/>
          </p:nvPicPr>
          <p:blipFill rotWithShape="1">
            <a:blip r:embed="rId5">
              <a:alphaModFix/>
            </a:blip>
            <a:srcRect b="0" l="0" r="0" t="0"/>
            <a:stretch/>
          </p:blipFill>
          <p:spPr>
            <a:xfrm>
              <a:off x="35228" y="0"/>
              <a:ext cx="2350259" cy="609406"/>
            </a:xfrm>
            <a:prstGeom prst="rect">
              <a:avLst/>
            </a:prstGeom>
            <a:noFill/>
            <a:ln>
              <a:noFill/>
            </a:ln>
          </p:spPr>
        </p:pic>
      </p:grpSp>
      <p:sp>
        <p:nvSpPr>
          <p:cNvPr id="211" name="Google Shape;211;p21"/>
          <p:cNvSpPr txBox="1"/>
          <p:nvPr/>
        </p:nvSpPr>
        <p:spPr>
          <a:xfrm>
            <a:off x="605850" y="754375"/>
            <a:ext cx="11023500" cy="518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US" sz="2200">
                <a:solidFill>
                  <a:schemeClr val="dk1"/>
                </a:solidFill>
                <a:latin typeface="Titillium Web"/>
                <a:ea typeface="Titillium Web"/>
                <a:cs typeface="Titillium Web"/>
                <a:sym typeface="Titillium Web"/>
              </a:rPr>
              <a:t>Performance</a:t>
            </a:r>
            <a:endParaRPr b="1" sz="2200">
              <a:solidFill>
                <a:schemeClr val="dk1"/>
              </a:solidFill>
              <a:latin typeface="Titillium Web"/>
              <a:ea typeface="Titillium Web"/>
              <a:cs typeface="Titillium Web"/>
              <a:sym typeface="Titillium Web"/>
            </a:endParaRPr>
          </a:p>
          <a:p>
            <a:pPr indent="0" lvl="0" marL="0" rtl="0" algn="l">
              <a:lnSpc>
                <a:spcPct val="150000"/>
              </a:lnSpc>
              <a:spcBef>
                <a:spcPts val="1200"/>
              </a:spcBef>
              <a:spcAft>
                <a:spcPts val="0"/>
              </a:spcAft>
              <a:buNone/>
            </a:pPr>
            <a:r>
              <a:rPr lang="en-US" sz="1900">
                <a:solidFill>
                  <a:schemeClr val="dk1"/>
                </a:solidFill>
                <a:latin typeface="Titillium Web"/>
                <a:ea typeface="Titillium Web"/>
                <a:cs typeface="Titillium Web"/>
                <a:sym typeface="Titillium Web"/>
              </a:rPr>
              <a:t>It is also good to mention that YOLOv5 </a:t>
            </a:r>
            <a:endParaRPr sz="1900">
              <a:solidFill>
                <a:schemeClr val="dk1"/>
              </a:solidFill>
              <a:latin typeface="Titillium Web"/>
              <a:ea typeface="Titillium Web"/>
              <a:cs typeface="Titillium Web"/>
              <a:sym typeface="Titillium Web"/>
            </a:endParaRPr>
          </a:p>
          <a:p>
            <a:pPr indent="0" lvl="0" marL="0" rtl="0" algn="l">
              <a:lnSpc>
                <a:spcPct val="150000"/>
              </a:lnSpc>
              <a:spcBef>
                <a:spcPts val="1200"/>
              </a:spcBef>
              <a:spcAft>
                <a:spcPts val="0"/>
              </a:spcAft>
              <a:buNone/>
            </a:pPr>
            <a:r>
              <a:rPr lang="en-US" sz="1900">
                <a:solidFill>
                  <a:schemeClr val="dk1"/>
                </a:solidFill>
                <a:latin typeface="Titillium Web"/>
                <a:ea typeface="Titillium Web"/>
                <a:cs typeface="Titillium Web"/>
                <a:sym typeface="Titillium Web"/>
              </a:rPr>
              <a:t>was released with five different sizes:</a:t>
            </a:r>
            <a:endParaRPr sz="1900">
              <a:solidFill>
                <a:schemeClr val="dk1"/>
              </a:solidFill>
              <a:latin typeface="Titillium Web"/>
              <a:ea typeface="Titillium Web"/>
              <a:cs typeface="Titillium Web"/>
              <a:sym typeface="Titillium Web"/>
            </a:endParaRPr>
          </a:p>
          <a:p>
            <a:pPr indent="-349250" lvl="0" marL="457200" rtl="0" algn="l">
              <a:lnSpc>
                <a:spcPct val="150000"/>
              </a:lnSpc>
              <a:spcBef>
                <a:spcPts val="1200"/>
              </a:spcBef>
              <a:spcAft>
                <a:spcPts val="0"/>
              </a:spcAft>
              <a:buClr>
                <a:schemeClr val="dk1"/>
              </a:buClr>
              <a:buSzPts val="1900"/>
              <a:buChar char="●"/>
            </a:pPr>
            <a:r>
              <a:rPr lang="en-US" sz="1900">
                <a:solidFill>
                  <a:schemeClr val="dk1"/>
                </a:solidFill>
                <a:latin typeface="Titillium Web"/>
                <a:ea typeface="Titillium Web"/>
                <a:cs typeface="Titillium Web"/>
                <a:sym typeface="Titillium Web"/>
              </a:rPr>
              <a:t>n for extra small (nano) size model.</a:t>
            </a:r>
            <a:endParaRPr sz="1900">
              <a:solidFill>
                <a:schemeClr val="dk1"/>
              </a:solidFill>
              <a:latin typeface="Titillium Web"/>
              <a:ea typeface="Titillium Web"/>
              <a:cs typeface="Titillium Web"/>
              <a:sym typeface="Titillium Web"/>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latin typeface="Titillium Web"/>
                <a:ea typeface="Titillium Web"/>
                <a:cs typeface="Titillium Web"/>
                <a:sym typeface="Titillium Web"/>
              </a:rPr>
              <a:t>s for small size model.</a:t>
            </a:r>
            <a:endParaRPr sz="1900">
              <a:solidFill>
                <a:schemeClr val="dk1"/>
              </a:solidFill>
              <a:latin typeface="Titillium Web"/>
              <a:ea typeface="Titillium Web"/>
              <a:cs typeface="Titillium Web"/>
              <a:sym typeface="Titillium Web"/>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latin typeface="Titillium Web"/>
                <a:ea typeface="Titillium Web"/>
                <a:cs typeface="Titillium Web"/>
                <a:sym typeface="Titillium Web"/>
              </a:rPr>
              <a:t>m for medium size model.</a:t>
            </a:r>
            <a:endParaRPr sz="1900">
              <a:solidFill>
                <a:schemeClr val="dk1"/>
              </a:solidFill>
              <a:latin typeface="Titillium Web"/>
              <a:ea typeface="Titillium Web"/>
              <a:cs typeface="Titillium Web"/>
              <a:sym typeface="Titillium Web"/>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latin typeface="Titillium Web"/>
                <a:ea typeface="Titillium Web"/>
                <a:cs typeface="Titillium Web"/>
                <a:sym typeface="Titillium Web"/>
              </a:rPr>
              <a:t>l for large size model</a:t>
            </a:r>
            <a:endParaRPr sz="1900">
              <a:solidFill>
                <a:schemeClr val="dk1"/>
              </a:solidFill>
              <a:latin typeface="Titillium Web"/>
              <a:ea typeface="Titillium Web"/>
              <a:cs typeface="Titillium Web"/>
              <a:sym typeface="Titillium Web"/>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latin typeface="Titillium Web"/>
                <a:ea typeface="Titillium Web"/>
                <a:cs typeface="Titillium Web"/>
                <a:sym typeface="Titillium Web"/>
              </a:rPr>
              <a:t>x for extra large size model</a:t>
            </a:r>
            <a:endParaRPr sz="1900">
              <a:solidFill>
                <a:schemeClr val="dk1"/>
              </a:solidFill>
              <a:latin typeface="Titillium Web"/>
              <a:ea typeface="Titillium Web"/>
              <a:cs typeface="Titillium Web"/>
              <a:sym typeface="Titillium Web"/>
            </a:endParaRPr>
          </a:p>
          <a:p>
            <a:pPr indent="0" lvl="0" marL="457200" rtl="0" algn="l">
              <a:lnSpc>
                <a:spcPct val="115000"/>
              </a:lnSpc>
              <a:spcBef>
                <a:spcPts val="1200"/>
              </a:spcBef>
              <a:spcAft>
                <a:spcPts val="0"/>
              </a:spcAft>
              <a:buNone/>
            </a:pPr>
            <a:r>
              <a:t/>
            </a:r>
            <a:endParaRPr sz="1600">
              <a:solidFill>
                <a:srgbClr val="595959"/>
              </a:solidFill>
              <a:latin typeface="Titillium Web"/>
              <a:ea typeface="Titillium Web"/>
              <a:cs typeface="Titillium Web"/>
              <a:sym typeface="Titillium Web"/>
            </a:endParaRPr>
          </a:p>
          <a:p>
            <a:pPr indent="0" lvl="0" marL="457200" rtl="0" algn="l">
              <a:spcBef>
                <a:spcPts val="1200"/>
              </a:spcBef>
              <a:spcAft>
                <a:spcPts val="0"/>
              </a:spcAft>
              <a:buNone/>
            </a:pPr>
            <a:r>
              <a:t/>
            </a:r>
            <a:endParaRPr sz="1600">
              <a:solidFill>
                <a:srgbClr val="595959"/>
              </a:solidFill>
              <a:latin typeface="Titillium Web"/>
              <a:ea typeface="Titillium Web"/>
              <a:cs typeface="Titillium Web"/>
              <a:sym typeface="Titillium Web"/>
            </a:endParaRPr>
          </a:p>
        </p:txBody>
      </p:sp>
      <p:pic>
        <p:nvPicPr>
          <p:cNvPr id="212" name="Google Shape;212;p21"/>
          <p:cNvPicPr preferRelativeResize="0"/>
          <p:nvPr/>
        </p:nvPicPr>
        <p:blipFill>
          <a:blip r:embed="rId6">
            <a:alphaModFix/>
          </a:blip>
          <a:stretch>
            <a:fillRect/>
          </a:stretch>
        </p:blipFill>
        <p:spPr>
          <a:xfrm>
            <a:off x="5156200" y="266700"/>
            <a:ext cx="6324600" cy="3162300"/>
          </a:xfrm>
          <a:prstGeom prst="rect">
            <a:avLst/>
          </a:prstGeom>
          <a:noFill/>
          <a:ln>
            <a:noFill/>
          </a:ln>
        </p:spPr>
      </p:pic>
      <p:sp>
        <p:nvSpPr>
          <p:cNvPr id="213" name="Google Shape;213;p21"/>
          <p:cNvSpPr txBox="1"/>
          <p:nvPr/>
        </p:nvSpPr>
        <p:spPr>
          <a:xfrm>
            <a:off x="5806450" y="3370575"/>
            <a:ext cx="5499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595959"/>
                </a:solidFill>
              </a:rPr>
              <a:t>Figure 2. perrformance of YOLOv5 different sizes models</a:t>
            </a:r>
            <a:endParaRPr sz="16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