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charts/chartEx1.xml" ContentType="application/vnd.ms-office.chartex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98" r:id="rId2"/>
    <p:sldId id="299" r:id="rId3"/>
    <p:sldId id="330" r:id="rId4"/>
    <p:sldId id="332" r:id="rId5"/>
    <p:sldId id="334" r:id="rId6"/>
    <p:sldId id="335" r:id="rId7"/>
    <p:sldId id="336" r:id="rId8"/>
    <p:sldId id="345" r:id="rId9"/>
    <p:sldId id="347" r:id="rId10"/>
    <p:sldId id="349" r:id="rId11"/>
    <p:sldId id="350" r:id="rId12"/>
    <p:sldId id="352" r:id="rId13"/>
    <p:sldId id="338" r:id="rId14"/>
    <p:sldId id="339" r:id="rId15"/>
    <p:sldId id="341" r:id="rId16"/>
    <p:sldId id="34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726"/>
  </p:normalViewPr>
  <p:slideViewPr>
    <p:cSldViewPr snapToGrid="0">
      <p:cViewPr varScale="1">
        <p:scale>
          <a:sx n="93" d="100"/>
          <a:sy n="93" d="100"/>
        </p:scale>
        <p:origin x="216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'Pie and Donut Charts'!$B$1</c:f>
              <c:strCache>
                <c:ptCount val="1"/>
                <c:pt idx="0">
                  <c:v>Hardware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C1-CF49-B6A3-5F396B529F6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C1-CF49-B6A3-5F396B529F6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C1-CF49-B6A3-5F396B529F6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1C1-CF49-B6A3-5F396B529F65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and Donut Charts'!$A$2:$A$5</c:f>
              <c:strCache>
                <c:ptCount val="4"/>
                <c:pt idx="0">
                  <c:v>Development</c:v>
                </c:pt>
                <c:pt idx="1">
                  <c:v>Marketing</c:v>
                </c:pt>
                <c:pt idx="2">
                  <c:v>Operations</c:v>
                </c:pt>
                <c:pt idx="3">
                  <c:v>Support</c:v>
                </c:pt>
              </c:strCache>
            </c:strRef>
          </c:cat>
          <c:val>
            <c:numRef>
              <c:f>'Pie and Donut Charts'!$B$2:$B$5</c:f>
              <c:numCache>
                <c:formatCode>General</c:formatCode>
                <c:ptCount val="4"/>
                <c:pt idx="0">
                  <c:v>8000</c:v>
                </c:pt>
                <c:pt idx="1">
                  <c:v>3000</c:v>
                </c:pt>
                <c:pt idx="2">
                  <c:v>2500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C1-CF49-B6A3-5F396B529F6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Inner circle: Hardware</a:t>
            </a:r>
          </a:p>
          <a:p>
            <a:pPr>
              <a:defRPr/>
            </a:pPr>
            <a:r>
              <a:rPr lang="en-US"/>
              <a:t>Outer Circle: Salaries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D89-D14C-8521-4AA67BBC5D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D89-D14C-8521-4AA67BBC5D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D89-D14C-8521-4AA67BBC5D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D89-D14C-8521-4AA67BBC5D2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and Donut Charts'!$A$2:$A$5</c:f>
              <c:strCache>
                <c:ptCount val="4"/>
                <c:pt idx="0">
                  <c:v>Development</c:v>
                </c:pt>
                <c:pt idx="1">
                  <c:v>Marketing</c:v>
                </c:pt>
                <c:pt idx="2">
                  <c:v>Operations</c:v>
                </c:pt>
                <c:pt idx="3">
                  <c:v>Support</c:v>
                </c:pt>
              </c:strCache>
            </c:strRef>
          </c:cat>
          <c:val>
            <c:numRef>
              <c:f>'Pie and Donut Charts'!$B$2:$B$5</c:f>
              <c:numCache>
                <c:formatCode>General</c:formatCode>
                <c:ptCount val="4"/>
                <c:pt idx="0">
                  <c:v>8000</c:v>
                </c:pt>
                <c:pt idx="1">
                  <c:v>3000</c:v>
                </c:pt>
                <c:pt idx="2">
                  <c:v>2500</c:v>
                </c:pt>
                <c:pt idx="3">
                  <c:v>1200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D89-D14C-8521-4AA67BBC5D23}"/>
            </c:ext>
          </c:extLst>
        </c:ser>
        <c:ser>
          <c:idx val="1"/>
          <c:order val="1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6D89-D14C-8521-4AA67BBC5D2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C-6D89-D14C-8521-4AA67BBC5D2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E-6D89-D14C-8521-4AA67BBC5D2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0-6D89-D14C-8521-4AA67BBC5D23}"/>
              </c:ext>
            </c:extLst>
          </c:dPt>
          <c:dLbls>
            <c:spPr>
              <a:pattFill prst="pct75">
                <a:fgClr>
                  <a:schemeClr val="dk1">
                    <a:lumMod val="75000"/>
                    <a:lumOff val="25000"/>
                  </a:schemeClr>
                </a:fgClr>
                <a:bgClr>
                  <a:schemeClr val="dk1">
                    <a:lumMod val="65000"/>
                    <a:lumOff val="35000"/>
                  </a:scheme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'Pie and Donut Charts'!$A$2:$A$5</c:f>
              <c:strCache>
                <c:ptCount val="4"/>
                <c:pt idx="0">
                  <c:v>Development</c:v>
                </c:pt>
                <c:pt idx="1">
                  <c:v>Marketing</c:v>
                </c:pt>
                <c:pt idx="2">
                  <c:v>Operations</c:v>
                </c:pt>
                <c:pt idx="3">
                  <c:v>Support</c:v>
                </c:pt>
              </c:strCache>
            </c:strRef>
          </c:cat>
          <c:val>
            <c:numRef>
              <c:f>'Pie and Donut Charts'!$C$2:$C$5</c:f>
              <c:numCache>
                <c:formatCode>General</c:formatCode>
                <c:ptCount val="4"/>
                <c:pt idx="0">
                  <c:v>70000</c:v>
                </c:pt>
                <c:pt idx="1">
                  <c:v>45000</c:v>
                </c:pt>
                <c:pt idx="2">
                  <c:v>38000</c:v>
                </c:pt>
                <c:pt idx="3">
                  <c:v>32000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6D89-D14C-8521-4AA67BBC5D2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'Scatter and Bubble Charts'!$C$1</c:f>
              <c:strCache>
                <c:ptCount val="1"/>
                <c:pt idx="0">
                  <c:v>Revenue ($M)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2.6069993171819492E-2"/>
                  <c:y val="2.5112438834592912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'Scatter and Bubble Charts'!$B$2:$B$11</c:f>
              <c:numCache>
                <c:formatCode>General</c:formatCode>
                <c:ptCount val="10"/>
                <c:pt idx="0">
                  <c:v>150</c:v>
                </c:pt>
                <c:pt idx="1">
                  <c:v>220</c:v>
                </c:pt>
                <c:pt idx="2">
                  <c:v>180</c:v>
                </c:pt>
                <c:pt idx="3">
                  <c:v>95</c:v>
                </c:pt>
                <c:pt idx="4">
                  <c:v>130</c:v>
                </c:pt>
                <c:pt idx="5">
                  <c:v>170</c:v>
                </c:pt>
                <c:pt idx="6">
                  <c:v>200</c:v>
                </c:pt>
                <c:pt idx="7">
                  <c:v>110</c:v>
                </c:pt>
                <c:pt idx="8">
                  <c:v>300</c:v>
                </c:pt>
                <c:pt idx="9">
                  <c:v>90</c:v>
                </c:pt>
              </c:numCache>
            </c:numRef>
          </c:xVal>
          <c:yVal>
            <c:numRef>
              <c:f>'Scatter and Bubble Charts'!$C$2:$C$11</c:f>
              <c:numCache>
                <c:formatCode>General</c:formatCode>
                <c:ptCount val="10"/>
                <c:pt idx="0">
                  <c:v>3.5</c:v>
                </c:pt>
                <c:pt idx="1">
                  <c:v>5.8</c:v>
                </c:pt>
                <c:pt idx="2">
                  <c:v>6.2</c:v>
                </c:pt>
                <c:pt idx="3">
                  <c:v>2</c:v>
                </c:pt>
                <c:pt idx="4">
                  <c:v>3.1</c:v>
                </c:pt>
                <c:pt idx="5">
                  <c:v>4.5</c:v>
                </c:pt>
                <c:pt idx="6">
                  <c:v>7</c:v>
                </c:pt>
                <c:pt idx="7">
                  <c:v>2.7</c:v>
                </c:pt>
                <c:pt idx="8">
                  <c:v>8.5</c:v>
                </c:pt>
                <c:pt idx="9">
                  <c:v>1.9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7976-2F44-9FCD-BF440B2754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16252288"/>
        <c:axId val="302586400"/>
      </c:scatterChart>
      <c:valAx>
        <c:axId val="9162522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Monthly Users</a:t>
                </a:r>
                <a:r>
                  <a:rPr lang="en-US" baseline="0"/>
                  <a:t> (K)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2586400"/>
        <c:crosses val="autoZero"/>
        <c:crossBetween val="midCat"/>
      </c:valAx>
      <c:valAx>
        <c:axId val="3025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Revenue</a:t>
                </a:r>
                <a:r>
                  <a:rPr lang="en-US" baseline="0"/>
                  <a:t> (M)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62522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'Scatter and Bubble Charts'!$B$1</c:f>
              <c:strCache>
                <c:ptCount val="1"/>
                <c:pt idx="0">
                  <c:v>Monthly Users (k)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strRef>
              <c:f>'Scatter and Bubble Charts'!$A$2:$A$11</c:f>
              <c:strCache>
                <c:ptCount val="10"/>
                <c:pt idx="0">
                  <c:v>AppFlow</c:v>
                </c:pt>
                <c:pt idx="1">
                  <c:v>HealthHive</c:v>
                </c:pt>
                <c:pt idx="2">
                  <c:v>Finlytics</c:v>
                </c:pt>
                <c:pt idx="3">
                  <c:v>GreenSpark</c:v>
                </c:pt>
                <c:pt idx="4">
                  <c:v>EduNova</c:v>
                </c:pt>
                <c:pt idx="5">
                  <c:v>PetTech</c:v>
                </c:pt>
                <c:pt idx="6">
                  <c:v>MarketMind</c:v>
                </c:pt>
                <c:pt idx="7">
                  <c:v>Foodly</c:v>
                </c:pt>
                <c:pt idx="8">
                  <c:v>RideNow</c:v>
                </c:pt>
                <c:pt idx="9">
                  <c:v>WorkSphere</c:v>
                </c:pt>
              </c:strCache>
            </c:strRef>
          </c:xVal>
          <c:yVal>
            <c:numRef>
              <c:f>'Scatter and Bubble Charts'!$B$2:$B$11</c:f>
              <c:numCache>
                <c:formatCode>General</c:formatCode>
                <c:ptCount val="10"/>
                <c:pt idx="0">
                  <c:v>150</c:v>
                </c:pt>
                <c:pt idx="1">
                  <c:v>220</c:v>
                </c:pt>
                <c:pt idx="2">
                  <c:v>180</c:v>
                </c:pt>
                <c:pt idx="3">
                  <c:v>95</c:v>
                </c:pt>
                <c:pt idx="4">
                  <c:v>130</c:v>
                </c:pt>
                <c:pt idx="5">
                  <c:v>170</c:v>
                </c:pt>
                <c:pt idx="6">
                  <c:v>200</c:v>
                </c:pt>
                <c:pt idx="7">
                  <c:v>110</c:v>
                </c:pt>
                <c:pt idx="8">
                  <c:v>300</c:v>
                </c:pt>
                <c:pt idx="9">
                  <c:v>90</c:v>
                </c:pt>
              </c:numCache>
            </c:numRef>
          </c:yVal>
          <c:bubbleSize>
            <c:numRef>
              <c:f>'Scatter and Bubble Charts'!$C$2:$C$11</c:f>
              <c:numCache>
                <c:formatCode>General</c:formatCode>
                <c:ptCount val="10"/>
                <c:pt idx="0">
                  <c:v>3.5</c:v>
                </c:pt>
                <c:pt idx="1">
                  <c:v>5.8</c:v>
                </c:pt>
                <c:pt idx="2">
                  <c:v>6.2</c:v>
                </c:pt>
                <c:pt idx="3">
                  <c:v>2</c:v>
                </c:pt>
                <c:pt idx="4">
                  <c:v>3.1</c:v>
                </c:pt>
                <c:pt idx="5">
                  <c:v>4.5</c:v>
                </c:pt>
                <c:pt idx="6">
                  <c:v>7</c:v>
                </c:pt>
                <c:pt idx="7">
                  <c:v>2.7</c:v>
                </c:pt>
                <c:pt idx="8">
                  <c:v>8.5</c:v>
                </c:pt>
                <c:pt idx="9">
                  <c:v>1.9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3EE2-3942-B03A-40EDD4EA3944}"/>
            </c:ext>
          </c:extLst>
        </c:ser>
        <c:dLbls>
          <c:dLblPos val="ctr"/>
          <c:showLegendKey val="0"/>
          <c:showVal val="1"/>
          <c:showCatName val="1"/>
          <c:showSerName val="0"/>
          <c:showPercent val="0"/>
          <c:showBubbleSize val="0"/>
        </c:dLbls>
        <c:bubbleScale val="100"/>
        <c:showNegBubbles val="0"/>
        <c:axId val="569692495"/>
        <c:axId val="570196239"/>
      </c:bubbleChart>
      <c:valAx>
        <c:axId val="569692495"/>
        <c:scaling>
          <c:orientation val="minMax"/>
          <c:min val="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500"/>
                  <a:t>Monthly</a:t>
                </a:r>
                <a:r>
                  <a:rPr lang="en-US" sz="1500" baseline="0"/>
                  <a:t> Users (K)</a:t>
                </a:r>
                <a:endParaRPr lang="en-US" sz="15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0196239"/>
        <c:crosses val="autoZero"/>
        <c:crossBetween val="midCat"/>
      </c:valAx>
      <c:valAx>
        <c:axId val="570196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/>
                  <a:t>Revenue</a:t>
                </a:r>
                <a:r>
                  <a:rPr lang="en-US" sz="1600" baseline="0"/>
                  <a:t> (M)</a:t>
                </a:r>
                <a:endParaRPr lang="en-US" sz="16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6924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'Box and Whisker Charts'!$A$2:$B$46</cx:f>
        <cx:lvl ptCount="45">
          <cx:pt idx="0">Math</cx:pt>
          <cx:pt idx="1">Math</cx:pt>
          <cx:pt idx="2">Math</cx:pt>
          <cx:pt idx="3">Math</cx:pt>
          <cx:pt idx="4">Math</cx:pt>
          <cx:pt idx="5">Science</cx:pt>
          <cx:pt idx="6">Science</cx:pt>
          <cx:pt idx="7">Science</cx:pt>
          <cx:pt idx="8">Science</cx:pt>
          <cx:pt idx="9">Science</cx:pt>
          <cx:pt idx="10">History</cx:pt>
          <cx:pt idx="11">History</cx:pt>
          <cx:pt idx="12">History</cx:pt>
          <cx:pt idx="13">History</cx:pt>
          <cx:pt idx="14">History</cx:pt>
          <cx:pt idx="15">English</cx:pt>
          <cx:pt idx="16">English</cx:pt>
          <cx:pt idx="17">English</cx:pt>
          <cx:pt idx="18">English</cx:pt>
          <cx:pt idx="19">English</cx:pt>
          <cx:pt idx="20">Art</cx:pt>
          <cx:pt idx="21">Art</cx:pt>
          <cx:pt idx="22">Art</cx:pt>
          <cx:pt idx="23">Art</cx:pt>
          <cx:pt idx="24">Art</cx:pt>
          <cx:pt idx="25">PE</cx:pt>
          <cx:pt idx="26">PE</cx:pt>
          <cx:pt idx="27">PE</cx:pt>
          <cx:pt idx="28">PE</cx:pt>
          <cx:pt idx="29">PE</cx:pt>
          <cx:pt idx="30">Computer Science</cx:pt>
          <cx:pt idx="31">Computer Science</cx:pt>
          <cx:pt idx="32">Computer Science</cx:pt>
          <cx:pt idx="33">Computer Science</cx:pt>
          <cx:pt idx="34">Computer Science</cx:pt>
          <cx:pt idx="35">Math</cx:pt>
          <cx:pt idx="36">Math</cx:pt>
          <cx:pt idx="37">Math</cx:pt>
          <cx:pt idx="38">Math</cx:pt>
          <cx:pt idx="39">Math</cx:pt>
          <cx:pt idx="40">Science</cx:pt>
          <cx:pt idx="41">Science</cx:pt>
          <cx:pt idx="42">Science</cx:pt>
          <cx:pt idx="43">Science</cx:pt>
          <cx:pt idx="44">Science</cx:pt>
        </cx:lvl>
        <cx:lvl ptCount="45">
          <cx:pt idx="0">A</cx:pt>
          <cx:pt idx="1">A</cx:pt>
          <cx:pt idx="2">A</cx:pt>
          <cx:pt idx="3">A</cx:pt>
          <cx:pt idx="4">A</cx:pt>
          <cx:pt idx="5">A</cx:pt>
          <cx:pt idx="6">A</cx:pt>
          <cx:pt idx="7">A</cx:pt>
          <cx:pt idx="8">A</cx:pt>
          <cx:pt idx="9">A</cx:pt>
          <cx:pt idx="10">A</cx:pt>
          <cx:pt idx="11">A</cx:pt>
          <cx:pt idx="12">A</cx:pt>
          <cx:pt idx="13">A</cx:pt>
          <cx:pt idx="14">A</cx:pt>
          <cx:pt idx="15">A</cx:pt>
          <cx:pt idx="16">A</cx:pt>
          <cx:pt idx="17">A</cx:pt>
          <cx:pt idx="18">A</cx:pt>
          <cx:pt idx="19">A</cx:pt>
          <cx:pt idx="20">A</cx:pt>
          <cx:pt idx="21">A</cx:pt>
          <cx:pt idx="22">A</cx:pt>
          <cx:pt idx="23">A</cx:pt>
          <cx:pt idx="24">A</cx:pt>
          <cx:pt idx="25">A</cx:pt>
          <cx:pt idx="26">A</cx:pt>
          <cx:pt idx="27">A</cx:pt>
          <cx:pt idx="28">A</cx:pt>
          <cx:pt idx="29">A</cx:pt>
          <cx:pt idx="30">A</cx:pt>
          <cx:pt idx="31">A</cx:pt>
          <cx:pt idx="32">A</cx:pt>
          <cx:pt idx="33">A</cx:pt>
          <cx:pt idx="34">A</cx:pt>
          <cx:pt idx="35">B</cx:pt>
          <cx:pt idx="36">B</cx:pt>
          <cx:pt idx="37">B</cx:pt>
          <cx:pt idx="38">B</cx:pt>
          <cx:pt idx="39">B</cx:pt>
          <cx:pt idx="40">B</cx:pt>
          <cx:pt idx="41">B</cx:pt>
          <cx:pt idx="42">B</cx:pt>
          <cx:pt idx="43">B</cx:pt>
          <cx:pt idx="44">B</cx:pt>
        </cx:lvl>
      </cx:strDim>
      <cx:numDim type="val">
        <cx:f>'Box and Whisker Charts'!$C$2:$C$46</cx:f>
        <cx:lvl ptCount="45" formatCode="General">
          <cx:pt idx="0">78</cx:pt>
          <cx:pt idx="1">85</cx:pt>
          <cx:pt idx="2">92</cx:pt>
          <cx:pt idx="3">88</cx:pt>
          <cx:pt idx="4">73</cx:pt>
          <cx:pt idx="5">69</cx:pt>
          <cx:pt idx="6">74</cx:pt>
          <cx:pt idx="7">88</cx:pt>
          <cx:pt idx="8">91</cx:pt>
          <cx:pt idx="9">85</cx:pt>
          <cx:pt idx="10">82</cx:pt>
          <cx:pt idx="11">77</cx:pt>
          <cx:pt idx="12">80</cx:pt>
          <cx:pt idx="13">85</cx:pt>
          <cx:pt idx="14">90</cx:pt>
          <cx:pt idx="15">75</cx:pt>
          <cx:pt idx="16">80</cx:pt>
          <cx:pt idx="17">78</cx:pt>
          <cx:pt idx="18">72</cx:pt>
          <cx:pt idx="19">69</cx:pt>
          <cx:pt idx="20">88</cx:pt>
          <cx:pt idx="21">91</cx:pt>
          <cx:pt idx="22">85</cx:pt>
          <cx:pt idx="23">80</cx:pt>
          <cx:pt idx="24">87</cx:pt>
          <cx:pt idx="25">95</cx:pt>
          <cx:pt idx="26">92</cx:pt>
          <cx:pt idx="27">90</cx:pt>
          <cx:pt idx="28">96</cx:pt>
          <cx:pt idx="29">88</cx:pt>
          <cx:pt idx="30">85</cx:pt>
          <cx:pt idx="31">89</cx:pt>
          <cx:pt idx="32">92</cx:pt>
          <cx:pt idx="33">95</cx:pt>
          <cx:pt idx="34">87</cx:pt>
          <cx:pt idx="35">65</cx:pt>
          <cx:pt idx="36">70</cx:pt>
          <cx:pt idx="37">60</cx:pt>
          <cx:pt idx="38">68</cx:pt>
          <cx:pt idx="39">75</cx:pt>
          <cx:pt idx="40">72</cx:pt>
          <cx:pt idx="41">80</cx:pt>
          <cx:pt idx="42">78</cx:pt>
          <cx:pt idx="43">74</cx:pt>
          <cx:pt idx="44">69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/>
              <a:t>Test Scores of Students</a:t>
            </a:r>
            <a:endParaRPr lang="en-US" sz="1400" b="0" i="0" u="none" strike="noStrike" baseline="0">
              <a:solidFill>
                <a:sysClr val="windowText" lastClr="000000">
                  <a:lumMod val="65000"/>
                  <a:lumOff val="35000"/>
                </a:sysClr>
              </a:solidFill>
              <a:latin typeface="Aptos Narrow" panose="02110004020202020204"/>
            </a:endParaRPr>
          </a:p>
        </cx:rich>
      </cx:tx>
    </cx:title>
    <cx:plotArea>
      <cx:plotAreaRegion>
        <cx:series layoutId="boxWhisker" uniqueId="{376B38B5-6198-534E-96FA-818E92A8FF91}">
          <cx:tx>
            <cx:txData>
              <cx:f>'Box and Whisker Charts'!$C$1</cx:f>
              <cx:v>Score</cx:v>
            </cx:txData>
          </cx:tx>
          <cx:dataId val="0"/>
          <cx:layoutPr>
            <cx:visibility meanLine="0" meanMarker="1" nonoutliers="0" outliers="1"/>
            <cx:statistics quartileMethod="exclusive"/>
          </cx:layoutPr>
        </cx:series>
      </cx:plotAreaRegion>
      <cx:axis id="0">
        <cx:catScaling gapWidth="1"/>
        <cx:tickLabels/>
      </cx:axis>
      <cx:axis id="1">
        <cx:valScaling min="50"/>
        <cx:majorGridlines/>
        <cx:tickLabels/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4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First and Second Column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Pie Chart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Adjust the chart title and the axis tick size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b="1" dirty="0"/>
            <a:t>Select 2D Pie</a:t>
          </a:r>
          <a:endParaRPr lang="en-US" dirty="0"/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52FA71A5-DA01-244A-B964-570CFA6C5A67}" type="pres">
      <dgm:prSet presAssocID="{305607CC-2055-4680-AAA0-146875C84FF8}" presName="node" presStyleLbl="node1" presStyleIdx="2" presStyleCnt="4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3"/>
      <dgm:spPr/>
    </dgm:pt>
    <dgm:pt modelId="{5929A2E0-FD12-2940-9CBF-C140CEBD585E}" type="pres">
      <dgm:prSet presAssocID="{0B0DF102-C99F-45AB-AAE6-9D44CE6CF73F}" presName="connectorText" presStyleLbl="sibTrans1D1" presStyleIdx="2" presStyleCnt="3"/>
      <dgm:spPr/>
    </dgm:pt>
    <dgm:pt modelId="{E4DF9DC5-D41B-FD40-92D4-BC7F93FACE03}" type="pres">
      <dgm:prSet presAssocID="{6FBCF8F9-E67D-4F56-A84B-93F72912CE13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First and Second Column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Pie Chart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Adjust the chart title and the axis tick size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b="1" dirty="0"/>
            <a:t>Select </a:t>
          </a:r>
          <a:r>
            <a:rPr lang="en-US" dirty="0"/>
            <a:t>Doughnut Chart</a:t>
          </a:r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52FA71A5-DA01-244A-B964-570CFA6C5A67}" type="pres">
      <dgm:prSet presAssocID="{305607CC-2055-4680-AAA0-146875C84FF8}" presName="node" presStyleLbl="node1" presStyleIdx="2" presStyleCnt="4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3"/>
      <dgm:spPr/>
    </dgm:pt>
    <dgm:pt modelId="{5929A2E0-FD12-2940-9CBF-C140CEBD585E}" type="pres">
      <dgm:prSet presAssocID="{0B0DF102-C99F-45AB-AAE6-9D44CE6CF73F}" presName="connectorText" presStyleLbl="sibTrans1D1" presStyleIdx="2" presStyleCnt="3"/>
      <dgm:spPr/>
    </dgm:pt>
    <dgm:pt modelId="{E4DF9DC5-D41B-FD40-92D4-BC7F93FACE03}" type="pres">
      <dgm:prSet presAssocID="{6FBCF8F9-E67D-4F56-A84B-93F72912CE13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Column B (Monthly Users) and C (Revenue)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/>
      <dgm:spPr/>
      <dgm:t>
        <a:bodyPr/>
        <a:lstStyle/>
        <a:p>
          <a:r>
            <a:rPr lang="en-US" dirty="0"/>
            <a:t>Go to the </a:t>
          </a:r>
          <a:r>
            <a:rPr lang="en-US" b="1" dirty="0"/>
            <a:t>Insert</a:t>
          </a:r>
          <a:r>
            <a:rPr lang="en-US" dirty="0"/>
            <a:t> tab and select </a:t>
          </a:r>
          <a:r>
            <a:rPr lang="en-US" b="1" dirty="0"/>
            <a:t>Scatter Chart</a:t>
          </a:r>
          <a:r>
            <a:rPr lang="en-US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Go to the trendline settings and display equation and R-Squared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305607CC-2055-4680-AAA0-146875C84FF8}">
      <dgm:prSet/>
      <dgm:spPr/>
      <dgm:t>
        <a:bodyPr/>
        <a:lstStyle/>
        <a:p>
          <a:r>
            <a:rPr lang="en-US" dirty="0"/>
            <a:t>Right click on the data and select Add Trendline</a:t>
          </a:r>
        </a:p>
      </dgm:t>
    </dgm:pt>
    <dgm:pt modelId="{0B0DF102-C99F-45AB-AAE6-9D44CE6CF73F}" type="sibTrans" cxnId="{1B02A766-5808-4D6D-BE5E-BC9E3E14855B}">
      <dgm:prSet/>
      <dgm:spPr/>
      <dgm:t>
        <a:bodyPr/>
        <a:lstStyle/>
        <a:p>
          <a:endParaRPr lang="en-US"/>
        </a:p>
      </dgm:t>
    </dgm:pt>
    <dgm:pt modelId="{8F995111-06D9-4DEF-8342-0B3C27E7CBC5}" type="parTrans" cxnId="{1B02A766-5808-4D6D-BE5E-BC9E3E14855B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4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3"/>
      <dgm:spPr/>
    </dgm:pt>
    <dgm:pt modelId="{02F4D875-1504-584F-8F03-8D149DD3F724}" type="pres">
      <dgm:prSet presAssocID="{ABD57A37-2818-41BB-9DFC-5ACD4AFBC34D}" presName="connectorText" presStyleLbl="sibTrans1D1" presStyleIdx="0" presStyleCnt="3"/>
      <dgm:spPr/>
    </dgm:pt>
    <dgm:pt modelId="{1DCE816C-8411-3747-BB47-3EFB9E7B266B}" type="pres">
      <dgm:prSet presAssocID="{5B00E5AE-66C0-4178-9DAB-504E9BA425D6}" presName="node" presStyleLbl="node1" presStyleIdx="1" presStyleCnt="4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3"/>
      <dgm:spPr/>
    </dgm:pt>
    <dgm:pt modelId="{5AB3D9F8-846B-234E-9341-7F1C87E2F50F}" type="pres">
      <dgm:prSet presAssocID="{537D9335-68D3-466B-BFDE-4712403EF217}" presName="connectorText" presStyleLbl="sibTrans1D1" presStyleIdx="1" presStyleCnt="3"/>
      <dgm:spPr/>
    </dgm:pt>
    <dgm:pt modelId="{52FA71A5-DA01-244A-B964-570CFA6C5A67}" type="pres">
      <dgm:prSet presAssocID="{305607CC-2055-4680-AAA0-146875C84FF8}" presName="node" presStyleLbl="node1" presStyleIdx="2" presStyleCnt="4">
        <dgm:presLayoutVars>
          <dgm:bulletEnabled val="1"/>
        </dgm:presLayoutVars>
      </dgm:prSet>
      <dgm:spPr/>
    </dgm:pt>
    <dgm:pt modelId="{9C8117A4-73CC-8043-B661-B25348C590C9}" type="pres">
      <dgm:prSet presAssocID="{0B0DF102-C99F-45AB-AAE6-9D44CE6CF73F}" presName="sibTrans" presStyleLbl="sibTrans1D1" presStyleIdx="2" presStyleCnt="3"/>
      <dgm:spPr/>
    </dgm:pt>
    <dgm:pt modelId="{5929A2E0-FD12-2940-9CBF-C140CEBD585E}" type="pres">
      <dgm:prSet presAssocID="{0B0DF102-C99F-45AB-AAE6-9D44CE6CF73F}" presName="connectorText" presStyleLbl="sibTrans1D1" presStyleIdx="2" presStyleCnt="3"/>
      <dgm:spPr/>
    </dgm:pt>
    <dgm:pt modelId="{E4DF9DC5-D41B-FD40-92D4-BC7F93FACE03}" type="pres">
      <dgm:prSet presAssocID="{6FBCF8F9-E67D-4F56-A84B-93F72912CE13}" presName="node" presStyleLbl="node1" presStyleIdx="3" presStyleCnt="4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3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693C4863-F301-BC47-9A08-951DAB4B0CCE}" type="presOf" srcId="{0B0DF102-C99F-45AB-AAE6-9D44CE6CF73F}" destId="{5929A2E0-FD12-2940-9CBF-C140CEBD585E}" srcOrd="1" destOrd="0" presId="urn:microsoft.com/office/officeart/2016/7/layout/RepeatingBendingProcessNew"/>
    <dgm:cxn modelId="{1B02A766-5808-4D6D-BE5E-BC9E3E14855B}" srcId="{87EA865C-9F05-4C74-8FE5-7508B137386C}" destId="{305607CC-2055-4680-AAA0-146875C84FF8}" srcOrd="2" destOrd="0" parTransId="{8F995111-06D9-4DEF-8342-0B3C27E7CBC5}" sibTransId="{0B0DF102-C99F-45AB-AAE6-9D44CE6CF73F}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8DF5097A-6A21-824A-9925-C35B8F3E0FB1}" type="presOf" srcId="{0B0DF102-C99F-45AB-AAE6-9D44CE6CF73F}" destId="{9C8117A4-73CC-8043-B661-B25348C590C9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8107D5C6-ACF1-4C4B-9C18-874E7F5D34E2}" type="presOf" srcId="{305607CC-2055-4680-AAA0-146875C84FF8}" destId="{52FA71A5-DA01-244A-B964-570CFA6C5A67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CC7A4FDB-779D-A543-A739-E5EC5396C7B5}" type="presParOf" srcId="{412546A4-A217-F044-98E4-D8916922C26E}" destId="{52FA71A5-DA01-244A-B964-570CFA6C5A67}" srcOrd="4" destOrd="0" presId="urn:microsoft.com/office/officeart/2016/7/layout/RepeatingBendingProcessNew"/>
    <dgm:cxn modelId="{2E5C6216-868B-5445-8388-6A57876EDAF8}" type="presParOf" srcId="{412546A4-A217-F044-98E4-D8916922C26E}" destId="{9C8117A4-73CC-8043-B661-B25348C590C9}" srcOrd="5" destOrd="0" presId="urn:microsoft.com/office/officeart/2016/7/layout/RepeatingBendingProcessNew"/>
    <dgm:cxn modelId="{FCB2DF42-A22E-2747-A24B-9C06E59339D3}" type="presParOf" srcId="{9C8117A4-73CC-8043-B661-B25348C590C9}" destId="{5929A2E0-FD12-2940-9CBF-C140CEBD585E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EA865C-9F05-4C74-8FE5-7508B137386C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04CCA8-E811-4DD1-BB18-BA7BA14F6384}">
      <dgm:prSet/>
      <dgm:spPr/>
      <dgm:t>
        <a:bodyPr/>
        <a:lstStyle/>
        <a:p>
          <a:r>
            <a:rPr lang="en-US" dirty="0"/>
            <a:t>Select the Subject and Test Score Columns</a:t>
          </a:r>
        </a:p>
      </dgm:t>
    </dgm:pt>
    <dgm:pt modelId="{00B2E687-5309-4FFA-992E-2DA0C9D911CE}" type="parTrans" cxnId="{24F1197C-E000-49F9-AF67-56616DF343A2}">
      <dgm:prSet/>
      <dgm:spPr/>
      <dgm:t>
        <a:bodyPr/>
        <a:lstStyle/>
        <a:p>
          <a:endParaRPr lang="en-US"/>
        </a:p>
      </dgm:t>
    </dgm:pt>
    <dgm:pt modelId="{ABD57A37-2818-41BB-9DFC-5ACD4AFBC34D}" type="sibTrans" cxnId="{24F1197C-E000-49F9-AF67-56616DF343A2}">
      <dgm:prSet/>
      <dgm:spPr/>
      <dgm:t>
        <a:bodyPr/>
        <a:lstStyle/>
        <a:p>
          <a:endParaRPr lang="en-US"/>
        </a:p>
      </dgm:t>
    </dgm:pt>
    <dgm:pt modelId="{5B00E5AE-66C0-4178-9DAB-504E9BA425D6}">
      <dgm:prSet custT="1"/>
      <dgm:spPr/>
      <dgm:t>
        <a:bodyPr/>
        <a:lstStyle/>
        <a:p>
          <a:r>
            <a:rPr lang="en-US" sz="2900" kern="1200" dirty="0"/>
            <a:t>Go to the </a:t>
          </a:r>
          <a:r>
            <a:rPr lang="en-US" sz="2900" b="1" kern="1200" dirty="0"/>
            <a:t>Insert</a:t>
          </a:r>
          <a:r>
            <a:rPr lang="en-US" sz="2900" kern="1200" dirty="0"/>
            <a:t> tab and select </a:t>
          </a:r>
          <a:r>
            <a:rPr lang="en-US" sz="2900" b="1" kern="1200" dirty="0"/>
            <a:t>Box Plots</a:t>
          </a:r>
          <a:r>
            <a:rPr lang="en-US" sz="2900" kern="1200" dirty="0"/>
            <a:t>. </a:t>
          </a:r>
        </a:p>
      </dgm:t>
    </dgm:pt>
    <dgm:pt modelId="{537D9335-68D3-466B-BFDE-4712403EF217}" type="sibTrans" cxnId="{6106B0CB-43A1-431B-9041-7BA145512E40}">
      <dgm:prSet/>
      <dgm:spPr/>
      <dgm:t>
        <a:bodyPr/>
        <a:lstStyle/>
        <a:p>
          <a:endParaRPr lang="en-US"/>
        </a:p>
      </dgm:t>
    </dgm:pt>
    <dgm:pt modelId="{D6CF509D-C527-49E1-8CFF-C4631DD5DA04}" type="parTrans" cxnId="{6106B0CB-43A1-431B-9041-7BA145512E40}">
      <dgm:prSet/>
      <dgm:spPr/>
      <dgm:t>
        <a:bodyPr/>
        <a:lstStyle/>
        <a:p>
          <a:endParaRPr lang="en-US"/>
        </a:p>
      </dgm:t>
    </dgm:pt>
    <dgm:pt modelId="{6FBCF8F9-E67D-4F56-A84B-93F72912CE13}">
      <dgm:prSet/>
      <dgm:spPr/>
      <dgm:t>
        <a:bodyPr/>
        <a:lstStyle/>
        <a:p>
          <a:r>
            <a:rPr lang="en-US" b="1" dirty="0"/>
            <a:t>Adjust the chart title and the axis tick size as needed.</a:t>
          </a:r>
          <a:endParaRPr lang="en-US" dirty="0"/>
        </a:p>
      </dgm:t>
    </dgm:pt>
    <dgm:pt modelId="{9039FEE3-DB90-4994-A367-C3735D353A15}" type="sibTrans" cxnId="{FF70CD4A-107F-4F31-95EC-9105F1225CA4}">
      <dgm:prSet/>
      <dgm:spPr/>
      <dgm:t>
        <a:bodyPr/>
        <a:lstStyle/>
        <a:p>
          <a:endParaRPr lang="en-US"/>
        </a:p>
      </dgm:t>
    </dgm:pt>
    <dgm:pt modelId="{D70AAF8F-8E99-46C7-91DB-1B59BBD55286}" type="parTrans" cxnId="{FF70CD4A-107F-4F31-95EC-9105F1225CA4}">
      <dgm:prSet/>
      <dgm:spPr/>
      <dgm:t>
        <a:bodyPr/>
        <a:lstStyle/>
        <a:p>
          <a:endParaRPr lang="en-US"/>
        </a:p>
      </dgm:t>
    </dgm:pt>
    <dgm:pt modelId="{412546A4-A217-F044-98E4-D8916922C26E}" type="pres">
      <dgm:prSet presAssocID="{87EA865C-9F05-4C74-8FE5-7508B137386C}" presName="Name0" presStyleCnt="0">
        <dgm:presLayoutVars>
          <dgm:dir/>
          <dgm:resizeHandles val="exact"/>
        </dgm:presLayoutVars>
      </dgm:prSet>
      <dgm:spPr/>
    </dgm:pt>
    <dgm:pt modelId="{F4C44654-BC01-0F4E-8C25-79D263B664B3}" type="pres">
      <dgm:prSet presAssocID="{5B04CCA8-E811-4DD1-BB18-BA7BA14F6384}" presName="node" presStyleLbl="node1" presStyleIdx="0" presStyleCnt="3">
        <dgm:presLayoutVars>
          <dgm:bulletEnabled val="1"/>
        </dgm:presLayoutVars>
      </dgm:prSet>
      <dgm:spPr/>
    </dgm:pt>
    <dgm:pt modelId="{26BEC42B-9352-0E4C-8C1B-BEE3961B7EEA}" type="pres">
      <dgm:prSet presAssocID="{ABD57A37-2818-41BB-9DFC-5ACD4AFBC34D}" presName="sibTrans" presStyleLbl="sibTrans1D1" presStyleIdx="0" presStyleCnt="2"/>
      <dgm:spPr/>
    </dgm:pt>
    <dgm:pt modelId="{02F4D875-1504-584F-8F03-8D149DD3F724}" type="pres">
      <dgm:prSet presAssocID="{ABD57A37-2818-41BB-9DFC-5ACD4AFBC34D}" presName="connectorText" presStyleLbl="sibTrans1D1" presStyleIdx="0" presStyleCnt="2"/>
      <dgm:spPr/>
    </dgm:pt>
    <dgm:pt modelId="{1DCE816C-8411-3747-BB47-3EFB9E7B266B}" type="pres">
      <dgm:prSet presAssocID="{5B00E5AE-66C0-4178-9DAB-504E9BA425D6}" presName="node" presStyleLbl="node1" presStyleIdx="1" presStyleCnt="3">
        <dgm:presLayoutVars>
          <dgm:bulletEnabled val="1"/>
        </dgm:presLayoutVars>
      </dgm:prSet>
      <dgm:spPr/>
    </dgm:pt>
    <dgm:pt modelId="{5AD9E8FB-0531-914C-9277-88C98E649BD8}" type="pres">
      <dgm:prSet presAssocID="{537D9335-68D3-466B-BFDE-4712403EF217}" presName="sibTrans" presStyleLbl="sibTrans1D1" presStyleIdx="1" presStyleCnt="2"/>
      <dgm:spPr/>
    </dgm:pt>
    <dgm:pt modelId="{5AB3D9F8-846B-234E-9341-7F1C87E2F50F}" type="pres">
      <dgm:prSet presAssocID="{537D9335-68D3-466B-BFDE-4712403EF217}" presName="connectorText" presStyleLbl="sibTrans1D1" presStyleIdx="1" presStyleCnt="2"/>
      <dgm:spPr/>
    </dgm:pt>
    <dgm:pt modelId="{E4DF9DC5-D41B-FD40-92D4-BC7F93FACE03}" type="pres">
      <dgm:prSet presAssocID="{6FBCF8F9-E67D-4F56-A84B-93F72912CE13}" presName="node" presStyleLbl="node1" presStyleIdx="2" presStyleCnt="3">
        <dgm:presLayoutVars>
          <dgm:bulletEnabled val="1"/>
        </dgm:presLayoutVars>
      </dgm:prSet>
      <dgm:spPr/>
    </dgm:pt>
  </dgm:ptLst>
  <dgm:cxnLst>
    <dgm:cxn modelId="{9FBB0005-17D6-8545-A66E-4034066AEB18}" type="presOf" srcId="{5B00E5AE-66C0-4178-9DAB-504E9BA425D6}" destId="{1DCE816C-8411-3747-BB47-3EFB9E7B266B}" srcOrd="0" destOrd="0" presId="urn:microsoft.com/office/officeart/2016/7/layout/RepeatingBendingProcessNew"/>
    <dgm:cxn modelId="{FF70CD4A-107F-4F31-95EC-9105F1225CA4}" srcId="{87EA865C-9F05-4C74-8FE5-7508B137386C}" destId="{6FBCF8F9-E67D-4F56-A84B-93F72912CE13}" srcOrd="2" destOrd="0" parTransId="{D70AAF8F-8E99-46C7-91DB-1B59BBD55286}" sibTransId="{9039FEE3-DB90-4994-A367-C3735D353A15}"/>
    <dgm:cxn modelId="{E4B26352-ED67-294F-906A-19C8A26328D9}" type="presOf" srcId="{ABD57A37-2818-41BB-9DFC-5ACD4AFBC34D}" destId="{02F4D875-1504-584F-8F03-8D149DD3F724}" srcOrd="1" destOrd="0" presId="urn:microsoft.com/office/officeart/2016/7/layout/RepeatingBendingProcessNew"/>
    <dgm:cxn modelId="{5BD9BE5C-D8C4-9F49-B6D7-827402FB3000}" type="presOf" srcId="{87EA865C-9F05-4C74-8FE5-7508B137386C}" destId="{412546A4-A217-F044-98E4-D8916922C26E}" srcOrd="0" destOrd="0" presId="urn:microsoft.com/office/officeart/2016/7/layout/RepeatingBendingProcessNew"/>
    <dgm:cxn modelId="{5C645475-7408-794F-B178-FF769D9CE413}" type="presOf" srcId="{5B04CCA8-E811-4DD1-BB18-BA7BA14F6384}" destId="{F4C44654-BC01-0F4E-8C25-79D263B664B3}" srcOrd="0" destOrd="0" presId="urn:microsoft.com/office/officeart/2016/7/layout/RepeatingBendingProcessNew"/>
    <dgm:cxn modelId="{24F1197C-E000-49F9-AF67-56616DF343A2}" srcId="{87EA865C-9F05-4C74-8FE5-7508B137386C}" destId="{5B04CCA8-E811-4DD1-BB18-BA7BA14F6384}" srcOrd="0" destOrd="0" parTransId="{00B2E687-5309-4FFA-992E-2DA0C9D911CE}" sibTransId="{ABD57A37-2818-41BB-9DFC-5ACD4AFBC34D}"/>
    <dgm:cxn modelId="{3AABE184-0A92-D847-928C-5D2A95493135}" type="presOf" srcId="{6FBCF8F9-E67D-4F56-A84B-93F72912CE13}" destId="{E4DF9DC5-D41B-FD40-92D4-BC7F93FACE03}" srcOrd="0" destOrd="0" presId="urn:microsoft.com/office/officeart/2016/7/layout/RepeatingBendingProcessNew"/>
    <dgm:cxn modelId="{C0FFDEAF-48B1-3D47-B9B4-F6B5464AB023}" type="presOf" srcId="{ABD57A37-2818-41BB-9DFC-5ACD4AFBC34D}" destId="{26BEC42B-9352-0E4C-8C1B-BEE3961B7EEA}" srcOrd="0" destOrd="0" presId="urn:microsoft.com/office/officeart/2016/7/layout/RepeatingBendingProcessNew"/>
    <dgm:cxn modelId="{6106B0CB-43A1-431B-9041-7BA145512E40}" srcId="{87EA865C-9F05-4C74-8FE5-7508B137386C}" destId="{5B00E5AE-66C0-4178-9DAB-504E9BA425D6}" srcOrd="1" destOrd="0" parTransId="{D6CF509D-C527-49E1-8CFF-C4631DD5DA04}" sibTransId="{537D9335-68D3-466B-BFDE-4712403EF217}"/>
    <dgm:cxn modelId="{F56B4DD8-1869-B044-9517-9FE3E98F18DB}" type="presOf" srcId="{537D9335-68D3-466B-BFDE-4712403EF217}" destId="{5AD9E8FB-0531-914C-9277-88C98E649BD8}" srcOrd="0" destOrd="0" presId="urn:microsoft.com/office/officeart/2016/7/layout/RepeatingBendingProcessNew"/>
    <dgm:cxn modelId="{8D341FEE-98C7-014B-B64E-9212FB4971D4}" type="presOf" srcId="{537D9335-68D3-466B-BFDE-4712403EF217}" destId="{5AB3D9F8-846B-234E-9341-7F1C87E2F50F}" srcOrd="1" destOrd="0" presId="urn:microsoft.com/office/officeart/2016/7/layout/RepeatingBendingProcessNew"/>
    <dgm:cxn modelId="{33F91B2A-F18A-5446-B813-985864D9BD2D}" type="presParOf" srcId="{412546A4-A217-F044-98E4-D8916922C26E}" destId="{F4C44654-BC01-0F4E-8C25-79D263B664B3}" srcOrd="0" destOrd="0" presId="urn:microsoft.com/office/officeart/2016/7/layout/RepeatingBendingProcessNew"/>
    <dgm:cxn modelId="{45137CEE-6B60-9C4E-B7CA-8B284DB8D180}" type="presParOf" srcId="{412546A4-A217-F044-98E4-D8916922C26E}" destId="{26BEC42B-9352-0E4C-8C1B-BEE3961B7EEA}" srcOrd="1" destOrd="0" presId="urn:microsoft.com/office/officeart/2016/7/layout/RepeatingBendingProcessNew"/>
    <dgm:cxn modelId="{72A259FB-4C97-C34E-8258-9C25EC1A24A2}" type="presParOf" srcId="{26BEC42B-9352-0E4C-8C1B-BEE3961B7EEA}" destId="{02F4D875-1504-584F-8F03-8D149DD3F724}" srcOrd="0" destOrd="0" presId="urn:microsoft.com/office/officeart/2016/7/layout/RepeatingBendingProcessNew"/>
    <dgm:cxn modelId="{553D0E0C-B462-7E46-B8A4-77C0B4F9E15B}" type="presParOf" srcId="{412546A4-A217-F044-98E4-D8916922C26E}" destId="{1DCE816C-8411-3747-BB47-3EFB9E7B266B}" srcOrd="2" destOrd="0" presId="urn:microsoft.com/office/officeart/2016/7/layout/RepeatingBendingProcessNew"/>
    <dgm:cxn modelId="{41A2A6D6-666D-4645-87EA-5DB97CFC4FD7}" type="presParOf" srcId="{412546A4-A217-F044-98E4-D8916922C26E}" destId="{5AD9E8FB-0531-914C-9277-88C98E649BD8}" srcOrd="3" destOrd="0" presId="urn:microsoft.com/office/officeart/2016/7/layout/RepeatingBendingProcessNew"/>
    <dgm:cxn modelId="{2D2C0DB7-4F75-2B4C-A46D-04DECC94F81F}" type="presParOf" srcId="{5AD9E8FB-0531-914C-9277-88C98E649BD8}" destId="{5AB3D9F8-846B-234E-9341-7F1C87E2F50F}" srcOrd="0" destOrd="0" presId="urn:microsoft.com/office/officeart/2016/7/layout/RepeatingBendingProcessNew"/>
    <dgm:cxn modelId="{D9621509-69EC-0947-B37E-9F0033A5B5B5}" type="presParOf" srcId="{412546A4-A217-F044-98E4-D8916922C26E}" destId="{E4DF9DC5-D41B-FD40-92D4-BC7F93FACE03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Select the First and Second Column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the </a:t>
          </a:r>
          <a:r>
            <a:rPr lang="en-US" sz="2900" b="1" kern="1200" dirty="0"/>
            <a:t>Insert</a:t>
          </a:r>
          <a:r>
            <a:rPr lang="en-US" sz="2900" kern="1200" dirty="0"/>
            <a:t> tab and select </a:t>
          </a:r>
          <a:r>
            <a:rPr lang="en-US" sz="2900" b="1" kern="1200" dirty="0"/>
            <a:t>Pie Chart</a:t>
          </a:r>
          <a:r>
            <a:rPr lang="en-US" sz="2900" kern="1200" dirty="0"/>
            <a:t>. </a:t>
          </a:r>
        </a:p>
      </dsp:txBody>
      <dsp:txXfrm>
        <a:off x="4128731" y="64037"/>
        <a:ext cx="3355414" cy="2013248"/>
      </dsp:txXfrm>
    </dsp:sp>
    <dsp:sp modelId="{9C8117A4-73CC-8043-B661-B25348C590C9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52FA71A5-DA01-244A-B964-570CFA6C5A67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Select 2D Pie</a:t>
          </a:r>
          <a:endParaRPr lang="en-US" sz="2900" kern="1200" dirty="0"/>
        </a:p>
      </dsp:txBody>
      <dsp:txXfrm>
        <a:off x="1571" y="2849031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Adjust the chart title and the axis tick size as needed.</a:t>
          </a:r>
          <a:endParaRPr lang="en-US" sz="2900" kern="1200" dirty="0"/>
        </a:p>
      </dsp:txBody>
      <dsp:txXfrm>
        <a:off x="4128731" y="2849031"/>
        <a:ext cx="3355414" cy="20132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Select the First and Second Column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the </a:t>
          </a:r>
          <a:r>
            <a:rPr lang="en-US" sz="2900" b="1" kern="1200" dirty="0"/>
            <a:t>Insert</a:t>
          </a:r>
          <a:r>
            <a:rPr lang="en-US" sz="2900" kern="1200" dirty="0"/>
            <a:t> tab and select </a:t>
          </a:r>
          <a:r>
            <a:rPr lang="en-US" sz="2900" b="1" kern="1200" dirty="0"/>
            <a:t>Pie Chart</a:t>
          </a:r>
          <a:r>
            <a:rPr lang="en-US" sz="2900" kern="1200" dirty="0"/>
            <a:t>. </a:t>
          </a:r>
        </a:p>
      </dsp:txBody>
      <dsp:txXfrm>
        <a:off x="4128731" y="64037"/>
        <a:ext cx="3355414" cy="2013248"/>
      </dsp:txXfrm>
    </dsp:sp>
    <dsp:sp modelId="{9C8117A4-73CC-8043-B661-B25348C590C9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52FA71A5-DA01-244A-B964-570CFA6C5A67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Select </a:t>
          </a:r>
          <a:r>
            <a:rPr lang="en-US" sz="2900" kern="1200" dirty="0"/>
            <a:t>Doughnut Chart</a:t>
          </a:r>
        </a:p>
      </dsp:txBody>
      <dsp:txXfrm>
        <a:off x="1571" y="2849031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Adjust the chart title and the axis tick size as needed.</a:t>
          </a:r>
          <a:endParaRPr lang="en-US" sz="2900" kern="1200" dirty="0"/>
        </a:p>
      </dsp:txBody>
      <dsp:txXfrm>
        <a:off x="4128731" y="2849031"/>
        <a:ext cx="3355414" cy="20132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Select Column B (Monthly Users) and C (Revenue)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Go to the </a:t>
          </a:r>
          <a:r>
            <a:rPr lang="en-US" sz="2800" b="1" kern="1200" dirty="0"/>
            <a:t>Insert</a:t>
          </a:r>
          <a:r>
            <a:rPr lang="en-US" sz="2800" kern="1200" dirty="0"/>
            <a:t> tab and select </a:t>
          </a:r>
          <a:r>
            <a:rPr lang="en-US" sz="2800" b="1" kern="1200" dirty="0"/>
            <a:t>Scatter Chart</a:t>
          </a:r>
          <a:r>
            <a:rPr lang="en-US" sz="2800" kern="1200" dirty="0"/>
            <a:t>. </a:t>
          </a:r>
        </a:p>
      </dsp:txBody>
      <dsp:txXfrm>
        <a:off x="4128731" y="64037"/>
        <a:ext cx="3355414" cy="2013248"/>
      </dsp:txXfrm>
    </dsp:sp>
    <dsp:sp modelId="{9C8117A4-73CC-8043-B661-B25348C590C9}">
      <dsp:nvSpPr>
        <dsp:cNvPr id="0" name=""/>
        <dsp:cNvSpPr/>
      </dsp:nvSpPr>
      <dsp:spPr>
        <a:xfrm>
          <a:off x="3355186" y="3809936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3851797"/>
        <a:ext cx="38587" cy="7717"/>
      </dsp:txXfrm>
    </dsp:sp>
    <dsp:sp modelId="{52FA71A5-DA01-244A-B964-570CFA6C5A67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Right click on the data and select Add Trendline</a:t>
          </a:r>
        </a:p>
      </dsp:txBody>
      <dsp:txXfrm>
        <a:off x="1571" y="2849031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4128731" y="2849031"/>
          <a:ext cx="3355414" cy="201324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Go to the trendline settings and display equation and R-Squared</a:t>
          </a:r>
          <a:endParaRPr lang="en-US" sz="2800" kern="1200" dirty="0"/>
        </a:p>
      </dsp:txBody>
      <dsp:txXfrm>
        <a:off x="4128731" y="2849031"/>
        <a:ext cx="3355414" cy="20132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BEC42B-9352-0E4C-8C1B-BEE3961B7EEA}">
      <dsp:nvSpPr>
        <dsp:cNvPr id="0" name=""/>
        <dsp:cNvSpPr/>
      </dsp:nvSpPr>
      <dsp:spPr>
        <a:xfrm>
          <a:off x="3355186" y="1024941"/>
          <a:ext cx="7411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74114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06465" y="1066803"/>
        <a:ext cx="38587" cy="7717"/>
      </dsp:txXfrm>
    </dsp:sp>
    <dsp:sp modelId="{F4C44654-BC01-0F4E-8C25-79D263B664B3}">
      <dsp:nvSpPr>
        <dsp:cNvPr id="0" name=""/>
        <dsp:cNvSpPr/>
      </dsp:nvSpPr>
      <dsp:spPr>
        <a:xfrm>
          <a:off x="1571" y="64037"/>
          <a:ext cx="3355414" cy="20132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Select the Subject and Test Score Columns</a:t>
          </a:r>
        </a:p>
      </dsp:txBody>
      <dsp:txXfrm>
        <a:off x="1571" y="64037"/>
        <a:ext cx="3355414" cy="2013248"/>
      </dsp:txXfrm>
    </dsp:sp>
    <dsp:sp modelId="{5AD9E8FB-0531-914C-9277-88C98E649BD8}">
      <dsp:nvSpPr>
        <dsp:cNvPr id="0" name=""/>
        <dsp:cNvSpPr/>
      </dsp:nvSpPr>
      <dsp:spPr>
        <a:xfrm>
          <a:off x="1679279" y="2075486"/>
          <a:ext cx="4127159" cy="741145"/>
        </a:xfrm>
        <a:custGeom>
          <a:avLst/>
          <a:gdLst/>
          <a:ahLst/>
          <a:cxnLst/>
          <a:rect l="0" t="0" r="0" b="0"/>
          <a:pathLst>
            <a:path>
              <a:moveTo>
                <a:pt x="4127159" y="0"/>
              </a:moveTo>
              <a:lnTo>
                <a:pt x="4127159" y="387672"/>
              </a:lnTo>
              <a:lnTo>
                <a:pt x="0" y="387672"/>
              </a:lnTo>
              <a:lnTo>
                <a:pt x="0" y="74114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37891" y="2442200"/>
        <a:ext cx="209934" cy="7717"/>
      </dsp:txXfrm>
    </dsp:sp>
    <dsp:sp modelId="{1DCE816C-8411-3747-BB47-3EFB9E7B266B}">
      <dsp:nvSpPr>
        <dsp:cNvPr id="0" name=""/>
        <dsp:cNvSpPr/>
      </dsp:nvSpPr>
      <dsp:spPr>
        <a:xfrm>
          <a:off x="4128731" y="64037"/>
          <a:ext cx="3355414" cy="201324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Go to the </a:t>
          </a:r>
          <a:r>
            <a:rPr lang="en-US" sz="2900" b="1" kern="1200" dirty="0"/>
            <a:t>Insert</a:t>
          </a:r>
          <a:r>
            <a:rPr lang="en-US" sz="2900" kern="1200" dirty="0"/>
            <a:t> tab and select </a:t>
          </a:r>
          <a:r>
            <a:rPr lang="en-US" sz="2900" b="1" kern="1200" dirty="0"/>
            <a:t>Box Plots</a:t>
          </a:r>
          <a:r>
            <a:rPr lang="en-US" sz="2900" kern="1200" dirty="0"/>
            <a:t>. </a:t>
          </a:r>
        </a:p>
      </dsp:txBody>
      <dsp:txXfrm>
        <a:off x="4128731" y="64037"/>
        <a:ext cx="3355414" cy="2013248"/>
      </dsp:txXfrm>
    </dsp:sp>
    <dsp:sp modelId="{E4DF9DC5-D41B-FD40-92D4-BC7F93FACE03}">
      <dsp:nvSpPr>
        <dsp:cNvPr id="0" name=""/>
        <dsp:cNvSpPr/>
      </dsp:nvSpPr>
      <dsp:spPr>
        <a:xfrm>
          <a:off x="1571" y="2849031"/>
          <a:ext cx="3355414" cy="201324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4418" tIns="172586" rIns="164418" bIns="17258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Adjust the chart title and the axis tick size as needed.</a:t>
          </a:r>
          <a:endParaRPr lang="en-US" sz="2900" kern="1200" dirty="0"/>
        </a:p>
      </dsp:txBody>
      <dsp:txXfrm>
        <a:off x="1571" y="2849031"/>
        <a:ext cx="3355414" cy="20132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F270F-C7EB-2D45-B839-F4EAA155519A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267E1-D5E2-9E4A-9871-86453C444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4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77B52-FE78-4C09-5A9A-20EB7956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4AAE02-619E-4F05-64C3-5B66668DD7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14D34-E7DD-410F-029F-DB05E1856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9D33A-9525-01FF-CBE0-95CF3C015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6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22D5-40F4-5E10-331F-3FB88AA92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1EC46-BFB2-C452-1D9E-AB9AB89F6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6DF44E-322D-E058-F5A8-E98349374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C8FC6-2CBE-4142-1696-D87B13BBDF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67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04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F9F64-FDF5-D87A-0708-EE12553F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2BDED-FE17-0D22-F485-03288D325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483635-60DC-4704-A7E8-701CB360E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528A07-5C1E-97A4-8A21-882CE6417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2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5D31B-E9A5-BF27-D549-A302370CC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06F05E-F0E4-7FD2-166F-1E8F6FE32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90D0B1-9E7A-80B5-171D-2D0FFFCBA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E02B4-863B-D42B-5156-0A420DB9CF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93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20ECD-F14F-76D4-48A7-CF2D2783A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E38AB-BFCD-AD2E-68A5-B1B71ECF8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DD27F9-4495-4805-B58C-BAAA68DD24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558EB-6C4E-2FFA-1424-E84B8350D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7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ED5C7-3AE9-315E-D3C7-9457CD823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06146-55D5-E101-43F7-C6CE76509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F86DC-C7A5-45AF-2B06-249D04302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7140A-4B31-7149-2EAB-AE7B095EA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03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97513-9878-0813-7A06-6C00F1F5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7CB9F-4854-DAAB-8004-29BAABC9E3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85E4B-3354-B942-D258-5D11A21A3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AEEF-E99E-C87A-477B-1F224CE80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3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F44B-A3FE-A571-B15A-ADF420AE3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FB0A5-1EF4-AC7E-EB81-AB43D2996A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712C75-43FD-910E-6330-E20D8AC007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BFBE1-9050-CDB3-FA99-2E4153B04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E6F0F-EB5E-43AA-D8A0-A7B48492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B5E0D-FF72-C9D2-A211-BE1D3712C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151ABE-F9A1-AEEF-FA14-220C4BA72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to the </a:t>
            </a:r>
            <a:r>
              <a:rPr lang="en-US" b="1" dirty="0"/>
              <a:t>Insert</a:t>
            </a:r>
            <a:r>
              <a:rPr lang="en-US" dirty="0"/>
              <a:t> tab and select </a:t>
            </a:r>
            <a:r>
              <a:rPr lang="en-US" b="1" dirty="0"/>
              <a:t>Line Chart</a:t>
            </a:r>
            <a:r>
              <a:rPr lang="en-US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BEAC9-681D-ADDD-1A82-B057FD632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1E5CA0-B422-0D40-B510-1B52E55237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6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84B80-F29B-F676-619E-6D9F5AA74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B3F71-3642-0C2A-F5BB-7EADAB713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76A00-D9E6-B139-13D3-9F63F554F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2538E-7F8C-65AD-1294-9D79E25C2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9298D-16D9-24EB-DF39-3F46324F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39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4003C-E251-2A07-8B4A-6FC4C9B7F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B8714B-A7CA-5480-9D37-B67E047A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3959-7CE4-A271-CC8A-63A3EAE0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C44CF-34D2-1F78-7349-7264C7FA1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4D42-A80F-542A-08F1-E3369A1D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37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8200DB-C1AF-EC51-F3AB-2E8989CBEE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36E1D1-0B84-C04B-0AF5-BE355E821C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99E10-7D21-A0A8-9CC2-261B158DF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879B8-B97F-01DF-7A32-5B410998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ED2F-3C0A-7152-23F9-726B01FD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3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74E1-E284-8309-79F0-1D3A8903F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69856-677B-2664-50CD-FFBEB5F1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06A65-27C0-02C9-251D-896C4A0F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2453-5BA9-F21E-228F-86424806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E8BBF-C964-A70B-9CA8-FB6423EA8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7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76D2-2A50-505C-4A3C-28FB656B6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44F79-EACB-C65A-3A25-A769851DB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ED92D-A1D4-76B7-E136-D75DC569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25208-FB30-74C3-FFC5-8ABCD297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1FDCC-9BD2-3550-EE08-69DE55D4D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F77B-A4EC-140A-17F7-48BF2C32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E1CE9-1376-D93E-6CFE-BFEBFB3FA9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31791-690E-F12E-8CBB-CACF8D5F3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36924-9177-3937-3AD6-C544A826B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48CA5B-53BD-5E83-FE55-19623BD7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77B1B-0F90-069B-5C40-44F7FEA06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94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F879-CEAE-A265-F531-1935CB0B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BDEA4-7F9F-B979-B2F3-645B09D60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96035-B0CD-825D-4A6F-1F23ACD69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4694E2-6B44-445D-6572-1115F3EAC2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3669F-355D-255D-897A-8C143BE53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15FC55-5983-2C4B-0886-62D67475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EB0E5-D254-50BE-4EEE-571EDEA1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2000BF-7EDC-6655-5C28-575CA26B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0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704E-5868-576B-CB9C-17B200E8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E7D90-41D0-10C3-F875-2CFBA7A5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7FF7-14B2-5994-0877-A370A95D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BD749F-3C0B-A6A0-9E4B-B33EC893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66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5A187-7316-4193-E814-80944FEA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FF9C10-280C-8647-EBA8-F4ACE920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A0363-7A01-4ADF-6EFC-8E0DB2D6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32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20C16-0940-2F14-ADBE-758D66A2B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32A4E-B4E9-52CC-6CDC-E4EDB6A20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0977A-32BE-F5C0-B273-ACA3BA56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DFDF8-48F8-F9AE-DEBB-FA41507D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6CD0A-C824-0CBE-6700-440416CE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71778-32B4-8A98-E2CC-16CA5DCA2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2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CC85-67AF-1393-BB9D-8005B0A56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9DEB1-2E18-6E07-13DA-F05CCD289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1B4A-1954-CE80-F06F-575E66B70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E36774-2A12-5A43-C94B-05D9CB8DF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3C6E4-0C8B-7038-0146-173ED0389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859ED-E329-0EE1-48EB-FDA6865D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42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4A7B6-D099-8EEB-CBD1-C2B2C1FE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BF6C5-9820-CF9D-A230-BA7AA9BEF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67FA4-296A-DF3B-7448-A40537171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13211-4D74-D24D-8B64-10159080A052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93346-A1BA-E52D-DF64-391B0236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D3230-926D-DED5-805E-972C5105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742C3-91AF-F440-8AFA-67385B67A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8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739DAD-0705-5D2F-1BF6-6483DCB4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Common Chart Types and Use Cases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81226-D612-EE02-CD68-5D9299E4F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/>
              <a:t>Pie &amp; Donut Charts</a:t>
            </a:r>
          </a:p>
          <a:p>
            <a:r>
              <a:rPr lang="en-US" sz="2000" dirty="0"/>
              <a:t>Scatter &amp; Bubble Charts</a:t>
            </a:r>
          </a:p>
          <a:p>
            <a:r>
              <a:rPr lang="en-US" sz="2000" dirty="0"/>
              <a:t>Box &amp; Whisker Charts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6954414-782A-E59C-11AD-AA5D14137C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21" r="21304" b="-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990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D5493-C200-5671-B0D2-B2CBEB3D0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E179C-73AD-FF05-2E39-F4FB5CAA7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Users vs. Revenue Scatter Chart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8733120-3A3D-FFD8-AB62-67F476472E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4303276"/>
              </p:ext>
            </p:extLst>
          </p:nvPr>
        </p:nvGraphicFramePr>
        <p:xfrm>
          <a:off x="5922492" y="666728"/>
          <a:ext cx="5536001" cy="54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94450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6E1A42-6A99-C134-461A-E980DC13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800" b="1"/>
              <a:t>🫧 What is a Bubble Chart?</a:t>
            </a:r>
            <a:br>
              <a:rPr lang="en-US" sz="3800" b="1"/>
            </a:br>
            <a:endParaRPr lang="en-US" sz="380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5ECA7-1016-CAA2-8C66-C82F97351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Definition: </a:t>
            </a:r>
          </a:p>
          <a:p>
            <a:r>
              <a:rPr lang="en-US" sz="2400" dirty="0"/>
              <a:t>A bubble chart is a variation of a scatter plot where each point also has a size (bubble radius) representing a third variable.</a:t>
            </a:r>
          </a:p>
          <a:p>
            <a:pPr>
              <a:buNone/>
            </a:pPr>
            <a:r>
              <a:rPr lang="en-US" sz="2400" b="1" dirty="0"/>
              <a:t>Example Use:</a:t>
            </a:r>
          </a:p>
          <a:p>
            <a:r>
              <a:rPr lang="en-US" sz="2400" dirty="0"/>
              <a:t>Comparing cities by population (size), income (X), and life expectancy (Y).</a:t>
            </a:r>
          </a:p>
          <a:p>
            <a:pPr marL="0" indent="0">
              <a:buNone/>
            </a:pPr>
            <a:r>
              <a:rPr lang="en-US" sz="2400" b="1" dirty="0"/>
              <a:t>Steps to generate in Excel: </a:t>
            </a:r>
          </a:p>
          <a:p>
            <a:r>
              <a:rPr lang="en-US" sz="2400" dirty="0"/>
              <a:t>Follow the same steps as for a scatter plot, but choose 'Bubble Chart' from the Insert tab instead.</a:t>
            </a:r>
          </a:p>
        </p:txBody>
      </p:sp>
    </p:spTree>
    <p:extLst>
      <p:ext uri="{BB962C8B-B14F-4D97-AF65-F5344CB8AC3E}">
        <p14:creationId xmlns:p14="http://schemas.microsoft.com/office/powerpoint/2010/main" val="320324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8F8EED-7468-6353-6D75-9D27F26AB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825F8-441C-DA2C-36F8-36AE21DF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Monthly Users vs. Revenue Bubble Chart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340685-F15D-4B10-E132-3F41133CBB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0923861"/>
              </p:ext>
            </p:extLst>
          </p:nvPr>
        </p:nvGraphicFramePr>
        <p:xfrm>
          <a:off x="5922492" y="666728"/>
          <a:ext cx="5536001" cy="54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7229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C0839-9292-E05F-9E49-69B41B005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4A7AE2-2B83-6183-D3DB-A8DA2473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dirty="0"/>
              <a:t>Box and Whisker Charts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82A3-05D0-A266-8C41-1FC675BE6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1900" b="1" dirty="0"/>
              <a:t>Components of a Box and Whisker Chart:</a:t>
            </a:r>
            <a:endParaRPr lang="en-US" sz="1900" dirty="0"/>
          </a:p>
          <a:p>
            <a:pPr lvl="1">
              <a:buNone/>
            </a:pPr>
            <a:r>
              <a:rPr lang="en-US" sz="1900" b="1" dirty="0"/>
              <a:t>Box:</a:t>
            </a:r>
            <a:endParaRPr lang="en-US" sz="1900" dirty="0"/>
          </a:p>
          <a:p>
            <a:pPr lvl="1"/>
            <a:r>
              <a:rPr lang="en-US" sz="1900" b="1" dirty="0"/>
              <a:t>Interquartile Range (IQR):</a:t>
            </a:r>
            <a:r>
              <a:rPr lang="en-US" sz="1900" dirty="0"/>
              <a:t> The box spans from Q1 to Q3, representing the middle 50% of the data.</a:t>
            </a:r>
          </a:p>
          <a:p>
            <a:pPr lvl="1"/>
            <a:r>
              <a:rPr lang="en-US" sz="1900" b="1" dirty="0"/>
              <a:t>Median:</a:t>
            </a:r>
            <a:r>
              <a:rPr lang="en-US" sz="1900" dirty="0"/>
              <a:t> A line inside the box indicates the median (Q2) of the dataset.​</a:t>
            </a:r>
          </a:p>
          <a:p>
            <a:pPr lvl="1">
              <a:buNone/>
            </a:pPr>
            <a:r>
              <a:rPr lang="en-US" sz="1900" b="1" dirty="0"/>
              <a:t>Whiskers:</a:t>
            </a:r>
            <a:endParaRPr lang="en-US" sz="1900" dirty="0"/>
          </a:p>
          <a:p>
            <a:pPr lvl="1"/>
            <a:r>
              <a:rPr lang="en-US" sz="1900" dirty="0"/>
              <a:t>Lines extending from the box to the minimum and maximum values within 1.5 times the IQR from Q1 and Q3, respectively.</a:t>
            </a:r>
          </a:p>
          <a:p>
            <a:pPr lvl="1">
              <a:buNone/>
            </a:pPr>
            <a:r>
              <a:rPr lang="en-US" sz="1900" b="1" dirty="0"/>
              <a:t>Outliers:</a:t>
            </a:r>
            <a:endParaRPr lang="en-US" sz="1900" dirty="0"/>
          </a:p>
          <a:p>
            <a:pPr lvl="1"/>
            <a:r>
              <a:rPr lang="en-US" sz="1900" dirty="0"/>
              <a:t>Data points beyond the whiskers are considered outliers and are often plotted as individual dots.</a:t>
            </a:r>
          </a:p>
        </p:txBody>
      </p:sp>
    </p:spTree>
    <p:extLst>
      <p:ext uri="{BB962C8B-B14F-4D97-AF65-F5344CB8AC3E}">
        <p14:creationId xmlns:p14="http://schemas.microsoft.com/office/powerpoint/2010/main" val="410173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56">
            <a:extLst>
              <a:ext uri="{FF2B5EF4-FFF2-40B4-BE49-F238E27FC236}">
                <a16:creationId xmlns:a16="http://schemas.microsoft.com/office/drawing/2014/main" id="{BA79A7CF-01AF-4178-9369-94E0C90EB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036B3C-62BD-1123-8265-6042383E4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7909" y="2023110"/>
            <a:ext cx="2469624" cy="28460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Components of a Box and Whisker Chart: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1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99413ED5-9ED4-4772-BCE4-2BCAE6B12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433973" y="-827233"/>
            <a:ext cx="1715478" cy="85834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85" y="664308"/>
            <a:ext cx="8082632" cy="560034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to use Excel Box and Whiskers Chart">
            <a:extLst>
              <a:ext uri="{FF2B5EF4-FFF2-40B4-BE49-F238E27FC236}">
                <a16:creationId xmlns:a16="http://schemas.microsoft.com/office/drawing/2014/main" id="{3E45BBB7-143C-0D38-D0EF-57E69F154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238" y="1398156"/>
            <a:ext cx="7608304" cy="413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Rectangle 1062">
            <a:extLst>
              <a:ext uri="{FF2B5EF4-FFF2-40B4-BE49-F238E27FC236}">
                <a16:creationId xmlns:a16="http://schemas.microsoft.com/office/drawing/2014/main" id="{90F533E9-6690-41A8-A372-4C6C622D0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950447" y="3392097"/>
            <a:ext cx="1719072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89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224AE-C06A-B31E-6B20-89057BC7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16FF1-3AA0-5C8D-602B-8CC7D69F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/>
              <a:t>Test Scores Grouped by Subject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26A3842-503C-CD86-A202-493F8F6C8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3441306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3EF00CE-7083-1DBA-1064-57C5E50EA0E1}"/>
              </a:ext>
            </a:extLst>
          </p:cNvPr>
          <p:cNvSpPr txBox="1"/>
          <p:nvPr/>
        </p:nvSpPr>
        <p:spPr>
          <a:xfrm>
            <a:off x="4390065" y="909935"/>
            <a:ext cx="528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Box Plots</a:t>
            </a:r>
          </a:p>
        </p:txBody>
      </p:sp>
    </p:spTree>
    <p:extLst>
      <p:ext uri="{BB962C8B-B14F-4D97-AF65-F5344CB8AC3E}">
        <p14:creationId xmlns:p14="http://schemas.microsoft.com/office/powerpoint/2010/main" val="4239494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E80614-2FEB-0748-E077-7ED06452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D6FBE-2F8E-10A8-A8F7-556DFBB3D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 Scores Grouped by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4" name="Chart 3">
                <a:extLst>
                  <a:ext uri="{FF2B5EF4-FFF2-40B4-BE49-F238E27FC236}">
                    <a16:creationId xmlns:a16="http://schemas.microsoft.com/office/drawing/2014/main" id="{24222880-CDD7-E6C1-3F5A-DB569EF5ECD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169750089"/>
                  </p:ext>
                </p:extLst>
              </p:nvPr>
            </p:nvGraphicFramePr>
            <p:xfrm>
              <a:off x="5922492" y="666728"/>
              <a:ext cx="5536001" cy="5465791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4" name="Chart 3">
                <a:extLst>
                  <a:ext uri="{FF2B5EF4-FFF2-40B4-BE49-F238E27FC236}">
                    <a16:creationId xmlns:a16="http://schemas.microsoft.com/office/drawing/2014/main" id="{24222880-CDD7-E6C1-3F5A-DB569EF5EC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22492" y="666728"/>
                <a:ext cx="5536001" cy="546579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4100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1D028-EE26-3DFE-A12E-C0815790E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Practice Excel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34E63-3A2C-0871-3A4D-FA0EE7EE4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5514052"/>
            <a:ext cx="9144000" cy="6519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this section, open the “Excel-Part 3.xlsx” file and generate plots for each sheet.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497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CCECE-CD74-27C8-4C10-B06B2855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/>
              <a:t>Pie &amp; Doughnut Charts</a:t>
            </a:r>
            <a:endParaRPr lang="en-US" sz="5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1B52C-92FC-DFD8-6EE8-2725C650E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Used for:</a:t>
            </a:r>
            <a:r>
              <a:rPr lang="en-US" sz="2400" dirty="0"/>
              <a:t> Comparing proportions totaling 100%.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Examples:</a:t>
            </a:r>
            <a:r>
              <a:rPr lang="en-US" sz="2400" dirty="0"/>
              <a:t> </a:t>
            </a:r>
          </a:p>
          <a:p>
            <a:pPr lvl="1"/>
            <a:r>
              <a:rPr lang="en-US" dirty="0"/>
              <a:t>Budget breakdown by department</a:t>
            </a:r>
          </a:p>
          <a:p>
            <a:pPr lvl="1"/>
            <a:r>
              <a:rPr lang="en-US" dirty="0"/>
              <a:t>Website traffic 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Pro Tips:</a:t>
            </a:r>
          </a:p>
          <a:p>
            <a:pPr lvl="1"/>
            <a:r>
              <a:rPr lang="en-US" dirty="0"/>
              <a:t> Limit slices to six or fewer for readability.</a:t>
            </a:r>
          </a:p>
          <a:p>
            <a:pPr lvl="1"/>
            <a:r>
              <a:rPr lang="en-US" dirty="0"/>
              <a:t>Use donut charts for multi-series comparisons.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9126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44996-5753-E129-BF05-06303D05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7B81E-3A52-0BED-EDE5-A5C5149F5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400" dirty="0"/>
              <a:t>Pie Chart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0DD0423D-963B-522F-5061-5FB03B0C79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436280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F2A2865-631D-F1DC-495E-FA136677EFAB}"/>
              </a:ext>
            </a:extLst>
          </p:cNvPr>
          <p:cNvSpPr txBox="1"/>
          <p:nvPr/>
        </p:nvSpPr>
        <p:spPr>
          <a:xfrm>
            <a:off x="4390065" y="909935"/>
            <a:ext cx="54331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Pie Charts</a:t>
            </a:r>
          </a:p>
        </p:txBody>
      </p:sp>
    </p:spTree>
    <p:extLst>
      <p:ext uri="{BB962C8B-B14F-4D97-AF65-F5344CB8AC3E}">
        <p14:creationId xmlns:p14="http://schemas.microsoft.com/office/powerpoint/2010/main" val="1035474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C53DA-166F-AEA2-FBAD-DBD5500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15AA1-C6DF-941C-8AEB-7E6727973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Expenses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A36F931-5986-80E8-1B49-C6DA9537617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9705195"/>
              </p:ext>
            </p:extLst>
          </p:nvPr>
        </p:nvGraphicFramePr>
        <p:xfrm>
          <a:off x="5922492" y="666728"/>
          <a:ext cx="5536001" cy="54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26700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F404-D2C1-CD31-B40D-F61C7759B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499BA-D165-8BE6-A201-D48791A5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600" dirty="0"/>
              <a:t>Doughnut Chart</a:t>
            </a:r>
            <a:endParaRPr lang="en-US" sz="3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D449739-1373-176A-A87A-F6A5AC36CD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1646183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8F95A3D-068F-30E5-5F36-36A3CECBD66E}"/>
              </a:ext>
            </a:extLst>
          </p:cNvPr>
          <p:cNvSpPr txBox="1"/>
          <p:nvPr/>
        </p:nvSpPr>
        <p:spPr>
          <a:xfrm>
            <a:off x="4390065" y="909935"/>
            <a:ext cx="577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Area Charts</a:t>
            </a:r>
          </a:p>
        </p:txBody>
      </p:sp>
    </p:spTree>
    <p:extLst>
      <p:ext uri="{BB962C8B-B14F-4D97-AF65-F5344CB8AC3E}">
        <p14:creationId xmlns:p14="http://schemas.microsoft.com/office/powerpoint/2010/main" val="3096662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EC989-82BB-6026-D10B-0BB2B10C7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819C6-5AF3-4EC6-B82C-C9AAB48DC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Practice:</a:t>
            </a:r>
            <a:b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Hardware and Salaries Expenses Comparison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5E3E568-B070-7AA6-15A0-C093106EF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26401"/>
              </p:ext>
            </p:extLst>
          </p:nvPr>
        </p:nvGraphicFramePr>
        <p:xfrm>
          <a:off x="5922492" y="666728"/>
          <a:ext cx="5536001" cy="546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5458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B4982-8E56-E2FC-2F3D-52C84DBD7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5AFCE6-718C-250D-0212-041116FE1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Scatter Charts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CD4794-0896-51F0-E434-2E21D4677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382983"/>
            <a:ext cx="10143668" cy="3652058"/>
          </a:xfrm>
        </p:spPr>
        <p:txBody>
          <a:bodyPr anchor="ctr">
            <a:normAutofit/>
          </a:bodyPr>
          <a:lstStyle/>
          <a:p>
            <a:r>
              <a:rPr lang="en-US" b="1" dirty="0"/>
              <a:t>Used for: </a:t>
            </a:r>
          </a:p>
          <a:p>
            <a:pPr lvl="1"/>
            <a:r>
              <a:rPr lang="en-US" sz="2000" dirty="0"/>
              <a:t>Visualizing the relationships or correlation between two variables.</a:t>
            </a:r>
          </a:p>
          <a:p>
            <a:pPr lvl="1"/>
            <a:r>
              <a:rPr lang="en-US" sz="2000" dirty="0"/>
              <a:t>Identify trends, clusters, and outliers.</a:t>
            </a:r>
          </a:p>
        </p:txBody>
      </p:sp>
    </p:spTree>
    <p:extLst>
      <p:ext uri="{BB962C8B-B14F-4D97-AF65-F5344CB8AC3E}">
        <p14:creationId xmlns:p14="http://schemas.microsoft.com/office/powerpoint/2010/main" val="9394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A958-CB99-C618-1511-37A185D9D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44AB-D1CE-4B51-06DC-EEEBF286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2652779" cy="4150811"/>
          </a:xfrm>
        </p:spPr>
        <p:txBody>
          <a:bodyPr>
            <a:normAutofit/>
          </a:bodyPr>
          <a:lstStyle/>
          <a:p>
            <a:r>
              <a:rPr lang="en-US" sz="3400" dirty="0"/>
              <a:t>Practice:</a:t>
            </a:r>
            <a:br>
              <a:rPr lang="en-US" sz="3400" dirty="0"/>
            </a:br>
            <a:r>
              <a:rPr lang="en-US" sz="3600" dirty="0"/>
              <a:t>Scatter Plots</a:t>
            </a:r>
            <a:endParaRPr lang="en-US" sz="34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6DF2EA0-0593-2D9F-1132-F0F38DA90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8731835"/>
              </p:ext>
            </p:extLst>
          </p:nvPr>
        </p:nvGraphicFramePr>
        <p:xfrm>
          <a:off x="4045291" y="1371600"/>
          <a:ext cx="7485718" cy="4926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AC214A-423B-4F2F-9B5F-CEB810F0B208}"/>
              </a:ext>
            </a:extLst>
          </p:cNvPr>
          <p:cNvSpPr txBox="1"/>
          <p:nvPr/>
        </p:nvSpPr>
        <p:spPr>
          <a:xfrm>
            <a:off x="4390065" y="909935"/>
            <a:ext cx="5970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Sheet name on the Excel file: </a:t>
            </a:r>
            <a:r>
              <a:rPr lang="en-US" sz="2400" i="1" dirty="0">
                <a:solidFill>
                  <a:srgbClr val="FF0000"/>
                </a:solidFill>
              </a:rPr>
              <a:t>Scatter Charts</a:t>
            </a:r>
          </a:p>
        </p:txBody>
      </p:sp>
    </p:spTree>
    <p:extLst>
      <p:ext uri="{BB962C8B-B14F-4D97-AF65-F5344CB8AC3E}">
        <p14:creationId xmlns:p14="http://schemas.microsoft.com/office/powerpoint/2010/main" val="1246772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11487</TotalTime>
  <Words>657</Words>
  <Application>Microsoft Macintosh PowerPoint</Application>
  <PresentationFormat>Widescreen</PresentationFormat>
  <Paragraphs>91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Aptos Narrow</vt:lpstr>
      <vt:lpstr>Arial</vt:lpstr>
      <vt:lpstr>Office Theme</vt:lpstr>
      <vt:lpstr>Common Chart Types and Use Cases</vt:lpstr>
      <vt:lpstr>The Practice Excel File</vt:lpstr>
      <vt:lpstr>Pie &amp; Doughnut Charts</vt:lpstr>
      <vt:lpstr>Practice: Pie Chart</vt:lpstr>
      <vt:lpstr>Practice: Hardware Expenses</vt:lpstr>
      <vt:lpstr>Practice: Doughnut Chart</vt:lpstr>
      <vt:lpstr>Practice: Hardware and Salaries Expenses Comparison</vt:lpstr>
      <vt:lpstr>Scatter Charts</vt:lpstr>
      <vt:lpstr>Practice: Scatter Plots</vt:lpstr>
      <vt:lpstr>Practice: Monthly Users vs. Revenue Scatter Chart</vt:lpstr>
      <vt:lpstr>🫧 What is a Bubble Chart? </vt:lpstr>
      <vt:lpstr>Practice: Monthly Users vs. Revenue Bubble Chart</vt:lpstr>
      <vt:lpstr>Box and Whisker Charts</vt:lpstr>
      <vt:lpstr>Components of a Box and Whisker Chart: </vt:lpstr>
      <vt:lpstr>Practice: Test Scores Grouped by Subject</vt:lpstr>
      <vt:lpstr>Practice: Test Scores Grouped by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Saeed Rezaee</dc:creator>
  <cp:lastModifiedBy>Saeed Rezaee</cp:lastModifiedBy>
  <cp:revision>2</cp:revision>
  <dcterms:created xsi:type="dcterms:W3CDTF">2025-03-25T01:17:17Z</dcterms:created>
  <dcterms:modified xsi:type="dcterms:W3CDTF">2025-04-02T00:45:15Z</dcterms:modified>
</cp:coreProperties>
</file>