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5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98" r:id="rId2"/>
    <p:sldId id="299" r:id="rId3"/>
    <p:sldId id="300" r:id="rId4"/>
    <p:sldId id="301" r:id="rId5"/>
    <p:sldId id="302" r:id="rId6"/>
    <p:sldId id="303" r:id="rId7"/>
    <p:sldId id="305" r:id="rId8"/>
    <p:sldId id="306" r:id="rId9"/>
    <p:sldId id="307" r:id="rId10"/>
    <p:sldId id="309" r:id="rId11"/>
    <p:sldId id="311" r:id="rId12"/>
    <p:sldId id="312" r:id="rId13"/>
    <p:sldId id="315" r:id="rId14"/>
    <p:sldId id="314" r:id="rId15"/>
    <p:sldId id="318" r:id="rId16"/>
    <p:sldId id="319" r:id="rId17"/>
    <p:sldId id="320" r:id="rId18"/>
    <p:sldId id="321" r:id="rId19"/>
    <p:sldId id="32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ezaee\Desktop\Data%20Visualization%20Course\Excel\Data\Excel-Part%20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2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2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\srezaee\Desktop\Data%20Visualization%20Course\Excel\Data\Excel-Part%204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\srezaee\Desktop\Data%20Visualization%20Course\Excel\Data\Excel-Part%204.xlsx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Users\srezaee\Desktop\Data%20Visualization%20Course\Excel\Data\Excel-Part%20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Smart Phone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'Radar Charts'!$B$1</c:f>
              <c:strCache>
                <c:ptCount val="1"/>
                <c:pt idx="0">
                  <c:v>Phone A</c:v>
                </c:pt>
              </c:strCache>
            </c:strRef>
          </c:tx>
          <c:spPr>
            <a:ln w="50800" cap="rnd" cmpd="sng" algn="ctr">
              <a:solidFill>
                <a:schemeClr val="accent1">
                  <a:alpha val="3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12700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'Radar Charts'!$A$2:$A$7</c:f>
              <c:strCache>
                <c:ptCount val="6"/>
                <c:pt idx="0">
                  <c:v>Battery Life</c:v>
                </c:pt>
                <c:pt idx="1">
                  <c:v>Camera Quality</c:v>
                </c:pt>
                <c:pt idx="2">
                  <c:v>Performance</c:v>
                </c:pt>
                <c:pt idx="3">
                  <c:v>Design</c:v>
                </c:pt>
                <c:pt idx="4">
                  <c:v>Price (Value)</c:v>
                </c:pt>
                <c:pt idx="5">
                  <c:v>Storage</c:v>
                </c:pt>
              </c:strCache>
            </c:strRef>
          </c:cat>
          <c:val>
            <c:numRef>
              <c:f>'Radar Charts'!$B$2:$B$7</c:f>
              <c:numCache>
                <c:formatCode>General</c:formatCode>
                <c:ptCount val="6"/>
                <c:pt idx="0">
                  <c:v>9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7-374E-995E-E41461C4AD70}"/>
            </c:ext>
          </c:extLst>
        </c:ser>
        <c:ser>
          <c:idx val="1"/>
          <c:order val="1"/>
          <c:tx>
            <c:strRef>
              <c:f>'Radar Charts'!$C$1</c:f>
              <c:strCache>
                <c:ptCount val="1"/>
                <c:pt idx="0">
                  <c:v>Phone B</c:v>
                </c:pt>
              </c:strCache>
            </c:strRef>
          </c:tx>
          <c:spPr>
            <a:ln w="50800" cap="rnd" cmpd="sng" algn="ctr">
              <a:solidFill>
                <a:schemeClr val="accent2">
                  <a:alpha val="3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12700" cap="flat" cmpd="sng" algn="ctr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'Radar Charts'!$A$2:$A$7</c:f>
              <c:strCache>
                <c:ptCount val="6"/>
                <c:pt idx="0">
                  <c:v>Battery Life</c:v>
                </c:pt>
                <c:pt idx="1">
                  <c:v>Camera Quality</c:v>
                </c:pt>
                <c:pt idx="2">
                  <c:v>Performance</c:v>
                </c:pt>
                <c:pt idx="3">
                  <c:v>Design</c:v>
                </c:pt>
                <c:pt idx="4">
                  <c:v>Price (Value)</c:v>
                </c:pt>
                <c:pt idx="5">
                  <c:v>Storage</c:v>
                </c:pt>
              </c:strCache>
            </c:strRef>
          </c:cat>
          <c:val>
            <c:numRef>
              <c:f>'Radar Charts'!$C$2:$C$7</c:f>
              <c:numCache>
                <c:formatCode>General</c:formatCode>
                <c:ptCount val="6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77-374E-995E-E41461C4A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751632"/>
        <c:axId val="568633808"/>
      </c:radarChart>
      <c:catAx>
        <c:axId val="56875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633808"/>
        <c:crosses val="autoZero"/>
        <c:auto val="1"/>
        <c:lblAlgn val="ctr"/>
        <c:lblOffset val="100"/>
        <c:noMultiLvlLbl val="0"/>
      </c:catAx>
      <c:valAx>
        <c:axId val="568633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75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'Treemap Charts'!$A$2:$C$13</cx:f>
        <cx:lvl ptCount="12">
          <cx:pt idx="0">Quantum Heist</cx:pt>
          <cx:pt idx="1">Midnight Vendetta</cx:pt>
          <cx:pt idx="2">Sky Patrol</cx:pt>
          <cx:pt idx="3">Llama Drama</cx:pt>
          <cx:pt idx="4">Baking Bad</cx:pt>
          <cx:pt idx="5">Dad Jokes Unlimited</cx:pt>
          <cx:pt idx="6">The Last Postcard</cx:pt>
          <cx:pt idx="7">Paper Wings</cx:pt>
          <cx:pt idx="8">Wizard of Paws</cx:pt>
          <cx:pt idx="9">The Whispering Walls</cx:pt>
          <cx:pt idx="10">Campfire Stories</cx:pt>
          <cx:pt idx="11">Neptune's Secret</cx:pt>
        </cx:lvl>
        <cx:lvl ptCount="12">
          <cx:pt idx="0">PG-13</cx:pt>
          <cx:pt idx="1">R</cx:pt>
          <cx:pt idx="2">PG</cx:pt>
          <cx:pt idx="3">PG-13</cx:pt>
          <cx:pt idx="4">PG</cx:pt>
          <cx:pt idx="5">R</cx:pt>
          <cx:pt idx="6">R</cx:pt>
          <cx:pt idx="7">PG-13</cx:pt>
          <cx:pt idx="8">PG</cx:pt>
          <cx:pt idx="9">R</cx:pt>
          <cx:pt idx="10">PG-13</cx:pt>
          <cx:pt idx="11">PG-13</cx:pt>
        </cx:lvl>
        <cx:lvl ptCount="12">
          <cx:pt idx="0">Action</cx:pt>
          <cx:pt idx="1">Action</cx:pt>
          <cx:pt idx="2">Action</cx:pt>
          <cx:pt idx="3">Comedy</cx:pt>
          <cx:pt idx="4">Comedy</cx:pt>
          <cx:pt idx="5">Comedy</cx:pt>
          <cx:pt idx="6">Drama</cx:pt>
          <cx:pt idx="7">Drama</cx:pt>
          <cx:pt idx="8">Fantasy</cx:pt>
          <cx:pt idx="9">Horror</cx:pt>
          <cx:pt idx="10">Horror</cx:pt>
          <cx:pt idx="11">Sci-Fi</cx:pt>
        </cx:lvl>
      </cx:strDim>
      <cx:numDim type="size">
        <cx:f>'Treemap Charts'!$D$2:$D$13</cx:f>
        <cx:lvl ptCount="12" formatCode="#,##0">
          <cx:pt idx="0">12450</cx:pt>
          <cx:pt idx="1">8920</cx:pt>
          <cx:pt idx="2">5670</cx:pt>
          <cx:pt idx="3">7830</cx:pt>
          <cx:pt idx="4">3210</cx:pt>
          <cx:pt idx="5">6540</cx:pt>
          <cx:pt idx="6">4380</cx:pt>
          <cx:pt idx="7">9120</cx:pt>
          <cx:pt idx="8">11300</cx:pt>
          <cx:pt idx="9">7650</cx:pt>
          <cx:pt idx="10">15200</cx:pt>
          <cx:pt idx="11">13780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Aptos Narrow" panose="02110004020202020204"/>
                <a:ea typeface="Calibri" panose="020F0502020204030204" pitchFamily="34" charset="0"/>
                <a:cs typeface="Calibri" panose="020F0502020204030204" pitchFamily="34" charset="0"/>
              </a:rPr>
              <a:t>Movie Data</a:t>
            </a:r>
            <a:br>
              <a:rPr lang="en-US"/>
            </a:b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endParaRPr>
          </a:p>
        </cx:rich>
      </cx:tx>
    </cx:title>
    <cx:plotArea>
      <cx:plotAreaRegion>
        <cx:series layoutId="treemap" uniqueId="{80B79B49-92DD-744B-A130-B2BC7375CAAF}">
          <cx:tx>
            <cx:txData>
              <cx:f>'Treemap Charts'!$D$1</cx:f>
              <cx:v>Ticket Sales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'Sunburst Charts'!$A$2:$E$10</cx:f>
        <cx:lvl ptCount="9">
          <cx:pt idx="0">Casey</cx:pt>
          <cx:pt idx="1">Taylor</cx:pt>
          <cx:pt idx="2"/>
          <cx:pt idx="3">Quinn</cx:pt>
          <cx:pt idx="4"/>
          <cx:pt idx="5"/>
          <cx:pt idx="6">Reese</cx:pt>
          <cx:pt idx="7">Skyler</cx:pt>
          <cx:pt idx="8">Jamie</cx:pt>
        </cx:lvl>
        <cx:lvl ptCount="9">
          <cx:pt idx="0">Morgan</cx:pt>
          <cx:pt idx="1">Jordan</cx:pt>
          <cx:pt idx="2">Avery</cx:pt>
          <cx:pt idx="3">Riley</cx:pt>
          <cx:pt idx="4">Parker</cx:pt>
          <cx:pt idx="5">Drew</cx:pt>
          <cx:pt idx="6">Blake</cx:pt>
          <cx:pt idx="7"/>
          <cx:pt idx="8"/>
        </cx:lvl>
        <cx:lvl ptCount="9">
          <cx:pt idx="0">DevOps</cx:pt>
          <cx:pt idx="1">Frontend</cx:pt>
          <cx:pt idx="2">Digital</cx:pt>
          <cx:pt idx="3">Enterprise</cx:pt>
          <cx:pt idx="4">SMB</cx:pt>
          <cx:pt idx="5">Recruitment</cx:pt>
          <cx:pt idx="6">UX</cx:pt>
          <cx:pt idx="7">Research</cx:pt>
          <cx:pt idx="8">Compliance</cx:pt>
        </cx:lvl>
        <cx:lvl ptCount="9">
          <cx:pt idx="0">Engineering</cx:pt>
          <cx:pt idx="1">Engineering</cx:pt>
          <cx:pt idx="2">Marketing</cx:pt>
          <cx:pt idx="3">Sales</cx:pt>
          <cx:pt idx="4">Sales</cx:pt>
          <cx:pt idx="5">HR</cx:pt>
          <cx:pt idx="6">Product</cx:pt>
          <cx:pt idx="7">Product</cx:pt>
          <cx:pt idx="8">Legal</cx:pt>
        </cx:lvl>
        <cx:lvl ptCount="9">
          <cx:pt idx="0">West</cx:pt>
          <cx:pt idx="1">West</cx:pt>
          <cx:pt idx="2">West</cx:pt>
          <cx:pt idx="3">East</cx:pt>
          <cx:pt idx="4">East</cx:pt>
          <cx:pt idx="5">East</cx:pt>
          <cx:pt idx="6">South</cx:pt>
          <cx:pt idx="7">South</cx:pt>
          <cx:pt idx="8">International</cx:pt>
        </cx:lvl>
      </cx:strDim>
      <cx:numDim type="size">
        <cx:f>'Sunburst Charts'!$F$2:$F$10</cx:f>
        <cx:lvl ptCount="9" formatCode="General">
          <cx:pt idx="0">1</cx:pt>
          <cx:pt idx="1">2</cx:pt>
          <cx:pt idx="2">1</cx:pt>
          <cx:pt idx="3">3</cx:pt>
          <cx:pt idx="4">2</cx:pt>
          <cx:pt idx="5">1</cx:pt>
          <cx:pt idx="6">1</cx:pt>
          <cx:pt idx="7">1</cx:pt>
          <cx:pt idx="8">2</cx:pt>
        </cx:lvl>
      </cx:numDim>
    </cx:data>
  </cx:chartData>
  <cx:chart>
    <cx:title pos="t" align="ctr" overlay="0">
      <cx:tx>
        <cx:txData>
          <cx:v>Corporate Structure</cx:v>
        </cx:txData>
      </cx:tx>
      <cx:txPr>
        <a:bodyPr spcFirstLastPara="1" vertOverflow="ellipsis" horzOverflow="overflow" wrap="square" lIns="0" tIns="0" rIns="0" bIns="0" anchor="ctr" anchorCtr="1"/>
        <a:lstStyle/>
        <a:p>
          <a:r>
            <a:rPr lang="en-US" b="1" i="0">
              <a:effectLst/>
            </a:rPr>
            <a:t>Corporate Structure</a:t>
          </a:r>
        </a:p>
      </cx:txPr>
    </cx:title>
    <cx:plotArea>
      <cx:plotAreaRegion>
        <cx:series layoutId="sunburst" uniqueId="{F55B0CDC-1744-BC4F-B39E-0B1B18AE8AA5}">
          <cx:tx>
            <cx:txData>
              <cx:f>'Sunburst Charts'!$F$1</cx:f>
              <cx:v>FTE Count</cx:v>
            </cx:txData>
          </cx:tx>
          <cx:dataPt idx="21"/>
          <cx:dataPt idx="23"/>
          <cx:dataPt idx="24"/>
          <cx:dataPt idx="25"/>
          <cx:dataPt idx="27"/>
          <cx:dataLabels pos="ctr">
            <cx:visibility seriesName="0" categoryName="1" value="0"/>
          </cx:dataLabels>
          <cx:dataId val="0"/>
        </cx:series>
      </cx:plotAreaRegion>
    </cx:plotArea>
    <cx:legend pos="r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'Waterfall Charts'!$A$2:$A$14</cx:f>
        <cx:lvl ptCount="13">
          <cx:pt idx="0">Total Revenue</cx:pt>
          <cx:pt idx="1">Direct Costs</cx:pt>
          <cx:pt idx="2">Customer Refunds</cx:pt>
          <cx:pt idx="3">Gross Profit</cx:pt>
          <cx:pt idx="4">Advertising</cx:pt>
          <cx:pt idx="5">Sales Bonuses</cx:pt>
          <cx:pt idx="6">Employee Salaries</cx:pt>
          <cx:pt idx="7">Software Licenses</cx:pt>
          <cx:pt idx="8">Operating Income</cx:pt>
          <cx:pt idx="9">Investment Income</cx:pt>
          <cx:pt idx="10">Loan Interest</cx:pt>
          <cx:pt idx="11">Legal Settlement</cx:pt>
          <cx:pt idx="12">Net Profit</cx:pt>
        </cx:lvl>
      </cx:strDim>
      <cx:numDim type="val">
        <cx:f>'Waterfall Charts'!$B$2:$B$14</cx:f>
        <cx:lvl ptCount="13" formatCode="&quot;$&quot;#,##0_);[Red]\(&quot;$&quot;#,##0\)">
          <cx:pt idx="0">250000</cx:pt>
          <cx:pt idx="1">-85000</cx:pt>
          <cx:pt idx="2">12000</cx:pt>
          <cx:pt idx="3">177000</cx:pt>
          <cx:pt idx="4">-25000</cx:pt>
          <cx:pt idx="5">-8400</cx:pt>
          <cx:pt idx="6">-72000</cx:pt>
          <cx:pt idx="7">-15000</cx:pt>
          <cx:pt idx="8">56600</cx:pt>
          <cx:pt idx="9">7200</cx:pt>
          <cx:pt idx="10">-3500</cx:pt>
          <cx:pt idx="11">-20000</cx:pt>
          <cx:pt idx="12">40300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aseline="0"/>
            </a:pPr>
            <a:r>
              <a:rPr lang="en-US" sz="1200" b="1" i="0" u="none" strike="noStrike" baseline="0"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latin typeface="Aptos Narrow" panose="02110004020202020204"/>
                <a:ea typeface="Calibri" panose="020F0502020204030204" pitchFamily="34" charset="0"/>
                <a:cs typeface="Calibri" panose="020F0502020204030204" pitchFamily="34" charset="0"/>
              </a:rPr>
              <a:t>Company Profit Analysis</a:t>
            </a:r>
            <a:endParaRPr lang="en-US" sz="1200" b="1" i="0" u="none" strike="noStrike" baseline="0">
              <a:solidFill>
                <a:sysClr val="windowText" lastClr="000000">
                  <a:lumMod val="75000"/>
                  <a:lumOff val="25000"/>
                </a:sysClr>
              </a:solidFill>
              <a:latin typeface="Aptos Narrow" panose="02110004020202020204"/>
            </a:endParaRPr>
          </a:p>
        </cx:rich>
      </cx:tx>
    </cx:title>
    <cx:plotArea>
      <cx:plotAreaRegion>
        <cx:series layoutId="waterfall" uniqueId="{040474F2-DA79-574E-8715-5E18D2D6B480}">
          <cx:tx>
            <cx:txData>
              <cx:f>'Waterfall Charts'!$B$1</cx:f>
              <cx:v>Amount</cx:v>
            </cx:txData>
          </cx:tx>
          <cx:dataPt idx="0"/>
          <cx:dataPt idx="3"/>
          <cx:dataPt idx="8"/>
          <cx:dataPt idx="12"/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 baseline="0"/>
                </a:pPr>
                <a:endParaRPr lang="en-US" sz="12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3"/>
              <cx:idx val="8"/>
              <cx:idx val="12"/>
            </cx:subtotals>
          </cx:layoutPr>
        </cx:series>
      </cx:plotAreaRegion>
      <cx:axis id="0">
        <cx:catScaling gapWidth="0.2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aseline="0"/>
            </a:pPr>
            <a:endParaRPr lang="en-US" sz="12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endParaRPr>
          </a:p>
        </cx:txPr>
      </cx:axis>
      <cx:axis id="1" hidden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 baseline="0"/>
            </a:pPr>
            <a:endParaRPr lang="en-US" sz="12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200" baseline="0"/>
          </a:pPr>
          <a:endParaRPr lang="en-US" sz="12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Aptos Narrow" panose="02110004020202020204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'Funnel Charts'!$A$2:$A$7</cx:f>
        <cx:lvl ptCount="6">
          <cx:pt idx="0">Entered Store</cx:pt>
          <cx:pt idx="1">Browsed Menu</cx:pt>
          <cx:pt idx="2">Joined Line</cx:pt>
          <cx:pt idx="3">Ordered</cx:pt>
          <cx:pt idx="4">Added Pastry</cx:pt>
          <cx:pt idx="5">Became Regular</cx:pt>
        </cx:lvl>
      </cx:strDim>
      <cx:numDim type="val">
        <cx:f>'Funnel Charts'!$C$2:$C$7</cx:f>
        <cx:lvl ptCount="6" formatCode="0%">
          <cx:pt idx="0">1</cx:pt>
          <cx:pt idx="1">0.69999999999999996</cx:pt>
          <cx:pt idx="2">0.40000000000000002</cx:pt>
          <cx:pt idx="3">0.25</cx:pt>
          <cx:pt idx="4">0.17999999999999999</cx:pt>
          <cx:pt idx="5">0.050000000000000003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/>
            <a:r>
              <a:rPr lang="en-US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  <a:ea typeface="Calibri" panose="020F0502020204030204" pitchFamily="34" charset="0"/>
                <a:cs typeface="Calibri" panose="020F0502020204030204" pitchFamily="34" charset="0"/>
              </a:rPr>
              <a:t>% of Customers Remained in the Store</a:t>
            </a:r>
            <a:endPara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endParaRPr>
          </a:p>
        </cx:rich>
      </cx:tx>
    </cx:title>
    <cx:plotArea>
      <cx:plotAreaRegion>
        <cx:series layoutId="funnel" uniqueId="{F65CC3F1-FF85-A243-84B2-04CFB6BAB8AB}">
          <cx:tx>
            <cx:txData>
              <cx:f>'Funnel Charts'!$C$1</cx:f>
              <cx:v>Stay at the Cafe Rate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'Funnel Charts'!$A$2:$A$7</cx:f>
        <cx:lvl ptCount="6">
          <cx:pt idx="0">Entered Store</cx:pt>
          <cx:pt idx="1">Browsed Menu</cx:pt>
          <cx:pt idx="2">Joined Line</cx:pt>
          <cx:pt idx="3">Ordered</cx:pt>
          <cx:pt idx="4">Added Pastry</cx:pt>
          <cx:pt idx="5">Became Regular</cx:pt>
        </cx:lvl>
      </cx:strDim>
      <cx:numDim type="val">
        <cx:f>'Funnel Charts'!$B$2:$B$7</cx:f>
        <cx:lvl ptCount="6" formatCode="#,##0">
          <cx:pt idx="0">1000</cx:pt>
          <cx:pt idx="1">700</cx:pt>
          <cx:pt idx="2">400</cx:pt>
          <cx:pt idx="3">250</cx:pt>
          <cx:pt idx="4">180</cx:pt>
          <cx:pt idx="5">50</cx:pt>
        </cx:lvl>
      </cx:numDim>
    </cx:data>
  </cx:chartData>
  <cx:chart>
    <cx:title pos="t" align="ctr" overlay="0">
      <cx:tx>
        <cx:txData>
          <cx:v># of Customers Remained in the Store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# of Customers Remained in the Store</a:t>
          </a:r>
        </a:p>
      </cx:txPr>
    </cx:title>
    <cx:plotArea>
      <cx:plotAreaRegion>
        <cx:series layoutId="funnel" uniqueId="{0263BC6C-16E7-F94A-A738-7DC0277956F9}">
          <cx:tx>
            <cx:txData>
              <cx:f>'Funnel Charts'!$B$1</cx:f>
              <cx:v>Customers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97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dk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9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10196"/>
        </a:schemeClr>
      </a:solidFill>
      <a:ln w="50800">
        <a:solidFill>
          <a:schemeClr val="phClr">
            <a:alpha val="30000"/>
          </a:schemeClr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50800" cap="rnd" cmpd="sng" algn="ctr">
        <a:solidFill>
          <a:schemeClr val="phClr">
            <a:alpha val="3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2700" cap="flat" cmpd="sng" algn="ctr">
        <a:solidFill>
          <a:schemeClr val="lt1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the Entire Table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 err="1"/>
            <a:t>Treemap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Design the Chart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3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2"/>
      <dgm:spPr/>
    </dgm:pt>
    <dgm:pt modelId="{02F4D875-1504-584F-8F03-8D149DD3F724}" type="pres">
      <dgm:prSet presAssocID="{ABD57A37-2818-41BB-9DFC-5ACD4AFBC34D}" presName="connectorText" presStyleLbl="sibTrans1D1" presStyleIdx="0" presStyleCnt="2"/>
      <dgm:spPr/>
    </dgm:pt>
    <dgm:pt modelId="{1DCE816C-8411-3747-BB47-3EFB9E7B266B}" type="pres">
      <dgm:prSet presAssocID="{5B00E5AE-66C0-4178-9DAB-504E9BA425D6}" presName="node" presStyleLbl="node1" presStyleIdx="1" presStyleCnt="3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2"/>
      <dgm:spPr/>
    </dgm:pt>
    <dgm:pt modelId="{5AB3D9F8-846B-234E-9341-7F1C87E2F50F}" type="pres">
      <dgm:prSet presAssocID="{537D9335-68D3-466B-BFDE-4712403EF217}" presName="connectorText" presStyleLbl="sibTrans1D1" presStyleIdx="1" presStyleCnt="2"/>
      <dgm:spPr/>
    </dgm:pt>
    <dgm:pt modelId="{E4DF9DC5-D41B-FD40-92D4-BC7F93FACE03}" type="pres">
      <dgm:prSet presAssocID="{6FBCF8F9-E67D-4F56-A84B-93F72912CE13}" presName="node" presStyleLbl="node1" presStyleIdx="2" presStyleCnt="3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2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the Entire Table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Sunburst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Design the Chart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3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2"/>
      <dgm:spPr/>
    </dgm:pt>
    <dgm:pt modelId="{02F4D875-1504-584F-8F03-8D149DD3F724}" type="pres">
      <dgm:prSet presAssocID="{ABD57A37-2818-41BB-9DFC-5ACD4AFBC34D}" presName="connectorText" presStyleLbl="sibTrans1D1" presStyleIdx="0" presStyleCnt="2"/>
      <dgm:spPr/>
    </dgm:pt>
    <dgm:pt modelId="{1DCE816C-8411-3747-BB47-3EFB9E7B266B}" type="pres">
      <dgm:prSet presAssocID="{5B00E5AE-66C0-4178-9DAB-504E9BA425D6}" presName="node" presStyleLbl="node1" presStyleIdx="1" presStyleCnt="3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2"/>
      <dgm:spPr/>
    </dgm:pt>
    <dgm:pt modelId="{5AB3D9F8-846B-234E-9341-7F1C87E2F50F}" type="pres">
      <dgm:prSet presAssocID="{537D9335-68D3-466B-BFDE-4712403EF217}" presName="connectorText" presStyleLbl="sibTrans1D1" presStyleIdx="1" presStyleCnt="2"/>
      <dgm:spPr/>
    </dgm:pt>
    <dgm:pt modelId="{E4DF9DC5-D41B-FD40-92D4-BC7F93FACE03}" type="pres">
      <dgm:prSet presAssocID="{6FBCF8F9-E67D-4F56-A84B-93F72912CE13}" presName="node" presStyleLbl="node1" presStyleIdx="2" presStyleCnt="3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2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the Entire Table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Waterfall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Design the Chart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E880D54C-954E-7C48-AF67-0A35D738930C}">
      <dgm:prSet/>
      <dgm:spPr/>
      <dgm:t>
        <a:bodyPr/>
        <a:lstStyle/>
        <a:p>
          <a:r>
            <a:rPr lang="en-US" dirty="0"/>
            <a:t>Right click on the total data columns on the graph and select “Set as Total”</a:t>
          </a:r>
        </a:p>
      </dgm:t>
    </dgm:pt>
    <dgm:pt modelId="{D8577702-6438-3449-949E-2FE2ACBB5484}" type="parTrans" cxnId="{34BD63A6-A377-4D48-B021-70AC73CCF97B}">
      <dgm:prSet/>
      <dgm:spPr/>
    </dgm:pt>
    <dgm:pt modelId="{50B74F81-C5A1-1145-9A48-7E6D077C7C28}" type="sibTrans" cxnId="{34BD63A6-A377-4D48-B021-70AC73CCF97B}">
      <dgm:prSet/>
      <dgm:spPr/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4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3"/>
      <dgm:spPr/>
    </dgm:pt>
    <dgm:pt modelId="{02F4D875-1504-584F-8F03-8D149DD3F724}" type="pres">
      <dgm:prSet presAssocID="{ABD57A37-2818-41BB-9DFC-5ACD4AFBC34D}" presName="connectorText" presStyleLbl="sibTrans1D1" presStyleIdx="0" presStyleCnt="3"/>
      <dgm:spPr/>
    </dgm:pt>
    <dgm:pt modelId="{1DCE816C-8411-3747-BB47-3EFB9E7B266B}" type="pres">
      <dgm:prSet presAssocID="{5B00E5AE-66C0-4178-9DAB-504E9BA425D6}" presName="node" presStyleLbl="node1" presStyleIdx="1" presStyleCnt="4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3"/>
      <dgm:spPr/>
    </dgm:pt>
    <dgm:pt modelId="{5AB3D9F8-846B-234E-9341-7F1C87E2F50F}" type="pres">
      <dgm:prSet presAssocID="{537D9335-68D3-466B-BFDE-4712403EF217}" presName="connectorText" presStyleLbl="sibTrans1D1" presStyleIdx="1" presStyleCnt="3"/>
      <dgm:spPr/>
    </dgm:pt>
    <dgm:pt modelId="{E4DF9DC5-D41B-FD40-92D4-BC7F93FACE03}" type="pres">
      <dgm:prSet presAssocID="{6FBCF8F9-E67D-4F56-A84B-93F72912CE13}" presName="node" presStyleLbl="node1" presStyleIdx="2" presStyleCnt="4">
        <dgm:presLayoutVars>
          <dgm:bulletEnabled val="1"/>
        </dgm:presLayoutVars>
      </dgm:prSet>
      <dgm:spPr/>
    </dgm:pt>
    <dgm:pt modelId="{4492FCC6-420F-044E-9080-E0580DFB551E}" type="pres">
      <dgm:prSet presAssocID="{9039FEE3-DB90-4994-A367-C3735D353A15}" presName="sibTrans" presStyleLbl="sibTrans1D1" presStyleIdx="2" presStyleCnt="3"/>
      <dgm:spPr/>
    </dgm:pt>
    <dgm:pt modelId="{541E26C6-53F9-8243-A4E6-2B50884D4367}" type="pres">
      <dgm:prSet presAssocID="{9039FEE3-DB90-4994-A367-C3735D353A15}" presName="connectorText" presStyleLbl="sibTrans1D1" presStyleIdx="2" presStyleCnt="3"/>
      <dgm:spPr/>
    </dgm:pt>
    <dgm:pt modelId="{81A73FF9-F65A-874D-AF3C-5A47EFA950DE}" type="pres">
      <dgm:prSet presAssocID="{E880D54C-954E-7C48-AF67-0A35D738930C}" presName="node" presStyleLbl="node1" presStyleIdx="3" presStyleCnt="4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2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53C6EF8D-0E0F-C64D-8B30-9C5DFBEB4D91}" type="presOf" srcId="{9039FEE3-DB90-4994-A367-C3735D353A15}" destId="{541E26C6-53F9-8243-A4E6-2B50884D4367}" srcOrd="1" destOrd="0" presId="urn:microsoft.com/office/officeart/2016/7/layout/RepeatingBendingProcessNew"/>
    <dgm:cxn modelId="{34BD63A6-A377-4D48-B021-70AC73CCF97B}" srcId="{87EA865C-9F05-4C74-8FE5-7508B137386C}" destId="{E880D54C-954E-7C48-AF67-0A35D738930C}" srcOrd="3" destOrd="0" parTransId="{D8577702-6438-3449-949E-2FE2ACBB5484}" sibTransId="{50B74F81-C5A1-1145-9A48-7E6D077C7C28}"/>
    <dgm:cxn modelId="{4A818DA8-0758-4B48-AC48-5D7D34D4972B}" type="presOf" srcId="{9039FEE3-DB90-4994-A367-C3735D353A15}" destId="{4492FCC6-420F-044E-9080-E0580DFB551E}" srcOrd="0" destOrd="0" presId="urn:microsoft.com/office/officeart/2016/7/layout/RepeatingBendingProcessNew"/>
    <dgm:cxn modelId="{B26E35AF-4806-FB48-B12F-C0EA32002AB5}" type="presOf" srcId="{E880D54C-954E-7C48-AF67-0A35D738930C}" destId="{81A73FF9-F65A-874D-AF3C-5A47EFA950DE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4" destOrd="0" presId="urn:microsoft.com/office/officeart/2016/7/layout/RepeatingBendingProcessNew"/>
    <dgm:cxn modelId="{5FA23D8D-53EA-4D4A-ACFA-9245041B9DAC}" type="presParOf" srcId="{412546A4-A217-F044-98E4-D8916922C26E}" destId="{4492FCC6-420F-044E-9080-E0580DFB551E}" srcOrd="5" destOrd="0" presId="urn:microsoft.com/office/officeart/2016/7/layout/RepeatingBendingProcessNew"/>
    <dgm:cxn modelId="{4601CD6A-927F-1743-ACDB-48257FEF0199}" type="presParOf" srcId="{4492FCC6-420F-044E-9080-E0580DFB551E}" destId="{541E26C6-53F9-8243-A4E6-2B50884D4367}" srcOrd="0" destOrd="0" presId="urn:microsoft.com/office/officeart/2016/7/layout/RepeatingBendingProcessNew"/>
    <dgm:cxn modelId="{741A8F07-D721-D841-BCA4-7CE99BED71BE}" type="presParOf" srcId="{412546A4-A217-F044-98E4-D8916922C26E}" destId="{81A73FF9-F65A-874D-AF3C-5A47EFA950D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the Entire Table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Waterfall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Design the Chart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3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2"/>
      <dgm:spPr/>
    </dgm:pt>
    <dgm:pt modelId="{02F4D875-1504-584F-8F03-8D149DD3F724}" type="pres">
      <dgm:prSet presAssocID="{ABD57A37-2818-41BB-9DFC-5ACD4AFBC34D}" presName="connectorText" presStyleLbl="sibTrans1D1" presStyleIdx="0" presStyleCnt="2"/>
      <dgm:spPr/>
    </dgm:pt>
    <dgm:pt modelId="{1DCE816C-8411-3747-BB47-3EFB9E7B266B}" type="pres">
      <dgm:prSet presAssocID="{5B00E5AE-66C0-4178-9DAB-504E9BA425D6}" presName="node" presStyleLbl="node1" presStyleIdx="1" presStyleCnt="3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2"/>
      <dgm:spPr/>
    </dgm:pt>
    <dgm:pt modelId="{5AB3D9F8-846B-234E-9341-7F1C87E2F50F}" type="pres">
      <dgm:prSet presAssocID="{537D9335-68D3-466B-BFDE-4712403EF217}" presName="connectorText" presStyleLbl="sibTrans1D1" presStyleIdx="1" presStyleCnt="2"/>
      <dgm:spPr/>
    </dgm:pt>
    <dgm:pt modelId="{E4DF9DC5-D41B-FD40-92D4-BC7F93FACE03}" type="pres">
      <dgm:prSet presAssocID="{6FBCF8F9-E67D-4F56-A84B-93F72912CE13}" presName="node" presStyleLbl="node1" presStyleIdx="2" presStyleCnt="3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2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the Entire Table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Radar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Design the Chart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3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2"/>
      <dgm:spPr/>
    </dgm:pt>
    <dgm:pt modelId="{02F4D875-1504-584F-8F03-8D149DD3F724}" type="pres">
      <dgm:prSet presAssocID="{ABD57A37-2818-41BB-9DFC-5ACD4AFBC34D}" presName="connectorText" presStyleLbl="sibTrans1D1" presStyleIdx="0" presStyleCnt="2"/>
      <dgm:spPr/>
    </dgm:pt>
    <dgm:pt modelId="{1DCE816C-8411-3747-BB47-3EFB9E7B266B}" type="pres">
      <dgm:prSet presAssocID="{5B00E5AE-66C0-4178-9DAB-504E9BA425D6}" presName="node" presStyleLbl="node1" presStyleIdx="1" presStyleCnt="3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2"/>
      <dgm:spPr/>
    </dgm:pt>
    <dgm:pt modelId="{5AB3D9F8-846B-234E-9341-7F1C87E2F50F}" type="pres">
      <dgm:prSet presAssocID="{537D9335-68D3-466B-BFDE-4712403EF217}" presName="connectorText" presStyleLbl="sibTrans1D1" presStyleIdx="1" presStyleCnt="2"/>
      <dgm:spPr/>
    </dgm:pt>
    <dgm:pt modelId="{E4DF9DC5-D41B-FD40-92D4-BC7F93FACE03}" type="pres">
      <dgm:prSet presAssocID="{6FBCF8F9-E67D-4F56-A84B-93F72912CE13}" presName="node" presStyleLbl="node1" presStyleIdx="2" presStyleCnt="3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2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Select the Entire Table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 to the </a:t>
          </a:r>
          <a:r>
            <a:rPr lang="en-US" sz="3400" b="1" kern="1200" dirty="0"/>
            <a:t>Insert</a:t>
          </a:r>
          <a:r>
            <a:rPr lang="en-US" sz="3400" kern="1200" dirty="0"/>
            <a:t> tab and select </a:t>
          </a:r>
          <a:r>
            <a:rPr lang="en-US" sz="3400" b="1" kern="1200" dirty="0" err="1"/>
            <a:t>Treemap</a:t>
          </a:r>
          <a:r>
            <a:rPr lang="en-US" sz="3400" kern="1200" dirty="0"/>
            <a:t>. </a:t>
          </a:r>
        </a:p>
      </dsp:txBody>
      <dsp:txXfrm>
        <a:off x="4128731" y="64037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Design the Chart as needed.</a:t>
          </a:r>
          <a:endParaRPr lang="en-US" sz="3400" kern="1200" dirty="0"/>
        </a:p>
      </dsp:txBody>
      <dsp:txXfrm>
        <a:off x="1571" y="2849031"/>
        <a:ext cx="3355414" cy="2013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Select the Entire Table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 to the </a:t>
          </a:r>
          <a:r>
            <a:rPr lang="en-US" sz="3400" b="1" kern="1200" dirty="0"/>
            <a:t>Insert</a:t>
          </a:r>
          <a:r>
            <a:rPr lang="en-US" sz="3400" kern="1200" dirty="0"/>
            <a:t> tab and select </a:t>
          </a:r>
          <a:r>
            <a:rPr lang="en-US" sz="3400" b="1" kern="1200" dirty="0"/>
            <a:t>Sunburst</a:t>
          </a:r>
          <a:r>
            <a:rPr lang="en-US" sz="3400" kern="1200" dirty="0"/>
            <a:t>. </a:t>
          </a:r>
        </a:p>
      </dsp:txBody>
      <dsp:txXfrm>
        <a:off x="4128731" y="64037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Design the Chart as needed.</a:t>
          </a:r>
          <a:endParaRPr lang="en-US" sz="3400" kern="1200" dirty="0"/>
        </a:p>
      </dsp:txBody>
      <dsp:txXfrm>
        <a:off x="1571" y="2849031"/>
        <a:ext cx="3355414" cy="2013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Select the Entire Table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Go to the </a:t>
          </a:r>
          <a:r>
            <a:rPr lang="en-US" sz="2700" b="1" kern="1200" dirty="0"/>
            <a:t>Insert</a:t>
          </a:r>
          <a:r>
            <a:rPr lang="en-US" sz="2700" kern="1200" dirty="0"/>
            <a:t> tab and select </a:t>
          </a:r>
          <a:r>
            <a:rPr lang="en-US" sz="2700" b="1" kern="1200" dirty="0"/>
            <a:t>Waterfall</a:t>
          </a:r>
          <a:r>
            <a:rPr lang="en-US" sz="2700" kern="1200" dirty="0"/>
            <a:t>. </a:t>
          </a:r>
        </a:p>
      </dsp:txBody>
      <dsp:txXfrm>
        <a:off x="4128731" y="64037"/>
        <a:ext cx="3355414" cy="2013248"/>
      </dsp:txXfrm>
    </dsp:sp>
    <dsp:sp modelId="{4492FCC6-420F-044E-9080-E0580DFB551E}">
      <dsp:nvSpPr>
        <dsp:cNvPr id="0" name=""/>
        <dsp:cNvSpPr/>
      </dsp:nvSpPr>
      <dsp:spPr>
        <a:xfrm>
          <a:off x="3355186" y="3809936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3851797"/>
        <a:ext cx="38587" cy="7717"/>
      </dsp:txXfrm>
    </dsp:sp>
    <dsp:sp modelId="{E4DF9DC5-D41B-FD40-92D4-BC7F93FACE03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Design the Chart as needed.</a:t>
          </a:r>
          <a:endParaRPr lang="en-US" sz="2700" kern="1200" dirty="0"/>
        </a:p>
      </dsp:txBody>
      <dsp:txXfrm>
        <a:off x="1571" y="2849031"/>
        <a:ext cx="3355414" cy="2013248"/>
      </dsp:txXfrm>
    </dsp:sp>
    <dsp:sp modelId="{81A73FF9-F65A-874D-AF3C-5A47EFA950DE}">
      <dsp:nvSpPr>
        <dsp:cNvPr id="0" name=""/>
        <dsp:cNvSpPr/>
      </dsp:nvSpPr>
      <dsp:spPr>
        <a:xfrm>
          <a:off x="4128731" y="2849031"/>
          <a:ext cx="3355414" cy="2013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Right click on the total data columns on the graph and select “Set as Total”</a:t>
          </a:r>
        </a:p>
      </dsp:txBody>
      <dsp:txXfrm>
        <a:off x="4128731" y="2849031"/>
        <a:ext cx="3355414" cy="2013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Select the Entire Table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Go to the </a:t>
          </a:r>
          <a:r>
            <a:rPr lang="en-US" sz="3400" b="1" kern="1200" dirty="0"/>
            <a:t>Insert</a:t>
          </a:r>
          <a:r>
            <a:rPr lang="en-US" sz="3400" kern="1200" dirty="0"/>
            <a:t> tab and select </a:t>
          </a:r>
          <a:r>
            <a:rPr lang="en-US" sz="3400" b="1" kern="1200" dirty="0"/>
            <a:t>Waterfall</a:t>
          </a:r>
          <a:r>
            <a:rPr lang="en-US" sz="3400" kern="1200" dirty="0"/>
            <a:t>. </a:t>
          </a:r>
        </a:p>
      </dsp:txBody>
      <dsp:txXfrm>
        <a:off x="4128731" y="64037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Design the Chart as needed.</a:t>
          </a:r>
          <a:endParaRPr lang="en-US" sz="3400" kern="1200" dirty="0"/>
        </a:p>
      </dsp:txBody>
      <dsp:txXfrm>
        <a:off x="1571" y="2849031"/>
        <a:ext cx="3355414" cy="2013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Select the Entire Table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Go to the </a:t>
          </a:r>
          <a:r>
            <a:rPr lang="en-US" sz="3800" b="1" kern="1200" dirty="0"/>
            <a:t>Insert</a:t>
          </a:r>
          <a:r>
            <a:rPr lang="en-US" sz="3800" kern="1200" dirty="0"/>
            <a:t> tab and select </a:t>
          </a:r>
          <a:r>
            <a:rPr lang="en-US" sz="3800" b="1" kern="1200" dirty="0"/>
            <a:t>Radar</a:t>
          </a:r>
          <a:r>
            <a:rPr lang="en-US" sz="3800" kern="1200" dirty="0"/>
            <a:t>. </a:t>
          </a:r>
        </a:p>
      </dsp:txBody>
      <dsp:txXfrm>
        <a:off x="4128731" y="64037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Design the Chart as needed.</a:t>
          </a:r>
          <a:endParaRPr lang="en-US" sz="3800" kern="1200" dirty="0"/>
        </a:p>
      </dsp:txBody>
      <dsp:txXfrm>
        <a:off x="1571" y="2849031"/>
        <a:ext cx="3355414" cy="2013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D824A-7441-9D42-9E8C-817681D2668D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EB6B6-335C-0049-AED9-6F71F221B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02A1-B721-427E-F279-9E0E7284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F7015-97E8-70C3-0BD8-227E0089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8FB6D-E61B-F5FE-E9A9-E08625EC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79CC-DDC3-CD0A-D089-D09A651C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55C1-D33E-C518-1C44-5E2375FA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4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8D0B-4E16-3FE6-FD64-B26AF191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B2BC5-6FBC-2A98-1A22-5AB1907A5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5882-6A94-D984-8525-3347BA79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C5059-2579-E372-0D9C-6EAB249A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55B9-5CC6-8EB5-7C63-EA488C0D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A8359-952B-C676-FCEA-D550D8E0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70DA0-4E75-D32F-1225-B2781318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0A22-1270-DD92-3C08-E1954EC8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A20F-86F9-F20D-326E-2EE8B00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0551-6A33-D272-7913-3411125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3900-14AD-47A4-8D87-A32E8F42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EBDF-F53A-34FF-B0BE-839D67C8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0F81-5A3C-5DC5-F805-9180382F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3A84-54C7-CCC1-F359-97124CBF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A451-3B63-06F3-4722-DB6DE3D7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7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3206-3524-CF8E-5255-0C74E2EE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664B-6DDA-71E3-0EB0-1BD225EA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F204-4F8C-4C6C-7E1A-BBAE4945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08BA-F87C-21F9-1057-B47D35A2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9530-0C58-5DBC-FD4A-88663304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1F3D-AFC7-B0A1-7091-16972320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B784-D0AC-7D4B-4CA8-841BED57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90C86-9701-8859-3ECB-FFE091C7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89F7-10CC-90D0-3070-EAD394C2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976F6-CC78-6B7B-FFEE-6DD245A6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B973-32D6-36ED-2F95-E6758CFF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4188-9BD9-A948-9621-EBE1C885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B3C23-15ED-8481-866C-8E2AFBA7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321E5-B0EF-9F40-36FF-AB274B6BB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7FB50-B493-3EDF-789C-0397C8BE0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41C4F-D6C8-7F5E-54D7-6392B3678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E4791-D546-D836-4142-AD648497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07974-FA86-074F-3153-9A548072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5E287-511B-325B-7259-BA7B6742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244C-C420-5350-4C33-39BE673D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B9100-6793-58B5-7423-15381964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F22E0-8C51-0F07-ED3A-64D29779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1B056-874F-9692-C61D-68B591CD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3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42424-C8CF-299B-970C-3D5F7E23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81572-213D-3A20-C2E1-83D5897B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935F7-844F-8557-D0BD-DD3CB63F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3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A44B-8599-17B9-79B7-B145624E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7943-7569-2635-2BAD-09911CAF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24E38-3AA2-384E-9550-F08C0D9D8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3E0B5-CB00-8937-3EFB-C50CED2A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5F98-D48A-0045-8F84-25E90873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7CCF7-70DA-6535-248A-FD615A16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0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D93A-3802-698B-79BE-1337360E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3DEA8-E8F4-FD74-8566-11F2FA757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9729A-A70D-C229-D9B6-0858A967D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6B080-F9BA-977C-EEE6-D775F802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9583C-6E94-D76C-EFEE-09972856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003BA-9612-FB72-97F5-5C8B34BB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0A10D-D364-C808-0418-57062080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D913C-018E-EE39-8FA1-01A3E7908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043C-D75E-5C57-2C46-5ED2D5BE8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27FDC-80ED-F641-A1EC-DACF56AA511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E724-7C87-2DA3-5756-8A3B5ABFA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3E02-451D-935E-BCF5-3E3F5FA0F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34CA0-3A84-E745-863E-0C9E7359D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14/relationships/chartEx" Target="../charts/chartEx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39DAD-0705-5D2F-1BF6-6483DCB4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Common Chart Types and Use Cases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1226-D612-EE02-CD68-5D9299E4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Tree Maps</a:t>
            </a:r>
          </a:p>
          <a:p>
            <a:r>
              <a:rPr lang="en-US" sz="2000" dirty="0"/>
              <a:t>Sunburst Charts</a:t>
            </a:r>
          </a:p>
          <a:p>
            <a:r>
              <a:rPr lang="en-US" sz="2000" dirty="0"/>
              <a:t>Waterfall &amp; Funnel Charts</a:t>
            </a:r>
          </a:p>
          <a:p>
            <a:r>
              <a:rPr lang="en-US" sz="2000" dirty="0"/>
              <a:t>Radar Charts</a:t>
            </a:r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6954414-782A-E59C-11AD-AA5D1413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22" r="21304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F9F2A-67FA-1060-BEE2-EEDE4BA7B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8BA1D8-AA49-0457-0899-F2A95346A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D5E6D3-D4E5-F675-BFCF-4B2DF0D2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Waterfall Charts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4EAA04-D5F8-978B-75E0-DD4807EC7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D3AA9A-02F8-304E-7264-BD62AF29F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7C9D85-8C8A-135D-71BE-42C955031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3ABCB-9677-919E-258D-082C5A587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FCF830-6D4D-9BC9-62AE-12634F379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24991"/>
            <a:ext cx="10143668" cy="3510049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/>
              <a:t>Used for:</a:t>
            </a:r>
            <a:r>
              <a:rPr lang="en-US" sz="2400" dirty="0"/>
              <a:t> </a:t>
            </a:r>
            <a:r>
              <a:rPr lang="en-US" sz="2500" dirty="0">
                <a:solidFill>
                  <a:srgbClr val="404040"/>
                </a:solidFill>
                <a:latin typeface="DeepSeek-CJK-patch"/>
              </a:rPr>
              <a:t>Sequential positive/negative contributions to a final total (e.g., profit drivers, inventory changes).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Components:</a:t>
            </a:r>
            <a:r>
              <a:rPr lang="en-US" sz="2400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Starting value (e.g., initial revenue)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Increases/Decreases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Final value (e.g., net profit)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None/>
            </a:pP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907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54099-A59F-81F1-51D5-34D90DC9A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B00EF2-386D-2999-5563-21BEB239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87" y="415637"/>
            <a:ext cx="2652779" cy="2463159"/>
          </a:xfrm>
        </p:spPr>
        <p:txBody>
          <a:bodyPr>
            <a:normAutofit/>
          </a:bodyPr>
          <a:lstStyle/>
          <a:p>
            <a:r>
              <a:rPr lang="en-US" sz="3400" dirty="0"/>
              <a:t>Practice:</a:t>
            </a:r>
            <a:br>
              <a:rPr lang="en-US" sz="3400" dirty="0"/>
            </a:br>
            <a:r>
              <a:rPr lang="en-US" sz="3400" dirty="0"/>
              <a:t>Waterfall Charts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68686-0837-68BF-4E1E-28B99E133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408143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79ACF6-ECFC-4000-502C-E3432D149B23}"/>
              </a:ext>
            </a:extLst>
          </p:cNvPr>
          <p:cNvSpPr txBox="1"/>
          <p:nvPr/>
        </p:nvSpPr>
        <p:spPr>
          <a:xfrm>
            <a:off x="4390065" y="909935"/>
            <a:ext cx="621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Waterfall Charts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7A8F44-733F-DBE8-0B86-3F826BCA1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91" y="2418110"/>
            <a:ext cx="918427" cy="4129189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B602FB4-ECAF-63DE-B327-F61BB465A202}"/>
              </a:ext>
            </a:extLst>
          </p:cNvPr>
          <p:cNvSpPr/>
          <p:nvPr/>
        </p:nvSpPr>
        <p:spPr>
          <a:xfrm rot="10800000" flipV="1">
            <a:off x="1332741" y="3269673"/>
            <a:ext cx="1210802" cy="3186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83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4C3B7E-4E8E-D9EB-C1C3-0CEEFA97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Company Profit Analysis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D58A08A5-0439-BBF9-B089-D384253CB31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226731"/>
                  </p:ext>
                </p:extLst>
              </p:nvPr>
            </p:nvGraphicFramePr>
            <p:xfrm>
              <a:off x="643467" y="1675227"/>
              <a:ext cx="10905066" cy="4394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4" name="Chart 13">
                <a:extLst>
                  <a:ext uri="{FF2B5EF4-FFF2-40B4-BE49-F238E27FC236}">
                    <a16:creationId xmlns:a16="http://schemas.microsoft.com/office/drawing/2014/main" id="{D58A08A5-0439-BBF9-B089-D384253CB3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467" y="1675227"/>
                <a:ext cx="10905066" cy="4394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E0983-6DE3-486C-53CA-24866613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/>
              <a:t>Funnel Charts: The Ultimate Leak-Detector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13D4-C308-15E6-654F-9328421F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Used for:</a:t>
            </a:r>
            <a:r>
              <a:rPr lang="en-US" sz="1700" dirty="0"/>
              <a:t> </a:t>
            </a:r>
          </a:p>
          <a:p>
            <a:pPr lvl="1"/>
            <a:r>
              <a:rPr lang="en-US" sz="1700" dirty="0"/>
              <a:t>Tracking attrition in multi-stage processes</a:t>
            </a:r>
          </a:p>
          <a:p>
            <a:pPr lvl="1"/>
            <a:r>
              <a:rPr lang="en-US" sz="1700" dirty="0"/>
              <a:t>Identifying bottlenecks in user journeys</a:t>
            </a:r>
          </a:p>
          <a:p>
            <a:pPr lvl="1"/>
            <a:r>
              <a:rPr lang="en-US" sz="1700" dirty="0"/>
              <a:t>Comparing conversion rates across campaigns</a:t>
            </a:r>
          </a:p>
          <a:p>
            <a:r>
              <a:rPr lang="en-US" sz="1700" b="1" dirty="0"/>
              <a:t>Examples: 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700" dirty="0"/>
              <a:t>• E-commerce: "Why 90% of carts get abandoned"</a:t>
            </a:r>
            <a:br>
              <a:rPr lang="en-US" sz="1700" dirty="0"/>
            </a:br>
            <a:r>
              <a:rPr lang="en-US" sz="1700" dirty="0"/>
              <a:t>• Healthcare: "Patient screening to treatment adherence"</a:t>
            </a:r>
            <a:br>
              <a:rPr lang="en-US" sz="1700" dirty="0"/>
            </a:br>
            <a:r>
              <a:rPr lang="en-US" sz="1700" dirty="0"/>
              <a:t>• HR: "Job applications → hires pipeline"</a:t>
            </a:r>
          </a:p>
          <a:p>
            <a:pPr>
              <a:buNone/>
            </a:pP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62424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14D4A-0577-C128-90B5-A728180CD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F1C43C-6B30-8DE7-F6BB-AA912497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87" y="415637"/>
            <a:ext cx="2652779" cy="2463159"/>
          </a:xfrm>
        </p:spPr>
        <p:txBody>
          <a:bodyPr>
            <a:normAutofit/>
          </a:bodyPr>
          <a:lstStyle/>
          <a:p>
            <a:r>
              <a:rPr lang="en-US" sz="3400" dirty="0"/>
              <a:t>Practice:</a:t>
            </a:r>
            <a:br>
              <a:rPr lang="en-US" sz="3400" dirty="0"/>
            </a:br>
            <a:r>
              <a:rPr lang="en-US" sz="3400" dirty="0"/>
              <a:t>Waterfall Charts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70E134-455D-6696-4411-8244B31BA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101549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53609E-54EA-5E25-C840-CC192332CD30}"/>
              </a:ext>
            </a:extLst>
          </p:cNvPr>
          <p:cNvSpPr txBox="1"/>
          <p:nvPr/>
        </p:nvSpPr>
        <p:spPr>
          <a:xfrm>
            <a:off x="4390065" y="909935"/>
            <a:ext cx="602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Funnel Charts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14F1FC-4AD9-6518-57AF-814A8D7FE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91" y="2418110"/>
            <a:ext cx="918427" cy="4129189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6BE142D-90BD-7B1C-A18E-101F887A66BE}"/>
              </a:ext>
            </a:extLst>
          </p:cNvPr>
          <p:cNvSpPr/>
          <p:nvPr/>
        </p:nvSpPr>
        <p:spPr>
          <a:xfrm rot="10800000" flipV="1">
            <a:off x="1332741" y="4164050"/>
            <a:ext cx="1210802" cy="3186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7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6064DF-A594-5213-AEDE-EAAA5A44B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53CCAA-3C07-AB55-B1E8-4F6E7348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dirty="0">
                <a:solidFill>
                  <a:schemeClr val="bg1"/>
                </a:solidFill>
              </a:rPr>
              <a:t>A Coffee Shop Case Study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C344F8-4038-CE97-3996-A8A75B1C2F62}"/>
              </a:ext>
            </a:extLst>
          </p:cNvPr>
          <p:cNvGrpSpPr/>
          <p:nvPr/>
        </p:nvGrpSpPr>
        <p:grpSpPr>
          <a:xfrm>
            <a:off x="290945" y="2598710"/>
            <a:ext cx="11092417" cy="3438144"/>
            <a:chOff x="-1" y="1396588"/>
            <a:chExt cx="12192001" cy="5461412"/>
          </a:xfrm>
        </p:grpSpPr>
        <mc:AlternateContent xmlns:mc="http://schemas.openxmlformats.org/markup-compatibility/2006">
          <mc:Choice xmlns:cx2="http://schemas.microsoft.com/office/drawing/2015/10/21/chartex" Requires="cx2">
            <p:graphicFrame>
              <p:nvGraphicFramePr>
                <p:cNvPr id="12" name="Chart 11">
                  <a:extLst>
                    <a:ext uri="{FF2B5EF4-FFF2-40B4-BE49-F238E27FC236}">
                      <a16:creationId xmlns:a16="http://schemas.microsoft.com/office/drawing/2014/main" id="{86B9B1C7-6E99-E6B4-5F94-A7F1CA4BC93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615475745"/>
                    </p:ext>
                  </p:extLst>
                </p:nvPr>
              </p:nvGraphicFramePr>
              <p:xfrm>
                <a:off x="5943600" y="1396588"/>
                <a:ext cx="6248400" cy="5461411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2"/>
                </a:graphicData>
              </a:graphic>
            </p:graphicFrame>
          </mc:Choice>
          <mc:Fallback>
            <p:pic>
              <p:nvPicPr>
                <p:cNvPr id="12" name="Chart 11">
                  <a:extLst>
                    <a:ext uri="{FF2B5EF4-FFF2-40B4-BE49-F238E27FC236}">
                      <a16:creationId xmlns:a16="http://schemas.microsoft.com/office/drawing/2014/main" id="{86B9B1C7-6E99-E6B4-5F94-A7F1CA4BC9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98499" y="2598710"/>
                  <a:ext cx="5684863" cy="3438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cx2="http://schemas.microsoft.com/office/drawing/2015/10/21/chartex" Requires="cx2">
            <p:graphicFrame>
              <p:nvGraphicFramePr>
                <p:cNvPr id="13" name="Chart 12">
                  <a:extLst>
                    <a:ext uri="{FF2B5EF4-FFF2-40B4-BE49-F238E27FC236}">
                      <a16:creationId xmlns:a16="http://schemas.microsoft.com/office/drawing/2014/main" id="{7E93906D-8E06-DEE3-523A-1EB3BC9FA97F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51683666"/>
                    </p:ext>
                  </p:extLst>
                </p:nvPr>
              </p:nvGraphicFramePr>
              <p:xfrm>
                <a:off x="-1" y="1396588"/>
                <a:ext cx="5818909" cy="5461412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4"/>
                </a:graphicData>
              </a:graphic>
            </p:graphicFrame>
          </mc:Choice>
          <mc:Fallback>
            <p:pic>
              <p:nvPicPr>
                <p:cNvPr id="13" name="Chart 12">
                  <a:extLst>
                    <a:ext uri="{FF2B5EF4-FFF2-40B4-BE49-F238E27FC236}">
                      <a16:creationId xmlns:a16="http://schemas.microsoft.com/office/drawing/2014/main" id="{7E93906D-8E06-DEE3-523A-1EB3BC9FA97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945" y="2598710"/>
                  <a:ext cx="5294108" cy="343814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4A1B6A-669B-F469-415B-448B3C566A39}"/>
              </a:ext>
            </a:extLst>
          </p:cNvPr>
          <p:cNvSpPr txBox="1"/>
          <p:nvPr/>
        </p:nvSpPr>
        <p:spPr>
          <a:xfrm>
            <a:off x="443344" y="1624174"/>
            <a:ext cx="1094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404040"/>
                </a:solidFill>
                <a:latin typeface="DeepSeek-CJK-patch"/>
              </a:rPr>
              <a:t>Problem: 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A coffee shop gets 1,000 daily visitors but only 120 buy. Where do we lose them?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86EE7-8A9D-B05E-A1BF-DCA569B508EA}"/>
              </a:ext>
            </a:extLst>
          </p:cNvPr>
          <p:cNvSpPr txBox="1"/>
          <p:nvPr/>
        </p:nvSpPr>
        <p:spPr>
          <a:xfrm>
            <a:off x="443344" y="1993506"/>
            <a:ext cx="1015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Key Insight: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The biggest drop happens at "Browsed Menu → Joined Line" – Are lines too long? Menu confusing?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645A6-B559-3381-C7AB-58850B81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dirty="0"/>
              <a:t>Radar Charts: A Visual Tool for Multivariate Comparison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4B87A1A-E07F-7B5E-8E35-8A9ADEDD8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54" y="2278588"/>
            <a:ext cx="10143668" cy="3568931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What is a Radar Chart?</a:t>
            </a:r>
          </a:p>
          <a:p>
            <a:pPr lvl="1"/>
            <a:r>
              <a:rPr lang="en-US" sz="1700" dirty="0"/>
              <a:t>Displays 3+ quantitative variables on axes from the same central point.</a:t>
            </a:r>
          </a:p>
          <a:p>
            <a:pPr lvl="1"/>
            <a:r>
              <a:rPr lang="en-US" sz="1700" dirty="0"/>
              <a:t>Useful for visualizing performance or comparison.</a:t>
            </a:r>
          </a:p>
          <a:p>
            <a:r>
              <a:rPr lang="en-US" sz="1700" b="1" dirty="0"/>
              <a:t>When to Use Radar Charts</a:t>
            </a:r>
          </a:p>
          <a:p>
            <a:pPr lvl="1"/>
            <a:r>
              <a:rPr lang="en-US" sz="1700" dirty="0"/>
              <a:t>Comparing items (e.g., foods, players) on many dimensions.</a:t>
            </a:r>
          </a:p>
          <a:p>
            <a:pPr lvl="1"/>
            <a:r>
              <a:rPr lang="en-US" sz="1700" dirty="0"/>
              <a:t>Better than bar charts when variables are numerous.</a:t>
            </a:r>
          </a:p>
          <a:p>
            <a:pPr lvl="1"/>
            <a:r>
              <a:rPr lang="en-US" sz="1700" dirty="0"/>
              <a:t>Visual appeal makes interpretation intuitive for general audiences.</a:t>
            </a:r>
          </a:p>
          <a:p>
            <a:pPr marL="457200" lvl="1" indent="0">
              <a:buNone/>
            </a:pPr>
            <a:endParaRPr lang="en-US" sz="17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91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FE0E0-A01B-A1F8-372D-EA311CE6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dirty="0"/>
              <a:t>Radar Charts: Smartphone Comparison</a:t>
            </a:r>
            <a:br>
              <a:rPr lang="en-US" sz="3800" b="1" i="0" dirty="0">
                <a:effectLst/>
                <a:latin typeface="DeepSeek-CJK-patch"/>
              </a:rPr>
            </a:br>
            <a:endParaRPr lang="en-US" sz="3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D01B-3F7D-4BFE-7B8F-22EECE66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i="0" dirty="0">
                <a:effectLst/>
                <a:latin typeface="DeepSeek-CJK-patch"/>
              </a:rPr>
              <a:t>Scenario:</a:t>
            </a:r>
            <a:endParaRPr lang="en-US" sz="2400" b="0" i="0" dirty="0">
              <a:effectLst/>
              <a:latin typeface="DeepSeek-CJK-patch"/>
            </a:endParaRPr>
          </a:p>
          <a:p>
            <a:pPr lvl="1"/>
            <a:r>
              <a:rPr lang="en-US" b="0" i="0" dirty="0">
                <a:effectLst/>
                <a:latin typeface="DeepSeek-CJK-patch"/>
              </a:rPr>
              <a:t>A tech reviewer wants to compare 2 smartphones across 6 key features.</a:t>
            </a:r>
          </a:p>
          <a:p>
            <a:pPr lvl="1">
              <a:spcBef>
                <a:spcPts val="300"/>
              </a:spcBef>
            </a:pPr>
            <a:r>
              <a:rPr lang="en-US" b="1" i="0" dirty="0">
                <a:effectLst/>
                <a:latin typeface="DeepSeek-CJK-patch"/>
              </a:rPr>
              <a:t>Variables:</a:t>
            </a:r>
            <a:r>
              <a:rPr lang="en-US" b="0" i="0" dirty="0">
                <a:effectLst/>
                <a:latin typeface="DeepSeek-CJK-patch"/>
              </a:rPr>
              <a:t> Battery Life, Camera Quality, Performance, Design, Price, Storage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47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1A948-214F-F483-425B-F29483D30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B8A51-050E-6822-FDE1-B8DDEEA4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87" y="415637"/>
            <a:ext cx="2652779" cy="2463159"/>
          </a:xfrm>
        </p:spPr>
        <p:txBody>
          <a:bodyPr>
            <a:normAutofit/>
          </a:bodyPr>
          <a:lstStyle/>
          <a:p>
            <a:r>
              <a:rPr lang="en-US" sz="3400" dirty="0"/>
              <a:t>Practice:</a:t>
            </a:r>
            <a:br>
              <a:rPr lang="en-US" sz="3400" dirty="0"/>
            </a:br>
            <a:r>
              <a:rPr lang="en-US" sz="3400" dirty="0"/>
              <a:t>Radar Charts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7AFA38-31E8-64F0-5C34-4F0F2F50D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13746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5A4341-A9FC-CD96-5B92-000C298790C1}"/>
              </a:ext>
            </a:extLst>
          </p:cNvPr>
          <p:cNvSpPr txBox="1"/>
          <p:nvPr/>
        </p:nvSpPr>
        <p:spPr>
          <a:xfrm>
            <a:off x="4390065" y="909935"/>
            <a:ext cx="580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Radar Charts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A8A3D3-F591-5505-1326-DAA33D765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387" y="2570018"/>
            <a:ext cx="2802272" cy="37279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60FC35D-BB48-A9ED-F9AB-148D158B2004}"/>
              </a:ext>
            </a:extLst>
          </p:cNvPr>
          <p:cNvSpPr/>
          <p:nvPr/>
        </p:nvSpPr>
        <p:spPr>
          <a:xfrm rot="12564419" flipV="1">
            <a:off x="874069" y="5668926"/>
            <a:ext cx="1210802" cy="3186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7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9B6FA-8CE7-C88B-064C-59D98094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Radar Charts: Smartphone Comparison</a:t>
            </a:r>
            <a:br>
              <a:rPr lang="en-US" sz="4800" b="1" i="0">
                <a:effectLst/>
                <a:latin typeface="DeepSeek-CJK-patch"/>
              </a:rPr>
            </a:b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6740C2-6586-76E7-A01B-B0E2F895B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95730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227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5C42A6E-925E-7162-A2AF-D689DDE4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C79EA0-4F42-ECC4-018B-E6BBDA061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72251-C383-F022-609C-FAB497B92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5E7F5A-DDD5-5C4D-B52E-80CA8AA5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Practice Excel File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A077F2-13CE-D5CA-DB3C-1412A871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open the “Excel-Part </a:t>
            </a:r>
            <a:r>
              <a:rPr lang="en-US" sz="2000" dirty="0"/>
              <a:t>4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.xlsx” file and generate plots for each sheet.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B57A7D-5F67-2967-7333-FF6BE6E48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E81FE67-D86A-7A73-71ED-1D3217980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322112E-B3BF-3D00-439D-8AE2ABFD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Treemap</a:t>
            </a:r>
            <a:r>
              <a:rPr lang="en-US" sz="5400" dirty="0"/>
              <a:t> Charts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FB5A37-E7BB-FAA3-2CBF-46D01C40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D3343E-2FDE-CC47-DC56-2B69A0837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2E4B55-7E19-669F-B1AE-D684A37B4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8ECAF4C-4760-C3FF-8F4C-A1BA57390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EDCA655-3757-9CAC-41B7-9383C2A32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24991"/>
            <a:ext cx="10143668" cy="3510049"/>
          </a:xfrm>
        </p:spPr>
        <p:txBody>
          <a:bodyPr anchor="ctr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Used for:</a:t>
            </a:r>
            <a:r>
              <a:rPr lang="en-US" sz="2400" dirty="0"/>
              <a:t> Visualizing hierarchical part-to-whole relationships with proportional areas.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Examples:</a:t>
            </a:r>
            <a:r>
              <a:rPr lang="en-US" sz="2400" dirty="0"/>
              <a:t> </a:t>
            </a:r>
          </a:p>
          <a:p>
            <a:pPr lvl="1"/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Corporate organizational structures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Product category sales breakdowns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 Tips:</a:t>
            </a:r>
          </a:p>
          <a:p>
            <a:pPr lvl="1"/>
            <a:r>
              <a:rPr lang="en-US" dirty="0"/>
              <a:t>Limit categories to 8-10 for clarity (nested hierarchies can show more).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Use vivid color gradients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to represent quantitative variables like growth or performance.</a:t>
            </a:r>
          </a:p>
          <a:p>
            <a:pPr lvl="1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Label strategically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- prioritize top-level categories and use interactive tooltips for details.</a:t>
            </a:r>
          </a:p>
          <a:p>
            <a:pPr lvl="1"/>
            <a:endParaRPr lang="en-US" dirty="0"/>
          </a:p>
          <a:p>
            <a:pPr>
              <a:buNone/>
            </a:pP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92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1F13E-3523-7B9C-EA16-F3CF83CF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When to choose over pie/donut: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BEA9B-E378-3A44-26DC-F403952B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10"/>
            <a:ext cx="10143668" cy="217988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Comparing multiple hierarchy levels simultaneously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Showing proportions WITH associated size metrics (e.g., revenue + profit margin)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Displaying "nested" relationships (e.g., regions → countries → cities)</a:t>
            </a:r>
          </a:p>
          <a:p>
            <a:pPr>
              <a:buNone/>
            </a:pPr>
            <a:br>
              <a:rPr lang="en-US" sz="1100" dirty="0"/>
            </a:br>
            <a:endParaRPr lang="en-US" sz="16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buNone/>
            </a:pPr>
            <a:br>
              <a:rPr lang="en-US" sz="16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05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DB8AA2-3DD7-1BC6-BDEE-C8A2E440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87" y="415637"/>
            <a:ext cx="2652779" cy="2463159"/>
          </a:xfrm>
        </p:spPr>
        <p:txBody>
          <a:bodyPr>
            <a:normAutofit/>
          </a:bodyPr>
          <a:lstStyle/>
          <a:p>
            <a:r>
              <a:rPr lang="en-US" sz="3400" dirty="0"/>
              <a:t>Practice:</a:t>
            </a:r>
            <a:br>
              <a:rPr lang="en-US" sz="3400" dirty="0"/>
            </a:br>
            <a:r>
              <a:rPr lang="en-US" sz="3400" dirty="0" err="1"/>
              <a:t>Treemap</a:t>
            </a:r>
            <a:r>
              <a:rPr lang="en-US" sz="3400" dirty="0"/>
              <a:t> Charts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63B9FB-2C5F-678E-71F7-D79912595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320468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25FBB0-3FD8-5083-8E48-FB64BC574422}"/>
              </a:ext>
            </a:extLst>
          </p:cNvPr>
          <p:cNvSpPr txBox="1"/>
          <p:nvPr/>
        </p:nvSpPr>
        <p:spPr>
          <a:xfrm>
            <a:off x="4390065" y="909935"/>
            <a:ext cx="617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 err="1">
                <a:solidFill>
                  <a:srgbClr val="FF0000"/>
                </a:solidFill>
              </a:rPr>
              <a:t>Treemap</a:t>
            </a:r>
            <a:r>
              <a:rPr lang="en-US" sz="2400" i="1" dirty="0">
                <a:solidFill>
                  <a:srgbClr val="FF0000"/>
                </a:solidFill>
              </a:rPr>
              <a:t> Charts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44DE11-318A-AC10-0AD0-E7A31F9F6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85" y="2453821"/>
            <a:ext cx="1812045" cy="4165187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F266F58F-E558-5D4D-EFAF-61E13D2410FE}"/>
              </a:ext>
            </a:extLst>
          </p:cNvPr>
          <p:cNvSpPr/>
          <p:nvPr/>
        </p:nvSpPr>
        <p:spPr>
          <a:xfrm rot="10800000" flipV="1">
            <a:off x="1806027" y="3979205"/>
            <a:ext cx="1210802" cy="3186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5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D00E8E-D73F-D735-2E62-4A864311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Movie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73C6915-6A8F-6C5E-FCFD-16D9B14F2E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91350669"/>
                  </p:ext>
                </p:extLst>
              </p:nvPr>
            </p:nvGraphicFramePr>
            <p:xfrm>
              <a:off x="5922492" y="928201"/>
              <a:ext cx="5536001" cy="492694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873C6915-6A8F-6C5E-FCFD-16D9B14F2E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2492" y="928201"/>
                <a:ext cx="5536001" cy="49269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13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9684C-AAAB-E21F-21F5-D731275D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13EC94B-0AA8-4B1C-A697-3B6254E4A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BD39175-35E8-6C59-04BA-B253D10B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Sunburst Charts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4E3D8C-8EB3-DCD7-9E84-3E82F9D39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04004F-A436-8B81-5B9D-88BD562CA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042D82-5280-3BAA-E777-8EDBCCC27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9074C50-BAD7-2E15-B5E6-DC5F3D878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2A9D7E6-552D-706B-51C8-B75B8C3F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24991"/>
            <a:ext cx="10143668" cy="3510049"/>
          </a:xfrm>
        </p:spPr>
        <p:txBody>
          <a:bodyPr anchor="ctr">
            <a:normAutofit fontScale="77500" lnSpcReduction="20000"/>
          </a:bodyPr>
          <a:lstStyle/>
          <a:p>
            <a:r>
              <a:rPr lang="en-US" b="1" dirty="0"/>
              <a:t>Used for:</a:t>
            </a:r>
            <a:r>
              <a:rPr lang="en-US" dirty="0"/>
              <a:t>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Displaying hierarchical part-to-whole relationships across multiple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Examples:</a:t>
            </a:r>
            <a:r>
              <a:rPr lang="en-US" sz="2400" dirty="0"/>
              <a:t> 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DeepSeek-CJK-patch"/>
              </a:rPr>
              <a:t>Budget allocation (Department → Team → Project)</a:t>
            </a:r>
          </a:p>
          <a:p>
            <a:pPr lvl="1">
              <a:spcBef>
                <a:spcPts val="300"/>
              </a:spcBef>
            </a:pPr>
            <a:r>
              <a:rPr lang="en-US" sz="2800" dirty="0">
                <a:solidFill>
                  <a:srgbClr val="404040"/>
                </a:solidFill>
                <a:latin typeface="DeepSeek-CJK-patch"/>
              </a:rPr>
              <a:t>File system storage (Drive → Folder → File Type)</a:t>
            </a:r>
          </a:p>
          <a:p>
            <a:pPr lvl="1">
              <a:spcBef>
                <a:spcPts val="300"/>
              </a:spcBef>
            </a:pPr>
            <a:r>
              <a:rPr lang="en-US" sz="2800" dirty="0">
                <a:solidFill>
                  <a:srgbClr val="404040"/>
                </a:solidFill>
                <a:latin typeface="DeepSeek-CJK-patch"/>
              </a:rPr>
              <a:t>E-commerce sales (Category → Subcategory → Product)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 Tips: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DeepSeek-CJK-patch"/>
              </a:rPr>
              <a:t>Limit depth to 3–4 rings to avoid visual clutter.</a:t>
            </a:r>
          </a:p>
          <a:p>
            <a:pPr lvl="1">
              <a:spcBef>
                <a:spcPts val="300"/>
              </a:spcBef>
            </a:pPr>
            <a:r>
              <a:rPr lang="en-US" sz="2800" dirty="0">
                <a:solidFill>
                  <a:srgbClr val="404040"/>
                </a:solidFill>
                <a:latin typeface="DeepSeek-CJK-patch"/>
              </a:rPr>
              <a:t>Prioritize order—place most important segments at the inner rings</a:t>
            </a:r>
          </a:p>
          <a:p>
            <a:pPr lvl="1"/>
            <a:endParaRPr lang="en-US" dirty="0"/>
          </a:p>
          <a:p>
            <a:pPr>
              <a:buNone/>
            </a:pPr>
            <a:br>
              <a:rPr lang="en-US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9B8F7-CE42-D346-9305-197B5064D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FA5F1-D880-2C1A-70E7-C7B5D4EF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87" y="415637"/>
            <a:ext cx="2652779" cy="2463159"/>
          </a:xfrm>
        </p:spPr>
        <p:txBody>
          <a:bodyPr>
            <a:normAutofit/>
          </a:bodyPr>
          <a:lstStyle/>
          <a:p>
            <a:r>
              <a:rPr lang="en-US" sz="3400" dirty="0"/>
              <a:t>Practice:</a:t>
            </a:r>
            <a:br>
              <a:rPr lang="en-US" sz="3400" dirty="0"/>
            </a:br>
            <a:r>
              <a:rPr lang="en-US" sz="3400" dirty="0" err="1"/>
              <a:t>Treemap</a:t>
            </a:r>
            <a:r>
              <a:rPr lang="en-US" sz="3400" dirty="0"/>
              <a:t> Charts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B21A08-BEEB-DE3D-484A-8AE6AC8C6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114318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862F34-B0B2-A15D-40DB-707814E9683A}"/>
              </a:ext>
            </a:extLst>
          </p:cNvPr>
          <p:cNvSpPr txBox="1"/>
          <p:nvPr/>
        </p:nvSpPr>
        <p:spPr>
          <a:xfrm>
            <a:off x="4390065" y="909935"/>
            <a:ext cx="621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Sunburst Charts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FF0FC7-361E-AF89-B4A6-5D597D95D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85" y="2453821"/>
            <a:ext cx="1812045" cy="4165187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7BD09A8A-5A1C-7CAB-4224-6D0FC20A1CF2}"/>
              </a:ext>
            </a:extLst>
          </p:cNvPr>
          <p:cNvSpPr/>
          <p:nvPr/>
        </p:nvSpPr>
        <p:spPr>
          <a:xfrm rot="10800000" flipV="1">
            <a:off x="1870364" y="5614041"/>
            <a:ext cx="1210802" cy="318654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16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A158C4-4E2F-6672-B550-7137B589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Corporate Structure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D5DA72D8-B8E3-2E36-456D-5C744A72D6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42587698"/>
                  </p:ext>
                </p:extLst>
              </p:nvPr>
            </p:nvGraphicFramePr>
            <p:xfrm>
              <a:off x="5922492" y="928201"/>
              <a:ext cx="5536001" cy="492694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D5DA72D8-B8E3-2E36-456D-5C744A72D6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2492" y="928201"/>
                <a:ext cx="5536001" cy="49269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84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7233</TotalTime>
  <Words>726</Words>
  <Application>Microsoft Macintosh PowerPoint</Application>
  <PresentationFormat>Widescreen</PresentationFormat>
  <Paragraphs>103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Aptos Narrow</vt:lpstr>
      <vt:lpstr>Arial</vt:lpstr>
      <vt:lpstr>DeepSeek-CJK-patch</vt:lpstr>
      <vt:lpstr>Office Theme</vt:lpstr>
      <vt:lpstr>Common Chart Types and Use Cases</vt:lpstr>
      <vt:lpstr>The Practice Excel File</vt:lpstr>
      <vt:lpstr>Treemap Charts</vt:lpstr>
      <vt:lpstr>When to choose over pie/donut:</vt:lpstr>
      <vt:lpstr>Practice: Treemap Charts</vt:lpstr>
      <vt:lpstr>Practice: Movie Data</vt:lpstr>
      <vt:lpstr>Sunburst Charts</vt:lpstr>
      <vt:lpstr>Practice: Treemap Charts</vt:lpstr>
      <vt:lpstr>Practice: Corporate Structure</vt:lpstr>
      <vt:lpstr>Waterfall Charts</vt:lpstr>
      <vt:lpstr>Practice: Waterfall Charts</vt:lpstr>
      <vt:lpstr>Practice: Company Profit Analysis</vt:lpstr>
      <vt:lpstr>Funnel Charts: The Ultimate Leak-Detector</vt:lpstr>
      <vt:lpstr>Practice: Waterfall Charts</vt:lpstr>
      <vt:lpstr>Practice: A Coffee Shop Case Study</vt:lpstr>
      <vt:lpstr>Radar Charts: A Visual Tool for Multivariate Comparison</vt:lpstr>
      <vt:lpstr>Radar Charts: Smartphone Comparison </vt:lpstr>
      <vt:lpstr>Practice: Radar Charts</vt:lpstr>
      <vt:lpstr>Radar Charts: Smartphone Comparison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Saeed Rezaee</dc:creator>
  <cp:lastModifiedBy>Saeed Rezaee</cp:lastModifiedBy>
  <cp:revision>2</cp:revision>
  <dcterms:created xsi:type="dcterms:W3CDTF">2025-04-02T22:50:23Z</dcterms:created>
  <dcterms:modified xsi:type="dcterms:W3CDTF">2025-04-07T23:23:37Z</dcterms:modified>
</cp:coreProperties>
</file>