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ezaee\Desktop\Data%20Visualization%20Course\Excel\Data\Excel-Part%2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srezaee\Downloads\Data+Viz+Demo+Workbooks\Data_Visualization_Exercises_COMPLE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TESLA Stock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'Stock Charts'!$C$1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'Stock Charts'!$B$2:$B$64</c:f>
              <c:numCache>
                <c:formatCode>d\-mmm\-yy</c:formatCode>
                <c:ptCount val="63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45390</c:v>
                </c:pt>
                <c:pt idx="6">
                  <c:v>45391</c:v>
                </c:pt>
                <c:pt idx="7">
                  <c:v>45392</c:v>
                </c:pt>
                <c:pt idx="8">
                  <c:v>45393</c:v>
                </c:pt>
                <c:pt idx="9">
                  <c:v>45394</c:v>
                </c:pt>
                <c:pt idx="10">
                  <c:v>45397</c:v>
                </c:pt>
                <c:pt idx="11">
                  <c:v>45398</c:v>
                </c:pt>
                <c:pt idx="12">
                  <c:v>45399</c:v>
                </c:pt>
                <c:pt idx="13">
                  <c:v>45400</c:v>
                </c:pt>
                <c:pt idx="14">
                  <c:v>45401</c:v>
                </c:pt>
                <c:pt idx="15">
                  <c:v>45404</c:v>
                </c:pt>
                <c:pt idx="16">
                  <c:v>45405</c:v>
                </c:pt>
                <c:pt idx="17">
                  <c:v>45406</c:v>
                </c:pt>
                <c:pt idx="18">
                  <c:v>45407</c:v>
                </c:pt>
                <c:pt idx="19">
                  <c:v>45408</c:v>
                </c:pt>
                <c:pt idx="20">
                  <c:v>45411</c:v>
                </c:pt>
                <c:pt idx="21">
                  <c:v>45412</c:v>
                </c:pt>
                <c:pt idx="22">
                  <c:v>45413</c:v>
                </c:pt>
                <c:pt idx="23">
                  <c:v>45414</c:v>
                </c:pt>
                <c:pt idx="24">
                  <c:v>45415</c:v>
                </c:pt>
                <c:pt idx="25">
                  <c:v>45418</c:v>
                </c:pt>
                <c:pt idx="26">
                  <c:v>45419</c:v>
                </c:pt>
                <c:pt idx="27">
                  <c:v>45420</c:v>
                </c:pt>
                <c:pt idx="28">
                  <c:v>45421</c:v>
                </c:pt>
                <c:pt idx="29">
                  <c:v>45422</c:v>
                </c:pt>
                <c:pt idx="30">
                  <c:v>45425</c:v>
                </c:pt>
                <c:pt idx="31">
                  <c:v>45426</c:v>
                </c:pt>
                <c:pt idx="32">
                  <c:v>45427</c:v>
                </c:pt>
                <c:pt idx="33">
                  <c:v>45428</c:v>
                </c:pt>
                <c:pt idx="34">
                  <c:v>45429</c:v>
                </c:pt>
                <c:pt idx="35">
                  <c:v>45432</c:v>
                </c:pt>
                <c:pt idx="36">
                  <c:v>45433</c:v>
                </c:pt>
                <c:pt idx="37">
                  <c:v>45434</c:v>
                </c:pt>
                <c:pt idx="38">
                  <c:v>45435</c:v>
                </c:pt>
                <c:pt idx="39">
                  <c:v>45436</c:v>
                </c:pt>
                <c:pt idx="40">
                  <c:v>45440</c:v>
                </c:pt>
                <c:pt idx="41">
                  <c:v>45441</c:v>
                </c:pt>
                <c:pt idx="42">
                  <c:v>45442</c:v>
                </c:pt>
                <c:pt idx="43">
                  <c:v>45443</c:v>
                </c:pt>
                <c:pt idx="44">
                  <c:v>45446</c:v>
                </c:pt>
                <c:pt idx="45">
                  <c:v>45447</c:v>
                </c:pt>
                <c:pt idx="46">
                  <c:v>45448</c:v>
                </c:pt>
                <c:pt idx="47">
                  <c:v>45449</c:v>
                </c:pt>
                <c:pt idx="48">
                  <c:v>45450</c:v>
                </c:pt>
                <c:pt idx="49">
                  <c:v>45453</c:v>
                </c:pt>
                <c:pt idx="50">
                  <c:v>45454</c:v>
                </c:pt>
                <c:pt idx="51">
                  <c:v>45455</c:v>
                </c:pt>
                <c:pt idx="52">
                  <c:v>45456</c:v>
                </c:pt>
                <c:pt idx="53">
                  <c:v>45457</c:v>
                </c:pt>
                <c:pt idx="54">
                  <c:v>45460</c:v>
                </c:pt>
                <c:pt idx="55">
                  <c:v>45461</c:v>
                </c:pt>
                <c:pt idx="56">
                  <c:v>45463</c:v>
                </c:pt>
                <c:pt idx="57">
                  <c:v>45464</c:v>
                </c:pt>
                <c:pt idx="58">
                  <c:v>45467</c:v>
                </c:pt>
                <c:pt idx="59">
                  <c:v>45468</c:v>
                </c:pt>
                <c:pt idx="60">
                  <c:v>45469</c:v>
                </c:pt>
                <c:pt idx="61">
                  <c:v>45470</c:v>
                </c:pt>
                <c:pt idx="62">
                  <c:v>45471</c:v>
                </c:pt>
              </c:numCache>
            </c:numRef>
          </c:cat>
          <c:val>
            <c:numRef>
              <c:f>'Stock Charts'!$C$2:$C$64</c:f>
              <c:numCache>
                <c:formatCode>General</c:formatCode>
                <c:ptCount val="63"/>
                <c:pt idx="0">
                  <c:v>81562100</c:v>
                </c:pt>
                <c:pt idx="1">
                  <c:v>116650600</c:v>
                </c:pt>
                <c:pt idx="2">
                  <c:v>82950100</c:v>
                </c:pt>
                <c:pt idx="3">
                  <c:v>123162000</c:v>
                </c:pt>
                <c:pt idx="4">
                  <c:v>141250700</c:v>
                </c:pt>
                <c:pt idx="5">
                  <c:v>104423300</c:v>
                </c:pt>
                <c:pt idx="6">
                  <c:v>103232700</c:v>
                </c:pt>
                <c:pt idx="7">
                  <c:v>84532400</c:v>
                </c:pt>
                <c:pt idx="8">
                  <c:v>94516000</c:v>
                </c:pt>
                <c:pt idx="9">
                  <c:v>64506600</c:v>
                </c:pt>
                <c:pt idx="10">
                  <c:v>100245300</c:v>
                </c:pt>
                <c:pt idx="11">
                  <c:v>97000000</c:v>
                </c:pt>
                <c:pt idx="12">
                  <c:v>82439700</c:v>
                </c:pt>
                <c:pt idx="13">
                  <c:v>96098800</c:v>
                </c:pt>
                <c:pt idx="14">
                  <c:v>86005100</c:v>
                </c:pt>
                <c:pt idx="15">
                  <c:v>107097600</c:v>
                </c:pt>
                <c:pt idx="16">
                  <c:v>124545100</c:v>
                </c:pt>
                <c:pt idx="17">
                  <c:v>181178000</c:v>
                </c:pt>
                <c:pt idx="18">
                  <c:v>126427500</c:v>
                </c:pt>
                <c:pt idx="19">
                  <c:v>109815700</c:v>
                </c:pt>
                <c:pt idx="20">
                  <c:v>243869700</c:v>
                </c:pt>
                <c:pt idx="21">
                  <c:v>127031800</c:v>
                </c:pt>
                <c:pt idx="22">
                  <c:v>92829700</c:v>
                </c:pt>
                <c:pt idx="23">
                  <c:v>89148000</c:v>
                </c:pt>
                <c:pt idx="24">
                  <c:v>75491500</c:v>
                </c:pt>
                <c:pt idx="25">
                  <c:v>84390300</c:v>
                </c:pt>
                <c:pt idx="26">
                  <c:v>75045900</c:v>
                </c:pt>
                <c:pt idx="27">
                  <c:v>79969500</c:v>
                </c:pt>
                <c:pt idx="28">
                  <c:v>65950300</c:v>
                </c:pt>
                <c:pt idx="29">
                  <c:v>72627200</c:v>
                </c:pt>
                <c:pt idx="30">
                  <c:v>67018900</c:v>
                </c:pt>
                <c:pt idx="31">
                  <c:v>86407400</c:v>
                </c:pt>
                <c:pt idx="32">
                  <c:v>79663000</c:v>
                </c:pt>
                <c:pt idx="33">
                  <c:v>59812200</c:v>
                </c:pt>
                <c:pt idx="34">
                  <c:v>77445800</c:v>
                </c:pt>
                <c:pt idx="35">
                  <c:v>61727400</c:v>
                </c:pt>
                <c:pt idx="36">
                  <c:v>115266500</c:v>
                </c:pt>
                <c:pt idx="37">
                  <c:v>88313500</c:v>
                </c:pt>
                <c:pt idx="38">
                  <c:v>71975500</c:v>
                </c:pt>
                <c:pt idx="39">
                  <c:v>65479700</c:v>
                </c:pt>
                <c:pt idx="40">
                  <c:v>59736600</c:v>
                </c:pt>
                <c:pt idx="41">
                  <c:v>54782600</c:v>
                </c:pt>
                <c:pt idx="42">
                  <c:v>77784800</c:v>
                </c:pt>
                <c:pt idx="43">
                  <c:v>67314600</c:v>
                </c:pt>
                <c:pt idx="44">
                  <c:v>68568900</c:v>
                </c:pt>
                <c:pt idx="45">
                  <c:v>60056300</c:v>
                </c:pt>
                <c:pt idx="46">
                  <c:v>57953800</c:v>
                </c:pt>
                <c:pt idx="47">
                  <c:v>69887000</c:v>
                </c:pt>
                <c:pt idx="48">
                  <c:v>56244900</c:v>
                </c:pt>
                <c:pt idx="49">
                  <c:v>50869700</c:v>
                </c:pt>
                <c:pt idx="50">
                  <c:v>64761900</c:v>
                </c:pt>
                <c:pt idx="51">
                  <c:v>90389400</c:v>
                </c:pt>
                <c:pt idx="52">
                  <c:v>118984100</c:v>
                </c:pt>
                <c:pt idx="53">
                  <c:v>82038200</c:v>
                </c:pt>
                <c:pt idx="54">
                  <c:v>109786100</c:v>
                </c:pt>
                <c:pt idx="55">
                  <c:v>68982300</c:v>
                </c:pt>
                <c:pt idx="56">
                  <c:v>55893100</c:v>
                </c:pt>
                <c:pt idx="57">
                  <c:v>63029500</c:v>
                </c:pt>
                <c:pt idx="58">
                  <c:v>61992100</c:v>
                </c:pt>
                <c:pt idx="59">
                  <c:v>63678300</c:v>
                </c:pt>
                <c:pt idx="60">
                  <c:v>95737100</c:v>
                </c:pt>
                <c:pt idx="61">
                  <c:v>72746500</c:v>
                </c:pt>
                <c:pt idx="62">
                  <c:v>95438100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9-3742-B09E-22BBA96A8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1062912"/>
        <c:axId val="844160128"/>
      </c:barChart>
      <c:stockChart>
        <c:ser>
          <c:idx val="1"/>
          <c:order val="1"/>
          <c:tx>
            <c:strRef>
              <c:f>'Stock Charts'!$D$1</c:f>
              <c:strCache>
                <c:ptCount val="1"/>
                <c:pt idx="0">
                  <c:v>Open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'Stock Charts'!$B$2:$B$64</c:f>
              <c:numCache>
                <c:formatCode>d\-mmm\-yy</c:formatCode>
                <c:ptCount val="63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45390</c:v>
                </c:pt>
                <c:pt idx="6">
                  <c:v>45391</c:v>
                </c:pt>
                <c:pt idx="7">
                  <c:v>45392</c:v>
                </c:pt>
                <c:pt idx="8">
                  <c:v>45393</c:v>
                </c:pt>
                <c:pt idx="9">
                  <c:v>45394</c:v>
                </c:pt>
                <c:pt idx="10">
                  <c:v>45397</c:v>
                </c:pt>
                <c:pt idx="11">
                  <c:v>45398</c:v>
                </c:pt>
                <c:pt idx="12">
                  <c:v>45399</c:v>
                </c:pt>
                <c:pt idx="13">
                  <c:v>45400</c:v>
                </c:pt>
                <c:pt idx="14">
                  <c:v>45401</c:v>
                </c:pt>
                <c:pt idx="15">
                  <c:v>45404</c:v>
                </c:pt>
                <c:pt idx="16">
                  <c:v>45405</c:v>
                </c:pt>
                <c:pt idx="17">
                  <c:v>45406</c:v>
                </c:pt>
                <c:pt idx="18">
                  <c:v>45407</c:v>
                </c:pt>
                <c:pt idx="19">
                  <c:v>45408</c:v>
                </c:pt>
                <c:pt idx="20">
                  <c:v>45411</c:v>
                </c:pt>
                <c:pt idx="21">
                  <c:v>45412</c:v>
                </c:pt>
                <c:pt idx="22">
                  <c:v>45413</c:v>
                </c:pt>
                <c:pt idx="23">
                  <c:v>45414</c:v>
                </c:pt>
                <c:pt idx="24">
                  <c:v>45415</c:v>
                </c:pt>
                <c:pt idx="25">
                  <c:v>45418</c:v>
                </c:pt>
                <c:pt idx="26">
                  <c:v>45419</c:v>
                </c:pt>
                <c:pt idx="27">
                  <c:v>45420</c:v>
                </c:pt>
                <c:pt idx="28">
                  <c:v>45421</c:v>
                </c:pt>
                <c:pt idx="29">
                  <c:v>45422</c:v>
                </c:pt>
                <c:pt idx="30">
                  <c:v>45425</c:v>
                </c:pt>
                <c:pt idx="31">
                  <c:v>45426</c:v>
                </c:pt>
                <c:pt idx="32">
                  <c:v>45427</c:v>
                </c:pt>
                <c:pt idx="33">
                  <c:v>45428</c:v>
                </c:pt>
                <c:pt idx="34">
                  <c:v>45429</c:v>
                </c:pt>
                <c:pt idx="35">
                  <c:v>45432</c:v>
                </c:pt>
                <c:pt idx="36">
                  <c:v>45433</c:v>
                </c:pt>
                <c:pt idx="37">
                  <c:v>45434</c:v>
                </c:pt>
                <c:pt idx="38">
                  <c:v>45435</c:v>
                </c:pt>
                <c:pt idx="39">
                  <c:v>45436</c:v>
                </c:pt>
                <c:pt idx="40">
                  <c:v>45440</c:v>
                </c:pt>
                <c:pt idx="41">
                  <c:v>45441</c:v>
                </c:pt>
                <c:pt idx="42">
                  <c:v>45442</c:v>
                </c:pt>
                <c:pt idx="43">
                  <c:v>45443</c:v>
                </c:pt>
                <c:pt idx="44">
                  <c:v>45446</c:v>
                </c:pt>
                <c:pt idx="45">
                  <c:v>45447</c:v>
                </c:pt>
                <c:pt idx="46">
                  <c:v>45448</c:v>
                </c:pt>
                <c:pt idx="47">
                  <c:v>45449</c:v>
                </c:pt>
                <c:pt idx="48">
                  <c:v>45450</c:v>
                </c:pt>
                <c:pt idx="49">
                  <c:v>45453</c:v>
                </c:pt>
                <c:pt idx="50">
                  <c:v>45454</c:v>
                </c:pt>
                <c:pt idx="51">
                  <c:v>45455</c:v>
                </c:pt>
                <c:pt idx="52">
                  <c:v>45456</c:v>
                </c:pt>
                <c:pt idx="53">
                  <c:v>45457</c:v>
                </c:pt>
                <c:pt idx="54">
                  <c:v>45460</c:v>
                </c:pt>
                <c:pt idx="55">
                  <c:v>45461</c:v>
                </c:pt>
                <c:pt idx="56">
                  <c:v>45463</c:v>
                </c:pt>
                <c:pt idx="57">
                  <c:v>45464</c:v>
                </c:pt>
                <c:pt idx="58">
                  <c:v>45467</c:v>
                </c:pt>
                <c:pt idx="59">
                  <c:v>45468</c:v>
                </c:pt>
                <c:pt idx="60">
                  <c:v>45469</c:v>
                </c:pt>
                <c:pt idx="61">
                  <c:v>45470</c:v>
                </c:pt>
                <c:pt idx="62">
                  <c:v>45471</c:v>
                </c:pt>
              </c:numCache>
            </c:numRef>
          </c:cat>
          <c:val>
            <c:numRef>
              <c:f>'Stock Charts'!$D$2:$D$64</c:f>
              <c:numCache>
                <c:formatCode>General</c:formatCode>
                <c:ptCount val="63"/>
                <c:pt idx="0">
                  <c:v>176.169998168945</c:v>
                </c:pt>
                <c:pt idx="1">
                  <c:v>164.75</c:v>
                </c:pt>
                <c:pt idx="2">
                  <c:v>164.02000427246099</c:v>
                </c:pt>
                <c:pt idx="3">
                  <c:v>170.07000732421901</c:v>
                </c:pt>
                <c:pt idx="4">
                  <c:v>169.080001831055</c:v>
                </c:pt>
                <c:pt idx="5">
                  <c:v>169.33999633789099</c:v>
                </c:pt>
                <c:pt idx="6">
                  <c:v>172.91000366210901</c:v>
                </c:pt>
                <c:pt idx="7">
                  <c:v>173.03999328613301</c:v>
                </c:pt>
                <c:pt idx="8">
                  <c:v>172.55000305175801</c:v>
                </c:pt>
                <c:pt idx="9">
                  <c:v>172.33999633789099</c:v>
                </c:pt>
                <c:pt idx="10">
                  <c:v>170.24000549316401</c:v>
                </c:pt>
                <c:pt idx="11">
                  <c:v>156.74000549316401</c:v>
                </c:pt>
                <c:pt idx="12">
                  <c:v>157.63999938964801</c:v>
                </c:pt>
                <c:pt idx="13">
                  <c:v>151.25</c:v>
                </c:pt>
                <c:pt idx="14">
                  <c:v>148.97000122070301</c:v>
                </c:pt>
                <c:pt idx="15">
                  <c:v>140.55999755859401</c:v>
                </c:pt>
                <c:pt idx="16">
                  <c:v>143.330001831055</c:v>
                </c:pt>
                <c:pt idx="17">
                  <c:v>162.83999633789099</c:v>
                </c:pt>
                <c:pt idx="18">
                  <c:v>158.96000671386699</c:v>
                </c:pt>
                <c:pt idx="19">
                  <c:v>168.85000610351599</c:v>
                </c:pt>
                <c:pt idx="20">
                  <c:v>188.419998168945</c:v>
                </c:pt>
                <c:pt idx="21">
                  <c:v>186.97999572753901</c:v>
                </c:pt>
                <c:pt idx="22">
                  <c:v>182</c:v>
                </c:pt>
                <c:pt idx="23">
                  <c:v>182.86000061035199</c:v>
                </c:pt>
                <c:pt idx="24">
                  <c:v>182.10000610351599</c:v>
                </c:pt>
                <c:pt idx="25">
                  <c:v>183.80000305175801</c:v>
                </c:pt>
                <c:pt idx="26">
                  <c:v>182.39999389648401</c:v>
                </c:pt>
                <c:pt idx="27">
                  <c:v>171.58999633789099</c:v>
                </c:pt>
                <c:pt idx="28">
                  <c:v>175.00999450683599</c:v>
                </c:pt>
                <c:pt idx="29">
                  <c:v>173.05000305175801</c:v>
                </c:pt>
                <c:pt idx="30">
                  <c:v>170</c:v>
                </c:pt>
                <c:pt idx="31">
                  <c:v>174.5</c:v>
                </c:pt>
                <c:pt idx="32">
                  <c:v>179.89999389648401</c:v>
                </c:pt>
                <c:pt idx="33">
                  <c:v>174.10000610351599</c:v>
                </c:pt>
                <c:pt idx="34">
                  <c:v>173.55000305175801</c:v>
                </c:pt>
                <c:pt idx="35">
                  <c:v>177.55999755859401</c:v>
                </c:pt>
                <c:pt idx="36">
                  <c:v>175.50999450683599</c:v>
                </c:pt>
                <c:pt idx="37">
                  <c:v>182.85000610351599</c:v>
                </c:pt>
                <c:pt idx="38">
                  <c:v>181.80000305175801</c:v>
                </c:pt>
                <c:pt idx="39">
                  <c:v>174.83999633789099</c:v>
                </c:pt>
                <c:pt idx="40">
                  <c:v>176.39999389648401</c:v>
                </c:pt>
                <c:pt idx="41">
                  <c:v>174.19000244140599</c:v>
                </c:pt>
                <c:pt idx="42">
                  <c:v>178.580001831055</c:v>
                </c:pt>
                <c:pt idx="43">
                  <c:v>178.5</c:v>
                </c:pt>
                <c:pt idx="44">
                  <c:v>178.13000488281301</c:v>
                </c:pt>
                <c:pt idx="45">
                  <c:v>174.77999877929699</c:v>
                </c:pt>
                <c:pt idx="46">
                  <c:v>175.35000610351599</c:v>
                </c:pt>
                <c:pt idx="47">
                  <c:v>174.60000610351599</c:v>
                </c:pt>
                <c:pt idx="48">
                  <c:v>176.13000488281301</c:v>
                </c:pt>
                <c:pt idx="49">
                  <c:v>176.05999755859401</c:v>
                </c:pt>
                <c:pt idx="50">
                  <c:v>173.919998168945</c:v>
                </c:pt>
                <c:pt idx="51">
                  <c:v>171.11999511718801</c:v>
                </c:pt>
                <c:pt idx="52">
                  <c:v>188.38999938964801</c:v>
                </c:pt>
                <c:pt idx="53">
                  <c:v>185.80000305175801</c:v>
                </c:pt>
                <c:pt idx="54">
                  <c:v>177.919998168945</c:v>
                </c:pt>
                <c:pt idx="55">
                  <c:v>186.55999755859401</c:v>
                </c:pt>
                <c:pt idx="56">
                  <c:v>184.67999267578099</c:v>
                </c:pt>
                <c:pt idx="57">
                  <c:v>182.30000305175801</c:v>
                </c:pt>
                <c:pt idx="58">
                  <c:v>184.97000122070301</c:v>
                </c:pt>
                <c:pt idx="59">
                  <c:v>184.39999389648401</c:v>
                </c:pt>
                <c:pt idx="60">
                  <c:v>186.53999328613301</c:v>
                </c:pt>
                <c:pt idx="61">
                  <c:v>195.169998168945</c:v>
                </c:pt>
                <c:pt idx="62">
                  <c:v>199.55000305175801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A9-3742-B09E-22BBA96A8A92}"/>
            </c:ext>
          </c:extLst>
        </c:ser>
        <c:ser>
          <c:idx val="2"/>
          <c:order val="2"/>
          <c:tx>
            <c:strRef>
              <c:f>'Stock Charts'!$E$1</c:f>
              <c:strCache>
                <c:ptCount val="1"/>
                <c:pt idx="0">
                  <c:v>High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'Stock Charts'!$B$2:$B$64</c:f>
              <c:numCache>
                <c:formatCode>d\-mmm\-yy</c:formatCode>
                <c:ptCount val="63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45390</c:v>
                </c:pt>
                <c:pt idx="6">
                  <c:v>45391</c:v>
                </c:pt>
                <c:pt idx="7">
                  <c:v>45392</c:v>
                </c:pt>
                <c:pt idx="8">
                  <c:v>45393</c:v>
                </c:pt>
                <c:pt idx="9">
                  <c:v>45394</c:v>
                </c:pt>
                <c:pt idx="10">
                  <c:v>45397</c:v>
                </c:pt>
                <c:pt idx="11">
                  <c:v>45398</c:v>
                </c:pt>
                <c:pt idx="12">
                  <c:v>45399</c:v>
                </c:pt>
                <c:pt idx="13">
                  <c:v>45400</c:v>
                </c:pt>
                <c:pt idx="14">
                  <c:v>45401</c:v>
                </c:pt>
                <c:pt idx="15">
                  <c:v>45404</c:v>
                </c:pt>
                <c:pt idx="16">
                  <c:v>45405</c:v>
                </c:pt>
                <c:pt idx="17">
                  <c:v>45406</c:v>
                </c:pt>
                <c:pt idx="18">
                  <c:v>45407</c:v>
                </c:pt>
                <c:pt idx="19">
                  <c:v>45408</c:v>
                </c:pt>
                <c:pt idx="20">
                  <c:v>45411</c:v>
                </c:pt>
                <c:pt idx="21">
                  <c:v>45412</c:v>
                </c:pt>
                <c:pt idx="22">
                  <c:v>45413</c:v>
                </c:pt>
                <c:pt idx="23">
                  <c:v>45414</c:v>
                </c:pt>
                <c:pt idx="24">
                  <c:v>45415</c:v>
                </c:pt>
                <c:pt idx="25">
                  <c:v>45418</c:v>
                </c:pt>
                <c:pt idx="26">
                  <c:v>45419</c:v>
                </c:pt>
                <c:pt idx="27">
                  <c:v>45420</c:v>
                </c:pt>
                <c:pt idx="28">
                  <c:v>45421</c:v>
                </c:pt>
                <c:pt idx="29">
                  <c:v>45422</c:v>
                </c:pt>
                <c:pt idx="30">
                  <c:v>45425</c:v>
                </c:pt>
                <c:pt idx="31">
                  <c:v>45426</c:v>
                </c:pt>
                <c:pt idx="32">
                  <c:v>45427</c:v>
                </c:pt>
                <c:pt idx="33">
                  <c:v>45428</c:v>
                </c:pt>
                <c:pt idx="34">
                  <c:v>45429</c:v>
                </c:pt>
                <c:pt idx="35">
                  <c:v>45432</c:v>
                </c:pt>
                <c:pt idx="36">
                  <c:v>45433</c:v>
                </c:pt>
                <c:pt idx="37">
                  <c:v>45434</c:v>
                </c:pt>
                <c:pt idx="38">
                  <c:v>45435</c:v>
                </c:pt>
                <c:pt idx="39">
                  <c:v>45436</c:v>
                </c:pt>
                <c:pt idx="40">
                  <c:v>45440</c:v>
                </c:pt>
                <c:pt idx="41">
                  <c:v>45441</c:v>
                </c:pt>
                <c:pt idx="42">
                  <c:v>45442</c:v>
                </c:pt>
                <c:pt idx="43">
                  <c:v>45443</c:v>
                </c:pt>
                <c:pt idx="44">
                  <c:v>45446</c:v>
                </c:pt>
                <c:pt idx="45">
                  <c:v>45447</c:v>
                </c:pt>
                <c:pt idx="46">
                  <c:v>45448</c:v>
                </c:pt>
                <c:pt idx="47">
                  <c:v>45449</c:v>
                </c:pt>
                <c:pt idx="48">
                  <c:v>45450</c:v>
                </c:pt>
                <c:pt idx="49">
                  <c:v>45453</c:v>
                </c:pt>
                <c:pt idx="50">
                  <c:v>45454</c:v>
                </c:pt>
                <c:pt idx="51">
                  <c:v>45455</c:v>
                </c:pt>
                <c:pt idx="52">
                  <c:v>45456</c:v>
                </c:pt>
                <c:pt idx="53">
                  <c:v>45457</c:v>
                </c:pt>
                <c:pt idx="54">
                  <c:v>45460</c:v>
                </c:pt>
                <c:pt idx="55">
                  <c:v>45461</c:v>
                </c:pt>
                <c:pt idx="56">
                  <c:v>45463</c:v>
                </c:pt>
                <c:pt idx="57">
                  <c:v>45464</c:v>
                </c:pt>
                <c:pt idx="58">
                  <c:v>45467</c:v>
                </c:pt>
                <c:pt idx="59">
                  <c:v>45468</c:v>
                </c:pt>
                <c:pt idx="60">
                  <c:v>45469</c:v>
                </c:pt>
                <c:pt idx="61">
                  <c:v>45470</c:v>
                </c:pt>
                <c:pt idx="62">
                  <c:v>45471</c:v>
                </c:pt>
              </c:numCache>
            </c:numRef>
          </c:cat>
          <c:val>
            <c:numRef>
              <c:f>'Stock Charts'!$E$2:$E$64</c:f>
              <c:numCache>
                <c:formatCode>General</c:formatCode>
                <c:ptCount val="63"/>
                <c:pt idx="0">
                  <c:v>176.75</c:v>
                </c:pt>
                <c:pt idx="1">
                  <c:v>167.69000244140599</c:v>
                </c:pt>
                <c:pt idx="2">
                  <c:v>168.82000732421901</c:v>
                </c:pt>
                <c:pt idx="3">
                  <c:v>177.19000244140599</c:v>
                </c:pt>
                <c:pt idx="4">
                  <c:v>170.86000061035199</c:v>
                </c:pt>
                <c:pt idx="5">
                  <c:v>174.5</c:v>
                </c:pt>
                <c:pt idx="6">
                  <c:v>179.22000122070301</c:v>
                </c:pt>
                <c:pt idx="7">
                  <c:v>174.92999267578099</c:v>
                </c:pt>
                <c:pt idx="8">
                  <c:v>175.88000488281301</c:v>
                </c:pt>
                <c:pt idx="9">
                  <c:v>173.80999755859401</c:v>
                </c:pt>
                <c:pt idx="10">
                  <c:v>170.69000244140599</c:v>
                </c:pt>
                <c:pt idx="11">
                  <c:v>158.19000244140599</c:v>
                </c:pt>
                <c:pt idx="12">
                  <c:v>158.330001831055</c:v>
                </c:pt>
                <c:pt idx="13">
                  <c:v>152.19999694824199</c:v>
                </c:pt>
                <c:pt idx="14">
                  <c:v>150.94000244140599</c:v>
                </c:pt>
                <c:pt idx="15">
                  <c:v>144.44000244140599</c:v>
                </c:pt>
                <c:pt idx="16">
                  <c:v>147.25999450683599</c:v>
                </c:pt>
                <c:pt idx="17">
                  <c:v>167.97000122070301</c:v>
                </c:pt>
                <c:pt idx="18">
                  <c:v>170.88000488281301</c:v>
                </c:pt>
                <c:pt idx="19">
                  <c:v>172.11999511718801</c:v>
                </c:pt>
                <c:pt idx="20">
                  <c:v>198.86999511718801</c:v>
                </c:pt>
                <c:pt idx="21">
                  <c:v>190.94999694824199</c:v>
                </c:pt>
                <c:pt idx="22">
                  <c:v>185.86000061035199</c:v>
                </c:pt>
                <c:pt idx="23">
                  <c:v>184.60000610351599</c:v>
                </c:pt>
                <c:pt idx="24">
                  <c:v>184.77999877929699</c:v>
                </c:pt>
                <c:pt idx="25">
                  <c:v>187.55999755859401</c:v>
                </c:pt>
                <c:pt idx="26">
                  <c:v>183.25999450683599</c:v>
                </c:pt>
                <c:pt idx="27">
                  <c:v>176.05999755859401</c:v>
                </c:pt>
                <c:pt idx="28">
                  <c:v>175.61999511718801</c:v>
                </c:pt>
                <c:pt idx="29">
                  <c:v>173.05999755859401</c:v>
                </c:pt>
                <c:pt idx="30">
                  <c:v>175.39999389648401</c:v>
                </c:pt>
                <c:pt idx="31">
                  <c:v>179.49000549316401</c:v>
                </c:pt>
                <c:pt idx="32">
                  <c:v>180</c:v>
                </c:pt>
                <c:pt idx="33">
                  <c:v>175.78999328613301</c:v>
                </c:pt>
                <c:pt idx="34">
                  <c:v>179.63000488281301</c:v>
                </c:pt>
                <c:pt idx="35">
                  <c:v>177.75</c:v>
                </c:pt>
                <c:pt idx="36">
                  <c:v>186.88000488281301</c:v>
                </c:pt>
                <c:pt idx="37">
                  <c:v>183.80000305175801</c:v>
                </c:pt>
                <c:pt idx="38">
                  <c:v>181.89999389648401</c:v>
                </c:pt>
                <c:pt idx="39">
                  <c:v>180.080001831055</c:v>
                </c:pt>
                <c:pt idx="40">
                  <c:v>178.25</c:v>
                </c:pt>
                <c:pt idx="41">
                  <c:v>178.14999389648401</c:v>
                </c:pt>
                <c:pt idx="42">
                  <c:v>182.669998168945</c:v>
                </c:pt>
                <c:pt idx="43">
                  <c:v>180.32000732421901</c:v>
                </c:pt>
                <c:pt idx="44">
                  <c:v>182.63999938964801</c:v>
                </c:pt>
                <c:pt idx="45">
                  <c:v>177.75999450683599</c:v>
                </c:pt>
                <c:pt idx="46">
                  <c:v>176.14999389648401</c:v>
                </c:pt>
                <c:pt idx="47">
                  <c:v>179.72999572753901</c:v>
                </c:pt>
                <c:pt idx="48">
                  <c:v>179.35000610351599</c:v>
                </c:pt>
                <c:pt idx="49">
                  <c:v>178.57000732421901</c:v>
                </c:pt>
                <c:pt idx="50">
                  <c:v>174.75</c:v>
                </c:pt>
                <c:pt idx="51">
                  <c:v>180.55000305175801</c:v>
                </c:pt>
                <c:pt idx="52">
                  <c:v>191.080001831055</c:v>
                </c:pt>
                <c:pt idx="53">
                  <c:v>186</c:v>
                </c:pt>
                <c:pt idx="54">
                  <c:v>188.80999755859401</c:v>
                </c:pt>
                <c:pt idx="55">
                  <c:v>187.19999694824199</c:v>
                </c:pt>
                <c:pt idx="56">
                  <c:v>185.21000671386699</c:v>
                </c:pt>
                <c:pt idx="57">
                  <c:v>183.94999694824199</c:v>
                </c:pt>
                <c:pt idx="58">
                  <c:v>188.80000305175801</c:v>
                </c:pt>
                <c:pt idx="59">
                  <c:v>187.97000122070301</c:v>
                </c:pt>
                <c:pt idx="60">
                  <c:v>197.75999450683599</c:v>
                </c:pt>
                <c:pt idx="61">
                  <c:v>198.72000122070301</c:v>
                </c:pt>
                <c:pt idx="62">
                  <c:v>203.19999694824199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A9-3742-B09E-22BBA96A8A92}"/>
            </c:ext>
          </c:extLst>
        </c:ser>
        <c:ser>
          <c:idx val="3"/>
          <c:order val="3"/>
          <c:tx>
            <c:strRef>
              <c:f>'Stock Charts'!$F$1</c:f>
              <c:strCache>
                <c:ptCount val="1"/>
                <c:pt idx="0">
                  <c:v>Low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'Stock Charts'!$B$2:$B$64</c:f>
              <c:numCache>
                <c:formatCode>d\-mmm\-yy</c:formatCode>
                <c:ptCount val="63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45390</c:v>
                </c:pt>
                <c:pt idx="6">
                  <c:v>45391</c:v>
                </c:pt>
                <c:pt idx="7">
                  <c:v>45392</c:v>
                </c:pt>
                <c:pt idx="8">
                  <c:v>45393</c:v>
                </c:pt>
                <c:pt idx="9">
                  <c:v>45394</c:v>
                </c:pt>
                <c:pt idx="10">
                  <c:v>45397</c:v>
                </c:pt>
                <c:pt idx="11">
                  <c:v>45398</c:v>
                </c:pt>
                <c:pt idx="12">
                  <c:v>45399</c:v>
                </c:pt>
                <c:pt idx="13">
                  <c:v>45400</c:v>
                </c:pt>
                <c:pt idx="14">
                  <c:v>45401</c:v>
                </c:pt>
                <c:pt idx="15">
                  <c:v>45404</c:v>
                </c:pt>
                <c:pt idx="16">
                  <c:v>45405</c:v>
                </c:pt>
                <c:pt idx="17">
                  <c:v>45406</c:v>
                </c:pt>
                <c:pt idx="18">
                  <c:v>45407</c:v>
                </c:pt>
                <c:pt idx="19">
                  <c:v>45408</c:v>
                </c:pt>
                <c:pt idx="20">
                  <c:v>45411</c:v>
                </c:pt>
                <c:pt idx="21">
                  <c:v>45412</c:v>
                </c:pt>
                <c:pt idx="22">
                  <c:v>45413</c:v>
                </c:pt>
                <c:pt idx="23">
                  <c:v>45414</c:v>
                </c:pt>
                <c:pt idx="24">
                  <c:v>45415</c:v>
                </c:pt>
                <c:pt idx="25">
                  <c:v>45418</c:v>
                </c:pt>
                <c:pt idx="26">
                  <c:v>45419</c:v>
                </c:pt>
                <c:pt idx="27">
                  <c:v>45420</c:v>
                </c:pt>
                <c:pt idx="28">
                  <c:v>45421</c:v>
                </c:pt>
                <c:pt idx="29">
                  <c:v>45422</c:v>
                </c:pt>
                <c:pt idx="30">
                  <c:v>45425</c:v>
                </c:pt>
                <c:pt idx="31">
                  <c:v>45426</c:v>
                </c:pt>
                <c:pt idx="32">
                  <c:v>45427</c:v>
                </c:pt>
                <c:pt idx="33">
                  <c:v>45428</c:v>
                </c:pt>
                <c:pt idx="34">
                  <c:v>45429</c:v>
                </c:pt>
                <c:pt idx="35">
                  <c:v>45432</c:v>
                </c:pt>
                <c:pt idx="36">
                  <c:v>45433</c:v>
                </c:pt>
                <c:pt idx="37">
                  <c:v>45434</c:v>
                </c:pt>
                <c:pt idx="38">
                  <c:v>45435</c:v>
                </c:pt>
                <c:pt idx="39">
                  <c:v>45436</c:v>
                </c:pt>
                <c:pt idx="40">
                  <c:v>45440</c:v>
                </c:pt>
                <c:pt idx="41">
                  <c:v>45441</c:v>
                </c:pt>
                <c:pt idx="42">
                  <c:v>45442</c:v>
                </c:pt>
                <c:pt idx="43">
                  <c:v>45443</c:v>
                </c:pt>
                <c:pt idx="44">
                  <c:v>45446</c:v>
                </c:pt>
                <c:pt idx="45">
                  <c:v>45447</c:v>
                </c:pt>
                <c:pt idx="46">
                  <c:v>45448</c:v>
                </c:pt>
                <c:pt idx="47">
                  <c:v>45449</c:v>
                </c:pt>
                <c:pt idx="48">
                  <c:v>45450</c:v>
                </c:pt>
                <c:pt idx="49">
                  <c:v>45453</c:v>
                </c:pt>
                <c:pt idx="50">
                  <c:v>45454</c:v>
                </c:pt>
                <c:pt idx="51">
                  <c:v>45455</c:v>
                </c:pt>
                <c:pt idx="52">
                  <c:v>45456</c:v>
                </c:pt>
                <c:pt idx="53">
                  <c:v>45457</c:v>
                </c:pt>
                <c:pt idx="54">
                  <c:v>45460</c:v>
                </c:pt>
                <c:pt idx="55">
                  <c:v>45461</c:v>
                </c:pt>
                <c:pt idx="56">
                  <c:v>45463</c:v>
                </c:pt>
                <c:pt idx="57">
                  <c:v>45464</c:v>
                </c:pt>
                <c:pt idx="58">
                  <c:v>45467</c:v>
                </c:pt>
                <c:pt idx="59">
                  <c:v>45468</c:v>
                </c:pt>
                <c:pt idx="60">
                  <c:v>45469</c:v>
                </c:pt>
                <c:pt idx="61">
                  <c:v>45470</c:v>
                </c:pt>
                <c:pt idx="62">
                  <c:v>45471</c:v>
                </c:pt>
              </c:numCache>
            </c:numRef>
          </c:cat>
          <c:val>
            <c:numRef>
              <c:f>'Stock Charts'!$F$2:$F$64</c:f>
              <c:numCache>
                <c:formatCode>General</c:formatCode>
                <c:ptCount val="63"/>
                <c:pt idx="0">
                  <c:v>170.21000671386699</c:v>
                </c:pt>
                <c:pt idx="1">
                  <c:v>163.42999267578099</c:v>
                </c:pt>
                <c:pt idx="2">
                  <c:v>163.27999877929699</c:v>
                </c:pt>
                <c:pt idx="3">
                  <c:v>168.00999450683599</c:v>
                </c:pt>
                <c:pt idx="4">
                  <c:v>160.50999450683599</c:v>
                </c:pt>
                <c:pt idx="5">
                  <c:v>167.78999328613301</c:v>
                </c:pt>
                <c:pt idx="6">
                  <c:v>171.919998168945</c:v>
                </c:pt>
                <c:pt idx="7">
                  <c:v>170.00999450683599</c:v>
                </c:pt>
                <c:pt idx="8">
                  <c:v>168.50999450683599</c:v>
                </c:pt>
                <c:pt idx="9">
                  <c:v>170.36000061035199</c:v>
                </c:pt>
                <c:pt idx="10">
                  <c:v>161.38000488281301</c:v>
                </c:pt>
                <c:pt idx="11">
                  <c:v>153.75</c:v>
                </c:pt>
                <c:pt idx="12">
                  <c:v>153.77999877929699</c:v>
                </c:pt>
                <c:pt idx="13">
                  <c:v>148.69999694824199</c:v>
                </c:pt>
                <c:pt idx="14">
                  <c:v>146.22000122070301</c:v>
                </c:pt>
                <c:pt idx="15">
                  <c:v>138.80000305175801</c:v>
                </c:pt>
                <c:pt idx="16">
                  <c:v>141.11000061035199</c:v>
                </c:pt>
                <c:pt idx="17">
                  <c:v>157.50999450683599</c:v>
                </c:pt>
                <c:pt idx="18">
                  <c:v>158.36000061035199</c:v>
                </c:pt>
                <c:pt idx="19">
                  <c:v>166.36999511718801</c:v>
                </c:pt>
                <c:pt idx="20">
                  <c:v>184.53999328613301</c:v>
                </c:pt>
                <c:pt idx="21">
                  <c:v>182.83999633789099</c:v>
                </c:pt>
                <c:pt idx="22">
                  <c:v>179.00999450683599</c:v>
                </c:pt>
                <c:pt idx="23">
                  <c:v>176.02000427246099</c:v>
                </c:pt>
                <c:pt idx="24">
                  <c:v>178.419998168945</c:v>
                </c:pt>
                <c:pt idx="25">
                  <c:v>182.19999694824199</c:v>
                </c:pt>
                <c:pt idx="26">
                  <c:v>177.39999389648401</c:v>
                </c:pt>
                <c:pt idx="27">
                  <c:v>170.14999389648401</c:v>
                </c:pt>
                <c:pt idx="28">
                  <c:v>171.36999511718801</c:v>
                </c:pt>
                <c:pt idx="29">
                  <c:v>167.75</c:v>
                </c:pt>
                <c:pt idx="30">
                  <c:v>169</c:v>
                </c:pt>
                <c:pt idx="31">
                  <c:v>174.07000732421901</c:v>
                </c:pt>
                <c:pt idx="32">
                  <c:v>173.11000061035199</c:v>
                </c:pt>
                <c:pt idx="33">
                  <c:v>171.42999267578099</c:v>
                </c:pt>
                <c:pt idx="34">
                  <c:v>172.75</c:v>
                </c:pt>
                <c:pt idx="35">
                  <c:v>173.52000427246099</c:v>
                </c:pt>
                <c:pt idx="36">
                  <c:v>174.71000671386699</c:v>
                </c:pt>
                <c:pt idx="37">
                  <c:v>178.11999511718801</c:v>
                </c:pt>
                <c:pt idx="38">
                  <c:v>173.25999450683599</c:v>
                </c:pt>
                <c:pt idx="39">
                  <c:v>173.72999572753901</c:v>
                </c:pt>
                <c:pt idx="40">
                  <c:v>173.16000366210901</c:v>
                </c:pt>
                <c:pt idx="41">
                  <c:v>173.92999267578099</c:v>
                </c:pt>
                <c:pt idx="42">
                  <c:v>175.38000488281301</c:v>
                </c:pt>
                <c:pt idx="43">
                  <c:v>173.82000732421901</c:v>
                </c:pt>
                <c:pt idx="44">
                  <c:v>174.49000549316401</c:v>
                </c:pt>
                <c:pt idx="45">
                  <c:v>174</c:v>
                </c:pt>
                <c:pt idx="46">
                  <c:v>172.13000488281301</c:v>
                </c:pt>
                <c:pt idx="47">
                  <c:v>172.72999572753901</c:v>
                </c:pt>
                <c:pt idx="48">
                  <c:v>175.580001831055</c:v>
                </c:pt>
                <c:pt idx="49">
                  <c:v>173.169998168945</c:v>
                </c:pt>
                <c:pt idx="50">
                  <c:v>167.41000366210901</c:v>
                </c:pt>
                <c:pt idx="51">
                  <c:v>169.80000305175801</c:v>
                </c:pt>
                <c:pt idx="52">
                  <c:v>181.22999572753901</c:v>
                </c:pt>
                <c:pt idx="53">
                  <c:v>176.919998168945</c:v>
                </c:pt>
                <c:pt idx="54">
                  <c:v>177</c:v>
                </c:pt>
                <c:pt idx="55">
                  <c:v>182.36999511718801</c:v>
                </c:pt>
                <c:pt idx="56">
                  <c:v>179.66000366210901</c:v>
                </c:pt>
                <c:pt idx="57">
                  <c:v>180.69000244140599</c:v>
                </c:pt>
                <c:pt idx="58">
                  <c:v>182.55000305175801</c:v>
                </c:pt>
                <c:pt idx="59">
                  <c:v>182.00999450683599</c:v>
                </c:pt>
                <c:pt idx="60">
                  <c:v>186.36000061035199</c:v>
                </c:pt>
                <c:pt idx="61">
                  <c:v>194.05000305175801</c:v>
                </c:pt>
                <c:pt idx="62">
                  <c:v>195.25999450683599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A9-3742-B09E-22BBA96A8A92}"/>
            </c:ext>
          </c:extLst>
        </c:ser>
        <c:ser>
          <c:idx val="4"/>
          <c:order val="4"/>
          <c:tx>
            <c:strRef>
              <c:f>'Stock Charts'!$G$1</c:f>
              <c:strCache>
                <c:ptCount val="1"/>
                <c:pt idx="0">
                  <c:v>Close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'Stock Charts'!$B$2:$B$64</c:f>
              <c:numCache>
                <c:formatCode>d\-mmm\-yy</c:formatCode>
                <c:ptCount val="63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45386</c:v>
                </c:pt>
                <c:pt idx="4">
                  <c:v>45387</c:v>
                </c:pt>
                <c:pt idx="5">
                  <c:v>45390</c:v>
                </c:pt>
                <c:pt idx="6">
                  <c:v>45391</c:v>
                </c:pt>
                <c:pt idx="7">
                  <c:v>45392</c:v>
                </c:pt>
                <c:pt idx="8">
                  <c:v>45393</c:v>
                </c:pt>
                <c:pt idx="9">
                  <c:v>45394</c:v>
                </c:pt>
                <c:pt idx="10">
                  <c:v>45397</c:v>
                </c:pt>
                <c:pt idx="11">
                  <c:v>45398</c:v>
                </c:pt>
                <c:pt idx="12">
                  <c:v>45399</c:v>
                </c:pt>
                <c:pt idx="13">
                  <c:v>45400</c:v>
                </c:pt>
                <c:pt idx="14">
                  <c:v>45401</c:v>
                </c:pt>
                <c:pt idx="15">
                  <c:v>45404</c:v>
                </c:pt>
                <c:pt idx="16">
                  <c:v>45405</c:v>
                </c:pt>
                <c:pt idx="17">
                  <c:v>45406</c:v>
                </c:pt>
                <c:pt idx="18">
                  <c:v>45407</c:v>
                </c:pt>
                <c:pt idx="19">
                  <c:v>45408</c:v>
                </c:pt>
                <c:pt idx="20">
                  <c:v>45411</c:v>
                </c:pt>
                <c:pt idx="21">
                  <c:v>45412</c:v>
                </c:pt>
                <c:pt idx="22">
                  <c:v>45413</c:v>
                </c:pt>
                <c:pt idx="23">
                  <c:v>45414</c:v>
                </c:pt>
                <c:pt idx="24">
                  <c:v>45415</c:v>
                </c:pt>
                <c:pt idx="25">
                  <c:v>45418</c:v>
                </c:pt>
                <c:pt idx="26">
                  <c:v>45419</c:v>
                </c:pt>
                <c:pt idx="27">
                  <c:v>45420</c:v>
                </c:pt>
                <c:pt idx="28">
                  <c:v>45421</c:v>
                </c:pt>
                <c:pt idx="29">
                  <c:v>45422</c:v>
                </c:pt>
                <c:pt idx="30">
                  <c:v>45425</c:v>
                </c:pt>
                <c:pt idx="31">
                  <c:v>45426</c:v>
                </c:pt>
                <c:pt idx="32">
                  <c:v>45427</c:v>
                </c:pt>
                <c:pt idx="33">
                  <c:v>45428</c:v>
                </c:pt>
                <c:pt idx="34">
                  <c:v>45429</c:v>
                </c:pt>
                <c:pt idx="35">
                  <c:v>45432</c:v>
                </c:pt>
                <c:pt idx="36">
                  <c:v>45433</c:v>
                </c:pt>
                <c:pt idx="37">
                  <c:v>45434</c:v>
                </c:pt>
                <c:pt idx="38">
                  <c:v>45435</c:v>
                </c:pt>
                <c:pt idx="39">
                  <c:v>45436</c:v>
                </c:pt>
                <c:pt idx="40">
                  <c:v>45440</c:v>
                </c:pt>
                <c:pt idx="41">
                  <c:v>45441</c:v>
                </c:pt>
                <c:pt idx="42">
                  <c:v>45442</c:v>
                </c:pt>
                <c:pt idx="43">
                  <c:v>45443</c:v>
                </c:pt>
                <c:pt idx="44">
                  <c:v>45446</c:v>
                </c:pt>
                <c:pt idx="45">
                  <c:v>45447</c:v>
                </c:pt>
                <c:pt idx="46">
                  <c:v>45448</c:v>
                </c:pt>
                <c:pt idx="47">
                  <c:v>45449</c:v>
                </c:pt>
                <c:pt idx="48">
                  <c:v>45450</c:v>
                </c:pt>
                <c:pt idx="49">
                  <c:v>45453</c:v>
                </c:pt>
                <c:pt idx="50">
                  <c:v>45454</c:v>
                </c:pt>
                <c:pt idx="51">
                  <c:v>45455</c:v>
                </c:pt>
                <c:pt idx="52">
                  <c:v>45456</c:v>
                </c:pt>
                <c:pt idx="53">
                  <c:v>45457</c:v>
                </c:pt>
                <c:pt idx="54">
                  <c:v>45460</c:v>
                </c:pt>
                <c:pt idx="55">
                  <c:v>45461</c:v>
                </c:pt>
                <c:pt idx="56">
                  <c:v>45463</c:v>
                </c:pt>
                <c:pt idx="57">
                  <c:v>45464</c:v>
                </c:pt>
                <c:pt idx="58">
                  <c:v>45467</c:v>
                </c:pt>
                <c:pt idx="59">
                  <c:v>45468</c:v>
                </c:pt>
                <c:pt idx="60">
                  <c:v>45469</c:v>
                </c:pt>
                <c:pt idx="61">
                  <c:v>45470</c:v>
                </c:pt>
                <c:pt idx="62">
                  <c:v>45471</c:v>
                </c:pt>
              </c:numCache>
            </c:numRef>
          </c:cat>
          <c:val>
            <c:numRef>
              <c:f>'Stock Charts'!$G$2:$G$64</c:f>
              <c:numCache>
                <c:formatCode>General</c:formatCode>
                <c:ptCount val="63"/>
                <c:pt idx="0">
                  <c:v>175.22000122070301</c:v>
                </c:pt>
                <c:pt idx="1">
                  <c:v>166.63000488281301</c:v>
                </c:pt>
                <c:pt idx="2">
                  <c:v>168.38000488281301</c:v>
                </c:pt>
                <c:pt idx="3">
                  <c:v>171.11000061035199</c:v>
                </c:pt>
                <c:pt idx="4">
                  <c:v>164.89999389648401</c:v>
                </c:pt>
                <c:pt idx="5">
                  <c:v>172.97999572753901</c:v>
                </c:pt>
                <c:pt idx="6">
                  <c:v>176.88000488281301</c:v>
                </c:pt>
                <c:pt idx="7">
                  <c:v>171.75999450683599</c:v>
                </c:pt>
                <c:pt idx="8">
                  <c:v>174.60000610351599</c:v>
                </c:pt>
                <c:pt idx="9">
                  <c:v>171.05000305175801</c:v>
                </c:pt>
                <c:pt idx="10">
                  <c:v>161.47999572753901</c:v>
                </c:pt>
                <c:pt idx="11">
                  <c:v>157.11000061035199</c:v>
                </c:pt>
                <c:pt idx="12">
                  <c:v>155.44999694824199</c:v>
                </c:pt>
                <c:pt idx="13">
                  <c:v>149.92999267578099</c:v>
                </c:pt>
                <c:pt idx="14">
                  <c:v>147.05000305175801</c:v>
                </c:pt>
                <c:pt idx="15">
                  <c:v>142.05000305175801</c:v>
                </c:pt>
                <c:pt idx="16">
                  <c:v>144.67999267578099</c:v>
                </c:pt>
                <c:pt idx="17">
                  <c:v>162.13000488281301</c:v>
                </c:pt>
                <c:pt idx="18">
                  <c:v>170.17999267578099</c:v>
                </c:pt>
                <c:pt idx="19">
                  <c:v>168.28999328613301</c:v>
                </c:pt>
                <c:pt idx="20">
                  <c:v>194.05000305175801</c:v>
                </c:pt>
                <c:pt idx="21">
                  <c:v>183.27999877929699</c:v>
                </c:pt>
                <c:pt idx="22">
                  <c:v>179.99000549316401</c:v>
                </c:pt>
                <c:pt idx="23">
                  <c:v>180.00999450683599</c:v>
                </c:pt>
                <c:pt idx="24">
                  <c:v>181.19000244140599</c:v>
                </c:pt>
                <c:pt idx="25">
                  <c:v>184.75999450683599</c:v>
                </c:pt>
                <c:pt idx="26">
                  <c:v>177.80999755859401</c:v>
                </c:pt>
                <c:pt idx="27">
                  <c:v>174.72000122070301</c:v>
                </c:pt>
                <c:pt idx="28">
                  <c:v>171.97000122070301</c:v>
                </c:pt>
                <c:pt idx="29">
                  <c:v>168.47000122070301</c:v>
                </c:pt>
                <c:pt idx="30">
                  <c:v>171.88999938964801</c:v>
                </c:pt>
                <c:pt idx="31">
                  <c:v>177.55000305175801</c:v>
                </c:pt>
                <c:pt idx="32">
                  <c:v>173.99000549316401</c:v>
                </c:pt>
                <c:pt idx="33">
                  <c:v>174.83999633789099</c:v>
                </c:pt>
                <c:pt idx="34">
                  <c:v>177.46000671386699</c:v>
                </c:pt>
                <c:pt idx="35">
                  <c:v>174.94999694824199</c:v>
                </c:pt>
                <c:pt idx="36">
                  <c:v>186.60000610351599</c:v>
                </c:pt>
                <c:pt idx="37">
                  <c:v>180.11000061035199</c:v>
                </c:pt>
                <c:pt idx="38">
                  <c:v>173.74000549316401</c:v>
                </c:pt>
                <c:pt idx="39">
                  <c:v>179.24000549316401</c:v>
                </c:pt>
                <c:pt idx="40">
                  <c:v>176.75</c:v>
                </c:pt>
                <c:pt idx="41">
                  <c:v>176.19000244140599</c:v>
                </c:pt>
                <c:pt idx="42">
                  <c:v>178.78999328613301</c:v>
                </c:pt>
                <c:pt idx="43">
                  <c:v>178.080001831055</c:v>
                </c:pt>
                <c:pt idx="44">
                  <c:v>176.28999328613301</c:v>
                </c:pt>
                <c:pt idx="45">
                  <c:v>174.77000427246099</c:v>
                </c:pt>
                <c:pt idx="46">
                  <c:v>175</c:v>
                </c:pt>
                <c:pt idx="47">
                  <c:v>177.94000244140599</c:v>
                </c:pt>
                <c:pt idx="48">
                  <c:v>177.47999572753901</c:v>
                </c:pt>
                <c:pt idx="49">
                  <c:v>173.78999328613301</c:v>
                </c:pt>
                <c:pt idx="50">
                  <c:v>170.66000366210901</c:v>
                </c:pt>
                <c:pt idx="51">
                  <c:v>177.28999328613301</c:v>
                </c:pt>
                <c:pt idx="52">
                  <c:v>182.47000122070301</c:v>
                </c:pt>
                <c:pt idx="53">
                  <c:v>178.00999450683599</c:v>
                </c:pt>
                <c:pt idx="54">
                  <c:v>187.44000244140599</c:v>
                </c:pt>
                <c:pt idx="55">
                  <c:v>184.86000061035199</c:v>
                </c:pt>
                <c:pt idx="56">
                  <c:v>181.57000732421901</c:v>
                </c:pt>
                <c:pt idx="57">
                  <c:v>183.00999450683599</c:v>
                </c:pt>
                <c:pt idx="58">
                  <c:v>182.580001831055</c:v>
                </c:pt>
                <c:pt idx="59">
                  <c:v>187.35000610351599</c:v>
                </c:pt>
                <c:pt idx="60">
                  <c:v>196.36999511718801</c:v>
                </c:pt>
                <c:pt idx="61">
                  <c:v>197.419998168945</c:v>
                </c:pt>
                <c:pt idx="62">
                  <c:v>197.88000488281301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A9-3742-B09E-22BBA96A8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upBars>
          <c:downBars>
            <c:spPr>
              <a:solidFill>
                <a:srgbClr val="FF0000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445637968"/>
        <c:axId val="1445636240"/>
      </c:stockChart>
      <c:catAx>
        <c:axId val="1071062912"/>
        <c:scaling>
          <c:orientation val="minMax"/>
        </c:scaling>
        <c:delete val="0"/>
        <c:axPos val="b"/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160128"/>
        <c:crosses val="autoZero"/>
        <c:auto val="0"/>
        <c:lblAlgn val="ctr"/>
        <c:lblOffset val="100"/>
        <c:noMultiLvlLbl val="0"/>
      </c:catAx>
      <c:valAx>
        <c:axId val="844160128"/>
        <c:scaling>
          <c:orientation val="minMax"/>
          <c:min val="2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062912"/>
        <c:crosses val="autoZero"/>
        <c:crossBetween val="between"/>
      </c:valAx>
      <c:valAx>
        <c:axId val="1445636240"/>
        <c:scaling>
          <c:orientation val="minMax"/>
          <c:min val="13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637968"/>
        <c:crosses val="max"/>
        <c:crossBetween val="between"/>
      </c:valAx>
      <c:dateAx>
        <c:axId val="1445637968"/>
        <c:scaling>
          <c:orientation val="minMax"/>
        </c:scaling>
        <c:delete val="1"/>
        <c:axPos val="b"/>
        <c:numFmt formatCode="d\-mmm\-yy" sourceLinked="1"/>
        <c:majorTickMark val="out"/>
        <c:minorTickMark val="none"/>
        <c:tickLblPos val="nextTo"/>
        <c:crossAx val="144563624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Accident Frequency by Time of Day &amp; Day of Week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rAngAx val="0"/>
      <c:perspective val="9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423264478072123E-2"/>
          <c:y val="3.9701324316708947E-2"/>
          <c:w val="0.90823497504688189"/>
          <c:h val="0.79327014596548218"/>
        </c:manualLayout>
      </c:layout>
      <c:surface3DChart>
        <c:wireframe val="0"/>
        <c:ser>
          <c:idx val="0"/>
          <c:order val="0"/>
          <c:tx>
            <c:strRef>
              <c:f>'Surface Charts'!$A$4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'Surface Charts'!$B$3:$Y$3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'Surface Charts'!$B$4:$Y$4</c:f>
              <c:numCache>
                <c:formatCode>;;;</c:formatCode>
                <c:ptCount val="24"/>
                <c:pt idx="0">
                  <c:v>16</c:v>
                </c:pt>
                <c:pt idx="1">
                  <c:v>29</c:v>
                </c:pt>
                <c:pt idx="2">
                  <c:v>24</c:v>
                </c:pt>
                <c:pt idx="3">
                  <c:v>20</c:v>
                </c:pt>
                <c:pt idx="4">
                  <c:v>17</c:v>
                </c:pt>
                <c:pt idx="5">
                  <c:v>16</c:v>
                </c:pt>
                <c:pt idx="6">
                  <c:v>28</c:v>
                </c:pt>
                <c:pt idx="7">
                  <c:v>60</c:v>
                </c:pt>
                <c:pt idx="8">
                  <c:v>50</c:v>
                </c:pt>
                <c:pt idx="9">
                  <c:v>43</c:v>
                </c:pt>
                <c:pt idx="10">
                  <c:v>21</c:v>
                </c:pt>
                <c:pt idx="11">
                  <c:v>15</c:v>
                </c:pt>
                <c:pt idx="12">
                  <c:v>11</c:v>
                </c:pt>
                <c:pt idx="13">
                  <c:v>10</c:v>
                </c:pt>
                <c:pt idx="14">
                  <c:v>21</c:v>
                </c:pt>
                <c:pt idx="15">
                  <c:v>21</c:v>
                </c:pt>
                <c:pt idx="16">
                  <c:v>65</c:v>
                </c:pt>
                <c:pt idx="17">
                  <c:v>69</c:v>
                </c:pt>
                <c:pt idx="18">
                  <c:v>72</c:v>
                </c:pt>
                <c:pt idx="19">
                  <c:v>21</c:v>
                </c:pt>
                <c:pt idx="20">
                  <c:v>29</c:v>
                </c:pt>
                <c:pt idx="21">
                  <c:v>12</c:v>
                </c:pt>
                <c:pt idx="22">
                  <c:v>14</c:v>
                </c:pt>
                <c:pt idx="2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E2-1D4D-8F7A-139B767EB641}"/>
            </c:ext>
          </c:extLst>
        </c:ser>
        <c:ser>
          <c:idx val="1"/>
          <c:order val="1"/>
          <c:tx>
            <c:strRef>
              <c:f>'Surface Charts'!$A$5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'Surface Charts'!$B$3:$Y$3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'Surface Charts'!$B$5:$Y$5</c:f>
              <c:numCache>
                <c:formatCode>;;;</c:formatCode>
                <c:ptCount val="24"/>
                <c:pt idx="0">
                  <c:v>11</c:v>
                </c:pt>
                <c:pt idx="1">
                  <c:v>9</c:v>
                </c:pt>
                <c:pt idx="2">
                  <c:v>13</c:v>
                </c:pt>
                <c:pt idx="3">
                  <c:v>11</c:v>
                </c:pt>
                <c:pt idx="4">
                  <c:v>6</c:v>
                </c:pt>
                <c:pt idx="5">
                  <c:v>8</c:v>
                </c:pt>
                <c:pt idx="6">
                  <c:v>13</c:v>
                </c:pt>
                <c:pt idx="7">
                  <c:v>49</c:v>
                </c:pt>
                <c:pt idx="8">
                  <c:v>52</c:v>
                </c:pt>
                <c:pt idx="9">
                  <c:v>39</c:v>
                </c:pt>
                <c:pt idx="10">
                  <c:v>16</c:v>
                </c:pt>
                <c:pt idx="11">
                  <c:v>19</c:v>
                </c:pt>
                <c:pt idx="12">
                  <c:v>16</c:v>
                </c:pt>
                <c:pt idx="13">
                  <c:v>11</c:v>
                </c:pt>
                <c:pt idx="14">
                  <c:v>16</c:v>
                </c:pt>
                <c:pt idx="15">
                  <c:v>17</c:v>
                </c:pt>
                <c:pt idx="16">
                  <c:v>56</c:v>
                </c:pt>
                <c:pt idx="17">
                  <c:v>50</c:v>
                </c:pt>
                <c:pt idx="18">
                  <c:v>54</c:v>
                </c:pt>
                <c:pt idx="19">
                  <c:v>6</c:v>
                </c:pt>
                <c:pt idx="20">
                  <c:v>12</c:v>
                </c:pt>
                <c:pt idx="21">
                  <c:v>8</c:v>
                </c:pt>
                <c:pt idx="22">
                  <c:v>6</c:v>
                </c:pt>
                <c:pt idx="2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E2-1D4D-8F7A-139B767EB641}"/>
            </c:ext>
          </c:extLst>
        </c:ser>
        <c:ser>
          <c:idx val="2"/>
          <c:order val="2"/>
          <c:tx>
            <c:strRef>
              <c:f>'Surface Charts'!$A$6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'Surface Charts'!$B$3:$Y$3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'Surface Charts'!$B$6:$Y$6</c:f>
              <c:numCache>
                <c:formatCode>;;;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14</c:v>
                </c:pt>
                <c:pt idx="3">
                  <c:v>8</c:v>
                </c:pt>
                <c:pt idx="4">
                  <c:v>10</c:v>
                </c:pt>
                <c:pt idx="5">
                  <c:v>17</c:v>
                </c:pt>
                <c:pt idx="6">
                  <c:v>19</c:v>
                </c:pt>
                <c:pt idx="7">
                  <c:v>61</c:v>
                </c:pt>
                <c:pt idx="8">
                  <c:v>47</c:v>
                </c:pt>
                <c:pt idx="9">
                  <c:v>57</c:v>
                </c:pt>
                <c:pt idx="10">
                  <c:v>8</c:v>
                </c:pt>
                <c:pt idx="11">
                  <c:v>18</c:v>
                </c:pt>
                <c:pt idx="12">
                  <c:v>19</c:v>
                </c:pt>
                <c:pt idx="13">
                  <c:v>19</c:v>
                </c:pt>
                <c:pt idx="14">
                  <c:v>12</c:v>
                </c:pt>
                <c:pt idx="15">
                  <c:v>18</c:v>
                </c:pt>
                <c:pt idx="16">
                  <c:v>46</c:v>
                </c:pt>
                <c:pt idx="17">
                  <c:v>62</c:v>
                </c:pt>
                <c:pt idx="18">
                  <c:v>66</c:v>
                </c:pt>
                <c:pt idx="19">
                  <c:v>9</c:v>
                </c:pt>
                <c:pt idx="20">
                  <c:v>12</c:v>
                </c:pt>
                <c:pt idx="21">
                  <c:v>14</c:v>
                </c:pt>
                <c:pt idx="22">
                  <c:v>13</c:v>
                </c:pt>
                <c:pt idx="2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E2-1D4D-8F7A-139B767EB641}"/>
            </c:ext>
          </c:extLst>
        </c:ser>
        <c:ser>
          <c:idx val="3"/>
          <c:order val="3"/>
          <c:tx>
            <c:strRef>
              <c:f>'Surface Charts'!$A$7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'Surface Charts'!$B$3:$Y$3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'Surface Charts'!$B$7:$Y$7</c:f>
              <c:numCache>
                <c:formatCode>;;;</c:formatCode>
                <c:ptCount val="24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13</c:v>
                </c:pt>
                <c:pt idx="4">
                  <c:v>17</c:v>
                </c:pt>
                <c:pt idx="5">
                  <c:v>19</c:v>
                </c:pt>
                <c:pt idx="6">
                  <c:v>17</c:v>
                </c:pt>
                <c:pt idx="7">
                  <c:v>43</c:v>
                </c:pt>
                <c:pt idx="8">
                  <c:v>49</c:v>
                </c:pt>
                <c:pt idx="9">
                  <c:v>46</c:v>
                </c:pt>
                <c:pt idx="10">
                  <c:v>12</c:v>
                </c:pt>
                <c:pt idx="11">
                  <c:v>12</c:v>
                </c:pt>
                <c:pt idx="12">
                  <c:v>19</c:v>
                </c:pt>
                <c:pt idx="13">
                  <c:v>15</c:v>
                </c:pt>
                <c:pt idx="14">
                  <c:v>7</c:v>
                </c:pt>
                <c:pt idx="15">
                  <c:v>5</c:v>
                </c:pt>
                <c:pt idx="16">
                  <c:v>44</c:v>
                </c:pt>
                <c:pt idx="17">
                  <c:v>37</c:v>
                </c:pt>
                <c:pt idx="18">
                  <c:v>48</c:v>
                </c:pt>
                <c:pt idx="19">
                  <c:v>11</c:v>
                </c:pt>
                <c:pt idx="20">
                  <c:v>14</c:v>
                </c:pt>
                <c:pt idx="21">
                  <c:v>13</c:v>
                </c:pt>
                <c:pt idx="22">
                  <c:v>16</c:v>
                </c:pt>
                <c:pt idx="2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E2-1D4D-8F7A-139B767EB641}"/>
            </c:ext>
          </c:extLst>
        </c:ser>
        <c:ser>
          <c:idx val="4"/>
          <c:order val="4"/>
          <c:tx>
            <c:strRef>
              <c:f>'Surface Charts'!$A$8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'Surface Charts'!$B$3:$Y$3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'Surface Charts'!$B$8:$Y$8</c:f>
              <c:numCache>
                <c:formatCode>;;;</c:formatCode>
                <c:ptCount val="24"/>
                <c:pt idx="0">
                  <c:v>13</c:v>
                </c:pt>
                <c:pt idx="1">
                  <c:v>12</c:v>
                </c:pt>
                <c:pt idx="2">
                  <c:v>16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11</c:v>
                </c:pt>
                <c:pt idx="7">
                  <c:v>41</c:v>
                </c:pt>
                <c:pt idx="8">
                  <c:v>53</c:v>
                </c:pt>
                <c:pt idx="9">
                  <c:v>37</c:v>
                </c:pt>
                <c:pt idx="10">
                  <c:v>7</c:v>
                </c:pt>
                <c:pt idx="11">
                  <c:v>9</c:v>
                </c:pt>
                <c:pt idx="12">
                  <c:v>19</c:v>
                </c:pt>
                <c:pt idx="13">
                  <c:v>18</c:v>
                </c:pt>
                <c:pt idx="14">
                  <c:v>7</c:v>
                </c:pt>
                <c:pt idx="15">
                  <c:v>5</c:v>
                </c:pt>
                <c:pt idx="16">
                  <c:v>48</c:v>
                </c:pt>
                <c:pt idx="17">
                  <c:v>54</c:v>
                </c:pt>
                <c:pt idx="18">
                  <c:v>57</c:v>
                </c:pt>
                <c:pt idx="19">
                  <c:v>19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E2-1D4D-8F7A-139B767EB641}"/>
            </c:ext>
          </c:extLst>
        </c:ser>
        <c:ser>
          <c:idx val="5"/>
          <c:order val="5"/>
          <c:tx>
            <c:strRef>
              <c:f>'Surface Charts'!$A$9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'Surface Charts'!$B$3:$Y$3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'Surface Charts'!$B$9:$Y$9</c:f>
              <c:numCache>
                <c:formatCode>;;;</c:formatCode>
                <c:ptCount val="24"/>
                <c:pt idx="0">
                  <c:v>54</c:v>
                </c:pt>
                <c:pt idx="1">
                  <c:v>65</c:v>
                </c:pt>
                <c:pt idx="2">
                  <c:v>37</c:v>
                </c:pt>
                <c:pt idx="3">
                  <c:v>16</c:v>
                </c:pt>
                <c:pt idx="4">
                  <c:v>22</c:v>
                </c:pt>
                <c:pt idx="5">
                  <c:v>24</c:v>
                </c:pt>
                <c:pt idx="6">
                  <c:v>20</c:v>
                </c:pt>
                <c:pt idx="7">
                  <c:v>55</c:v>
                </c:pt>
                <c:pt idx="8">
                  <c:v>64</c:v>
                </c:pt>
                <c:pt idx="9">
                  <c:v>50</c:v>
                </c:pt>
                <c:pt idx="10">
                  <c:v>22</c:v>
                </c:pt>
                <c:pt idx="11">
                  <c:v>15</c:v>
                </c:pt>
                <c:pt idx="12">
                  <c:v>21</c:v>
                </c:pt>
                <c:pt idx="13">
                  <c:v>21</c:v>
                </c:pt>
                <c:pt idx="14">
                  <c:v>29</c:v>
                </c:pt>
                <c:pt idx="15">
                  <c:v>20</c:v>
                </c:pt>
                <c:pt idx="16">
                  <c:v>46</c:v>
                </c:pt>
                <c:pt idx="17">
                  <c:v>59</c:v>
                </c:pt>
                <c:pt idx="18">
                  <c:v>60</c:v>
                </c:pt>
                <c:pt idx="19">
                  <c:v>12</c:v>
                </c:pt>
                <c:pt idx="20">
                  <c:v>16</c:v>
                </c:pt>
                <c:pt idx="21">
                  <c:v>15</c:v>
                </c:pt>
                <c:pt idx="22">
                  <c:v>45</c:v>
                </c:pt>
                <c:pt idx="2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E2-1D4D-8F7A-139B767EB641}"/>
            </c:ext>
          </c:extLst>
        </c:ser>
        <c:ser>
          <c:idx val="6"/>
          <c:order val="6"/>
          <c:tx>
            <c:strRef>
              <c:f>'Surface Charts'!$A$10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'Surface Charts'!$B$3:$Y$3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'Surface Charts'!$B$10:$Y$10</c:f>
              <c:numCache>
                <c:formatCode>;;;</c:formatCode>
                <c:ptCount val="24"/>
                <c:pt idx="0">
                  <c:v>57</c:v>
                </c:pt>
                <c:pt idx="1">
                  <c:v>55</c:v>
                </c:pt>
                <c:pt idx="2">
                  <c:v>57</c:v>
                </c:pt>
                <c:pt idx="3">
                  <c:v>26</c:v>
                </c:pt>
                <c:pt idx="4">
                  <c:v>26</c:v>
                </c:pt>
                <c:pt idx="5">
                  <c:v>29</c:v>
                </c:pt>
                <c:pt idx="6">
                  <c:v>21</c:v>
                </c:pt>
                <c:pt idx="7">
                  <c:v>47</c:v>
                </c:pt>
                <c:pt idx="8">
                  <c:v>58</c:v>
                </c:pt>
                <c:pt idx="9">
                  <c:v>60</c:v>
                </c:pt>
                <c:pt idx="10">
                  <c:v>26</c:v>
                </c:pt>
                <c:pt idx="11">
                  <c:v>26</c:v>
                </c:pt>
                <c:pt idx="12">
                  <c:v>11</c:v>
                </c:pt>
                <c:pt idx="13">
                  <c:v>11</c:v>
                </c:pt>
                <c:pt idx="14">
                  <c:v>14</c:v>
                </c:pt>
                <c:pt idx="15">
                  <c:v>10</c:v>
                </c:pt>
                <c:pt idx="16">
                  <c:v>58</c:v>
                </c:pt>
                <c:pt idx="17">
                  <c:v>52</c:v>
                </c:pt>
                <c:pt idx="18">
                  <c:v>48</c:v>
                </c:pt>
                <c:pt idx="19">
                  <c:v>20</c:v>
                </c:pt>
                <c:pt idx="20">
                  <c:v>26</c:v>
                </c:pt>
                <c:pt idx="21">
                  <c:v>15</c:v>
                </c:pt>
                <c:pt idx="22">
                  <c:v>53</c:v>
                </c:pt>
                <c:pt idx="2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E2-1D4D-8F7A-139B767EB641}"/>
            </c:ext>
          </c:extLst>
        </c:ser>
        <c:bandFmts>
          <c:bandFmt>
            <c:idx val="0"/>
            <c:spPr>
              <a:solidFill>
                <a:schemeClr val="accent6">
                  <a:lumMod val="50000"/>
                </a:schemeClr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6">
                  <a:lumMod val="60000"/>
                  <a:lumOff val="40000"/>
                </a:schemeClr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4"/>
            <c:spPr>
              <a:solidFill>
                <a:srgbClr val="FF0000"/>
              </a:solidFill>
              <a:ln/>
              <a:effectLst/>
              <a:sp3d/>
            </c:spPr>
          </c:bandFmt>
          <c:bandFmt>
            <c:idx val="5"/>
            <c:spPr>
              <a:solidFill>
                <a:srgbClr val="C00000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730665424"/>
        <c:axId val="725583904"/>
        <c:axId val="738897952"/>
      </c:surface3DChart>
      <c:catAx>
        <c:axId val="73066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 of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583904"/>
        <c:crosses val="autoZero"/>
        <c:auto val="1"/>
        <c:lblAlgn val="ctr"/>
        <c:lblOffset val="100"/>
        <c:noMultiLvlLbl val="0"/>
      </c:catAx>
      <c:valAx>
        <c:axId val="72558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Accident</a:t>
                </a:r>
                <a:r>
                  <a:rPr lang="en-US" baseline="0"/>
                  <a:t> Frequency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5806430892263555E-2"/>
              <c:y val="0.292366486733536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;;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665424"/>
        <c:crosses val="autoZero"/>
        <c:crossBetween val="midCat"/>
      </c:valAx>
      <c:serAx>
        <c:axId val="738897952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 of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583904"/>
        <c:crosses val="autoZero"/>
      </c:ser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CF6E-48B7-14E9-3ACD-667C576C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E7480-5B8F-0E7D-BD7B-4033D8BD8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E3AC-962B-301A-9974-63D484FB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EB27-A5F4-B0F7-73B6-475386C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5EBE-FA97-57D8-3A13-BB937FF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F918-42C7-430B-96A7-B93011C7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45E1B-7D90-334C-721E-156B96A7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C81C-92F0-2D82-75FA-890D3200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181CD-C5C7-3B33-A40A-0F123B0C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D067-CDBD-6E0D-A548-A38F2EE9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BB7A-BC28-6E77-7C24-39D9382CF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C107B-4990-2313-7228-EEB63BD3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7E2D-CD60-9E82-B8A3-809C9889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16B4-666D-05F6-AD5D-FFC24C83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830B-52B8-1483-59A1-3DB41579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76C0-8F09-8DAD-0F0F-73489CA0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D6AF-ECAC-29A0-AD52-B6CCBC83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CFCA-4492-20F3-0460-5A5044EB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F093-ECC1-1B33-DFCB-748935B0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85BF-19B8-56DB-84C8-AE8CF933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DDA-3788-4FFC-A2DD-F5784683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3C8D-2469-AEC0-4534-8FA681EC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8885-3795-0AAD-5E1A-2AB4C6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8BA7-F60A-A04D-3ABB-1BEE5259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1B7C-77F2-F660-3698-991165F9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BAD0-C135-13E2-1B44-3F88B7A0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B24D-6847-2492-7698-D8BB2737A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FDDCD-5112-9BF3-5E40-C02304A6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6219F-2E6E-36BC-F89A-B1DE58D3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CFE87-9D20-96AF-AA11-1B86887E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855C-4CBF-5F85-390A-722E5141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9537-E4E7-988E-2BD1-D43CBAF2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F007-20B5-C6DB-5172-7CD4A4A8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9C63F-D7B0-3A39-76CD-51347640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FE60-C1CC-B857-844B-5C7889A4B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CBBEA-779A-FECA-B7EE-71CE28289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B8728-BE92-192E-A677-D70F89A0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4DBBB-0B86-E7F9-8EA7-8811A482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51218-DA2D-83AC-7BA1-FE35CBFB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F9F9-92C9-5410-C84D-7520975B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4CF75-56AA-27D1-419F-8F9F4DC4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0F52B-2E83-884E-E6F8-E6B85869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12B77-7D96-5AF7-F88B-D3645297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45611-3708-A310-915B-9C66B1E7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4374F-31C3-EC31-5BAC-AF216F2A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4C6B-388B-7884-B2A3-0E0AB50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D6B6-F5EC-25E9-7D1F-270F62F8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F5C8-91C3-73A4-786A-030562BA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27446-69F8-EFBF-12AD-60BCA548E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AAE07-40F5-57A9-8613-84D31F5B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7ADBB-0366-527C-3DE1-B9C2E3FF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B5DF-0222-B605-E2B2-99E73F0E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68F0-3320-F551-ACDC-1BD45437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3EB09-6A2E-4C4F-336A-641D14CD5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94DBD-630A-E4C8-622A-22A6132F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72FF0-6713-0EAA-8152-495B8E3E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C946E-D467-A977-86EE-334E653C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C09F-4B0B-E176-D54F-26A801F8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9A66D-D1C1-AAC0-C356-B7250580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0745-A20E-A948-0BC3-E3F4A561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D5258-E513-0693-E20B-A4309ABF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805254-250F-8A44-A11E-FB5E168A1506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9142-78F3-8418-014D-524CF565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4AE5-1A36-1878-A8FA-FA73F790D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AB74A-83E9-CD48-9AE4-68E17789A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ingalpha.com/open-high-low-close-stock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D062341-E82A-0B2E-2894-8E01C552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AB581E-0159-7529-F535-1766923FB02D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/>
              <a:t>Common Chart Types and Use Cases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5A5F79-FF2D-D7F7-07C3-B7221FE6F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977AD2-D92A-F615-FBBF-B033292CE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850893-4427-D0E6-8989-B44C8AA9B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D09CFB-1954-4170-B675-DA9D10D01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0D2677-C009-BF19-D653-3CEC5DD702C5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Stock Charts</a:t>
            </a:r>
          </a:p>
          <a:p>
            <a:r>
              <a:rPr lang="en-US" sz="2000" dirty="0"/>
              <a:t>Heat Maps</a:t>
            </a:r>
          </a:p>
          <a:p>
            <a:r>
              <a:rPr lang="en-US" sz="2000" dirty="0"/>
              <a:t>Surface Charts</a:t>
            </a:r>
          </a:p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82093-9008-6618-2922-0D1F7117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27B98-B5A3-AB31-5581-211EB2676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">
            <a:extLst>
              <a:ext uri="{FF2B5EF4-FFF2-40B4-BE49-F238E27FC236}">
                <a16:creationId xmlns:a16="http://schemas.microsoft.com/office/drawing/2014/main" id="{F071C3CB-A4EC-7923-F66A-7810C889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22" r="21304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DA7DE-34B0-9A49-5299-90AA014B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3400"/>
              <a:t>Surface Charts: Visualizing 3D Data for Optimal Insights</a:t>
            </a:r>
            <a:br>
              <a:rPr lang="en-US" sz="3400"/>
            </a:br>
            <a:endParaRPr lang="en-US" sz="3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515F-4B91-51AE-9D9D-41FA3A38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Example: Finding the optimum cooking time vs. temperature vs. outcome.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9B378-0EA6-AC70-314B-4FD8DF1F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891" y="2178929"/>
            <a:ext cx="4756889" cy="40195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BD69E-9699-D372-53FE-599EFC6B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600" b="0" i="0" dirty="0">
                <a:effectLst/>
                <a:latin typeface="DeepSeek-CJK-patch"/>
              </a:rPr>
              <a:t>What Are Surface Charts?</a:t>
            </a:r>
            <a:endParaRPr lang="en-US" sz="4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4FD4-DF4D-6037-CFCF-EB09EB53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DeepSeek-CJK-patch"/>
              </a:rPr>
              <a:t>Plot data in </a:t>
            </a:r>
            <a:r>
              <a:rPr lang="en-US" sz="2400" b="1" i="0" dirty="0">
                <a:effectLst/>
                <a:latin typeface="DeepSeek-CJK-patch"/>
              </a:rPr>
              <a:t>3 dimensions</a:t>
            </a:r>
            <a:r>
              <a:rPr lang="en-US" sz="2400" b="0" i="0" dirty="0">
                <a:effectLst/>
                <a:latin typeface="DeepSeek-CJK-patch"/>
              </a:rPr>
              <a:t> (X, Y, Z) to show depth.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DeepSeek-CJK-patch"/>
              </a:rPr>
              <a:t>Ideal for finding </a:t>
            </a:r>
            <a:r>
              <a:rPr lang="en-US" sz="2400" b="1" i="0" dirty="0">
                <a:effectLst/>
                <a:latin typeface="DeepSeek-CJK-patch"/>
              </a:rPr>
              <a:t>optimum combinations</a:t>
            </a:r>
            <a:r>
              <a:rPr lang="en-US" sz="2400" b="0" i="0" dirty="0">
                <a:effectLst/>
                <a:latin typeface="DeepSeek-CJK-patch"/>
              </a:rPr>
              <a:t> (e.g., time vs. temperature vs. outcome).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DeepSeek-CJK-patch"/>
              </a:rPr>
              <a:t>Cool-looking but use judiciously</a:t>
            </a:r>
            <a:r>
              <a:rPr lang="en-US" sz="2400" b="0" i="0" dirty="0">
                <a:effectLst/>
                <a:latin typeface="DeepSeek-CJK-patch"/>
              </a:rPr>
              <a:t>—simpler charts may suffice.</a:t>
            </a:r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76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A1E73-16E8-F46C-F8E2-0AC03FD9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0" i="0">
                <a:effectLst/>
                <a:latin typeface="DeepSeek-CJK-patch"/>
              </a:rPr>
              <a:t>Building a Surface Chart in Excel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A99F-4499-A5D1-A719-536AA5D7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400" b="1" i="0" dirty="0">
                <a:effectLst/>
                <a:latin typeface="DeepSeek-CJK-patch"/>
              </a:rPr>
              <a:t>Select data</a:t>
            </a:r>
            <a:r>
              <a:rPr lang="en-US" sz="2400" b="0" i="0" dirty="0">
                <a:effectLst/>
                <a:latin typeface="DeepSeek-CJK-patch"/>
              </a:rPr>
              <a:t>: Include row/column labels (e.g., accident frequency matrix).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400" b="1" i="0" dirty="0">
                <a:effectLst/>
                <a:latin typeface="DeepSeek-CJK-patch"/>
              </a:rPr>
              <a:t>Insert</a:t>
            </a:r>
            <a:r>
              <a:rPr lang="en-US" sz="2400" b="0" i="0" dirty="0">
                <a:effectLst/>
                <a:latin typeface="DeepSeek-CJK-patch"/>
              </a:rPr>
              <a:t>: </a:t>
            </a:r>
            <a:r>
              <a:rPr lang="en-US" sz="2400" b="0" i="1" dirty="0">
                <a:effectLst/>
                <a:latin typeface="DeepSeek-CJK-patch"/>
              </a:rPr>
              <a:t>Insert &gt; Surface Chart</a:t>
            </a:r>
            <a:r>
              <a:rPr lang="en-US" sz="2400" b="0" i="0" dirty="0">
                <a:effectLst/>
                <a:latin typeface="DeepSeek-CJK-patch"/>
              </a:rPr>
              <a:t> (choose 3D or contour).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i="0" dirty="0">
                <a:effectLst/>
                <a:latin typeface="DeepSeek-CJK-patch"/>
              </a:rPr>
              <a:t>Label axes</a:t>
            </a:r>
            <a:r>
              <a:rPr lang="en-US" sz="2400" b="0" i="0" dirty="0">
                <a:effectLst/>
                <a:latin typeface="DeepSeek-CJK-patch"/>
              </a:rPr>
              <a:t>: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X: Hour of day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Y: Accident frequency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Z: Day of week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1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D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896870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07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2BE4-387A-77C2-7742-B2EA42F3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BD83-3B44-0AD7-A22C-B1B5FF7F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6D73631-BB2E-72EC-61ED-C31F4A9A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4F53D-9DFA-ED3B-E77F-5D9CA248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5CC24-5418-29F0-02BE-DB48B1CB5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FA8421-B912-BF8B-75E9-4AEE97F5C7E8}"/>
              </a:ext>
            </a:extLst>
          </p:cNvPr>
          <p:cNvSpPr txBox="1">
            <a:spLocks/>
          </p:cNvSpPr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/>
              <a:t>The Practice Excel File</a:t>
            </a:r>
            <a:endParaRPr lang="en-US" sz="7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F204F0-DBD2-A728-1D41-25E504DF8CD7}"/>
              </a:ext>
            </a:extLst>
          </p:cNvPr>
          <p:cNvSpPr txBox="1">
            <a:spLocks/>
          </p:cNvSpPr>
          <p:nvPr/>
        </p:nvSpPr>
        <p:spPr>
          <a:xfrm>
            <a:off x="1524000" y="5514052"/>
            <a:ext cx="9144000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 this section, open the “Excel-Part 5.xlsx” file and generate plots for each sheet.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F82DCB-B261-5A00-6EA9-8FCEEE11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3DBE01-9E6C-DDE2-F25D-D2393712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B6EA1-5EEF-A201-8B65-C359AE95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269449-6C69-6ABE-4773-D21581195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1465FC-1B59-F837-FC8C-8F8179548FDB}"/>
              </a:ext>
            </a:extLst>
          </p:cNvPr>
          <p:cNvSpPr txBox="1">
            <a:spLocks/>
          </p:cNvSpPr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Stock Charts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D2C58-3724-517A-1B40-1B8AD6570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95556E-435D-AB27-D531-5510B62FE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04258-562C-91E6-20BE-D7B880BC7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A7C3B-49B9-84FC-F60E-FBAE5B825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FF14BC-63B5-C5C8-BE9A-CA2D92066651}"/>
              </a:ext>
            </a:extLst>
          </p:cNvPr>
          <p:cNvSpPr txBox="1">
            <a:spLocks/>
          </p:cNvSpPr>
          <p:nvPr/>
        </p:nvSpPr>
        <p:spPr>
          <a:xfrm>
            <a:off x="793660" y="2524991"/>
            <a:ext cx="10143668" cy="3510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Used for: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Visualize stock market data </a:t>
            </a:r>
          </a:p>
          <a:p>
            <a:r>
              <a:rPr lang="en-US" sz="2500" b="1" dirty="0"/>
              <a:t>Key Metrics: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DeepSeek-CJK-patch"/>
              </a:rPr>
              <a:t>Volume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DeepSeek-CJK-patch"/>
              </a:rPr>
              <a:t>High, Low, Open, and Closing prices</a:t>
            </a:r>
          </a:p>
          <a:p>
            <a:r>
              <a:rPr lang="en-US" sz="2400" b="1" dirty="0"/>
              <a:t>Pro Tips:</a:t>
            </a:r>
          </a:p>
          <a:p>
            <a:pPr lvl="1">
              <a:lnSpc>
                <a:spcPts val="2143"/>
              </a:lnSpc>
              <a:spcBef>
                <a:spcPts val="300"/>
              </a:spcBef>
            </a:pPr>
            <a:r>
              <a:rPr lang="en-US" dirty="0">
                <a:solidFill>
                  <a:srgbClr val="404040"/>
                </a:solidFill>
                <a:latin typeface="DeepSeek-CJK-patch"/>
              </a:rPr>
              <a:t>Manually set min/max values for readability (default min=0 can be misleading).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DeepSeek-CJK-patch"/>
              </a:rPr>
              <a:t>Switch from date to text to eliminate gaps (e.g., weekends with no trading).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67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C396C-6AA0-968A-40E9-0022D562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Anatomy of a Candlestick Chart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2980F-4364-E3B3-1E53-0789DF3E1F88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Body:</a:t>
            </a:r>
            <a:endParaRPr lang="en-US" sz="1600" b="0" i="0">
              <a:effectLst/>
            </a:endParaRPr>
          </a:p>
          <a:p>
            <a:pPr marL="742950" lvl="1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Represents the range between </a:t>
            </a:r>
            <a:r>
              <a:rPr lang="en-US" sz="1600" b="0" i="1">
                <a:effectLst/>
              </a:rPr>
              <a:t>Open</a:t>
            </a:r>
            <a:r>
              <a:rPr lang="en-US" sz="1600" b="0" i="0">
                <a:effectLst/>
              </a:rPr>
              <a:t> and </a:t>
            </a:r>
            <a:r>
              <a:rPr lang="en-US" sz="1600" b="0" i="1">
                <a:effectLst/>
              </a:rPr>
              <a:t>Close</a:t>
            </a:r>
            <a:r>
              <a:rPr lang="en-US" sz="1600" b="0" i="0">
                <a:effectLst/>
              </a:rPr>
              <a:t> prices.</a:t>
            </a:r>
          </a:p>
          <a:p>
            <a:pPr marL="742950" lvl="1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Green:</a:t>
            </a:r>
            <a:r>
              <a:rPr lang="en-US" sz="1600" b="0" i="0">
                <a:effectLst/>
              </a:rPr>
              <a:t> Close &gt; Open (Price rose).</a:t>
            </a:r>
          </a:p>
          <a:p>
            <a:pPr marL="742950" lvl="1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Red:</a:t>
            </a:r>
            <a:r>
              <a:rPr lang="en-US" sz="1600" b="0" i="0">
                <a:effectLst/>
              </a:rPr>
              <a:t> Close &lt; Open (Price fell).</a:t>
            </a:r>
          </a:p>
          <a:p>
            <a:pPr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Upper Shadow (Wick):</a:t>
            </a:r>
            <a:endParaRPr lang="en-US" sz="1600" b="0" i="0">
              <a:effectLst/>
            </a:endParaRPr>
          </a:p>
          <a:p>
            <a:pPr marL="742950" lvl="1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Shows the </a:t>
            </a:r>
            <a:r>
              <a:rPr lang="en-US" sz="1600" b="0" i="1">
                <a:effectLst/>
              </a:rPr>
              <a:t>highest price</a:t>
            </a:r>
            <a:r>
              <a:rPr lang="en-US" sz="1600" b="0" i="0">
                <a:effectLst/>
              </a:rPr>
              <a:t> reached during the period.</a:t>
            </a:r>
          </a:p>
          <a:p>
            <a:pPr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Lower Shadow (Wick):</a:t>
            </a:r>
            <a:endParaRPr lang="en-US" sz="1600" b="0" i="0">
              <a:effectLst/>
            </a:endParaRPr>
          </a:p>
          <a:p>
            <a:pPr marL="742950" lvl="1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Shows the </a:t>
            </a:r>
            <a:r>
              <a:rPr lang="en-US" sz="1600" b="0" i="1">
                <a:effectLst/>
              </a:rPr>
              <a:t>lowest price</a:t>
            </a:r>
            <a:r>
              <a:rPr lang="en-US" sz="1600" b="0" i="0">
                <a:effectLst/>
              </a:rPr>
              <a:t> reached during the period.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3DE0E-768F-DAEC-6EBA-6BD1F76FCC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92862"/>
            <a:ext cx="5150277" cy="28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1970B-0120-DE5D-8A12-9734AB02CAD5}"/>
              </a:ext>
            </a:extLst>
          </p:cNvPr>
          <p:cNvSpPr txBox="1"/>
          <p:nvPr/>
        </p:nvSpPr>
        <p:spPr>
          <a:xfrm>
            <a:off x="0" y="6408964"/>
            <a:ext cx="4509655" cy="41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Reference: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analyzingalpha.com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/open-high-low-close-stocks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73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A665F-8822-0C30-9652-49FFD10B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Building a Stock Chart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0FD-EB22-C257-22DE-986CC9503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200" b="1" i="0" dirty="0">
                <a:effectLst/>
                <a:latin typeface="DeepSeek-CJK-patch"/>
              </a:rPr>
              <a:t>Steps:</a:t>
            </a:r>
            <a:endParaRPr lang="en-US" sz="2200" b="0" i="0" dirty="0">
              <a:effectLst/>
              <a:latin typeface="DeepSeek-CJK-patch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200" b="0" i="0" dirty="0">
                <a:effectLst/>
                <a:latin typeface="DeepSeek-CJK-patch"/>
              </a:rPr>
              <a:t>Select data in order (e.g., Volume-Open-High-Low-Close).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200" b="0" i="0" dirty="0">
                <a:effectLst/>
                <a:latin typeface="DeepSeek-CJK-patch"/>
              </a:rPr>
              <a:t>Insert correct chart type (only matches specific data).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b="0" i="0" dirty="0">
                <a:effectLst/>
                <a:latin typeface="DeepSeek-CJK-patch"/>
              </a:rPr>
              <a:t>Format for clarity: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200" b="0" i="0" dirty="0">
                <a:effectLst/>
                <a:latin typeface="DeepSeek-CJK-patch"/>
              </a:rPr>
              <a:t>Adjust axis min/max (e.g., secondary price axis min=80).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200" b="0" i="0" dirty="0">
                <a:effectLst/>
                <a:latin typeface="DeepSeek-CJK-patch"/>
              </a:rPr>
              <a:t>Change date labels (e.g., show only day/month).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200" b="0" i="0" dirty="0">
                <a:effectLst/>
                <a:latin typeface="DeepSeek-CJK-patch"/>
              </a:rPr>
              <a:t>Switch x-axis to </a:t>
            </a:r>
            <a:r>
              <a:rPr lang="en-US" sz="2200" b="0" i="1" dirty="0">
                <a:effectLst/>
                <a:latin typeface="DeepSeek-CJK-patch"/>
              </a:rPr>
              <a:t>text</a:t>
            </a:r>
            <a:r>
              <a:rPr lang="en-US" sz="2200" b="0" i="0" dirty="0">
                <a:effectLst/>
                <a:latin typeface="DeepSeek-CJK-patch"/>
              </a:rPr>
              <a:t> to remove weekend gaps.</a:t>
            </a:r>
          </a:p>
          <a:p>
            <a:endParaRPr lang="en-US" sz="2200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3BA967BD-11DA-3BE3-EC6C-54D669B2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513" y="4831270"/>
            <a:ext cx="1846185" cy="160020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660E54-A06C-E44F-CCFE-0838534A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513" y="3311864"/>
            <a:ext cx="1895832" cy="1467525"/>
          </a:xfrm>
          <a:prstGeom prst="rect">
            <a:avLst/>
          </a:prstGeom>
        </p:spPr>
      </p:pic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F13E2FE9-870F-CCCC-38E2-6815D0634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953" y="1696638"/>
            <a:ext cx="1915391" cy="1600200"/>
          </a:xfrm>
          <a:prstGeom prst="rect">
            <a:avLst/>
          </a:prstGeom>
        </p:spPr>
      </p:pic>
      <p:pic>
        <p:nvPicPr>
          <p:cNvPr id="18" name="Picture 17" descr="A screenshot of a graph&#10;&#10;AI-generated content may be incorrect.">
            <a:extLst>
              <a:ext uri="{FF2B5EF4-FFF2-40B4-BE49-F238E27FC236}">
                <a16:creationId xmlns:a16="http://schemas.microsoft.com/office/drawing/2014/main" id="{4EE759DC-0C75-D2FB-1268-D555B7BB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513" y="386929"/>
            <a:ext cx="1965577" cy="12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71ABF-F65C-2008-F130-50E87305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Practice: Tesla Stock Chart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575487-9804-21AA-40DC-2B02C8551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4703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44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DF855-48EE-A85B-A8C3-0EF2C72F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200"/>
              <a:t>Heat Maps With Conditional Formatting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37DE-C3CA-C1D6-6D25-74F5A2AB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85000" lnSpcReduction="20000"/>
          </a:bodyPr>
          <a:lstStyle/>
          <a:p>
            <a:pPr>
              <a:spcBef>
                <a:spcPts val="1029"/>
              </a:spcBef>
              <a:spcAft>
                <a:spcPts val="1029"/>
              </a:spcAft>
            </a:pPr>
            <a:r>
              <a:rPr lang="en-US" sz="2200" b="1" dirty="0"/>
              <a:t>Used for: </a:t>
            </a:r>
          </a:p>
          <a:p>
            <a:pPr lvl="1">
              <a:spcBef>
                <a:spcPts val="1029"/>
              </a:spcBef>
              <a:spcAft>
                <a:spcPts val="1029"/>
              </a:spcAft>
            </a:pPr>
            <a:r>
              <a:rPr lang="en-US" sz="1800" dirty="0">
                <a:solidFill>
                  <a:srgbClr val="404040"/>
                </a:solidFill>
                <a:latin typeface="DeepSeek-CJK-patch"/>
              </a:rPr>
              <a:t>A color-based visualization to highlight patterns in data</a:t>
            </a:r>
            <a:r>
              <a:rPr lang="en-US" sz="1800" b="1" dirty="0"/>
              <a:t>.</a:t>
            </a:r>
          </a:p>
          <a:p>
            <a:pPr lvl="1">
              <a:spcBef>
                <a:spcPts val="300"/>
              </a:spcBef>
              <a:spcAft>
                <a:spcPts val="1029"/>
              </a:spcAft>
            </a:pPr>
            <a:r>
              <a:rPr lang="en-US" sz="1800" dirty="0">
                <a:solidFill>
                  <a:srgbClr val="404040"/>
                </a:solidFill>
                <a:latin typeface="DeepSeek-CJK-patch"/>
              </a:rPr>
              <a:t>Uses gradient colors to represent values (e.g., high = red, low = blue).</a:t>
            </a:r>
          </a:p>
          <a:p>
            <a:pPr>
              <a:spcBef>
                <a:spcPts val="1029"/>
              </a:spcBef>
              <a:spcAft>
                <a:spcPts val="1029"/>
              </a:spcAft>
            </a:pPr>
            <a:r>
              <a:rPr lang="en-US" sz="2200" b="1" dirty="0"/>
              <a:t>Example Use Cases:</a:t>
            </a:r>
          </a:p>
          <a:p>
            <a:pPr lvl="1">
              <a:spcBef>
                <a:spcPts val="1029"/>
              </a:spcBef>
              <a:spcAft>
                <a:spcPts val="1029"/>
              </a:spcAft>
            </a:pPr>
            <a:r>
              <a:rPr lang="en-US" sz="1800" dirty="0">
                <a:solidFill>
                  <a:srgbClr val="404040"/>
                </a:solidFill>
                <a:latin typeface="DeepSeek-CJK-patch"/>
              </a:rPr>
              <a:t>Accident rates by time/day</a:t>
            </a:r>
          </a:p>
          <a:p>
            <a:pPr lvl="1">
              <a:spcBef>
                <a:spcPts val="1029"/>
              </a:spcBef>
              <a:spcAft>
                <a:spcPts val="1029"/>
              </a:spcAft>
            </a:pPr>
            <a:r>
              <a:rPr lang="en-US" sz="1800" dirty="0">
                <a:solidFill>
                  <a:srgbClr val="404040"/>
                </a:solidFill>
                <a:latin typeface="DeepSeek-CJK-patch"/>
              </a:rPr>
              <a:t>Average temperature by city &amp; month</a:t>
            </a:r>
          </a:p>
          <a:p>
            <a:pPr>
              <a:spcBef>
                <a:spcPts val="1029"/>
              </a:spcBef>
              <a:spcAft>
                <a:spcPts val="1029"/>
              </a:spcAft>
            </a:pPr>
            <a:r>
              <a:rPr lang="en-US" sz="2200" b="1" dirty="0"/>
              <a:t>Key Benefit:</a:t>
            </a:r>
          </a:p>
          <a:p>
            <a:pPr lvl="1">
              <a:spcBef>
                <a:spcPts val="1029"/>
              </a:spcBef>
              <a:spcAft>
                <a:spcPts val="1029"/>
              </a:spcAft>
            </a:pPr>
            <a:r>
              <a:rPr lang="en-US" sz="1800" dirty="0">
                <a:solidFill>
                  <a:srgbClr val="404040"/>
                </a:solidFill>
                <a:latin typeface="DeepSeek-CJK-patch"/>
              </a:rPr>
              <a:t>Instantly spot trends without complex charts.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963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C1BD5-678A-9AA0-367F-DDC261D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b="1" i="0" dirty="0">
                <a:effectLst/>
                <a:latin typeface="DeepSeek-CJK-patch"/>
              </a:rPr>
              <a:t>How to Build a Heat Map in Excel</a:t>
            </a:r>
            <a:br>
              <a:rPr lang="en-US" sz="3800" b="0" i="0" dirty="0">
                <a:effectLst/>
                <a:latin typeface="DeepSeek-CJK-patch"/>
              </a:rPr>
            </a:br>
            <a:endParaRPr lang="en-US" sz="3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E454-D842-BBE1-C91B-83AA73B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589702" cy="3871561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1" i="0" dirty="0">
                <a:effectLst/>
                <a:latin typeface="DeepSeek-CJK-patch"/>
              </a:rPr>
              <a:t>Select Data Range</a:t>
            </a:r>
            <a:r>
              <a:rPr lang="en-US" sz="1400" b="0" i="0" dirty="0">
                <a:effectLst/>
                <a:latin typeface="DeepSeek-CJK-patch"/>
              </a:rPr>
              <a:t> (e.g., temperature table).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effectLst/>
                <a:latin typeface="DeepSeek-CJK-patch"/>
              </a:rPr>
              <a:t>Apply Conditional Formatting: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Go to: </a:t>
            </a:r>
            <a:r>
              <a:rPr lang="en-US" sz="1400" b="1" i="0" dirty="0">
                <a:effectLst/>
                <a:latin typeface="DeepSeek-CJK-patch"/>
              </a:rPr>
              <a:t>Home → Conditional Formatting → Color Scales</a:t>
            </a:r>
            <a:r>
              <a:rPr lang="en-US" sz="1400" b="0" i="0" dirty="0">
                <a:effectLst/>
                <a:latin typeface="DeepSeek-CJK-patch"/>
              </a:rPr>
              <a:t>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Choose a preset (e.g., </a:t>
            </a:r>
            <a:r>
              <a:rPr lang="en-US" sz="1400" b="0" i="1" dirty="0">
                <a:effectLst/>
                <a:latin typeface="DeepSeek-CJK-patch"/>
              </a:rPr>
              <a:t>Blue-Red</a:t>
            </a:r>
            <a:r>
              <a:rPr lang="en-US" sz="1400" b="0" i="0" dirty="0">
                <a:effectLst/>
                <a:latin typeface="DeepSeek-CJK-patch"/>
              </a:rPr>
              <a:t> for hot/cold).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effectLst/>
                <a:latin typeface="DeepSeek-CJK-patch"/>
              </a:rPr>
              <a:t>Customize: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Adjust min/max thresholds (</a:t>
            </a:r>
            <a:r>
              <a:rPr lang="en-US" sz="1400" b="0" i="1" dirty="0">
                <a:effectLst/>
                <a:latin typeface="DeepSeek-CJK-patch"/>
              </a:rPr>
              <a:t>Manage Rules</a:t>
            </a:r>
            <a:r>
              <a:rPr lang="en-US" sz="1400" b="0" i="0" dirty="0">
                <a:effectLst/>
                <a:latin typeface="DeepSeek-CJK-patch"/>
              </a:rPr>
              <a:t>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Use </a:t>
            </a:r>
            <a:r>
              <a:rPr lang="en-US" sz="1400" b="1" i="0" dirty="0">
                <a:effectLst/>
                <a:latin typeface="DeepSeek-CJK-patch"/>
              </a:rPr>
              <a:t>three semicolons (;;;)</a:t>
            </a:r>
            <a:r>
              <a:rPr lang="en-US" sz="1400" b="0" i="0" dirty="0">
                <a:effectLst/>
                <a:latin typeface="DeepSeek-CJK-patch"/>
              </a:rPr>
              <a:t> in </a:t>
            </a:r>
            <a:r>
              <a:rPr lang="en-US" sz="1400" b="0" i="1" dirty="0">
                <a:effectLst/>
                <a:latin typeface="DeepSeek-CJK-patch"/>
              </a:rPr>
              <a:t>Custom Formatting</a:t>
            </a:r>
            <a:r>
              <a:rPr lang="en-US" sz="1400" b="0" i="0" dirty="0">
                <a:effectLst/>
                <a:latin typeface="DeepSeek-CJK-patch"/>
              </a:rPr>
              <a:t> to hide cell values but keep colors.</a:t>
            </a:r>
          </a:p>
          <a:p>
            <a:pPr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DeepSeek-CJK-patch"/>
              </a:rPr>
              <a:t>Pro Tip:</a:t>
            </a:r>
            <a:endParaRPr lang="en-US" sz="1400" b="0" i="0" dirty="0">
              <a:effectLst/>
              <a:latin typeface="DeepSeek-CJK-patch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Use </a:t>
            </a:r>
            <a:r>
              <a:rPr lang="en-US" sz="1400" b="1" i="0" dirty="0">
                <a:effectLst/>
                <a:latin typeface="DeepSeek-CJK-patch"/>
              </a:rPr>
              <a:t>intuitive color scales</a:t>
            </a:r>
            <a:r>
              <a:rPr lang="en-US" sz="1400" b="0" i="0" dirty="0">
                <a:effectLst/>
                <a:latin typeface="DeepSeek-CJK-patch"/>
              </a:rPr>
              <a:t> (e.g., red = hot, blue = cold).</a:t>
            </a:r>
          </a:p>
          <a:p>
            <a:pPr>
              <a:spcBef>
                <a:spcPts val="1029"/>
              </a:spcBef>
              <a:spcAft>
                <a:spcPts val="1029"/>
              </a:spcAft>
            </a:pPr>
            <a:r>
              <a:rPr lang="en-US" sz="1400" dirty="0">
                <a:latin typeface="DeepSeek-CJK-patch"/>
              </a:rPr>
              <a:t>Apply ;;; formatting to hide numbers (</a:t>
            </a:r>
            <a:r>
              <a:rPr lang="en-US" sz="1400" b="0" i="0" dirty="0">
                <a:effectLst/>
                <a:latin typeface="DeepSeek-CJK-patch"/>
              </a:rPr>
              <a:t>Select the cells with your data, </a:t>
            </a:r>
            <a:r>
              <a:rPr lang="en-US" sz="1400" b="1" i="0" dirty="0">
                <a:effectLst/>
                <a:latin typeface="DeepSeek-CJK-patch"/>
              </a:rPr>
              <a:t>Right-click → Format Cells → Custom, </a:t>
            </a:r>
            <a:r>
              <a:rPr lang="en-US" sz="1400" b="0" i="0" dirty="0">
                <a:effectLst/>
                <a:latin typeface="DeepSeek-CJK-patch"/>
              </a:rPr>
              <a:t>In the </a:t>
            </a:r>
            <a:r>
              <a:rPr lang="en-US" sz="1400" b="1" i="0" dirty="0">
                <a:effectLst/>
                <a:latin typeface="DeepSeek-CJK-patch"/>
              </a:rPr>
              <a:t>Type</a:t>
            </a:r>
            <a:r>
              <a:rPr lang="en-US" sz="1400" b="0" i="0" dirty="0">
                <a:effectLst/>
                <a:latin typeface="DeepSeek-CJK-patch"/>
              </a:rPr>
              <a:t> field, enter: ”;;;” , Click </a:t>
            </a:r>
            <a:r>
              <a:rPr lang="en-US" sz="1400" b="1" i="0" dirty="0">
                <a:effectLst/>
                <a:latin typeface="DeepSeek-CJK-patch"/>
              </a:rPr>
              <a:t>OK</a:t>
            </a:r>
            <a:r>
              <a:rPr lang="en-US" sz="1400" b="0" i="0" dirty="0">
                <a:effectLst/>
                <a:latin typeface="DeepSeek-CJK-patch"/>
              </a:rPr>
              <a:t>—values disappear, but color formatting remains!</a:t>
            </a: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DeepSeek-CJK-patch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826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559D8-D472-44E3-F334-714FE432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Practice: Average Temperature Heat Map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A492C80-076E-04B0-D472-8F490D363E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37072"/>
          <a:ext cx="10378447" cy="3170798"/>
        </p:xfrm>
        <a:graphic>
          <a:graphicData uri="http://schemas.openxmlformats.org/drawingml/2006/table">
            <a:tbl>
              <a:tblPr/>
              <a:tblGrid>
                <a:gridCol w="679803">
                  <a:extLst>
                    <a:ext uri="{9D8B030D-6E8A-4147-A177-3AD203B41FA5}">
                      <a16:colId xmlns:a16="http://schemas.microsoft.com/office/drawing/2014/main" val="2531518589"/>
                    </a:ext>
                  </a:extLst>
                </a:gridCol>
                <a:gridCol w="937948">
                  <a:extLst>
                    <a:ext uri="{9D8B030D-6E8A-4147-A177-3AD203B41FA5}">
                      <a16:colId xmlns:a16="http://schemas.microsoft.com/office/drawing/2014/main" val="3050549014"/>
                    </a:ext>
                  </a:extLst>
                </a:gridCol>
                <a:gridCol w="905605">
                  <a:extLst>
                    <a:ext uri="{9D8B030D-6E8A-4147-A177-3AD203B41FA5}">
                      <a16:colId xmlns:a16="http://schemas.microsoft.com/office/drawing/2014/main" val="2318995768"/>
                    </a:ext>
                  </a:extLst>
                </a:gridCol>
                <a:gridCol w="1104785">
                  <a:extLst>
                    <a:ext uri="{9D8B030D-6E8A-4147-A177-3AD203B41FA5}">
                      <a16:colId xmlns:a16="http://schemas.microsoft.com/office/drawing/2014/main" val="3957039909"/>
                    </a:ext>
                  </a:extLst>
                </a:gridCol>
                <a:gridCol w="937948">
                  <a:extLst>
                    <a:ext uri="{9D8B030D-6E8A-4147-A177-3AD203B41FA5}">
                      <a16:colId xmlns:a16="http://schemas.microsoft.com/office/drawing/2014/main" val="163783271"/>
                    </a:ext>
                  </a:extLst>
                </a:gridCol>
                <a:gridCol w="937948">
                  <a:extLst>
                    <a:ext uri="{9D8B030D-6E8A-4147-A177-3AD203B41FA5}">
                      <a16:colId xmlns:a16="http://schemas.microsoft.com/office/drawing/2014/main" val="3132445153"/>
                    </a:ext>
                  </a:extLst>
                </a:gridCol>
                <a:gridCol w="907181">
                  <a:extLst>
                    <a:ext uri="{9D8B030D-6E8A-4147-A177-3AD203B41FA5}">
                      <a16:colId xmlns:a16="http://schemas.microsoft.com/office/drawing/2014/main" val="3525472184"/>
                    </a:ext>
                  </a:extLst>
                </a:gridCol>
                <a:gridCol w="883860">
                  <a:extLst>
                    <a:ext uri="{9D8B030D-6E8A-4147-A177-3AD203B41FA5}">
                      <a16:colId xmlns:a16="http://schemas.microsoft.com/office/drawing/2014/main" val="1770172362"/>
                    </a:ext>
                  </a:extLst>
                </a:gridCol>
                <a:gridCol w="937948">
                  <a:extLst>
                    <a:ext uri="{9D8B030D-6E8A-4147-A177-3AD203B41FA5}">
                      <a16:colId xmlns:a16="http://schemas.microsoft.com/office/drawing/2014/main" val="2532454618"/>
                    </a:ext>
                  </a:extLst>
                </a:gridCol>
                <a:gridCol w="1207473">
                  <a:extLst>
                    <a:ext uri="{9D8B030D-6E8A-4147-A177-3AD203B41FA5}">
                      <a16:colId xmlns:a16="http://schemas.microsoft.com/office/drawing/2014/main" val="2906359888"/>
                    </a:ext>
                  </a:extLst>
                </a:gridCol>
                <a:gridCol w="937948">
                  <a:extLst>
                    <a:ext uri="{9D8B030D-6E8A-4147-A177-3AD203B41FA5}">
                      <a16:colId xmlns:a16="http://schemas.microsoft.com/office/drawing/2014/main" val="2607545170"/>
                    </a:ext>
                  </a:extLst>
                </a:gridCol>
              </a:tblGrid>
              <a:tr h="2598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Anchorage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Boston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New York City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Chicago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Denver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Dallas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Miami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Phoenix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Auckland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Sydney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72272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Jan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3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7E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2679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3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AA1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C4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AD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9C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85161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Feb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679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7E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A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3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7E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AD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B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39434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Mar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7E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6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A1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A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6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4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8912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Apr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6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AD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A1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7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47622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May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AD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4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4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7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8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48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9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71304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Jun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9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48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7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11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8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9A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2496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Jul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C4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9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8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7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37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6E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8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29408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Aug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BF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9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0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8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0B0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8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9A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92083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Sep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AD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B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6E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2C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9A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81349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Oct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A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AD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A1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7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B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289165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Nov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3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6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A1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85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6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C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95606"/>
                  </a:ext>
                </a:extLst>
              </a:tr>
              <a:tr h="2425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Dec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60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7E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A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6E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7E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A6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B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8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ADADAD"/>
                          </a:solidFill>
                          <a:effectLst/>
                          <a:latin typeface="Helvetica Neue" panose="02000503000000020004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10" marR="10810" marT="10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9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746</Words>
  <Application>Microsoft Macintosh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DeepSeek-CJK-patch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Anatomy of a Candlestick Chart</vt:lpstr>
      <vt:lpstr>Building a Stock Chart</vt:lpstr>
      <vt:lpstr>Practice: Tesla Stock Chart</vt:lpstr>
      <vt:lpstr>Heat Maps With Conditional Formatting</vt:lpstr>
      <vt:lpstr>How to Build a Heat Map in Excel </vt:lpstr>
      <vt:lpstr>Practice: Average Temperature Heat Map</vt:lpstr>
      <vt:lpstr>Surface Charts: Visualizing 3D Data for Optimal Insights </vt:lpstr>
      <vt:lpstr>What Are Surface Charts?</vt:lpstr>
      <vt:lpstr>Building a Surface Chart in Excel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Saeed Rezaee</dc:creator>
  <cp:lastModifiedBy>Saeed Rezaee</cp:lastModifiedBy>
  <cp:revision>2</cp:revision>
  <dcterms:created xsi:type="dcterms:W3CDTF">2025-04-09T01:36:59Z</dcterms:created>
  <dcterms:modified xsi:type="dcterms:W3CDTF">2025-04-11T07:32:44Z</dcterms:modified>
</cp:coreProperties>
</file>