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Int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YDzIPqLrqCCOBcrmZQTuyaR+J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.fntdata"/><Relationship Id="rId11" Type="http://schemas.openxmlformats.org/officeDocument/2006/relationships/slide" Target="slides/slide7.xml"/><Relationship Id="rId22" Type="http://schemas.openxmlformats.org/officeDocument/2006/relationships/font" Target="fonts/Inter-boldItalic.fntdata"/><Relationship Id="rId10" Type="http://schemas.openxmlformats.org/officeDocument/2006/relationships/slide" Target="slides/slide6.xml"/><Relationship Id="rId21" Type="http://schemas.openxmlformats.org/officeDocument/2006/relationships/font" Target="fonts/Inter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Inter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 rot="5400000">
            <a:off x="4215384" y="-1115568"/>
            <a:ext cx="3767328" cy="11155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 rot="5400000">
            <a:off x="7251192" y="2386584"/>
            <a:ext cx="5367528" cy="255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 rot="5400000">
            <a:off x="1842516" y="-342900"/>
            <a:ext cx="5367528" cy="8010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6"/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/>
          <p:nvPr/>
        </p:nvSpPr>
        <p:spPr>
          <a:xfrm>
            <a:off x="517870" y="6209925"/>
            <a:ext cx="11155680" cy="45719"/>
          </a:xfrm>
          <a:custGeom>
            <a:rect b="b" l="l" r="r" t="t"/>
            <a:pathLst>
              <a:path extrusionOk="0" h="45719" w="8715708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7"/>
          <p:cNvSpPr txBox="1"/>
          <p:nvPr>
            <p:ph type="ctrTitle"/>
          </p:nvPr>
        </p:nvSpPr>
        <p:spPr>
          <a:xfrm>
            <a:off x="521208" y="978408"/>
            <a:ext cx="1115568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subTitle"/>
          </p:nvPr>
        </p:nvSpPr>
        <p:spPr>
          <a:xfrm>
            <a:off x="521208" y="4480560"/>
            <a:ext cx="7104888" cy="1399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521208" y="978408"/>
            <a:ext cx="5020056" cy="4288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521208" y="5266944"/>
            <a:ext cx="502005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200"/>
              <a:buNone/>
              <a:defRPr i="1" sz="22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8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9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" type="body"/>
          </p:nvPr>
        </p:nvSpPr>
        <p:spPr>
          <a:xfrm>
            <a:off x="521208" y="2578608"/>
            <a:ext cx="516636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2" type="body"/>
          </p:nvPr>
        </p:nvSpPr>
        <p:spPr>
          <a:xfrm>
            <a:off x="6519672" y="2578608"/>
            <a:ext cx="516636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/>
          <p:nvPr>
            <p:ph type="title"/>
          </p:nvPr>
        </p:nvSpPr>
        <p:spPr>
          <a:xfrm>
            <a:off x="521208" y="978408"/>
            <a:ext cx="11164824" cy="121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" type="body"/>
          </p:nvPr>
        </p:nvSpPr>
        <p:spPr>
          <a:xfrm>
            <a:off x="521208" y="2340864"/>
            <a:ext cx="5166360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20"/>
          <p:cNvSpPr txBox="1"/>
          <p:nvPr>
            <p:ph idx="2" type="body"/>
          </p:nvPr>
        </p:nvSpPr>
        <p:spPr>
          <a:xfrm>
            <a:off x="521208" y="3035808"/>
            <a:ext cx="5166360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3" type="body"/>
          </p:nvPr>
        </p:nvSpPr>
        <p:spPr>
          <a:xfrm>
            <a:off x="6519672" y="2340864"/>
            <a:ext cx="5166360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4" type="body"/>
          </p:nvPr>
        </p:nvSpPr>
        <p:spPr>
          <a:xfrm>
            <a:off x="6519672" y="3035808"/>
            <a:ext cx="5166360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521208" y="978408"/>
            <a:ext cx="5020056" cy="245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" type="body"/>
          </p:nvPr>
        </p:nvSpPr>
        <p:spPr>
          <a:xfrm>
            <a:off x="6519672" y="987424"/>
            <a:ext cx="5166360" cy="5358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23"/>
          <p:cNvSpPr txBox="1"/>
          <p:nvPr>
            <p:ph idx="2" type="body"/>
          </p:nvPr>
        </p:nvSpPr>
        <p:spPr>
          <a:xfrm>
            <a:off x="521208" y="3575304"/>
            <a:ext cx="5020056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23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521208" y="978408"/>
            <a:ext cx="5020056" cy="245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/>
          <p:nvPr>
            <p:ph idx="2" type="pic"/>
          </p:nvPr>
        </p:nvSpPr>
        <p:spPr>
          <a:xfrm>
            <a:off x="6519672" y="987424"/>
            <a:ext cx="5166360" cy="5358384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521208" y="3575304"/>
            <a:ext cx="5020056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4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5"/>
          <p:cNvSpPr/>
          <p:nvPr/>
        </p:nvSpPr>
        <p:spPr>
          <a:xfrm>
            <a:off x="517869" y="508090"/>
            <a:ext cx="11153214" cy="14927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ucrsupport.service-now.com/ucr_portal?id=kb_article_view&amp;sysparm_article=KB0012225&amp;sys_kb_id=fc7c21832bd4ee509549f832ce91bf15&amp;spa=1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Inter"/>
              <a:buNone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Overview of the Data Visualization Course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521208" y="2578608"/>
            <a:ext cx="11155680" cy="2658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1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Objectives:</a:t>
            </a:r>
            <a:endParaRPr b="0" i="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Master data management and visualization in Excel.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Learn Python programming fundamentals for data analysis.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Explore data visualization libraries: Matplotlib, Seaborn, and Plotly.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Build interactive and advanced visualizations for real-world datasets.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Inter"/>
              <a:buNone/>
            </a:pPr>
            <a:r>
              <a:rPr b="1" i="0" lang="en-US" sz="40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Module 2 - Python Fundamentals</a:t>
            </a:r>
            <a:br>
              <a:rPr b="1" i="0" lang="en-US" sz="40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</a:br>
            <a:endParaRPr sz="4000"/>
          </a:p>
        </p:txBody>
      </p:sp>
      <p:sp>
        <p:nvSpPr>
          <p:cNvPr id="188" name="Google Shape;188;p10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Python Basics (Data Types, Loops, Conditionals)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Advanced Python Concepts (Functions, Lambda, List Comprehension)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Numpy Basics (Arrays, Indexing, Operations)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Pandas Basics (Series, DataFrames, Missing Data, GroupBy)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Inter"/>
              <a:buNone/>
            </a:pPr>
            <a:r>
              <a:rPr b="1" i="0" lang="en-US" sz="40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Module 3 - Data Visualization with Python</a:t>
            </a:r>
            <a:br>
              <a:rPr b="1" i="0" lang="en-US" sz="40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</a:br>
            <a:endParaRPr sz="4000"/>
          </a:p>
        </p:txBody>
      </p:sp>
      <p:sp>
        <p:nvSpPr>
          <p:cNvPr id="194" name="Google Shape;194;p11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Introduction to Matplotlib (Basic Plotting)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Matplotlib Customization (Titles, Labels, Legends)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Advanced Matplotlib (Subplots, Layouts)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Introduction to Seaborn (Statistical Plots)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Distribution Plots (Histograms, KDE)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Categorical Plots (Box Plots, Violin Plots)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Matrix Plots (Heatmaps, Correlation Plots)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Regression Plots (Customizing Visual Styles)</a:t>
            </a:r>
            <a:endParaRPr/>
          </a:p>
          <a:p>
            <a:pPr indent="-1143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Inter"/>
              <a:buNone/>
            </a:pPr>
            <a:r>
              <a:rPr b="1" i="0" lang="en-US" sz="40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Module 4 - Advanced Data Visualization</a:t>
            </a:r>
            <a:br>
              <a:rPr b="1" i="0" lang="en-US" sz="40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</a:br>
            <a:endParaRPr sz="4000"/>
          </a:p>
        </p:txBody>
      </p:sp>
      <p:sp>
        <p:nvSpPr>
          <p:cNvPr id="200" name="Google Shape;200;p12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Pandas Built-in Visualization (DataFrame Plotting)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Plotly &amp; Cufflinks (Interactive Visualizations)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Geospatial Plotting (Choropleth Maps)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Inter"/>
              <a:buNone/>
            </a:pPr>
            <a:r>
              <a:rPr b="1" i="0" lang="en-US" sz="40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Tools and Resources</a:t>
            </a:r>
            <a:br>
              <a:rPr b="1" i="0" lang="en-US" sz="40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</a:br>
            <a:endParaRPr sz="4000"/>
          </a:p>
        </p:txBody>
      </p:sp>
      <p:sp>
        <p:nvSpPr>
          <p:cNvPr id="206" name="Google Shape;206;p13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Excel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Python (Jupyter Notebooks)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Libraries: Numpy, Pandas, Matplotlib, Seaborn, Plotly</a:t>
            </a:r>
            <a:endParaRPr b="0" i="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Setup Instructions for Excel is provided by UCR in this link (</a:t>
            </a:r>
            <a:r>
              <a:rPr lang="en-US" u="sng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Microsoft 365 Personal License for Students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The setup instructions for Jupyter Notebooks can be found in the course materials, located in the "Setup Instructions" folder.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Optional Material</a:t>
            </a:r>
            <a:endParaRPr/>
          </a:p>
        </p:txBody>
      </p:sp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An optional lecture covering the basics of Tabular will also be provided at the end of this course.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The Key Principles of Data Visualization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640080" y="2263515"/>
            <a:ext cx="10890928" cy="3936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Why does it matter?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Technical proficiency alone is not enough.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Effective storytelling is crucial.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Three Key Principles: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-US"/>
              <a:t>Strive for Clarity &amp; Simplicity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Maximize impact, minimize noise.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Avoid unnecessary elements, focus on what matters.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1" lang="en-US"/>
              <a:t>Create a Narrative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Data visualization is about </a:t>
            </a:r>
            <a:r>
              <a:rPr b="1" lang="en-US"/>
              <a:t>telling a story, not just showing data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/>
              <a:t>Communicate key insights clearly and powerfully.</a:t>
            </a:r>
            <a:endParaRPr/>
          </a:p>
          <a:p>
            <a:pPr indent="-1143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/>
              <a:t>The 10-Second Rule &amp; Striking a Balance</a:t>
            </a:r>
            <a:br>
              <a:rPr b="1" lang="en-US"/>
            </a:b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Striking the Balance: Design vs. Function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Choosing the right chart type is critical.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Beautiful is good, </a:t>
            </a:r>
            <a:r>
              <a:rPr b="1" lang="en-US"/>
              <a:t>functional is better</a:t>
            </a:r>
            <a:r>
              <a:rPr lang="en-US"/>
              <a:t>—both is ideal.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/>
              <a:t>The 10-Second Rule: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If a viewer </a:t>
            </a:r>
            <a:r>
              <a:rPr b="1" lang="en-US"/>
              <a:t>can’t interpret the story within 10 seconds</a:t>
            </a:r>
            <a:r>
              <a:rPr lang="en-US"/>
              <a:t>, simplify it.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/>
              <a:t>Use formatting, intuitive color scales, and eliminate excess details to highlight the key insights.</a:t>
            </a:r>
            <a:endParaRPr/>
          </a:p>
          <a:p>
            <a:pPr indent="-1143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An Example of the 10-Second Eule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27879" y="2532889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Compare the graph in this slide with the one in the next slide! They are generated using the same exact data.</a:t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3337" y="3429000"/>
            <a:ext cx="7345179" cy="328469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0" y="6611778"/>
            <a:ext cx="433459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Maven Analytics, </a:t>
            </a: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 Dutton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14814" t="0"/>
          <a:stretch/>
        </p:blipFill>
        <p:spPr>
          <a:xfrm>
            <a:off x="20" y="535709"/>
            <a:ext cx="8229580" cy="58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8719128" y="2922624"/>
            <a:ext cx="2811880" cy="340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🎯 </a:t>
            </a:r>
            <a:r>
              <a:rPr b="1" lang="en-US"/>
              <a:t>Remember:</a:t>
            </a:r>
            <a:br>
              <a:rPr lang="en-US"/>
            </a:br>
            <a:r>
              <a:rPr lang="en-US"/>
              <a:t>✅ Clarity &amp; Simplicity</a:t>
            </a:r>
            <a:br>
              <a:rPr lang="en-US"/>
            </a:br>
            <a:r>
              <a:rPr lang="en-US"/>
              <a:t>✅ Narrative-Driven Approach</a:t>
            </a:r>
            <a:br>
              <a:rPr lang="en-US"/>
            </a:br>
            <a:r>
              <a:rPr lang="en-US"/>
              <a:t>✅ Balance Between Design &amp; Function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9256715" y="6581001"/>
            <a:ext cx="433459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Maven Analytics, </a:t>
            </a:r>
            <a:r>
              <a:rPr b="1" i="0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Chris Dutton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03141"/>
              </a:buClr>
              <a:buSzPts val="4400"/>
              <a:buFont typeface="Arial"/>
              <a:buNone/>
            </a:pPr>
            <a:r>
              <a:rPr b="0" i="0" lang="en-US">
                <a:solidFill>
                  <a:srgbClr val="303141"/>
                </a:solidFill>
                <a:latin typeface="Arial"/>
                <a:ea typeface="Arial"/>
                <a:cs typeface="Arial"/>
                <a:sym typeface="Arial"/>
              </a:rPr>
              <a:t>3 Key Questions for Effective Visualization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📌 </a:t>
            </a:r>
            <a:r>
              <a:rPr b="1" lang="en-US"/>
              <a:t>1. What type of data are you working with?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i="1" lang="en-US"/>
              <a:t>Integer, real, categorical, time-series, geo-spatial, etc.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📌 </a:t>
            </a:r>
            <a:r>
              <a:rPr b="1" lang="en-US"/>
              <a:t>2. What are you trying to communicate?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i="1" lang="en-US"/>
              <a:t>Relationship, comparison, composition, distribution, trending, etc.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📌 </a:t>
            </a:r>
            <a:r>
              <a:rPr b="1" lang="en-US"/>
              <a:t>3. Who is the end user consuming this information?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i="1" lang="en-US"/>
              <a:t>Analyst, CEO, client, intern, etc.</a:t>
            </a:r>
            <a:endParaRPr/>
          </a:p>
          <a:p>
            <a:pPr indent="-1143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Inter"/>
              <a:buNone/>
            </a:pPr>
            <a:r>
              <a:rPr b="1" i="0" lang="en-US" sz="35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Why Excel and Python Lead Data Visualization</a:t>
            </a:r>
            <a:endParaRPr sz="3500"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521208" y="1818409"/>
            <a:ext cx="11155680" cy="4527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i="0" lang="en-US">
                <a:solidFill>
                  <a:srgbClr val="0070C0"/>
                </a:solidFill>
                <a:latin typeface="Inter"/>
                <a:ea typeface="Inter"/>
                <a:cs typeface="Inter"/>
                <a:sym typeface="Inter"/>
              </a:rPr>
              <a:t>1. Excel: The Accessible Powerhouse</a:t>
            </a:r>
            <a:endParaRPr b="0" i="0">
              <a:solidFill>
                <a:srgbClr val="0070C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User-Friendly Interface</a:t>
            </a: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Intuitive tools for creating charts, graphs, and pivot tables.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Wide Adoption</a:t>
            </a: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Used by professionals across industries, making it a universal tool.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Quick Insights</a:t>
            </a: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Ideal for small to medium datasets with instant visualization capabilities.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Integration</a:t>
            </a: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Seamlessly works with other Microsoft Office tools for reporting and presentations.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i="0" lang="en-US">
                <a:solidFill>
                  <a:srgbClr val="0070C0"/>
                </a:solidFill>
                <a:latin typeface="Inter"/>
                <a:ea typeface="Inter"/>
                <a:cs typeface="Inter"/>
                <a:sym typeface="Inter"/>
              </a:rPr>
              <a:t>2. Python: The Programmer’s Choice</a:t>
            </a:r>
            <a:endParaRPr b="0" i="0">
              <a:solidFill>
                <a:srgbClr val="0070C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Flexibility</a:t>
            </a: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Libraries like Matplotlib, Seaborn, and Plotly offer endless customization.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Scalability</a:t>
            </a: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Handles large datasets and complex visualizations with ease.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Automation</a:t>
            </a: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Scripts enable repetitive tasks and dynamic, real-time visualizations.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Open-Source Ecosystem</a:t>
            </a: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Free to use with a vast community and continuous updates.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i="0" lang="en-US">
                <a:solidFill>
                  <a:srgbClr val="0070C0"/>
                </a:solidFill>
                <a:latin typeface="Inter"/>
                <a:ea typeface="Inter"/>
                <a:cs typeface="Inter"/>
                <a:sym typeface="Inter"/>
              </a:rPr>
              <a:t>3. Together, They Dominate</a:t>
            </a:r>
            <a:endParaRPr b="0" i="0">
              <a:solidFill>
                <a:srgbClr val="0070C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Excel</a:t>
            </a: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Perfect for quick, business-ready visuals.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Python</a:t>
            </a: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Ideal for advanced, scalable, and automated visualizations.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b="1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Complementary</a:t>
            </a: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Excel for simplicity, Python for complexity—covering all data visualization needs.</a:t>
            </a:r>
            <a:endParaRPr/>
          </a:p>
          <a:p>
            <a:pPr indent="-122872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Inter"/>
              <a:buNone/>
            </a:pPr>
            <a:r>
              <a:rPr b="1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Course Structure</a:t>
            </a: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>
            <a:off x="521208" y="1839741"/>
            <a:ext cx="11155680" cy="4505644"/>
            <a:chOff x="0" y="550"/>
            <a:chExt cx="11155680" cy="4505644"/>
          </a:xfrm>
        </p:grpSpPr>
        <p:cxnSp>
          <p:nvCxnSpPr>
            <p:cNvPr id="135" name="Google Shape;135;p8"/>
            <p:cNvCxnSpPr/>
            <p:nvPr/>
          </p:nvCxnSpPr>
          <p:spPr>
            <a:xfrm>
              <a:off x="0" y="550"/>
              <a:ext cx="11155680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6" name="Google Shape;136;p8"/>
            <p:cNvSpPr/>
            <p:nvPr/>
          </p:nvSpPr>
          <p:spPr>
            <a:xfrm>
              <a:off x="0" y="550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 txBox="1"/>
            <p:nvPr/>
          </p:nvSpPr>
          <p:spPr>
            <a:xfrm>
              <a:off x="0" y="550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 Excel Basics  </a:t>
              </a:r>
              <a:endParaRPr/>
            </a:p>
          </p:txBody>
        </p:sp>
        <p:cxnSp>
          <p:nvCxnSpPr>
            <p:cNvPr id="138" name="Google Shape;138;p8"/>
            <p:cNvCxnSpPr/>
            <p:nvPr/>
          </p:nvCxnSpPr>
          <p:spPr>
            <a:xfrm>
              <a:off x="0" y="322381"/>
              <a:ext cx="11155680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39" name="Google Shape;139;p8"/>
            <p:cNvSpPr/>
            <p:nvPr/>
          </p:nvSpPr>
          <p:spPr>
            <a:xfrm>
              <a:off x="0" y="322381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 txBox="1"/>
            <p:nvPr/>
          </p:nvSpPr>
          <p:spPr>
            <a:xfrm>
              <a:off x="0" y="322381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└─ Data Management &amp; Formatting  </a:t>
              </a:r>
              <a:endParaRPr/>
            </a:p>
          </p:txBody>
        </p:sp>
        <p:cxnSp>
          <p:nvCxnSpPr>
            <p:cNvPr id="141" name="Google Shape;141;p8"/>
            <p:cNvCxnSpPr/>
            <p:nvPr/>
          </p:nvCxnSpPr>
          <p:spPr>
            <a:xfrm>
              <a:off x="0" y="644213"/>
              <a:ext cx="11155680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2" name="Google Shape;142;p8"/>
            <p:cNvSpPr/>
            <p:nvPr/>
          </p:nvSpPr>
          <p:spPr>
            <a:xfrm>
              <a:off x="0" y="644213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 txBox="1"/>
            <p:nvPr/>
          </p:nvSpPr>
          <p:spPr>
            <a:xfrm>
              <a:off x="0" y="644213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└─ Basic Calculations  </a:t>
              </a:r>
              <a:endParaRPr/>
            </a:p>
          </p:txBody>
        </p:sp>
        <p:cxnSp>
          <p:nvCxnSpPr>
            <p:cNvPr id="144" name="Google Shape;144;p8"/>
            <p:cNvCxnSpPr/>
            <p:nvPr/>
          </p:nvCxnSpPr>
          <p:spPr>
            <a:xfrm>
              <a:off x="0" y="966045"/>
              <a:ext cx="11155680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5" name="Google Shape;145;p8"/>
            <p:cNvSpPr/>
            <p:nvPr/>
          </p:nvSpPr>
          <p:spPr>
            <a:xfrm>
              <a:off x="0" y="966045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8"/>
            <p:cNvSpPr txBox="1"/>
            <p:nvPr/>
          </p:nvSpPr>
          <p:spPr>
            <a:xfrm>
              <a:off x="0" y="966045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└─ Introduction to Charting  </a:t>
              </a:r>
              <a:endParaRPr/>
            </a:p>
          </p:txBody>
        </p:sp>
        <p:cxnSp>
          <p:nvCxnSpPr>
            <p:cNvPr id="147" name="Google Shape;147;p8"/>
            <p:cNvCxnSpPr/>
            <p:nvPr/>
          </p:nvCxnSpPr>
          <p:spPr>
            <a:xfrm>
              <a:off x="0" y="1287877"/>
              <a:ext cx="11155680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48" name="Google Shape;148;p8"/>
            <p:cNvSpPr/>
            <p:nvPr/>
          </p:nvSpPr>
          <p:spPr>
            <a:xfrm>
              <a:off x="0" y="1287877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 txBox="1"/>
            <p:nvPr/>
          </p:nvSpPr>
          <p:spPr>
            <a:xfrm>
              <a:off x="0" y="1287877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 Python Fundamentals  </a:t>
              </a:r>
              <a:endParaRPr/>
            </a:p>
          </p:txBody>
        </p:sp>
        <p:cxnSp>
          <p:nvCxnSpPr>
            <p:cNvPr id="150" name="Google Shape;150;p8"/>
            <p:cNvCxnSpPr/>
            <p:nvPr/>
          </p:nvCxnSpPr>
          <p:spPr>
            <a:xfrm>
              <a:off x="0" y="1609708"/>
              <a:ext cx="11155680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1" name="Google Shape;151;p8"/>
            <p:cNvSpPr/>
            <p:nvPr/>
          </p:nvSpPr>
          <p:spPr>
            <a:xfrm>
              <a:off x="0" y="1609708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 txBox="1"/>
            <p:nvPr/>
          </p:nvSpPr>
          <p:spPr>
            <a:xfrm>
              <a:off x="0" y="1609708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└─ Python Basics (Data Types, Loops, Functions)  </a:t>
              </a:r>
              <a:endParaRPr/>
            </a:p>
          </p:txBody>
        </p:sp>
        <p:cxnSp>
          <p:nvCxnSpPr>
            <p:cNvPr id="153" name="Google Shape;153;p8"/>
            <p:cNvCxnSpPr/>
            <p:nvPr/>
          </p:nvCxnSpPr>
          <p:spPr>
            <a:xfrm>
              <a:off x="0" y="1931540"/>
              <a:ext cx="11155680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4" name="Google Shape;154;p8"/>
            <p:cNvSpPr/>
            <p:nvPr/>
          </p:nvSpPr>
          <p:spPr>
            <a:xfrm>
              <a:off x="0" y="1931540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 txBox="1"/>
            <p:nvPr/>
          </p:nvSpPr>
          <p:spPr>
            <a:xfrm>
              <a:off x="0" y="1931540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└─ Numpy &amp; Pandas for Data Manipulation  </a:t>
              </a:r>
              <a:endParaRPr/>
            </a:p>
          </p:txBody>
        </p:sp>
        <p:cxnSp>
          <p:nvCxnSpPr>
            <p:cNvPr id="156" name="Google Shape;156;p8"/>
            <p:cNvCxnSpPr/>
            <p:nvPr/>
          </p:nvCxnSpPr>
          <p:spPr>
            <a:xfrm>
              <a:off x="0" y="2253372"/>
              <a:ext cx="11155680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7" name="Google Shape;157;p8"/>
            <p:cNvSpPr/>
            <p:nvPr/>
          </p:nvSpPr>
          <p:spPr>
            <a:xfrm>
              <a:off x="0" y="2253372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 txBox="1"/>
            <p:nvPr/>
          </p:nvSpPr>
          <p:spPr>
            <a:xfrm>
              <a:off x="0" y="2253372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 Data Visualization with Python  </a:t>
              </a:r>
              <a:endParaRPr/>
            </a:p>
          </p:txBody>
        </p:sp>
        <p:cxnSp>
          <p:nvCxnSpPr>
            <p:cNvPr id="159" name="Google Shape;159;p8"/>
            <p:cNvCxnSpPr/>
            <p:nvPr/>
          </p:nvCxnSpPr>
          <p:spPr>
            <a:xfrm>
              <a:off x="0" y="2575204"/>
              <a:ext cx="11155680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0" name="Google Shape;160;p8"/>
            <p:cNvSpPr/>
            <p:nvPr/>
          </p:nvSpPr>
          <p:spPr>
            <a:xfrm>
              <a:off x="0" y="2575204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 txBox="1"/>
            <p:nvPr/>
          </p:nvSpPr>
          <p:spPr>
            <a:xfrm>
              <a:off x="0" y="2575204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└─ Matplotlib: Basic &amp; Advanced Plotting  </a:t>
              </a:r>
              <a:endParaRPr/>
            </a:p>
          </p:txBody>
        </p:sp>
        <p:cxnSp>
          <p:nvCxnSpPr>
            <p:cNvPr id="162" name="Google Shape;162;p8"/>
            <p:cNvCxnSpPr/>
            <p:nvPr/>
          </p:nvCxnSpPr>
          <p:spPr>
            <a:xfrm>
              <a:off x="0" y="2897036"/>
              <a:ext cx="11155680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3" name="Google Shape;163;p8"/>
            <p:cNvSpPr/>
            <p:nvPr/>
          </p:nvSpPr>
          <p:spPr>
            <a:xfrm>
              <a:off x="0" y="2897036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8"/>
            <p:cNvSpPr txBox="1"/>
            <p:nvPr/>
          </p:nvSpPr>
          <p:spPr>
            <a:xfrm>
              <a:off x="0" y="2897036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└─ Seaborn: Statistical &amp; Categorical Plots  </a:t>
              </a:r>
              <a:endParaRPr/>
            </a:p>
          </p:txBody>
        </p:sp>
        <p:cxnSp>
          <p:nvCxnSpPr>
            <p:cNvPr id="165" name="Google Shape;165;p8"/>
            <p:cNvCxnSpPr/>
            <p:nvPr/>
          </p:nvCxnSpPr>
          <p:spPr>
            <a:xfrm>
              <a:off x="0" y="3218867"/>
              <a:ext cx="11155680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6" name="Google Shape;166;p8"/>
            <p:cNvSpPr/>
            <p:nvPr/>
          </p:nvSpPr>
          <p:spPr>
            <a:xfrm>
              <a:off x="0" y="3218867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 txBox="1"/>
            <p:nvPr/>
          </p:nvSpPr>
          <p:spPr>
            <a:xfrm>
              <a:off x="0" y="3218867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 Advanced Visualization  </a:t>
              </a:r>
              <a:endParaRPr/>
            </a:p>
          </p:txBody>
        </p:sp>
        <p:cxnSp>
          <p:nvCxnSpPr>
            <p:cNvPr id="168" name="Google Shape;168;p8"/>
            <p:cNvCxnSpPr/>
            <p:nvPr/>
          </p:nvCxnSpPr>
          <p:spPr>
            <a:xfrm>
              <a:off x="0" y="3540699"/>
              <a:ext cx="11155680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9" name="Google Shape;169;p8"/>
            <p:cNvSpPr/>
            <p:nvPr/>
          </p:nvSpPr>
          <p:spPr>
            <a:xfrm>
              <a:off x="0" y="3540699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0" y="3540699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└─ Pandas Built-in Visualization  </a:t>
              </a:r>
              <a:endParaRPr/>
            </a:p>
          </p:txBody>
        </p:sp>
        <p:cxnSp>
          <p:nvCxnSpPr>
            <p:cNvPr id="171" name="Google Shape;171;p8"/>
            <p:cNvCxnSpPr/>
            <p:nvPr/>
          </p:nvCxnSpPr>
          <p:spPr>
            <a:xfrm>
              <a:off x="0" y="3862531"/>
              <a:ext cx="11155680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2" name="Google Shape;172;p8"/>
            <p:cNvSpPr/>
            <p:nvPr/>
          </p:nvSpPr>
          <p:spPr>
            <a:xfrm>
              <a:off x="0" y="3862531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0" y="3862531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└─ Plotly &amp; Cufflinks for Interactive Visuals  </a:t>
              </a:r>
              <a:endParaRPr/>
            </a:p>
          </p:txBody>
        </p:sp>
        <p:cxnSp>
          <p:nvCxnSpPr>
            <p:cNvPr id="174" name="Google Shape;174;p8"/>
            <p:cNvCxnSpPr/>
            <p:nvPr/>
          </p:nvCxnSpPr>
          <p:spPr>
            <a:xfrm>
              <a:off x="0" y="4184363"/>
              <a:ext cx="11155680" cy="0"/>
            </a:xfrm>
            <a:prstGeom prst="straightConnector1">
              <a:avLst/>
            </a:pr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5" name="Google Shape;175;p8"/>
            <p:cNvSpPr/>
            <p:nvPr/>
          </p:nvSpPr>
          <p:spPr>
            <a:xfrm>
              <a:off x="0" y="4184363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 txBox="1"/>
            <p:nvPr/>
          </p:nvSpPr>
          <p:spPr>
            <a:xfrm>
              <a:off x="0" y="4184363"/>
              <a:ext cx="11155680" cy="321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└─ Geospatial Plotting with Plotly 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Inter"/>
              <a:buNone/>
            </a:pPr>
            <a:r>
              <a:rPr b="1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Module 1: Excel for Data Management and Visualization</a:t>
            </a:r>
            <a:br>
              <a:rPr b="1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</a:br>
            <a:endParaRPr/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Data Management, Table Formatting, and Basic Excel Functions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800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Basic Excel Calculations (Percentages, Dates, AutoSum)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</a:pPr>
            <a:r>
              <a:rPr b="0" i="0"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Introduction to Data Visualization and Excel Charting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Bar &amp; Column Charts, </a:t>
            </a:r>
            <a:r>
              <a:rPr lang="en-US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Histograms &amp; Pareto Charts, Line Charts, Pie &amp; Donut Charts, Scatter &amp; Bubble Charts, Bubble Charts, Box &amp; Whisker Charts, Tree Maps &amp; Sunburst Charts, Waterfall Charts, Funnel Charts, Radar Charts, Surface &amp; Contour Charts, Stock Charts, Heat Maps Geospatial/Choropleth Maps</a:t>
            </a:r>
            <a:endParaRPr/>
          </a:p>
          <a:p>
            <a:pPr indent="-184150" lvl="1" marL="74295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143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2025-03-24T03:37:56Z</dcterms:created>
  <dc:creator>Saeed Rezaee</dc:creator>
</cp:coreProperties>
</file>