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383" r:id="rId2"/>
    <p:sldId id="399" r:id="rId3"/>
    <p:sldId id="403" r:id="rId4"/>
    <p:sldId id="404" r:id="rId5"/>
    <p:sldId id="405" r:id="rId6"/>
    <p:sldId id="406" r:id="rId7"/>
    <p:sldId id="413" r:id="rId8"/>
    <p:sldId id="407" r:id="rId9"/>
    <p:sldId id="421" r:id="rId10"/>
    <p:sldId id="408" r:id="rId11"/>
    <p:sldId id="422" r:id="rId12"/>
    <p:sldId id="409" r:id="rId13"/>
    <p:sldId id="410" r:id="rId14"/>
    <p:sldId id="411" r:id="rId15"/>
    <p:sldId id="412" r:id="rId16"/>
    <p:sldId id="414" r:id="rId17"/>
    <p:sldId id="415" r:id="rId18"/>
    <p:sldId id="416" r:id="rId19"/>
    <p:sldId id="417" r:id="rId20"/>
    <p:sldId id="418" r:id="rId21"/>
    <p:sldId id="419" r:id="rId22"/>
    <p:sldId id="423" r:id="rId23"/>
    <p:sldId id="424" r:id="rId24"/>
    <p:sldId id="425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C178692-16A2-F54C-8B16-B5FB0541B096}">
          <p14:sldIdLst>
            <p14:sldId id="383"/>
            <p14:sldId id="399"/>
            <p14:sldId id="403"/>
            <p14:sldId id="404"/>
            <p14:sldId id="405"/>
            <p14:sldId id="406"/>
            <p14:sldId id="413"/>
            <p14:sldId id="407"/>
            <p14:sldId id="421"/>
            <p14:sldId id="408"/>
            <p14:sldId id="422"/>
            <p14:sldId id="409"/>
            <p14:sldId id="410"/>
            <p14:sldId id="411"/>
            <p14:sldId id="412"/>
            <p14:sldId id="414"/>
            <p14:sldId id="415"/>
            <p14:sldId id="416"/>
            <p14:sldId id="417"/>
            <p14:sldId id="418"/>
            <p14:sldId id="419"/>
            <p14:sldId id="423"/>
            <p14:sldId id="424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7"/>
    <p:restoredTop sz="92276"/>
  </p:normalViewPr>
  <p:slideViewPr>
    <p:cSldViewPr>
      <p:cViewPr varScale="1">
        <p:scale>
          <a:sx n="66" d="100"/>
          <a:sy n="66" d="100"/>
        </p:scale>
        <p:origin x="16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214F77-5844-DC4D-864B-7E6B16FAB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F373E-D05E-FB47-AB34-A97A1EC19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673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FC4ED-471E-42C2-B8B5-C2260568DD09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46CD0-1A1F-484A-ACF4-2B3D020C9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37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just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177A0BA-6068-2F4B-A045-C0DAEA7ABB8D}" type="datetime1">
              <a:rPr lang="pt-BR" smtClean="0"/>
              <a:t>16/05/2023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F262064-72D6-4D04-B2F2-E79D0011B17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FE9-644B-8A4C-9649-E3ACD891C547}" type="datetime1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8F4C-6384-0146-AD34-72E06F88FAD3}" type="datetime1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2C27A0-3817-794B-A93A-8FBBD99D3B0D}" type="datetime1">
              <a:rPr lang="pt-BR" smtClean="0"/>
              <a:t>16/05/2023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F262064-72D6-4D04-B2F2-E79D0011B17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630F886-CA6F-FA4A-A3E3-6E695B7D3E09}" type="datetime1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F262064-72D6-4D04-B2F2-E79D0011B17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D9-FA9F-1C49-BE31-A3E0F87D1330}" type="datetime1">
              <a:rPr lang="pt-BR" smtClean="0"/>
              <a:t>16/05/2023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3497-4515-B545-A341-1D6994782DF3}" type="datetime1">
              <a:rPr lang="pt-BR" smtClean="0"/>
              <a:t>16/05/2023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C1D00A-CA18-A841-BB66-79003B665810}" type="datetime1">
              <a:rPr lang="pt-BR" smtClean="0"/>
              <a:t>16/05/2023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262064-72D6-4D04-B2F2-E79D0011B17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A23A-3FC7-EC40-80B0-74F6BFCE3B10}" type="datetime1">
              <a:rPr lang="pt-BR" smtClean="0"/>
              <a:t>16/05/2023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0E9B373-D2D8-CE4F-9C69-9DE8A95D047A}" type="datetime1">
              <a:rPr lang="pt-BR" smtClean="0"/>
              <a:t>16/05/2023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F262064-72D6-4D04-B2F2-E79D0011B171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11E6C6-CE7C-5B41-A408-E510EED6505D}" type="datetime1">
              <a:rPr lang="pt-BR" smtClean="0"/>
              <a:t>16/05/2023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262064-72D6-4D04-B2F2-E79D0011B171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dirty="0"/>
              <a:t>Clique para editar o texto mestre</a:t>
            </a:r>
          </a:p>
          <a:p>
            <a:pPr lvl="1" eaLnBrk="1" latinLnBrk="0" hangingPunct="1"/>
            <a:r>
              <a:rPr kumimoji="0" lang="pt-BR" dirty="0"/>
              <a:t>Segundo nível</a:t>
            </a:r>
          </a:p>
          <a:p>
            <a:pPr lvl="2" eaLnBrk="1" latinLnBrk="0" hangingPunct="1"/>
            <a:r>
              <a:rPr kumimoji="0" lang="pt-BR" dirty="0"/>
              <a:t>Terceiro nível</a:t>
            </a:r>
          </a:p>
          <a:p>
            <a:pPr lvl="3" eaLnBrk="1" latinLnBrk="0" hangingPunct="1"/>
            <a:r>
              <a:rPr kumimoji="0" lang="pt-BR" dirty="0"/>
              <a:t>Quarto nível</a:t>
            </a:r>
          </a:p>
          <a:p>
            <a:pPr lvl="4" eaLnBrk="1" latinLnBrk="0" hangingPunct="1"/>
            <a:r>
              <a:rPr kumimoji="0" lang="pt-BR" dirty="0"/>
              <a:t>Quinto nível</a:t>
            </a:r>
            <a:endParaRPr kumimoji="0" 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E0BFB42-3DF5-3C4C-A9BB-20E39A94066A}" type="datetime1">
              <a:rPr lang="pt-BR" smtClean="0"/>
              <a:t>16/05/2023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262064-72D6-4D04-B2F2-E79D0011B171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Espaço Reservado para Rodapé 16"/>
          <p:cNvSpPr txBox="1">
            <a:spLocks/>
          </p:cNvSpPr>
          <p:nvPr userDrawn="1"/>
        </p:nvSpPr>
        <p:spPr bwMode="auto">
          <a:xfrm>
            <a:off x="107504" y="6473952"/>
            <a:ext cx="3657600" cy="384048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Terigi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A7360-CCC0-4C4F-8A65-A84CE9561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Software Básico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B0B15B-9A7F-D147-894F-B45B7E24C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Lista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DB5427-18EE-2844-89E9-986D113A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849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18ED6-6584-ACF4-EC69-543CF206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-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7906E-64B1-BCF3-B1EA-6B6ACB2B9B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Incluindo elementos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"cama"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"mesa"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"cadeira"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"armário"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"sapateira"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#qual o resultado?</a:t>
            </a:r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endParaRPr lang="pt-BR" sz="2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D81D08-38D3-D055-697A-88B3668113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00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18ED6-6584-ACF4-EC69-543CF206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-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7906E-64B1-BCF3-B1EA-6B6ACB2B9B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err="1">
                <a:solidFill>
                  <a:srgbClr val="7030A0"/>
                </a:solidFill>
              </a:rPr>
              <a:t>insert</a:t>
            </a:r>
            <a:r>
              <a:rPr lang="pt-BR" sz="2400" dirty="0"/>
              <a:t>(</a:t>
            </a:r>
            <a:r>
              <a:rPr lang="pt-BR" sz="2400" dirty="0">
                <a:solidFill>
                  <a:srgbClr val="0070C0"/>
                </a:solidFill>
              </a:rPr>
              <a:t>índice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70C0"/>
                </a:solidFill>
              </a:rPr>
              <a:t>elemento</a:t>
            </a:r>
            <a:r>
              <a:rPr lang="pt-BR" sz="2400" dirty="0"/>
              <a:t>)</a:t>
            </a:r>
          </a:p>
          <a:p>
            <a:pPr lvl="1"/>
            <a:r>
              <a:rPr lang="pt-BR" sz="2200" dirty="0"/>
              <a:t>Insere um elemento na lista na posição indicada pelo índice.</a:t>
            </a:r>
          </a:p>
          <a:p>
            <a:pPr lvl="1"/>
            <a:r>
              <a:rPr lang="pt-BR" sz="2200" dirty="0"/>
              <a:t>Altera a lista original</a:t>
            </a:r>
          </a:p>
          <a:p>
            <a:pPr marL="365760" lvl="1" indent="0">
              <a:buNone/>
            </a:pPr>
            <a:endParaRPr lang="pt-BR" sz="2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 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= [1, 2, 3, 1, 8, 12, 7]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pt-BR" sz="2400" dirty="0">
                <a:solidFill>
                  <a:srgbClr val="00B050"/>
                </a:solidFill>
              </a:rPr>
              <a:t>'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Bruno</a:t>
            </a:r>
            <a:r>
              <a:rPr lang="pt-BR" sz="2400" dirty="0">
                <a:solidFill>
                  <a:srgbClr val="00B050"/>
                </a:solidFill>
              </a:rPr>
              <a:t>'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#qual o resultado?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2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D81D08-38D3-D055-697A-88B3668113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48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18ED6-6584-ACF4-EC69-543CF206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-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7906E-64B1-BCF3-B1EA-6B6ACB2B9B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Removendo elementos (por valor)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"cama"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"mesa"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"cadeira"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"armário"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"cadeira"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#qual o resultado?</a:t>
            </a:r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endParaRPr lang="pt-BR" sz="2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D81D08-38D3-D055-697A-88B3668113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20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18ED6-6584-ACF4-EC69-543CF206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-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7906E-64B1-BCF3-B1EA-6B6ACB2B9B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Removendo elementos (por posição)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"cama"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"mesa"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"cadeira"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"armário"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#qual o resultado?</a:t>
            </a:r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endParaRPr lang="pt-BR" sz="2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D81D08-38D3-D055-697A-88B3668113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01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18ED6-6584-ACF4-EC69-543CF206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-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7906E-64B1-BCF3-B1EA-6B6ACB2B9B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Ordenando a lista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"cama"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"mesa"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"cadeira"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"armário"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.sort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#qual o resultado?</a:t>
            </a:r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endParaRPr lang="pt-BR" sz="2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D81D08-38D3-D055-697A-88B3668113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49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18ED6-6584-ACF4-EC69-543CF206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-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7906E-64B1-BCF3-B1EA-6B6ACB2B9B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Invertendo a lista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"cama"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"mesa"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"cadeira"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"armário"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.sort</a:t>
            </a:r>
            <a:r>
              <a:rPr lang="pt-BR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(reverse=</a:t>
            </a:r>
            <a:r>
              <a:rPr lang="pt-BR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#qual o resultado?</a:t>
            </a:r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endParaRPr lang="pt-BR" sz="2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D81D08-38D3-D055-697A-88B3668113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38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18ED6-6584-ACF4-EC69-543CF206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-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7906E-64B1-BCF3-B1EA-6B6ACB2B9B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Copiando lista (mesma referência)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"cama"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"mesa"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"cadeira"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"armário"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 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moveis</a:t>
            </a:r>
          </a:p>
          <a:p>
            <a:pPr marL="0" indent="0">
              <a:buNone/>
            </a:pPr>
            <a:endParaRPr lang="pt-BR" sz="2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.append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comôda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#qual o resultado?</a:t>
            </a:r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endParaRPr lang="pt-BR" sz="2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D81D08-38D3-D055-697A-88B3668113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91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18ED6-6584-ACF4-EC69-543CF206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-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7906E-64B1-BCF3-B1EA-6B6ACB2B9B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Copiando lista (cópias independentes)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"cama"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"mesa"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"cadeira"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"armário"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 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[:]</a:t>
            </a:r>
          </a:p>
          <a:p>
            <a:pPr marL="0" indent="0">
              <a:buNone/>
            </a:pPr>
            <a:endParaRPr lang="pt-BR" sz="2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.append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"cômoda"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#qual o resultado?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#qual o resultado?</a:t>
            </a:r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endParaRPr lang="pt-BR" sz="2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D81D08-38D3-D055-697A-88B3668113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469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18ED6-6584-ACF4-EC69-543CF206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-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7906E-64B1-BCF3-B1EA-6B6ACB2B9B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Outras operações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 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= [2, 4, 7, 8, 1]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soma os elementos</a:t>
            </a: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quantos elementos</a:t>
            </a: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endParaRPr lang="pt-BR" sz="2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D81D08-38D3-D055-697A-88B3668113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18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ED055B-E85B-F939-238A-F6C6845CD065}"/>
              </a:ext>
            </a:extLst>
          </p:cNvPr>
          <p:cNvSpPr txBox="1"/>
          <p:nvPr/>
        </p:nvSpPr>
        <p:spPr>
          <a:xfrm>
            <a:off x="4355976" y="3250959"/>
            <a:ext cx="34563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maior elemento</a:t>
            </a:r>
            <a:endParaRPr lang="pt-BR" sz="2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menor elemento</a:t>
            </a: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2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9562D1-26EB-5E5C-3E09-B0ED9F8BFA53}"/>
              </a:ext>
            </a:extLst>
          </p:cNvPr>
          <p:cNvSpPr txBox="1"/>
          <p:nvPr/>
        </p:nvSpPr>
        <p:spPr>
          <a:xfrm>
            <a:off x="2864221" y="6261608"/>
            <a:ext cx="3449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#quais os resultados?</a:t>
            </a:r>
          </a:p>
        </p:txBody>
      </p:sp>
    </p:spTree>
    <p:extLst>
      <p:ext uri="{BB962C8B-B14F-4D97-AF65-F5344CB8AC3E}">
        <p14:creationId xmlns:p14="http://schemas.microsoft.com/office/powerpoint/2010/main" val="2723703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18ED6-6584-ACF4-EC69-543CF206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-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7906E-64B1-BCF3-B1EA-6B6ACB2B9B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err="1">
                <a:solidFill>
                  <a:srgbClr val="7030A0"/>
                </a:solidFill>
              </a:rPr>
              <a:t>extend</a:t>
            </a:r>
            <a:r>
              <a:rPr lang="pt-BR" sz="2400" dirty="0">
                <a:solidFill>
                  <a:srgbClr val="7030A0"/>
                </a:solidFill>
              </a:rPr>
              <a:t>( )</a:t>
            </a:r>
          </a:p>
          <a:p>
            <a:pPr lvl="1"/>
            <a:r>
              <a:rPr lang="pt-BR" sz="2200" dirty="0"/>
              <a:t>Acrescenta elementos ao final da lista</a:t>
            </a:r>
          </a:p>
          <a:p>
            <a:pPr lvl="1"/>
            <a:r>
              <a:rPr lang="pt-BR" sz="2200" dirty="0"/>
              <a:t>Altera a lista original</a:t>
            </a:r>
          </a:p>
          <a:p>
            <a:endParaRPr lang="pt-BR" sz="2200" dirty="0"/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 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= [2, 4]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([8,1])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#qual o resultado?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endParaRPr lang="pt-BR" sz="2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D81D08-38D3-D055-697A-88B3668113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4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B877C-08AF-B7CE-F359-0CBD3CD0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E3A469-B65B-1949-FB7C-2C297DFC1D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200" dirty="0"/>
              <a:t>Tipo de variável que permite armazenar vários valores, acessados individualmente por um índice. </a:t>
            </a:r>
          </a:p>
          <a:p>
            <a:endParaRPr lang="pt-BR" sz="2200" dirty="0"/>
          </a:p>
          <a:p>
            <a:r>
              <a:rPr lang="pt-BR" sz="2200" dirty="0"/>
              <a:t>Estrutura de dados similar a </a:t>
            </a:r>
            <a:r>
              <a:rPr lang="pt-BR" sz="2200" i="1" dirty="0" err="1"/>
              <a:t>arrays</a:t>
            </a:r>
            <a:r>
              <a:rPr lang="pt-BR" sz="2200" dirty="0"/>
              <a:t> ou vetores e corresponde a posições de memória, identificadas por um único nome, individualizadas por </a:t>
            </a:r>
            <a:r>
              <a:rPr lang="pt-BR" sz="2200" b="1" dirty="0"/>
              <a:t>índices</a:t>
            </a:r>
            <a:r>
              <a:rPr lang="pt-BR" sz="2200" dirty="0"/>
              <a:t>, onde cada posição possui um conteúdo chamado de elemento.</a:t>
            </a:r>
          </a:p>
          <a:p>
            <a:endParaRPr lang="pt-BR" sz="2200" dirty="0"/>
          </a:p>
          <a:p>
            <a:r>
              <a:rPr lang="pt-BR" sz="2200" dirty="0"/>
              <a:t>O nome da variável segue as mesmas regras das variáveis simples.</a:t>
            </a:r>
          </a:p>
          <a:p>
            <a:endParaRPr lang="pt-BR" sz="2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54F7CD-E111-9AE5-7847-DB7A21671D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298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18ED6-6584-ACF4-EC69-543CF206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-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7906E-64B1-BCF3-B1EA-6B6ACB2B9B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err="1">
                <a:solidFill>
                  <a:srgbClr val="7030A0"/>
                </a:solidFill>
              </a:rPr>
              <a:t>count</a:t>
            </a:r>
            <a:r>
              <a:rPr lang="pt-BR" sz="2400" dirty="0">
                <a:solidFill>
                  <a:srgbClr val="7030A0"/>
                </a:solidFill>
              </a:rPr>
              <a:t>( )</a:t>
            </a:r>
          </a:p>
          <a:p>
            <a:pPr lvl="1"/>
            <a:r>
              <a:rPr lang="pt-BR" sz="2200" dirty="0"/>
              <a:t>Retorna quantas vezes o elemento aparece na lista</a:t>
            </a:r>
          </a:p>
          <a:p>
            <a:pPr lvl="1"/>
            <a:endParaRPr lang="pt-BR" sz="2200" dirty="0"/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 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= [1, 2, 3, 1, 8, 12, 7]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#qual o resultado?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endParaRPr lang="pt-BR" sz="2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D81D08-38D3-D055-697A-88B3668113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582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18ED6-6584-ACF4-EC69-543CF206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-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7906E-64B1-BCF3-B1EA-6B6ACB2B9B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rgbClr val="7030A0"/>
                </a:solidFill>
              </a:rPr>
              <a:t>index( )</a:t>
            </a:r>
          </a:p>
          <a:p>
            <a:pPr lvl="1"/>
            <a:r>
              <a:rPr lang="pt-BR" sz="2200" dirty="0"/>
              <a:t>Retorna o índice da primeira ocorrência do elemento na lista.</a:t>
            </a:r>
          </a:p>
          <a:p>
            <a:pPr lvl="1"/>
            <a:r>
              <a:rPr lang="pt-BR" sz="2200" dirty="0"/>
              <a:t> Um erro ocorre se o elemento não consta da lista.</a:t>
            </a:r>
          </a:p>
          <a:p>
            <a:pPr marL="0" indent="0">
              <a:buNone/>
            </a:pPr>
            <a:endParaRPr lang="pt-BR" sz="2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 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= [1, 2, 3, 1, 8, 12, 7]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(8)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#qual o resultado?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endParaRPr lang="pt-BR" sz="2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D81D08-38D3-D055-697A-88B3668113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214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18ED6-6584-ACF4-EC69-543CF206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-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7906E-64B1-BCF3-B1EA-6B6ACB2B9B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>
                <a:solidFill>
                  <a:srgbClr val="7030A0"/>
                </a:solidFill>
              </a:rPr>
              <a:t>pop</a:t>
            </a:r>
            <a:r>
              <a:rPr lang="pt-BR" sz="2400" dirty="0"/>
              <a:t>(</a:t>
            </a:r>
            <a:r>
              <a:rPr lang="pt-BR" sz="2400" dirty="0">
                <a:solidFill>
                  <a:srgbClr val="0070C0"/>
                </a:solidFill>
              </a:rPr>
              <a:t>índice</a:t>
            </a:r>
            <a:r>
              <a:rPr lang="pt-BR" sz="2400" dirty="0"/>
              <a:t>)</a:t>
            </a:r>
          </a:p>
          <a:p>
            <a:pPr lvl="1"/>
            <a:r>
              <a:rPr lang="pt-BR" sz="2200" dirty="0"/>
              <a:t>Remove da lista o elemento na posição índice e o retorna.</a:t>
            </a:r>
          </a:p>
          <a:p>
            <a:pPr lvl="1"/>
            <a:r>
              <a:rPr lang="pt-BR" sz="2200" dirty="0"/>
              <a:t>Se índice não for mencionado, é assumido o último.</a:t>
            </a:r>
          </a:p>
          <a:p>
            <a:pPr lvl="1"/>
            <a:endParaRPr lang="pt-BR" sz="2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 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= [1, 2, 3, 1, 8, 12, 7]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#qual o resultado?</a:t>
            </a:r>
          </a:p>
          <a:p>
            <a:pPr marL="0" indent="0">
              <a:buNone/>
            </a:pPr>
            <a:endParaRPr lang="pt-BR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#qual o resultado?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#qual o resultado?</a:t>
            </a:r>
          </a:p>
          <a:p>
            <a:pPr marL="0" indent="0">
              <a:buNone/>
            </a:pPr>
            <a:endParaRPr lang="pt-BR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endParaRPr lang="pt-BR" sz="2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D81D08-38D3-D055-697A-88B3668113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306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18ED6-6584-ACF4-EC69-543CF206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-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7906E-64B1-BCF3-B1EA-6B6ACB2B9B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rgbClr val="7030A0"/>
                </a:solidFill>
              </a:rPr>
              <a:t>split</a:t>
            </a:r>
            <a:r>
              <a:rPr lang="pt-BR" sz="2400" dirty="0"/>
              <a:t>( )</a:t>
            </a:r>
          </a:p>
          <a:p>
            <a:pPr lvl="1"/>
            <a:r>
              <a:rPr lang="pt-BR" sz="2200" dirty="0"/>
              <a:t>Separa uma </a:t>
            </a:r>
            <a:r>
              <a:rPr lang="pt-BR" sz="2200" i="1" dirty="0" err="1"/>
              <a:t>string</a:t>
            </a:r>
            <a:r>
              <a:rPr lang="pt-BR" sz="2200" dirty="0"/>
              <a:t> em uma lista de </a:t>
            </a:r>
            <a:r>
              <a:rPr lang="pt-BR" sz="2200" i="1" dirty="0" err="1"/>
              <a:t>strings</a:t>
            </a:r>
            <a:r>
              <a:rPr lang="pt-BR" sz="2200" dirty="0"/>
              <a:t> menores.</a:t>
            </a:r>
          </a:p>
          <a:p>
            <a:pPr lvl="1"/>
            <a:endParaRPr lang="pt-BR" sz="2200" dirty="0"/>
          </a:p>
          <a:p>
            <a:pPr lvl="1"/>
            <a:r>
              <a:rPr lang="pt-BR" sz="2200" dirty="0"/>
              <a:t>Recebe como parâmetro um caractere separador e um número máximo de pedaços (opcional).</a:t>
            </a:r>
          </a:p>
          <a:p>
            <a:pPr lvl="1"/>
            <a:endParaRPr lang="pt-BR" sz="2200" dirty="0"/>
          </a:p>
          <a:p>
            <a:pPr lvl="1"/>
            <a:r>
              <a:rPr lang="pt-BR" sz="2200" dirty="0"/>
              <a:t>Retorna uma lista de </a:t>
            </a:r>
            <a:r>
              <a:rPr lang="pt-BR" sz="2200" i="1" dirty="0" err="1"/>
              <a:t>strings</a:t>
            </a:r>
            <a:r>
              <a:rPr lang="pt-BR" sz="2200" dirty="0"/>
              <a:t>, são os pedaços da </a:t>
            </a:r>
            <a:r>
              <a:rPr lang="pt-BR" sz="2200" i="1" dirty="0" err="1"/>
              <a:t>string</a:t>
            </a:r>
            <a:r>
              <a:rPr lang="pt-BR" sz="2200" dirty="0"/>
              <a:t> original divididos pelo separador.</a:t>
            </a:r>
          </a:p>
          <a:p>
            <a:pPr lvl="1"/>
            <a:endParaRPr lang="pt-BR" sz="2200" dirty="0"/>
          </a:p>
          <a:p>
            <a:pPr lvl="1"/>
            <a:r>
              <a:rPr lang="pt-BR" sz="2200" dirty="0"/>
              <a:t>Não altera a </a:t>
            </a:r>
            <a:r>
              <a:rPr lang="pt-BR" sz="2200" i="1" dirty="0" err="1"/>
              <a:t>string</a:t>
            </a:r>
            <a:r>
              <a:rPr lang="pt-BR" sz="2200" dirty="0"/>
              <a:t> original.</a:t>
            </a:r>
            <a:endParaRPr lang="pt-BR" sz="2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endParaRPr lang="pt-BR" sz="2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D81D08-38D3-D055-697A-88B3668113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938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6CEA5-9C1D-3D73-3E38-6AB1FBE1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-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3CC6A9-FA9E-90EF-F50A-17FAC8F84EF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texto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</a:t>
            </a:r>
            <a:r>
              <a:rPr lang="pt-BR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www.eupoderiaterestudadomais.com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pt-BR" sz="2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texto.</a:t>
            </a:r>
            <a:r>
              <a:rPr lang="pt-BR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“.”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pt-BR" sz="22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13:15:45”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pt-BR" sz="220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pt-BR" sz="22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“:”</a:t>
            </a:r>
            <a:r>
              <a:rPr lang="pt-BR" sz="220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hora</a:t>
            </a: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minuto</a:t>
            </a: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segundo</a:t>
            </a: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“13:15:45”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“:”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hora, minuto, segundo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#qual o resultado?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AB892B-89CF-4B39-C56E-99CA27710A5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86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7DF1E-E79D-9D00-B8B6-30E22230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uma 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A86977-8144-27C0-9015-C8C92836B6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Lista vazia:</a:t>
            </a:r>
          </a:p>
          <a:p>
            <a:pPr marL="311150" indent="0">
              <a:buNone/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#criando uma lista vazia chamada </a:t>
            </a:r>
            <a:r>
              <a:rPr lang="pt-BR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</a:p>
          <a:p>
            <a:pPr marL="311150" indent="0"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= [ ]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200" dirty="0"/>
              <a:t>Lista com 3 elementos:</a:t>
            </a:r>
          </a:p>
          <a:p>
            <a:endParaRPr lang="pt-BR" dirty="0"/>
          </a:p>
          <a:p>
            <a:pPr marL="311150" indent="0">
              <a:buNone/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#criando uma lista chamada </a:t>
            </a:r>
            <a:r>
              <a:rPr lang="pt-BR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dado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tamanho 3</a:t>
            </a:r>
          </a:p>
          <a:p>
            <a:pPr marL="311150" indent="0"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dado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= [12, 7, 4]</a:t>
            </a:r>
          </a:p>
          <a:p>
            <a:endParaRPr lang="pt-BR" dirty="0"/>
          </a:p>
          <a:p>
            <a:r>
              <a:rPr lang="pt-BR" sz="2200" dirty="0"/>
              <a:t>Os índices começam em zero.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5186BD-CDAD-96A4-BD8F-273217AD84F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88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7DF1E-E79D-9D00-B8B6-30E22230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 uma 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A86977-8144-27C0-9015-C8C92836B6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O nome refere-se, coletivamente, a todos os elementos da variável composta. Para referência de um elemento específico é necessário colocar o nome da variável, seguido de um índice entre colchetes.</a:t>
            </a:r>
          </a:p>
          <a:p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dado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=[20, 7, 5]</a:t>
            </a:r>
          </a:p>
          <a:p>
            <a:pPr marL="0" indent="0">
              <a:buNone/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#qual é resultado de cada print abaixo?</a:t>
            </a:r>
          </a:p>
          <a:p>
            <a:pPr marL="0" indent="0">
              <a:buNone/>
            </a:pPr>
            <a:endParaRPr lang="pt-BR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dado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[0])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dado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[1])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dado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[2])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5186BD-CDAD-96A4-BD8F-273217AD84F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4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F3E6FF7-2710-755B-7F3C-474D8FCF23D4}"/>
              </a:ext>
            </a:extLst>
          </p:cNvPr>
          <p:cNvSpPr txBox="1"/>
          <p:nvPr/>
        </p:nvSpPr>
        <p:spPr>
          <a:xfrm>
            <a:off x="4427984" y="4718387"/>
            <a:ext cx="2159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dado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[3])</a:t>
            </a:r>
            <a:endParaRPr lang="pt-BR" sz="2000" dirty="0"/>
          </a:p>
          <a:p>
            <a:endParaRPr lang="pt-B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dado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17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7DF1E-E79D-9D00-B8B6-30E22230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Modificando a uma 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A86977-8144-27C0-9015-C8C92836B6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200" dirty="0"/>
              <a:t>As listas no Python são mutáveis, podendo ser alteradas a qualquer momento.</a:t>
            </a:r>
          </a:p>
          <a:p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dado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= [20, 7, 5]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dado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[2] = 3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dado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pt-BR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dado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[1] * 2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dado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[1] = </a:t>
            </a:r>
            <a:r>
              <a:rPr lang="pt-BR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dado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[1] + </a:t>
            </a:r>
            <a:r>
              <a:rPr lang="pt-BR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dado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#qual é o resultado das modificações?</a:t>
            </a: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dado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5186BD-CDAD-96A4-BD8F-273217AD84F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93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18ED6-6584-ACF4-EC69-543CF206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- Atribuições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7906E-64B1-BCF3-B1EA-6B6ACB2B9B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200" dirty="0"/>
              <a:t>Uma lista pode conter zero ou mais elementos de um </a:t>
            </a:r>
            <a:r>
              <a:rPr lang="pt-BR" sz="2200" b="1" dirty="0"/>
              <a:t>mesmo tipo ou de tipos diversos</a:t>
            </a:r>
            <a:r>
              <a:rPr lang="pt-BR" sz="2200" dirty="0"/>
              <a:t>, ou ainda pode </a:t>
            </a:r>
            <a:r>
              <a:rPr lang="pt-BR" sz="2200" b="1" dirty="0"/>
              <a:t>conter outras listas</a:t>
            </a:r>
            <a:r>
              <a:rPr lang="pt-BR" sz="2200" dirty="0"/>
              <a:t>. 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dado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 = [4, 19, 2,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"Nome"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11, 78]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dado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[0] = 30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dado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#qual o resultado?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dado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[-1] =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"teste"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dado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#qual o resultado?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dado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[3] = 67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dado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#qual o resultado?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endParaRPr lang="pt-BR" sz="2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D81D08-38D3-D055-697A-88B3668113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64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18ED6-6584-ACF4-EC69-543CF206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- Operações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7906E-64B1-BCF3-B1EA-6B6ACB2B9B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Trocando elementos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"cama"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"mesa"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"cadeira"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"armário"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[-2] =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"cômoda"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#qual o resultado?</a:t>
            </a:r>
          </a:p>
          <a:p>
            <a:pPr marL="0" indent="0">
              <a:buNone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[2] =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"cama casal"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#qual o resultado?</a:t>
            </a: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endParaRPr lang="pt-BR" sz="2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D81D08-38D3-D055-697A-88B3668113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90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18ED6-6584-ACF4-EC69-543CF206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- Fatia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7906E-64B1-BCF3-B1EA-6B6ACB2B9B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200" dirty="0"/>
              <a:t>Os elementos de uma lista em Python podem ser acessados separadamente ou em grupos, através de indexação e corte em </a:t>
            </a:r>
            <a:r>
              <a:rPr lang="pt-BR" sz="2200" b="1" dirty="0"/>
              <a:t>fatias</a:t>
            </a:r>
            <a:r>
              <a:rPr lang="pt-BR" sz="2200" dirty="0"/>
              <a:t>.</a:t>
            </a:r>
          </a:p>
          <a:p>
            <a:endParaRPr lang="pt-BR" sz="2200" dirty="0"/>
          </a:p>
          <a:p>
            <a:r>
              <a:rPr lang="pt-BR" sz="2200" dirty="0"/>
              <a:t>O corte em fatias é parecido com a indexação, indicando-se os índices inicial e final separados por dois pontos (":").</a:t>
            </a:r>
          </a:p>
          <a:p>
            <a:endParaRPr lang="pt-BR" sz="2200" dirty="0"/>
          </a:p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"cama"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"mesa"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"cadeira"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"armário"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pt-BR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Imprimir do segundo item da lista em diante (da posição 1 em diante, incluindo a posição 1)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[1:])</a:t>
            </a:r>
          </a:p>
          <a:p>
            <a:pPr marL="0" indent="0">
              <a:buNone/>
            </a:pPr>
            <a:endParaRPr lang="pt-BR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endParaRPr lang="pt-BR" sz="2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D81D08-38D3-D055-697A-88B3668113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19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18ED6-6584-ACF4-EC69-543CF206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- Fatia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7906E-64B1-BCF3-B1EA-6B6ACB2B9B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"cama"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"mesa"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"cadeira"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"armário"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pt-BR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Imprimir os elementos que estão antes da posição 2 (não inclui a posição 2)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[:2])</a:t>
            </a:r>
          </a:p>
          <a:p>
            <a:pPr marL="0" indent="0">
              <a:buNone/>
            </a:pPr>
            <a:endParaRPr lang="pt-BR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Imprimir os elementos a partir da posição 2 e antes da posição 4, ou seja, elementos de índices 2 e 3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[2:4])</a:t>
            </a:r>
          </a:p>
          <a:p>
            <a:pPr marL="0" indent="0">
              <a:buNone/>
            </a:pPr>
            <a:endParaRPr lang="pt-BR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#Imprimir os 3 primeiros elementos da lista, de 2 em 2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moveis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[0:3:2])</a:t>
            </a:r>
            <a:endParaRPr lang="pt-BR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endParaRPr lang="pt-BR" sz="2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D81D08-38D3-D055-697A-88B3668113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262064-72D6-4D04-B2F2-E79D0011B17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962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11614</TotalTime>
  <Words>1355</Words>
  <Application>Microsoft Office PowerPoint</Application>
  <PresentationFormat>Apresentação na tela (4:3)</PresentationFormat>
  <Paragraphs>311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Calibri</vt:lpstr>
      <vt:lpstr>Century Schoolbook</vt:lpstr>
      <vt:lpstr>Consolas</vt:lpstr>
      <vt:lpstr>Wingdings</vt:lpstr>
      <vt:lpstr>Wingdings 2</vt:lpstr>
      <vt:lpstr>Balcão Envidraçado</vt:lpstr>
      <vt:lpstr>Software Básico</vt:lpstr>
      <vt:lpstr>Lista</vt:lpstr>
      <vt:lpstr>Declaração de uma lista</vt:lpstr>
      <vt:lpstr>Acesso a uma Lista</vt:lpstr>
      <vt:lpstr>Modificando a uma Lista</vt:lpstr>
      <vt:lpstr>Lista - Atribuições</vt:lpstr>
      <vt:lpstr>Lista - Operações</vt:lpstr>
      <vt:lpstr>Lista - Fatia</vt:lpstr>
      <vt:lpstr>Lista - Fatia</vt:lpstr>
      <vt:lpstr>Lista - Métodos</vt:lpstr>
      <vt:lpstr>Lista - Métodos</vt:lpstr>
      <vt:lpstr>Lista - Métodos</vt:lpstr>
      <vt:lpstr>Lista - Métodos</vt:lpstr>
      <vt:lpstr>Lista - Métodos</vt:lpstr>
      <vt:lpstr>Lista - Métodos</vt:lpstr>
      <vt:lpstr>Lista - Métodos</vt:lpstr>
      <vt:lpstr>Lista - Métodos</vt:lpstr>
      <vt:lpstr>Lista - Métodos</vt:lpstr>
      <vt:lpstr>Lista - Métodos</vt:lpstr>
      <vt:lpstr>Lista - Métodos</vt:lpstr>
      <vt:lpstr>Lista - Métodos</vt:lpstr>
      <vt:lpstr>Lista - Métodos</vt:lpstr>
      <vt:lpstr>Lista - Métodos</vt:lpstr>
      <vt:lpstr>Lista - Métodos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Terigi</dc:creator>
  <cp:lastModifiedBy>1220lab001</cp:lastModifiedBy>
  <cp:revision>155</cp:revision>
  <cp:lastPrinted>2023-04-26T16:33:50Z</cp:lastPrinted>
  <dcterms:created xsi:type="dcterms:W3CDTF">2016-03-17T18:15:49Z</dcterms:created>
  <dcterms:modified xsi:type="dcterms:W3CDTF">2023-05-16T23:08:12Z</dcterms:modified>
</cp:coreProperties>
</file>