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23"/>
  </p:notesMasterIdLst>
  <p:sldIdLst>
    <p:sldId id="256" r:id="rId2"/>
    <p:sldId id="279" r:id="rId3"/>
    <p:sldId id="299" r:id="rId4"/>
    <p:sldId id="280" r:id="rId5"/>
    <p:sldId id="300" r:id="rId6"/>
    <p:sldId id="302" r:id="rId7"/>
    <p:sldId id="301" r:id="rId8"/>
    <p:sldId id="282" r:id="rId9"/>
    <p:sldId id="286" r:id="rId10"/>
    <p:sldId id="292" r:id="rId11"/>
    <p:sldId id="293" r:id="rId12"/>
    <p:sldId id="287" r:id="rId13"/>
    <p:sldId id="294" r:id="rId14"/>
    <p:sldId id="295" r:id="rId15"/>
    <p:sldId id="289" r:id="rId16"/>
    <p:sldId id="303" r:id="rId17"/>
    <p:sldId id="304" r:id="rId18"/>
    <p:sldId id="290" r:id="rId19"/>
    <p:sldId id="288" r:id="rId20"/>
    <p:sldId id="297" r:id="rId21"/>
    <p:sldId id="284"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5" d="100"/>
          <a:sy n="85" d="100"/>
        </p:scale>
        <p:origin x="-112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4952D1-6EF9-4489-B98F-ED84B7B0109A}" type="datetimeFigureOut">
              <a:rPr lang="en-US" smtClean="0"/>
              <a:pPr/>
              <a:t>4/18/2012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5DB63D-7227-40FC-99C3-E6EC9A1DEA7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smtClean="0"/>
              <a:t>Minimum number of slice statements: Each slice suggested to be extracted as a new method should contain an equal or larger number of statements compared to the defined threshold value (positive integer).</a:t>
            </a:r>
          </a:p>
          <a:p>
            <a:endParaRPr lang="en-US" dirty="0" smtClean="0"/>
          </a:p>
          <a:p>
            <a:r>
              <a:rPr lang="en-US" dirty="0" smtClean="0"/>
              <a:t>Maximum number of slice statements: Each slice suggested to be extracted as a new method should contain an equal or smaller number of statements compared to the total number of method statements (i.e. method size) minus the defined threshold value (positive integer).</a:t>
            </a:r>
          </a:p>
          <a:p>
            <a:endParaRPr lang="en-US" dirty="0" smtClean="0"/>
          </a:p>
          <a:p>
            <a:r>
              <a:rPr lang="en-US" dirty="0" smtClean="0"/>
              <a:t>Maximum number of duplicated statements: Each slice suggested to be extracted as a new method should contain an equal or smaller number of statements that will be duplicated to both the original and the extracted method compared to the defined threshold value (positive integer).</a:t>
            </a:r>
          </a:p>
          <a:p>
            <a:endParaRPr lang="en-US" dirty="0" smtClean="0"/>
          </a:p>
          <a:p>
            <a:r>
              <a:rPr lang="en-US" dirty="0" smtClean="0"/>
              <a:t>Maximum ratio of duplicated to extracted statements: Each slice suggested to be extracted as a new method should correspond to a ratio of duplicated to extracted statements which is equal or lower than the defined threshold value (double within range [0, 1]).</a:t>
            </a:r>
          </a:p>
          <a:p>
            <a:endParaRPr lang="en-US" dirty="0" smtClean="0"/>
          </a:p>
          <a:p>
            <a:r>
              <a:rPr lang="en-US" dirty="0" smtClean="0"/>
              <a:t>Minimum number of statements in method: The methods being examined for refactoring opportunities should contain an equal or larger number of statements compared to the defined threshold value (positive integer).</a:t>
            </a:r>
          </a:p>
          <a:p>
            <a:endParaRPr lang="en-US" dirty="0" smtClean="0"/>
          </a:p>
          <a:p>
            <a:r>
              <a:rPr lang="en-US" dirty="0" smtClean="0"/>
              <a:t>Maximum depth of method call graph analysis: This value expresses the maximum traversal depth of the call graphs corresponding to invoked methods from libraries (positive integer).</a:t>
            </a:r>
          </a:p>
          <a:p>
            <a:endParaRPr lang="en-US" dirty="0" smtClean="0"/>
          </a:p>
          <a:p>
            <a:r>
              <a:rPr lang="en-US" dirty="0" smtClean="0"/>
              <a:t>Enable Alias Analysis: Enables or disables the application of Alias Analysis within the body of the examined methods (</a:t>
            </a:r>
            <a:r>
              <a:rPr lang="en-US" dirty="0" err="1" smtClean="0"/>
              <a:t>boolean</a:t>
            </a:r>
            <a:r>
              <a:rPr lang="en-US" dirty="0" smtClean="0"/>
              <a:t>).</a:t>
            </a:r>
          </a:p>
          <a:p>
            <a:endParaRPr lang="en-US" dirty="0" smtClean="0"/>
          </a:p>
          <a:p>
            <a:r>
              <a:rPr lang="en-US" dirty="0" smtClean="0"/>
              <a:t>Project </a:t>
            </a:r>
            <a:r>
              <a:rPr lang="en-US" dirty="0" err="1" smtClean="0"/>
              <a:t>CompilationUnit</a:t>
            </a:r>
            <a:r>
              <a:rPr lang="en-US" dirty="0" smtClean="0"/>
              <a:t> cache size: This value expresses the maximum number of </a:t>
            </a:r>
            <a:r>
              <a:rPr lang="en-US" dirty="0" err="1" smtClean="0"/>
              <a:t>CompilationUnits</a:t>
            </a:r>
            <a:r>
              <a:rPr lang="en-US" dirty="0" smtClean="0"/>
              <a:t> (belonging to the Project under examination) that will be held in memory.</a:t>
            </a:r>
          </a:p>
          <a:p>
            <a:endParaRPr lang="en-US" dirty="0" smtClean="0"/>
          </a:p>
          <a:p>
            <a:r>
              <a:rPr lang="en-US" dirty="0" smtClean="0"/>
              <a:t>Library </a:t>
            </a:r>
            <a:r>
              <a:rPr lang="en-US" dirty="0" err="1" smtClean="0"/>
              <a:t>CompilationUnit</a:t>
            </a:r>
            <a:r>
              <a:rPr lang="en-US" dirty="0" smtClean="0"/>
              <a:t> cache size: This value expresses the maximum number of </a:t>
            </a:r>
            <a:r>
              <a:rPr lang="en-US" dirty="0" err="1" smtClean="0"/>
              <a:t>CompilationUnits</a:t>
            </a:r>
            <a:r>
              <a:rPr lang="en-US" dirty="0" smtClean="0"/>
              <a:t> (belonging to libraries required by the examined Project) that will be held in memory.</a:t>
            </a:r>
            <a:endParaRPr lang="en-US" dirty="0"/>
          </a:p>
        </p:txBody>
      </p:sp>
      <p:sp>
        <p:nvSpPr>
          <p:cNvPr id="4" name="Slide Number Placeholder 3"/>
          <p:cNvSpPr>
            <a:spLocks noGrp="1"/>
          </p:cNvSpPr>
          <p:nvPr>
            <p:ph type="sldNum" sz="quarter" idx="10"/>
          </p:nvPr>
        </p:nvSpPr>
        <p:spPr/>
        <p:txBody>
          <a:bodyPr/>
          <a:lstStyle/>
          <a:p>
            <a:fld id="{525DB63D-7227-40FC-99C3-E6EC9A1DEA7F}" type="slidenum">
              <a:rPr lang="en-US" smtClean="0"/>
              <a:pPr/>
              <a:t>21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7A6D5AA4-E397-493B-897D-4A5C9FC85851}" type="datetime1">
              <a:rPr lang="en-US" smtClean="0"/>
              <a:pPr/>
              <a:t>4/18/2012</a:t>
            </a:fld>
            <a:endParaRPr lang="en-US"/>
          </a:p>
        </p:txBody>
      </p:sp>
      <p:sp>
        <p:nvSpPr>
          <p:cNvPr id="17" name="Footer Placeholder 16"/>
          <p:cNvSpPr>
            <a:spLocks noGrp="1"/>
          </p:cNvSpPr>
          <p:nvPr>
            <p:ph type="ftr" sz="quarter" idx="11"/>
          </p:nvPr>
        </p:nvSpPr>
        <p:spPr>
          <a:xfrm>
            <a:off x="2898648" y="6355080"/>
            <a:ext cx="3474720" cy="365760"/>
          </a:xfrm>
        </p:spPr>
        <p:txBody>
          <a:bodyPr/>
          <a:lstStyle/>
          <a:p>
            <a:r>
              <a:rPr lang="en-US" smtClean="0"/>
              <a:t>JDeodorant</a:t>
            </a:r>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B6F15528-21DE-4FAA-801E-634DDDAF4B2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7F75719-3A85-48DF-9567-1588DBE1C512}" type="datetime1">
              <a:rPr lang="en-US" smtClean="0"/>
              <a:pPr/>
              <a:t>4/18/2012</a:t>
            </a:fld>
            <a:endParaRPr lang="en-US"/>
          </a:p>
        </p:txBody>
      </p:sp>
      <p:sp>
        <p:nvSpPr>
          <p:cNvPr id="5" name="Footer Placeholder 4"/>
          <p:cNvSpPr>
            <a:spLocks noGrp="1"/>
          </p:cNvSpPr>
          <p:nvPr>
            <p:ph type="ftr" sz="quarter" idx="11"/>
          </p:nvPr>
        </p:nvSpPr>
        <p:spPr/>
        <p:txBody>
          <a:bodyPr/>
          <a:lstStyle/>
          <a:p>
            <a:r>
              <a:rPr lang="en-US" smtClean="0"/>
              <a:t>JDeodorant</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6510764-E0E7-4FCF-86D6-B153D15787D8}" type="datetime1">
              <a:rPr lang="en-US" smtClean="0"/>
              <a:pPr/>
              <a:t>4/18/2012</a:t>
            </a:fld>
            <a:endParaRPr lang="en-US"/>
          </a:p>
        </p:txBody>
      </p:sp>
      <p:sp>
        <p:nvSpPr>
          <p:cNvPr id="5" name="Footer Placeholder 4"/>
          <p:cNvSpPr>
            <a:spLocks noGrp="1"/>
          </p:cNvSpPr>
          <p:nvPr>
            <p:ph type="ftr" sz="quarter" idx="11"/>
          </p:nvPr>
        </p:nvSpPr>
        <p:spPr/>
        <p:txBody>
          <a:bodyPr/>
          <a:lstStyle/>
          <a:p>
            <a:r>
              <a:rPr lang="en-US" smtClean="0"/>
              <a:t>JDeodorant</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E3E62F3B-5DAA-411A-B85D-8DC8778FAAF1}" type="datetime1">
              <a:rPr lang="en-US" smtClean="0"/>
              <a:pPr/>
              <a:t>4/18/2012</a:t>
            </a:fld>
            <a:endParaRPr lang="en-US"/>
          </a:p>
        </p:txBody>
      </p:sp>
      <p:sp>
        <p:nvSpPr>
          <p:cNvPr id="5" name="Footer Placeholder 4"/>
          <p:cNvSpPr>
            <a:spLocks noGrp="1"/>
          </p:cNvSpPr>
          <p:nvPr>
            <p:ph type="ftr" sz="quarter" idx="11"/>
          </p:nvPr>
        </p:nvSpPr>
        <p:spPr/>
        <p:txBody>
          <a:bodyPr/>
          <a:lstStyle/>
          <a:p>
            <a:r>
              <a:rPr lang="en-US" smtClean="0"/>
              <a:t>JDeodorant</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839A1559-CE9A-42D4-82B6-1F9112B0C4FD}" type="datetime1">
              <a:rPr lang="en-US" smtClean="0"/>
              <a:pPr/>
              <a:t>4/18/2012</a:t>
            </a:fld>
            <a:endParaRPr lang="en-US"/>
          </a:p>
        </p:txBody>
      </p:sp>
      <p:sp>
        <p:nvSpPr>
          <p:cNvPr id="5" name="Footer Placeholder 4"/>
          <p:cNvSpPr>
            <a:spLocks noGrp="1"/>
          </p:cNvSpPr>
          <p:nvPr>
            <p:ph type="ftr" sz="quarter" idx="11"/>
          </p:nvPr>
        </p:nvSpPr>
        <p:spPr>
          <a:xfrm>
            <a:off x="2898648" y="6355080"/>
            <a:ext cx="3474720" cy="365760"/>
          </a:xfrm>
        </p:spPr>
        <p:txBody>
          <a:bodyPr/>
          <a:lstStyle/>
          <a:p>
            <a:r>
              <a:rPr lang="en-US" smtClean="0"/>
              <a:t>JDeodorant</a:t>
            </a:r>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B6F15528-21DE-4FAA-801E-634DDDAF4B2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9722D7F-6EA2-435E-AB84-4E2DCF7E8FB6}" type="datetime1">
              <a:rPr lang="en-US" smtClean="0"/>
              <a:pPr/>
              <a:t>4/18/2012</a:t>
            </a:fld>
            <a:endParaRPr lang="en-US"/>
          </a:p>
        </p:txBody>
      </p:sp>
      <p:sp>
        <p:nvSpPr>
          <p:cNvPr id="6" name="Footer Placeholder 5"/>
          <p:cNvSpPr>
            <a:spLocks noGrp="1"/>
          </p:cNvSpPr>
          <p:nvPr>
            <p:ph type="ftr" sz="quarter" idx="11"/>
          </p:nvPr>
        </p:nvSpPr>
        <p:spPr/>
        <p:txBody>
          <a:bodyPr/>
          <a:lstStyle/>
          <a:p>
            <a:r>
              <a:rPr lang="en-US" smtClean="0"/>
              <a:t>JDeodorant</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C5D6B54A-AF0E-4BE6-933E-38DB8D682AC1}" type="datetime1">
              <a:rPr lang="en-US" smtClean="0"/>
              <a:pPr/>
              <a:t>4/18/2012</a:t>
            </a:fld>
            <a:endParaRPr lang="en-US"/>
          </a:p>
        </p:txBody>
      </p:sp>
      <p:sp>
        <p:nvSpPr>
          <p:cNvPr id="8" name="Footer Placeholder 7"/>
          <p:cNvSpPr>
            <a:spLocks noGrp="1"/>
          </p:cNvSpPr>
          <p:nvPr>
            <p:ph type="ftr" sz="quarter" idx="11"/>
          </p:nvPr>
        </p:nvSpPr>
        <p:spPr/>
        <p:txBody>
          <a:bodyPr/>
          <a:lstStyle/>
          <a:p>
            <a:r>
              <a:rPr lang="en-US" smtClean="0"/>
              <a:t>JDeodorant</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0AC1969-1EA2-4876-A784-C0410F386E89}" type="datetime1">
              <a:rPr lang="en-US" smtClean="0"/>
              <a:pPr/>
              <a:t>4/18/2012</a:t>
            </a:fld>
            <a:endParaRPr lang="en-US"/>
          </a:p>
        </p:txBody>
      </p:sp>
      <p:sp>
        <p:nvSpPr>
          <p:cNvPr id="4" name="Footer Placeholder 3"/>
          <p:cNvSpPr>
            <a:spLocks noGrp="1"/>
          </p:cNvSpPr>
          <p:nvPr>
            <p:ph type="ftr" sz="quarter" idx="11"/>
          </p:nvPr>
        </p:nvSpPr>
        <p:spPr/>
        <p:txBody>
          <a:bodyPr/>
          <a:lstStyle/>
          <a:p>
            <a:r>
              <a:rPr lang="en-US" smtClean="0"/>
              <a:t>JDeodorant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1D5BC7-6474-4BE2-BA25-E336A1459D85}" type="datetime1">
              <a:rPr lang="en-US" smtClean="0"/>
              <a:pPr/>
              <a:t>4/18/2012</a:t>
            </a:fld>
            <a:endParaRPr lang="en-US"/>
          </a:p>
        </p:txBody>
      </p:sp>
      <p:sp>
        <p:nvSpPr>
          <p:cNvPr id="3" name="Footer Placeholder 2"/>
          <p:cNvSpPr>
            <a:spLocks noGrp="1"/>
          </p:cNvSpPr>
          <p:nvPr>
            <p:ph type="ftr" sz="quarter" idx="11"/>
          </p:nvPr>
        </p:nvSpPr>
        <p:spPr/>
        <p:txBody>
          <a:bodyPr/>
          <a:lstStyle/>
          <a:p>
            <a:r>
              <a:rPr lang="en-US" smtClean="0"/>
              <a:t>JDeodorant</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4EF57B8-EBBE-4C17-9586-0F375AB0F46B}" type="datetime1">
              <a:rPr lang="en-US" smtClean="0"/>
              <a:pPr/>
              <a:t>4/18/2012</a:t>
            </a:fld>
            <a:endParaRPr lang="en-US"/>
          </a:p>
        </p:txBody>
      </p:sp>
      <p:sp>
        <p:nvSpPr>
          <p:cNvPr id="6" name="Footer Placeholder 5"/>
          <p:cNvSpPr>
            <a:spLocks noGrp="1"/>
          </p:cNvSpPr>
          <p:nvPr>
            <p:ph type="ftr" sz="quarter" idx="11"/>
          </p:nvPr>
        </p:nvSpPr>
        <p:spPr/>
        <p:txBody>
          <a:bodyPr/>
          <a:lstStyle/>
          <a:p>
            <a:r>
              <a:rPr lang="en-US" smtClean="0"/>
              <a:t>JDeodorant</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B66DCA1-F9CD-4C2A-B4D5-DF86C25D4748}" type="datetime1">
              <a:rPr lang="en-US" smtClean="0"/>
              <a:pPr/>
              <a:t>4/18/2012</a:t>
            </a:fld>
            <a:endParaRPr lang="en-US"/>
          </a:p>
        </p:txBody>
      </p:sp>
      <p:sp>
        <p:nvSpPr>
          <p:cNvPr id="6" name="Footer Placeholder 5"/>
          <p:cNvSpPr>
            <a:spLocks noGrp="1"/>
          </p:cNvSpPr>
          <p:nvPr>
            <p:ph type="ftr" sz="quarter" idx="11"/>
          </p:nvPr>
        </p:nvSpPr>
        <p:spPr/>
        <p:txBody>
          <a:bodyPr/>
          <a:lstStyle/>
          <a:p>
            <a:r>
              <a:rPr lang="en-US" smtClean="0"/>
              <a:t>JDeodorant</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B9B424F6-B725-4FAC-A878-9F5BE9FF3670}" type="datetime1">
              <a:rPr lang="en-US" smtClean="0"/>
              <a:pPr/>
              <a:t>4/18/2012</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r>
              <a:rPr lang="en-US" smtClean="0"/>
              <a:t>JDeodorant</a:t>
            </a:r>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1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3.png"/><Relationship Id="rId7" Type="http://schemas.openxmlformats.org/officeDocument/2006/relationships/image" Target="../media/image24.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14.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28.png"/><Relationship Id="rId7" Type="http://schemas.openxmlformats.org/officeDocument/2006/relationships/image" Target="../media/image39.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 Id="rId9" Type="http://schemas.openxmlformats.org/officeDocument/2006/relationships/image" Target="../media/image41.png"/></Relationships>
</file>

<file path=ppt/slides/_rels/slide1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10" Type="http://schemas.openxmlformats.org/officeDocument/2006/relationships/image" Target="../media/image51.png"/><Relationship Id="rId4" Type="http://schemas.openxmlformats.org/officeDocument/2006/relationships/image" Target="../media/image45.png"/><Relationship Id="rId9" Type="http://schemas.openxmlformats.org/officeDocument/2006/relationships/image" Target="../media/image50.png"/></Relationships>
</file>

<file path=ppt/slides/_rels/slide17.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44.png"/><Relationship Id="rId7" Type="http://schemas.openxmlformats.org/officeDocument/2006/relationships/image" Target="../media/image55.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 Id="rId9" Type="http://schemas.openxmlformats.org/officeDocument/2006/relationships/image" Target="../media/image5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 Id="rId9" Type="http://schemas.openxmlformats.org/officeDocument/2006/relationships/image" Target="../media/image64.png"/></Relationships>
</file>

<file path=ppt/slides/_rels/slide2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java.uom.gr/~jdeodorant/update/" TargetMode="Externa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JDeodorant</a:t>
            </a:r>
            <a:r>
              <a:rPr lang="en-US" dirty="0" smtClean="0"/>
              <a:t> 4.0.14</a:t>
            </a:r>
            <a:endParaRPr lang="en-US" dirty="0"/>
          </a:p>
        </p:txBody>
      </p:sp>
      <p:sp>
        <p:nvSpPr>
          <p:cNvPr id="3" name="Subtitle 2"/>
          <p:cNvSpPr>
            <a:spLocks noGrp="1"/>
          </p:cNvSpPr>
          <p:nvPr>
            <p:ph type="subTitle" idx="1"/>
          </p:nvPr>
        </p:nvSpPr>
        <p:spPr/>
        <p:txBody>
          <a:bodyPr/>
          <a:lstStyle/>
          <a:p>
            <a:r>
              <a:rPr lang="sr-Latn-CS" dirty="0" smtClean="0"/>
              <a:t>Milan Branković</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CS" dirty="0" smtClean="0"/>
              <a:t>Primer I</a:t>
            </a:r>
            <a:endParaRPr lang="en-US" dirty="0"/>
          </a:p>
        </p:txBody>
      </p:sp>
      <p:sp>
        <p:nvSpPr>
          <p:cNvPr id="3" name="Content Placeholder 2"/>
          <p:cNvSpPr>
            <a:spLocks noGrp="1"/>
          </p:cNvSpPr>
          <p:nvPr>
            <p:ph sz="quarter" idx="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
        <p:nvSpPr>
          <p:cNvPr id="5" name="Footer Placeholder 4"/>
          <p:cNvSpPr>
            <a:spLocks noGrp="1"/>
          </p:cNvSpPr>
          <p:nvPr>
            <p:ph type="ftr" sz="quarter" idx="11"/>
          </p:nvPr>
        </p:nvSpPr>
        <p:spPr>
          <a:xfrm>
            <a:off x="2898648" y="6356350"/>
            <a:ext cx="5788152" cy="365760"/>
          </a:xfrm>
        </p:spPr>
        <p:txBody>
          <a:bodyPr/>
          <a:lstStyle/>
          <a:p>
            <a:r>
              <a:rPr lang="en-US" dirty="0" err="1" smtClean="0"/>
              <a:t>JDeodorant</a:t>
            </a:r>
            <a:endParaRPr lang="en-US" dirty="0"/>
          </a:p>
        </p:txBody>
      </p:sp>
      <p:pic>
        <p:nvPicPr>
          <p:cNvPr id="1026" name="Picture 2"/>
          <p:cNvPicPr>
            <a:picLocks noChangeAspect="1" noChangeArrowheads="1"/>
          </p:cNvPicPr>
          <p:nvPr/>
        </p:nvPicPr>
        <p:blipFill>
          <a:blip r:embed="rId2"/>
          <a:srcRect/>
          <a:stretch>
            <a:fillRect/>
          </a:stretch>
        </p:blipFill>
        <p:spPr bwMode="auto">
          <a:xfrm>
            <a:off x="228600" y="1219200"/>
            <a:ext cx="8608110" cy="51054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152400" y="1143000"/>
            <a:ext cx="8858792" cy="5271842"/>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152400" y="1143000"/>
            <a:ext cx="8866744" cy="5248275"/>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a:srcRect/>
          <a:stretch>
            <a:fillRect/>
          </a:stretch>
        </p:blipFill>
        <p:spPr bwMode="auto">
          <a:xfrm>
            <a:off x="152400" y="3352800"/>
            <a:ext cx="8829675" cy="1552575"/>
          </a:xfrm>
          <a:prstGeom prst="rect">
            <a:avLst/>
          </a:prstGeom>
          <a:noFill/>
          <a:ln w="9525">
            <a:noFill/>
            <a:miter lim="800000"/>
            <a:headEnd/>
            <a:tailEnd/>
          </a:ln>
          <a:effectLst/>
        </p:spPr>
      </p:pic>
      <p:pic>
        <p:nvPicPr>
          <p:cNvPr id="1031" name="Picture 7"/>
          <p:cNvPicPr>
            <a:picLocks noChangeAspect="1" noChangeArrowheads="1"/>
          </p:cNvPicPr>
          <p:nvPr/>
        </p:nvPicPr>
        <p:blipFill>
          <a:blip r:embed="rId6"/>
          <a:srcRect/>
          <a:stretch>
            <a:fillRect/>
          </a:stretch>
        </p:blipFill>
        <p:spPr bwMode="auto">
          <a:xfrm>
            <a:off x="0" y="1143000"/>
            <a:ext cx="8915400" cy="5275385"/>
          </a:xfrm>
          <a:prstGeom prst="rect">
            <a:avLst/>
          </a:prstGeom>
          <a:noFill/>
          <a:ln w="9525">
            <a:noFill/>
            <a:miter lim="800000"/>
            <a:headEnd/>
            <a:tailEnd/>
          </a:ln>
          <a:effectLst/>
        </p:spPr>
      </p:pic>
      <p:pic>
        <p:nvPicPr>
          <p:cNvPr id="1033" name="Picture 9"/>
          <p:cNvPicPr>
            <a:picLocks noChangeAspect="1" noChangeArrowheads="1"/>
          </p:cNvPicPr>
          <p:nvPr/>
        </p:nvPicPr>
        <p:blipFill>
          <a:blip r:embed="rId7"/>
          <a:srcRect/>
          <a:stretch>
            <a:fillRect/>
          </a:stretch>
        </p:blipFill>
        <p:spPr bwMode="auto">
          <a:xfrm>
            <a:off x="2490788" y="2505075"/>
            <a:ext cx="4162425" cy="1847850"/>
          </a:xfrm>
          <a:prstGeom prst="rect">
            <a:avLst/>
          </a:prstGeom>
          <a:noFill/>
          <a:ln w="9525">
            <a:noFill/>
            <a:miter lim="800000"/>
            <a:headEnd/>
            <a:tailEnd/>
          </a:ln>
          <a:effectLst/>
        </p:spPr>
      </p:pic>
      <p:pic>
        <p:nvPicPr>
          <p:cNvPr id="1034" name="Picture 10"/>
          <p:cNvPicPr>
            <a:picLocks noChangeAspect="1" noChangeArrowheads="1"/>
          </p:cNvPicPr>
          <p:nvPr/>
        </p:nvPicPr>
        <p:blipFill>
          <a:blip r:embed="rId8"/>
          <a:srcRect/>
          <a:stretch>
            <a:fillRect/>
          </a:stretch>
        </p:blipFill>
        <p:spPr bwMode="auto">
          <a:xfrm>
            <a:off x="1676400" y="1295400"/>
            <a:ext cx="5895975" cy="5124450"/>
          </a:xfrm>
          <a:prstGeom prst="rect">
            <a:avLst/>
          </a:prstGeom>
          <a:noFill/>
          <a:ln w="9525">
            <a:noFill/>
            <a:miter lim="800000"/>
            <a:headEnd/>
            <a:tailEnd/>
          </a:ln>
          <a:effectLst/>
        </p:spPr>
      </p:pic>
      <p:pic>
        <p:nvPicPr>
          <p:cNvPr id="1035" name="Picture 11"/>
          <p:cNvPicPr>
            <a:picLocks noChangeAspect="1" noChangeArrowheads="1"/>
          </p:cNvPicPr>
          <p:nvPr/>
        </p:nvPicPr>
        <p:blipFill>
          <a:blip r:embed="rId9"/>
          <a:srcRect/>
          <a:stretch>
            <a:fillRect/>
          </a:stretch>
        </p:blipFill>
        <p:spPr bwMode="auto">
          <a:xfrm>
            <a:off x="32574" y="1219200"/>
            <a:ext cx="9111426" cy="5191125"/>
          </a:xfrm>
          <a:prstGeom prst="rect">
            <a:avLst/>
          </a:prstGeom>
          <a:noFill/>
          <a:ln w="9525">
            <a:noFill/>
            <a:miter lim="800000"/>
            <a:headEnd/>
            <a:tailEnd/>
          </a:ln>
          <a:effectLst/>
        </p:spPr>
      </p:pic>
      <p:pic>
        <p:nvPicPr>
          <p:cNvPr id="1036" name="Picture 12"/>
          <p:cNvPicPr>
            <a:picLocks noChangeAspect="1" noChangeArrowheads="1"/>
          </p:cNvPicPr>
          <p:nvPr/>
        </p:nvPicPr>
        <p:blipFill>
          <a:blip r:embed="rId10"/>
          <a:srcRect/>
          <a:stretch>
            <a:fillRect/>
          </a:stretch>
        </p:blipFill>
        <p:spPr bwMode="auto">
          <a:xfrm>
            <a:off x="166688" y="2657475"/>
            <a:ext cx="8810625" cy="15430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3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CS" dirty="0" smtClean="0"/>
              <a:t>Primer II</a:t>
            </a:r>
            <a:endParaRPr lang="en-US" dirty="0"/>
          </a:p>
        </p:txBody>
      </p:sp>
      <p:sp>
        <p:nvSpPr>
          <p:cNvPr id="3" name="Content Placeholder 2"/>
          <p:cNvSpPr>
            <a:spLocks noGrp="1"/>
          </p:cNvSpPr>
          <p:nvPr>
            <p:ph sz="quarter" idx="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
        <p:nvSpPr>
          <p:cNvPr id="5" name="Footer Placeholder 4"/>
          <p:cNvSpPr>
            <a:spLocks noGrp="1"/>
          </p:cNvSpPr>
          <p:nvPr>
            <p:ph type="ftr" sz="quarter" idx="11"/>
          </p:nvPr>
        </p:nvSpPr>
        <p:spPr>
          <a:xfrm>
            <a:off x="2898648" y="6356350"/>
            <a:ext cx="5788152" cy="365760"/>
          </a:xfrm>
        </p:spPr>
        <p:txBody>
          <a:bodyPr/>
          <a:lstStyle/>
          <a:p>
            <a:r>
              <a:rPr lang="en-US" dirty="0" err="1" smtClean="0"/>
              <a:t>JDeodorant</a:t>
            </a:r>
            <a:endParaRPr lang="en-US" dirty="0"/>
          </a:p>
        </p:txBody>
      </p:sp>
      <p:pic>
        <p:nvPicPr>
          <p:cNvPr id="6" name="Picture 2"/>
          <p:cNvPicPr>
            <a:picLocks noChangeAspect="1" noChangeArrowheads="1"/>
          </p:cNvPicPr>
          <p:nvPr/>
        </p:nvPicPr>
        <p:blipFill>
          <a:blip r:embed="rId2"/>
          <a:srcRect/>
          <a:stretch>
            <a:fillRect/>
          </a:stretch>
        </p:blipFill>
        <p:spPr bwMode="auto">
          <a:xfrm>
            <a:off x="228600" y="1219200"/>
            <a:ext cx="8608110" cy="5105400"/>
          </a:xfrm>
          <a:prstGeom prst="rect">
            <a:avLst/>
          </a:prstGeom>
          <a:noFill/>
          <a:ln w="9525">
            <a:noFill/>
            <a:miter lim="800000"/>
            <a:headEnd/>
            <a:tailEnd/>
          </a:ln>
          <a:effectLst/>
        </p:spPr>
      </p:pic>
      <p:pic>
        <p:nvPicPr>
          <p:cNvPr id="7" name="Picture 3"/>
          <p:cNvPicPr>
            <a:picLocks noChangeAspect="1" noChangeArrowheads="1"/>
          </p:cNvPicPr>
          <p:nvPr/>
        </p:nvPicPr>
        <p:blipFill>
          <a:blip r:embed="rId3"/>
          <a:srcRect/>
          <a:stretch>
            <a:fillRect/>
          </a:stretch>
        </p:blipFill>
        <p:spPr bwMode="auto">
          <a:xfrm>
            <a:off x="152400" y="1143000"/>
            <a:ext cx="8858792" cy="5271842"/>
          </a:xfrm>
          <a:prstGeom prst="rect">
            <a:avLst/>
          </a:prstGeom>
          <a:noFill/>
          <a:ln w="9525">
            <a:noFill/>
            <a:miter lim="800000"/>
            <a:headEnd/>
            <a:tailEnd/>
          </a:ln>
          <a:effectLst/>
        </p:spPr>
      </p:pic>
      <p:pic>
        <p:nvPicPr>
          <p:cNvPr id="2050" name="Picture 2"/>
          <p:cNvPicPr>
            <a:picLocks noChangeAspect="1" noChangeArrowheads="1"/>
          </p:cNvPicPr>
          <p:nvPr/>
        </p:nvPicPr>
        <p:blipFill>
          <a:blip r:embed="rId4"/>
          <a:srcRect/>
          <a:stretch>
            <a:fillRect/>
          </a:stretch>
        </p:blipFill>
        <p:spPr bwMode="auto">
          <a:xfrm>
            <a:off x="255798" y="1143000"/>
            <a:ext cx="8760303" cy="5219218"/>
          </a:xfrm>
          <a:prstGeom prst="rect">
            <a:avLst/>
          </a:prstGeom>
          <a:noFill/>
          <a:ln w="9525">
            <a:noFill/>
            <a:miter lim="800000"/>
            <a:headEnd/>
            <a:tailEnd/>
          </a:ln>
          <a:effectLst/>
        </p:spPr>
      </p:pic>
      <p:pic>
        <p:nvPicPr>
          <p:cNvPr id="2051" name="Picture 3"/>
          <p:cNvPicPr>
            <a:picLocks noChangeAspect="1" noChangeArrowheads="1"/>
          </p:cNvPicPr>
          <p:nvPr/>
        </p:nvPicPr>
        <p:blipFill>
          <a:blip r:embed="rId5"/>
          <a:srcRect/>
          <a:stretch>
            <a:fillRect/>
          </a:stretch>
        </p:blipFill>
        <p:spPr bwMode="auto">
          <a:xfrm>
            <a:off x="304800" y="3124200"/>
            <a:ext cx="8696325" cy="1561598"/>
          </a:xfrm>
          <a:prstGeom prst="rect">
            <a:avLst/>
          </a:prstGeom>
          <a:noFill/>
          <a:ln w="9525">
            <a:noFill/>
            <a:miter lim="800000"/>
            <a:headEnd/>
            <a:tailEnd/>
          </a:ln>
          <a:effectLst/>
        </p:spPr>
      </p:pic>
      <p:pic>
        <p:nvPicPr>
          <p:cNvPr id="2052" name="Picture 4"/>
          <p:cNvPicPr>
            <a:picLocks noChangeAspect="1" noChangeArrowheads="1"/>
          </p:cNvPicPr>
          <p:nvPr/>
        </p:nvPicPr>
        <p:blipFill>
          <a:blip r:embed="rId6"/>
          <a:srcRect/>
          <a:stretch>
            <a:fillRect/>
          </a:stretch>
        </p:blipFill>
        <p:spPr bwMode="auto">
          <a:xfrm>
            <a:off x="152400" y="1219200"/>
            <a:ext cx="8757339" cy="5177481"/>
          </a:xfrm>
          <a:prstGeom prst="rect">
            <a:avLst/>
          </a:prstGeom>
          <a:noFill/>
          <a:ln w="9525">
            <a:noFill/>
            <a:miter lim="800000"/>
            <a:headEnd/>
            <a:tailEnd/>
          </a:ln>
          <a:effectLst/>
        </p:spPr>
      </p:pic>
      <p:pic>
        <p:nvPicPr>
          <p:cNvPr id="2053" name="Picture 5"/>
          <p:cNvPicPr>
            <a:picLocks noChangeAspect="1" noChangeArrowheads="1"/>
          </p:cNvPicPr>
          <p:nvPr/>
        </p:nvPicPr>
        <p:blipFill>
          <a:blip r:embed="rId7"/>
          <a:srcRect/>
          <a:stretch>
            <a:fillRect/>
          </a:stretch>
        </p:blipFill>
        <p:spPr bwMode="auto">
          <a:xfrm>
            <a:off x="2490788" y="2509838"/>
            <a:ext cx="4162425" cy="1838325"/>
          </a:xfrm>
          <a:prstGeom prst="rect">
            <a:avLst/>
          </a:prstGeom>
          <a:noFill/>
          <a:ln w="9525">
            <a:noFill/>
            <a:miter lim="800000"/>
            <a:headEnd/>
            <a:tailEnd/>
          </a:ln>
          <a:effectLst/>
        </p:spPr>
      </p:pic>
      <p:pic>
        <p:nvPicPr>
          <p:cNvPr id="2054" name="Picture 6"/>
          <p:cNvPicPr>
            <a:picLocks noChangeAspect="1" noChangeArrowheads="1"/>
          </p:cNvPicPr>
          <p:nvPr/>
        </p:nvPicPr>
        <p:blipFill>
          <a:blip r:embed="rId8"/>
          <a:srcRect/>
          <a:stretch>
            <a:fillRect/>
          </a:stretch>
        </p:blipFill>
        <p:spPr bwMode="auto">
          <a:xfrm>
            <a:off x="152400" y="1295400"/>
            <a:ext cx="8827216" cy="5029200"/>
          </a:xfrm>
          <a:prstGeom prst="rect">
            <a:avLst/>
          </a:prstGeom>
          <a:noFill/>
          <a:ln w="9525">
            <a:noFill/>
            <a:miter lim="800000"/>
            <a:headEnd/>
            <a:tailEnd/>
          </a:ln>
          <a:effectLst/>
        </p:spPr>
      </p:pic>
      <p:pic>
        <p:nvPicPr>
          <p:cNvPr id="2055" name="Picture 7"/>
          <p:cNvPicPr>
            <a:picLocks noChangeAspect="1" noChangeArrowheads="1"/>
          </p:cNvPicPr>
          <p:nvPr/>
        </p:nvPicPr>
        <p:blipFill>
          <a:blip r:embed="rId9"/>
          <a:srcRect/>
          <a:stretch>
            <a:fillRect/>
          </a:stretch>
        </p:blipFill>
        <p:spPr bwMode="auto">
          <a:xfrm>
            <a:off x="133350" y="2624138"/>
            <a:ext cx="8877300" cy="160972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5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Checking</a:t>
            </a:r>
            <a:endParaRPr lang="en-US" dirty="0"/>
          </a:p>
        </p:txBody>
      </p:sp>
      <p:sp>
        <p:nvSpPr>
          <p:cNvPr id="3" name="Content Placeholder 2"/>
          <p:cNvSpPr>
            <a:spLocks noGrp="1"/>
          </p:cNvSpPr>
          <p:nvPr>
            <p:ph sz="quarter" idx="1"/>
          </p:nvPr>
        </p:nvSpPr>
        <p:spPr>
          <a:xfrm>
            <a:off x="457200" y="1295400"/>
            <a:ext cx="8229600" cy="5410200"/>
          </a:xfrm>
        </p:spPr>
        <p:txBody>
          <a:bodyPr>
            <a:normAutofit fontScale="40000" lnSpcReduction="20000"/>
          </a:bodyPr>
          <a:lstStyle/>
          <a:p>
            <a:r>
              <a:rPr lang="sr-Latn-CS" sz="4500" dirty="0" smtClean="0"/>
              <a:t>U tabeli </a:t>
            </a:r>
            <a:r>
              <a:rPr lang="en-US" sz="4500" dirty="0" smtClean="0"/>
              <a:t>Type Checking </a:t>
            </a:r>
            <a:r>
              <a:rPr lang="sr-Latn-CS" sz="4500" dirty="0" smtClean="0"/>
              <a:t>možete videti sve mogućnosti za refaktorisanje za odabrani “modul” sortiranih po relevantnosti</a:t>
            </a:r>
            <a:endParaRPr lang="en-US" sz="4500" dirty="0" smtClean="0"/>
          </a:p>
          <a:p>
            <a:r>
              <a:rPr lang="sr-Latn-CS" sz="4500" dirty="0" smtClean="0"/>
              <a:t>Svaki red tabele sadrži informacije o:</a:t>
            </a:r>
            <a:endParaRPr lang="en-US" sz="4500" dirty="0" smtClean="0"/>
          </a:p>
          <a:p>
            <a:pPr lvl="1"/>
            <a:r>
              <a:rPr lang="en-US" sz="3200" b="1" dirty="0" smtClean="0"/>
              <a:t>Refactoring Type</a:t>
            </a:r>
            <a:r>
              <a:rPr lang="en-US" sz="3200" dirty="0" smtClean="0"/>
              <a:t> </a:t>
            </a:r>
            <a:r>
              <a:rPr lang="sr-Latn-CS" sz="3200" dirty="0" smtClean="0"/>
              <a:t>predloga </a:t>
            </a:r>
            <a:r>
              <a:rPr lang="en-US" sz="3200" dirty="0" smtClean="0"/>
              <a:t>(Replace Conditional with </a:t>
            </a:r>
            <a:r>
              <a:rPr lang="en-US" sz="3200" dirty="0" err="1" smtClean="0"/>
              <a:t>Polymorhism</a:t>
            </a:r>
            <a:r>
              <a:rPr lang="en-US" sz="3200" dirty="0" smtClean="0"/>
              <a:t> </a:t>
            </a:r>
            <a:r>
              <a:rPr lang="sr-Latn-CS" sz="3200" dirty="0" smtClean="0"/>
              <a:t>ili</a:t>
            </a:r>
            <a:r>
              <a:rPr lang="en-US" sz="3200" dirty="0" smtClean="0"/>
              <a:t> Replace Type Code with State/Strategy)</a:t>
            </a:r>
          </a:p>
          <a:p>
            <a:pPr lvl="1"/>
            <a:r>
              <a:rPr lang="en-US" sz="3200" b="1" dirty="0" smtClean="0"/>
              <a:t>Type Checking Method</a:t>
            </a:r>
            <a:r>
              <a:rPr lang="en-US" sz="3200" dirty="0" smtClean="0"/>
              <a:t> (</a:t>
            </a:r>
            <a:r>
              <a:rPr lang="sr-Latn-CS" sz="3200" dirty="0" smtClean="0"/>
              <a:t>metod koji sadrži vrstu provere fragmenta koda</a:t>
            </a:r>
            <a:r>
              <a:rPr lang="en-US" sz="3200" dirty="0" smtClean="0"/>
              <a:t>)</a:t>
            </a:r>
          </a:p>
          <a:p>
            <a:pPr lvl="1"/>
            <a:r>
              <a:rPr lang="en-US" sz="3200" b="1" dirty="0" smtClean="0"/>
              <a:t>Abstract Method Name</a:t>
            </a:r>
            <a:r>
              <a:rPr lang="en-US" sz="3200" dirty="0" smtClean="0"/>
              <a:t> (</a:t>
            </a:r>
            <a:r>
              <a:rPr lang="sr-Latn-CS" sz="3200" dirty="0" smtClean="0"/>
              <a:t>ovo je ime polimorfne metode koja će biti kreirana kada se izvrši refaktorisanje. Default ime metode je ime </a:t>
            </a:r>
            <a:r>
              <a:rPr lang="en-US" sz="3200" dirty="0" smtClean="0"/>
              <a:t>Type Checking Method </a:t>
            </a:r>
            <a:r>
              <a:rPr lang="sr-Latn-CS" sz="3200" dirty="0" smtClean="0"/>
              <a:t>-e</a:t>
            </a:r>
            <a:r>
              <a:rPr lang="en-US" sz="3200" dirty="0" smtClean="0"/>
              <a:t>)</a:t>
            </a:r>
          </a:p>
          <a:p>
            <a:pPr lvl="1"/>
            <a:r>
              <a:rPr lang="sr-Latn-CS" sz="3200" dirty="0" smtClean="0"/>
              <a:t>broj</a:t>
            </a:r>
            <a:r>
              <a:rPr lang="en-US" sz="3200" dirty="0" smtClean="0"/>
              <a:t> </a:t>
            </a:r>
            <a:r>
              <a:rPr lang="en-US" sz="3200" b="1" dirty="0" smtClean="0"/>
              <a:t>System-Level Occurrences </a:t>
            </a:r>
            <a:r>
              <a:rPr lang="en-US" sz="3200" dirty="0" smtClean="0"/>
              <a:t>(</a:t>
            </a:r>
            <a:r>
              <a:rPr lang="sr-Latn-CS" sz="3200" dirty="0" smtClean="0"/>
              <a:t>predstavlja broj relevantnih sugestija koji odgovara istoj hijerarhiji nasleđivanja na sistemskom nivou</a:t>
            </a:r>
            <a:r>
              <a:rPr lang="en-US" sz="3200" dirty="0" smtClean="0"/>
              <a:t>)</a:t>
            </a:r>
          </a:p>
          <a:p>
            <a:pPr lvl="1"/>
            <a:r>
              <a:rPr lang="sr-Latn-CS" sz="3200" dirty="0" smtClean="0"/>
              <a:t>broj</a:t>
            </a:r>
            <a:r>
              <a:rPr lang="en-US" sz="3200" dirty="0" smtClean="0"/>
              <a:t> </a:t>
            </a:r>
            <a:r>
              <a:rPr lang="en-US" sz="3200" b="1" dirty="0" smtClean="0"/>
              <a:t>Class-Level Occurrences</a:t>
            </a:r>
            <a:r>
              <a:rPr lang="en-US" sz="3200" dirty="0" smtClean="0"/>
              <a:t> (</a:t>
            </a:r>
            <a:r>
              <a:rPr lang="sr-Latn-CS" sz="3200" dirty="0" smtClean="0"/>
              <a:t>predstavlja broj relevantnih sugestija koji odgovara istoj hijerarhiji nasleđivanja na nivou klasa</a:t>
            </a:r>
            <a:r>
              <a:rPr lang="en-US" sz="3200" dirty="0" smtClean="0"/>
              <a:t>)</a:t>
            </a:r>
          </a:p>
          <a:p>
            <a:pPr lvl="1"/>
            <a:r>
              <a:rPr lang="en-US" sz="3200" b="1" dirty="0" smtClean="0"/>
              <a:t>Average number of statements per case</a:t>
            </a:r>
          </a:p>
          <a:p>
            <a:r>
              <a:rPr lang="sr-Latn-CS" sz="4500" dirty="0" smtClean="0"/>
              <a:t>Dvostruki klik na neki od redova tabele otvoriće klasu gde se nalazi metod za promenu, kao i podklase (ukoliko postoje, u slučaju </a:t>
            </a:r>
            <a:r>
              <a:rPr lang="en-US" sz="4500" b="1" i="1" dirty="0" smtClean="0"/>
              <a:t>Replace Conditional with Polymorphism</a:t>
            </a:r>
            <a:r>
              <a:rPr lang="en-US" sz="4500" dirty="0" smtClean="0"/>
              <a:t>)</a:t>
            </a:r>
            <a:r>
              <a:rPr lang="sr-Latn-CS" sz="4500" dirty="0" smtClean="0"/>
              <a:t>. Fragment koda koji treba refaktorisati će biti osenčen (zelenom bojom)</a:t>
            </a:r>
          </a:p>
          <a:p>
            <a:r>
              <a:rPr lang="en-US" sz="4500" dirty="0" smtClean="0"/>
              <a:t>Default</a:t>
            </a:r>
            <a:r>
              <a:rPr lang="sr-Latn-CS" sz="4500" dirty="0" smtClean="0"/>
              <a:t> ime</a:t>
            </a:r>
            <a:r>
              <a:rPr lang="en-US" sz="4500" dirty="0" smtClean="0"/>
              <a:t> </a:t>
            </a:r>
            <a:r>
              <a:rPr lang="sr-Latn-CS" sz="4500" dirty="0" smtClean="0"/>
              <a:t>metode može biti promenjeno klikom na dugme </a:t>
            </a:r>
            <a:r>
              <a:rPr lang="en-US" sz="4500" dirty="0" smtClean="0"/>
              <a:t>"</a:t>
            </a:r>
            <a:r>
              <a:rPr lang="en-US" sz="4500" b="1" dirty="0" smtClean="0"/>
              <a:t>Rename </a:t>
            </a:r>
            <a:r>
              <a:rPr lang="sr-Latn-CS" sz="4500" b="1" dirty="0" smtClean="0"/>
              <a:t>Abstract </a:t>
            </a:r>
            <a:r>
              <a:rPr lang="en-US" sz="4500" b="1" dirty="0" smtClean="0"/>
              <a:t>Method</a:t>
            </a:r>
            <a:r>
              <a:rPr lang="en-US" sz="4500" dirty="0" smtClean="0"/>
              <a:t>". </a:t>
            </a:r>
            <a:r>
              <a:rPr lang="sr-Latn-CS" sz="4500" dirty="0" smtClean="0"/>
              <a:t>Validnost imena se automatski proverava</a:t>
            </a:r>
            <a:endParaRPr lang="en-US" sz="4500" dirty="0" smtClean="0"/>
          </a:p>
          <a:p>
            <a:r>
              <a:rPr lang="sr-Latn-CS" sz="4500" dirty="0" smtClean="0"/>
              <a:t>Izaberite red nad kojim želite da izvršite refaktorisanje i kliknite na dugme </a:t>
            </a:r>
            <a:r>
              <a:rPr lang="en-US" sz="4500" dirty="0" smtClean="0"/>
              <a:t>"</a:t>
            </a:r>
            <a:r>
              <a:rPr lang="en-US" sz="4500" b="1" dirty="0" smtClean="0"/>
              <a:t>Apply Refactoring</a:t>
            </a:r>
            <a:r>
              <a:rPr lang="en-US" sz="4500" dirty="0" smtClean="0"/>
              <a:t>"</a:t>
            </a:r>
          </a:p>
          <a:p>
            <a:r>
              <a:rPr lang="sr-Latn-CS" sz="4500" dirty="0" smtClean="0"/>
              <a:t>Posle bilo kakve izmene morate ponovo pritisnuti dugme </a:t>
            </a:r>
            <a:r>
              <a:rPr lang="en-US" sz="4500" dirty="0" smtClean="0"/>
              <a:t>"</a:t>
            </a:r>
            <a:r>
              <a:rPr lang="en-US" sz="4500" b="1" dirty="0" smtClean="0"/>
              <a:t>Identify Bad Smells</a:t>
            </a:r>
            <a:r>
              <a:rPr lang="en-US" sz="4500" dirty="0" smtClean="0"/>
              <a:t>" </a:t>
            </a:r>
            <a:r>
              <a:rPr lang="sr-Latn-CS" sz="4500" dirty="0" smtClean="0"/>
              <a:t> da bi ste </a:t>
            </a:r>
            <a:r>
              <a:rPr lang="sr-Latn-CS" sz="4500" i="1" dirty="0" smtClean="0"/>
              <a:t>osvežili</a:t>
            </a:r>
            <a:r>
              <a:rPr lang="sr-Latn-CS" sz="4500" dirty="0" smtClean="0"/>
              <a:t> tabel</a:t>
            </a:r>
            <a:endParaRPr lang="en-US" sz="4500"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
        <p:nvSpPr>
          <p:cNvPr id="7" name="Footer Placeholder 6"/>
          <p:cNvSpPr>
            <a:spLocks noGrp="1"/>
          </p:cNvSpPr>
          <p:nvPr>
            <p:ph type="ftr" sz="quarter" idx="11"/>
          </p:nvPr>
        </p:nvSpPr>
        <p:spPr>
          <a:xfrm>
            <a:off x="2898648" y="6356350"/>
            <a:ext cx="5788152" cy="365760"/>
          </a:xfrm>
        </p:spPr>
        <p:txBody>
          <a:bodyPr/>
          <a:lstStyle/>
          <a:p>
            <a:r>
              <a:rPr lang="en-US" dirty="0" err="1" smtClean="0"/>
              <a:t>JDeodorant</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CS" dirty="0" smtClean="0"/>
              <a:t>Primer I</a:t>
            </a:r>
            <a:endParaRPr lang="en-US" dirty="0"/>
          </a:p>
        </p:txBody>
      </p:sp>
      <p:sp>
        <p:nvSpPr>
          <p:cNvPr id="3" name="Content Placeholder 2"/>
          <p:cNvSpPr>
            <a:spLocks noGrp="1"/>
          </p:cNvSpPr>
          <p:nvPr>
            <p:ph sz="quarter" idx="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
        <p:nvSpPr>
          <p:cNvPr id="5" name="Footer Placeholder 4"/>
          <p:cNvSpPr>
            <a:spLocks noGrp="1"/>
          </p:cNvSpPr>
          <p:nvPr>
            <p:ph type="ftr" sz="quarter" idx="11"/>
          </p:nvPr>
        </p:nvSpPr>
        <p:spPr>
          <a:xfrm>
            <a:off x="2898648" y="6356350"/>
            <a:ext cx="5788152" cy="365760"/>
          </a:xfrm>
        </p:spPr>
        <p:txBody>
          <a:bodyPr/>
          <a:lstStyle/>
          <a:p>
            <a:r>
              <a:rPr lang="en-US" dirty="0" err="1" smtClean="0"/>
              <a:t>JDeodorant</a:t>
            </a:r>
            <a:endParaRPr lang="en-US" dirty="0"/>
          </a:p>
        </p:txBody>
      </p:sp>
      <p:pic>
        <p:nvPicPr>
          <p:cNvPr id="3074" name="Picture 2"/>
          <p:cNvPicPr>
            <a:picLocks noChangeAspect="1" noChangeArrowheads="1"/>
          </p:cNvPicPr>
          <p:nvPr/>
        </p:nvPicPr>
        <p:blipFill>
          <a:blip r:embed="rId2"/>
          <a:srcRect/>
          <a:stretch>
            <a:fillRect/>
          </a:stretch>
        </p:blipFill>
        <p:spPr bwMode="auto">
          <a:xfrm>
            <a:off x="152400" y="1143000"/>
            <a:ext cx="8836839" cy="5248275"/>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152400" y="1143000"/>
            <a:ext cx="8764306" cy="5181600"/>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a:srcRect/>
          <a:stretch>
            <a:fillRect/>
          </a:stretch>
        </p:blipFill>
        <p:spPr bwMode="auto">
          <a:xfrm>
            <a:off x="152400" y="1143000"/>
            <a:ext cx="8868455" cy="5238750"/>
          </a:xfrm>
          <a:prstGeom prst="rect">
            <a:avLst/>
          </a:prstGeom>
          <a:noFill/>
          <a:ln w="9525">
            <a:noFill/>
            <a:miter lim="800000"/>
            <a:headEnd/>
            <a:tailEnd/>
          </a:ln>
          <a:effectLst/>
        </p:spPr>
      </p:pic>
      <p:pic>
        <p:nvPicPr>
          <p:cNvPr id="3077" name="Picture 5"/>
          <p:cNvPicPr>
            <a:picLocks noChangeAspect="1" noChangeArrowheads="1"/>
          </p:cNvPicPr>
          <p:nvPr/>
        </p:nvPicPr>
        <p:blipFill>
          <a:blip r:embed="rId5"/>
          <a:srcRect/>
          <a:stretch>
            <a:fillRect/>
          </a:stretch>
        </p:blipFill>
        <p:spPr bwMode="auto">
          <a:xfrm>
            <a:off x="152400" y="3429000"/>
            <a:ext cx="8801100" cy="1562100"/>
          </a:xfrm>
          <a:prstGeom prst="rect">
            <a:avLst/>
          </a:prstGeom>
          <a:noFill/>
          <a:ln w="9525">
            <a:noFill/>
            <a:miter lim="800000"/>
            <a:headEnd/>
            <a:tailEnd/>
          </a:ln>
          <a:effectLst/>
        </p:spPr>
      </p:pic>
      <p:pic>
        <p:nvPicPr>
          <p:cNvPr id="3078" name="Picture 6"/>
          <p:cNvPicPr>
            <a:picLocks noChangeAspect="1" noChangeArrowheads="1"/>
          </p:cNvPicPr>
          <p:nvPr/>
        </p:nvPicPr>
        <p:blipFill>
          <a:blip r:embed="rId6"/>
          <a:srcRect/>
          <a:stretch>
            <a:fillRect/>
          </a:stretch>
        </p:blipFill>
        <p:spPr bwMode="auto">
          <a:xfrm>
            <a:off x="152400" y="1143000"/>
            <a:ext cx="8839200" cy="5206550"/>
          </a:xfrm>
          <a:prstGeom prst="rect">
            <a:avLst/>
          </a:prstGeom>
          <a:noFill/>
          <a:ln w="9525">
            <a:noFill/>
            <a:miter lim="800000"/>
            <a:headEnd/>
            <a:tailEnd/>
          </a:ln>
          <a:effectLst/>
        </p:spPr>
      </p:pic>
      <p:pic>
        <p:nvPicPr>
          <p:cNvPr id="3079" name="Picture 7"/>
          <p:cNvPicPr>
            <a:picLocks noChangeAspect="1" noChangeArrowheads="1"/>
          </p:cNvPicPr>
          <p:nvPr/>
        </p:nvPicPr>
        <p:blipFill>
          <a:blip r:embed="rId7"/>
          <a:srcRect/>
          <a:stretch>
            <a:fillRect/>
          </a:stretch>
        </p:blipFill>
        <p:spPr bwMode="auto">
          <a:xfrm>
            <a:off x="2619375" y="1976438"/>
            <a:ext cx="3905250" cy="2905125"/>
          </a:xfrm>
          <a:prstGeom prst="rect">
            <a:avLst/>
          </a:prstGeom>
          <a:noFill/>
          <a:ln w="9525">
            <a:noFill/>
            <a:miter lim="800000"/>
            <a:headEnd/>
            <a:tailEnd/>
          </a:ln>
          <a:effectLst/>
        </p:spPr>
      </p:pic>
      <p:pic>
        <p:nvPicPr>
          <p:cNvPr id="3080" name="Picture 8"/>
          <p:cNvPicPr>
            <a:picLocks noChangeAspect="1" noChangeArrowheads="1"/>
          </p:cNvPicPr>
          <p:nvPr/>
        </p:nvPicPr>
        <p:blipFill>
          <a:blip r:embed="rId8"/>
          <a:srcRect/>
          <a:stretch>
            <a:fillRect/>
          </a:stretch>
        </p:blipFill>
        <p:spPr bwMode="auto">
          <a:xfrm>
            <a:off x="1676400" y="1295400"/>
            <a:ext cx="5895975" cy="5105400"/>
          </a:xfrm>
          <a:prstGeom prst="rect">
            <a:avLst/>
          </a:prstGeom>
          <a:noFill/>
          <a:ln w="9525">
            <a:noFill/>
            <a:miter lim="800000"/>
            <a:headEnd/>
            <a:tailEnd/>
          </a:ln>
          <a:effectLst/>
        </p:spPr>
      </p:pic>
      <p:pic>
        <p:nvPicPr>
          <p:cNvPr id="3082" name="Picture 10"/>
          <p:cNvPicPr>
            <a:picLocks noChangeAspect="1" noChangeArrowheads="1"/>
          </p:cNvPicPr>
          <p:nvPr/>
        </p:nvPicPr>
        <p:blipFill>
          <a:blip r:embed="rId9"/>
          <a:srcRect/>
          <a:stretch>
            <a:fillRect/>
          </a:stretch>
        </p:blipFill>
        <p:spPr bwMode="auto">
          <a:xfrm>
            <a:off x="152400" y="1143000"/>
            <a:ext cx="8858250" cy="5000625"/>
          </a:xfrm>
          <a:prstGeom prst="rect">
            <a:avLst/>
          </a:prstGeom>
          <a:noFill/>
          <a:ln w="9525">
            <a:noFill/>
            <a:miter lim="800000"/>
            <a:headEnd/>
            <a:tailEnd/>
          </a:ln>
          <a:effectLst/>
        </p:spPr>
      </p:pic>
      <p:pic>
        <p:nvPicPr>
          <p:cNvPr id="3083" name="Picture 11"/>
          <p:cNvPicPr>
            <a:picLocks noChangeAspect="1" noChangeArrowheads="1"/>
          </p:cNvPicPr>
          <p:nvPr/>
        </p:nvPicPr>
        <p:blipFill>
          <a:blip r:embed="rId10"/>
          <a:srcRect/>
          <a:stretch>
            <a:fillRect/>
          </a:stretch>
        </p:blipFill>
        <p:spPr bwMode="auto">
          <a:xfrm>
            <a:off x="152400" y="2657475"/>
            <a:ext cx="8839200" cy="15430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7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8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8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0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CS" dirty="0" smtClean="0"/>
              <a:t>Primer II</a:t>
            </a:r>
            <a:endParaRPr lang="en-US" dirty="0"/>
          </a:p>
        </p:txBody>
      </p:sp>
      <p:sp>
        <p:nvSpPr>
          <p:cNvPr id="3" name="Content Placeholder 2"/>
          <p:cNvSpPr>
            <a:spLocks noGrp="1"/>
          </p:cNvSpPr>
          <p:nvPr>
            <p:ph sz="quarter" idx="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
        <p:nvSpPr>
          <p:cNvPr id="5" name="Footer Placeholder 4"/>
          <p:cNvSpPr>
            <a:spLocks noGrp="1"/>
          </p:cNvSpPr>
          <p:nvPr>
            <p:ph type="ftr" sz="quarter" idx="11"/>
          </p:nvPr>
        </p:nvSpPr>
        <p:spPr>
          <a:xfrm>
            <a:off x="2898648" y="6356350"/>
            <a:ext cx="5788152" cy="365760"/>
          </a:xfrm>
        </p:spPr>
        <p:txBody>
          <a:bodyPr/>
          <a:lstStyle/>
          <a:p>
            <a:r>
              <a:rPr lang="en-US" dirty="0" err="1" smtClean="0"/>
              <a:t>JDeodorant</a:t>
            </a:r>
            <a:endParaRPr lang="en-US" dirty="0"/>
          </a:p>
        </p:txBody>
      </p:sp>
      <p:pic>
        <p:nvPicPr>
          <p:cNvPr id="7" name="Picture 2"/>
          <p:cNvPicPr>
            <a:picLocks noChangeAspect="1" noChangeArrowheads="1"/>
          </p:cNvPicPr>
          <p:nvPr/>
        </p:nvPicPr>
        <p:blipFill>
          <a:blip r:embed="rId2"/>
          <a:srcRect/>
          <a:stretch>
            <a:fillRect/>
          </a:stretch>
        </p:blipFill>
        <p:spPr bwMode="auto">
          <a:xfrm>
            <a:off x="152400" y="1143000"/>
            <a:ext cx="8836839" cy="5248275"/>
          </a:xfrm>
          <a:prstGeom prst="rect">
            <a:avLst/>
          </a:prstGeom>
          <a:noFill/>
          <a:ln w="9525">
            <a:noFill/>
            <a:miter lim="800000"/>
            <a:headEnd/>
            <a:tailEnd/>
          </a:ln>
          <a:effectLst/>
        </p:spPr>
      </p:pic>
      <p:pic>
        <p:nvPicPr>
          <p:cNvPr id="8" name="Picture 3"/>
          <p:cNvPicPr>
            <a:picLocks noChangeAspect="1" noChangeArrowheads="1"/>
          </p:cNvPicPr>
          <p:nvPr/>
        </p:nvPicPr>
        <p:blipFill>
          <a:blip r:embed="rId3"/>
          <a:srcRect/>
          <a:stretch>
            <a:fillRect/>
          </a:stretch>
        </p:blipFill>
        <p:spPr bwMode="auto">
          <a:xfrm>
            <a:off x="152400" y="1143000"/>
            <a:ext cx="8764306" cy="51816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4"/>
          <a:srcRect/>
          <a:stretch>
            <a:fillRect/>
          </a:stretch>
        </p:blipFill>
        <p:spPr bwMode="auto">
          <a:xfrm>
            <a:off x="152400" y="1143000"/>
            <a:ext cx="8863856" cy="5243513"/>
          </a:xfrm>
          <a:prstGeom prst="rect">
            <a:avLst/>
          </a:prstGeom>
          <a:noFill/>
          <a:ln w="9525">
            <a:noFill/>
            <a:miter lim="800000"/>
            <a:headEnd/>
            <a:tailEnd/>
          </a:ln>
          <a:effectLst/>
        </p:spPr>
      </p:pic>
      <p:pic>
        <p:nvPicPr>
          <p:cNvPr id="4100" name="Picture 4"/>
          <p:cNvPicPr>
            <a:picLocks noChangeAspect="1" noChangeArrowheads="1"/>
          </p:cNvPicPr>
          <p:nvPr/>
        </p:nvPicPr>
        <p:blipFill>
          <a:blip r:embed="rId5"/>
          <a:srcRect/>
          <a:stretch>
            <a:fillRect/>
          </a:stretch>
        </p:blipFill>
        <p:spPr bwMode="auto">
          <a:xfrm>
            <a:off x="152400" y="3429000"/>
            <a:ext cx="8829675" cy="1581150"/>
          </a:xfrm>
          <a:prstGeom prst="rect">
            <a:avLst/>
          </a:prstGeom>
          <a:noFill/>
          <a:ln w="9525">
            <a:noFill/>
            <a:miter lim="800000"/>
            <a:headEnd/>
            <a:tailEnd/>
          </a:ln>
          <a:effectLst/>
        </p:spPr>
      </p:pic>
      <p:pic>
        <p:nvPicPr>
          <p:cNvPr id="4101" name="Picture 5"/>
          <p:cNvPicPr>
            <a:picLocks noChangeAspect="1" noChangeArrowheads="1"/>
          </p:cNvPicPr>
          <p:nvPr/>
        </p:nvPicPr>
        <p:blipFill>
          <a:blip r:embed="rId6"/>
          <a:srcRect/>
          <a:stretch>
            <a:fillRect/>
          </a:stretch>
        </p:blipFill>
        <p:spPr bwMode="auto">
          <a:xfrm>
            <a:off x="152400" y="1143000"/>
            <a:ext cx="8848896" cy="5243513"/>
          </a:xfrm>
          <a:prstGeom prst="rect">
            <a:avLst/>
          </a:prstGeom>
          <a:noFill/>
          <a:ln w="9525">
            <a:noFill/>
            <a:miter lim="800000"/>
            <a:headEnd/>
            <a:tailEnd/>
          </a:ln>
          <a:effectLst/>
        </p:spPr>
      </p:pic>
      <p:pic>
        <p:nvPicPr>
          <p:cNvPr id="4102" name="Picture 6"/>
          <p:cNvPicPr>
            <a:picLocks noChangeAspect="1" noChangeArrowheads="1"/>
          </p:cNvPicPr>
          <p:nvPr/>
        </p:nvPicPr>
        <p:blipFill>
          <a:blip r:embed="rId7"/>
          <a:srcRect/>
          <a:stretch>
            <a:fillRect/>
          </a:stretch>
        </p:blipFill>
        <p:spPr bwMode="auto">
          <a:xfrm>
            <a:off x="2624138" y="1976438"/>
            <a:ext cx="3895725" cy="2905125"/>
          </a:xfrm>
          <a:prstGeom prst="rect">
            <a:avLst/>
          </a:prstGeom>
          <a:noFill/>
          <a:ln w="9525">
            <a:noFill/>
            <a:miter lim="800000"/>
            <a:headEnd/>
            <a:tailEnd/>
          </a:ln>
          <a:effectLst/>
        </p:spPr>
      </p:pic>
      <p:pic>
        <p:nvPicPr>
          <p:cNvPr id="4103" name="Picture 7"/>
          <p:cNvPicPr>
            <a:picLocks noChangeAspect="1" noChangeArrowheads="1"/>
          </p:cNvPicPr>
          <p:nvPr/>
        </p:nvPicPr>
        <p:blipFill>
          <a:blip r:embed="rId8"/>
          <a:srcRect/>
          <a:stretch>
            <a:fillRect/>
          </a:stretch>
        </p:blipFill>
        <p:spPr bwMode="auto">
          <a:xfrm>
            <a:off x="152400" y="1142999"/>
            <a:ext cx="8839200" cy="5036027"/>
          </a:xfrm>
          <a:prstGeom prst="rect">
            <a:avLst/>
          </a:prstGeom>
          <a:noFill/>
          <a:ln w="9525">
            <a:noFill/>
            <a:miter lim="800000"/>
            <a:headEnd/>
            <a:tailEnd/>
          </a:ln>
          <a:effectLst/>
        </p:spPr>
      </p:pic>
      <p:pic>
        <p:nvPicPr>
          <p:cNvPr id="4104" name="Picture 8"/>
          <p:cNvPicPr>
            <a:picLocks noChangeAspect="1" noChangeArrowheads="1"/>
          </p:cNvPicPr>
          <p:nvPr/>
        </p:nvPicPr>
        <p:blipFill>
          <a:blip r:embed="rId9"/>
          <a:srcRect/>
          <a:stretch>
            <a:fillRect/>
          </a:stretch>
        </p:blipFill>
        <p:spPr bwMode="auto">
          <a:xfrm>
            <a:off x="152400" y="3276600"/>
            <a:ext cx="8791575" cy="15430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0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0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0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10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God Class</a:t>
            </a:r>
            <a:endParaRPr lang="en-US" dirty="0"/>
          </a:p>
        </p:txBody>
      </p:sp>
      <p:sp>
        <p:nvSpPr>
          <p:cNvPr id="3" name="Content Placeholder 2"/>
          <p:cNvSpPr>
            <a:spLocks noGrp="1"/>
          </p:cNvSpPr>
          <p:nvPr>
            <p:ph sz="quarter" idx="1"/>
          </p:nvPr>
        </p:nvSpPr>
        <p:spPr>
          <a:xfrm>
            <a:off x="457200" y="1295400"/>
            <a:ext cx="8534400" cy="5105400"/>
          </a:xfrm>
        </p:spPr>
        <p:txBody>
          <a:bodyPr>
            <a:normAutofit fontScale="55000" lnSpcReduction="20000"/>
          </a:bodyPr>
          <a:lstStyle/>
          <a:p>
            <a:r>
              <a:rPr lang="sr-Latn-CS" sz="3600" dirty="0" smtClean="0"/>
              <a:t>U tabeli </a:t>
            </a:r>
            <a:r>
              <a:rPr lang="en-US" sz="3600" dirty="0" smtClean="0"/>
              <a:t>God Class</a:t>
            </a:r>
            <a:r>
              <a:rPr lang="sr-Latn-CS" sz="3600" dirty="0" smtClean="0"/>
              <a:t> možete videti sve mogućnosti za refaktorisanje za odabrani “modul”</a:t>
            </a:r>
            <a:endParaRPr lang="en-US" sz="3600" dirty="0" smtClean="0"/>
          </a:p>
          <a:p>
            <a:r>
              <a:rPr lang="sr-Latn-CS" sz="3600" dirty="0" smtClean="0"/>
              <a:t>Svaki </a:t>
            </a:r>
            <a:r>
              <a:rPr lang="en-US" sz="3600" dirty="0" smtClean="0"/>
              <a:t>top-level </a:t>
            </a:r>
            <a:r>
              <a:rPr lang="sr-Latn-CS" sz="3600" dirty="0" smtClean="0"/>
              <a:t>čvor u tabeli</a:t>
            </a:r>
            <a:r>
              <a:rPr lang="en-US" sz="3600" dirty="0" smtClean="0"/>
              <a:t> </a:t>
            </a:r>
            <a:r>
              <a:rPr lang="sr-Latn-CS" sz="3600" dirty="0" smtClean="0"/>
              <a:t>predstavlja klasu analiziranog “modula”</a:t>
            </a:r>
            <a:r>
              <a:rPr lang="en-US" sz="3600" dirty="0" smtClean="0"/>
              <a:t>. </a:t>
            </a:r>
            <a:r>
              <a:rPr lang="sr-Latn-CS" sz="3600" dirty="0" smtClean="0"/>
              <a:t/>
            </a:r>
            <a:br>
              <a:rPr lang="sr-Latn-CS" sz="3600" dirty="0" smtClean="0"/>
            </a:br>
            <a:r>
              <a:rPr lang="en-US" sz="3600" dirty="0" smtClean="0"/>
              <a:t>Second-level </a:t>
            </a:r>
            <a:r>
              <a:rPr lang="sr-Latn-CS" sz="3600" dirty="0" smtClean="0"/>
              <a:t>čvor predstavlja generalni kocept pronađen</a:t>
            </a:r>
            <a:r>
              <a:rPr lang="en-US" sz="3600" dirty="0" smtClean="0"/>
              <a:t> </a:t>
            </a:r>
            <a:r>
              <a:rPr lang="sr-Latn-CS" sz="3600" dirty="0" smtClean="0"/>
              <a:t>za datu klasu. Generalni koncepti nemaju zajednička polja ili metode klase </a:t>
            </a:r>
          </a:p>
          <a:p>
            <a:r>
              <a:rPr lang="sr-Latn-CS" sz="3600" dirty="0" smtClean="0"/>
              <a:t>Svaki list strukture u tabeli sadrži informacije o:</a:t>
            </a:r>
            <a:endParaRPr lang="en-US" sz="3600" dirty="0" smtClean="0"/>
          </a:p>
          <a:p>
            <a:pPr lvl="1"/>
            <a:r>
              <a:rPr lang="en-US" sz="2900" b="1" dirty="0" smtClean="0"/>
              <a:t>Refactoring Type</a:t>
            </a:r>
            <a:r>
              <a:rPr lang="en-US" sz="2900" dirty="0" smtClean="0"/>
              <a:t> </a:t>
            </a:r>
            <a:r>
              <a:rPr lang="sr-Latn-CS" sz="2900" dirty="0" smtClean="0"/>
              <a:t>predloga</a:t>
            </a:r>
            <a:r>
              <a:rPr lang="en-US" sz="2900" dirty="0" smtClean="0"/>
              <a:t> (Extract Class)</a:t>
            </a:r>
          </a:p>
          <a:p>
            <a:pPr lvl="1"/>
            <a:r>
              <a:rPr lang="en-US" sz="2900" b="1" dirty="0" smtClean="0"/>
              <a:t>Source Class</a:t>
            </a:r>
            <a:r>
              <a:rPr lang="en-US" sz="2900" dirty="0" smtClean="0"/>
              <a:t> (</a:t>
            </a:r>
            <a:r>
              <a:rPr lang="sr-Latn-CS" sz="2900" dirty="0" smtClean="0"/>
              <a:t>ime klase za koju je dekompozicija predložena</a:t>
            </a:r>
            <a:r>
              <a:rPr lang="en-US" sz="2900" dirty="0" smtClean="0"/>
              <a:t>)</a:t>
            </a:r>
          </a:p>
          <a:p>
            <a:pPr lvl="1"/>
            <a:r>
              <a:rPr lang="en-US" sz="2900" b="1" dirty="0" smtClean="0"/>
              <a:t>Extractable Concept</a:t>
            </a:r>
            <a:r>
              <a:rPr lang="en-US" sz="2900" dirty="0" smtClean="0"/>
              <a:t> (</a:t>
            </a:r>
            <a:r>
              <a:rPr lang="sr-Latn-CS" sz="2900" dirty="0" smtClean="0"/>
              <a:t>predstavlja set polja i metoda Source klase koji mogu biti ekstrahovani u novu klasu, radi dekompozicije Source klase</a:t>
            </a:r>
            <a:r>
              <a:rPr lang="en-US" sz="2900" dirty="0" smtClean="0"/>
              <a:t>)</a:t>
            </a:r>
          </a:p>
          <a:p>
            <a:pPr lvl="1"/>
            <a:r>
              <a:rPr lang="sr-Latn-CS" sz="2900" dirty="0" smtClean="0"/>
              <a:t>Vrednost </a:t>
            </a:r>
            <a:r>
              <a:rPr lang="en-US" sz="2900" b="1" dirty="0" smtClean="0"/>
              <a:t>Entity Placement</a:t>
            </a:r>
            <a:r>
              <a:rPr lang="en-US" sz="2900" dirty="0" smtClean="0"/>
              <a:t> </a:t>
            </a:r>
            <a:r>
              <a:rPr lang="sr-Latn-CS" sz="2900" dirty="0" smtClean="0"/>
              <a:t>metrike posle izvršenja refaktorisanja</a:t>
            </a:r>
            <a:endParaRPr lang="en-US" sz="2900" dirty="0" smtClean="0"/>
          </a:p>
          <a:p>
            <a:r>
              <a:rPr lang="sr-Latn-CS" sz="3600" dirty="0" smtClean="0"/>
              <a:t>Dvostruki klik na list nekog od redova tabele otvoriće klasu za dekompoziciju. Predloženi polja i/ili metode za refaktorisanje će biti osenčen (zelenom bojom)</a:t>
            </a:r>
          </a:p>
          <a:p>
            <a:r>
              <a:rPr lang="sr-Latn-CS" sz="3600" dirty="0" smtClean="0"/>
              <a:t>Izaberite red nad kojim želite da izvršite refaktorisanje i kliknite na dugme </a:t>
            </a:r>
            <a:r>
              <a:rPr lang="en-US" sz="3600" dirty="0" smtClean="0"/>
              <a:t>"</a:t>
            </a:r>
            <a:r>
              <a:rPr lang="en-US" sz="3600" b="1" dirty="0" smtClean="0"/>
              <a:t>Apply Refactoring</a:t>
            </a:r>
            <a:r>
              <a:rPr lang="en-US" sz="3600" dirty="0" smtClean="0"/>
              <a:t>"</a:t>
            </a:r>
          </a:p>
          <a:p>
            <a:r>
              <a:rPr lang="sr-Latn-CS" sz="3600" dirty="0" smtClean="0"/>
              <a:t>Iskočiće wizard koji dozvoljava da zadate ime ekstahovane klase</a:t>
            </a:r>
            <a:endParaRPr lang="en-US" sz="3600" dirty="0" smtClean="0"/>
          </a:p>
          <a:p>
            <a:r>
              <a:rPr lang="sr-Latn-CS" sz="3600" dirty="0" smtClean="0"/>
              <a:t>Posle bilo kakve izmene morate ponovo pritisnuti dugme </a:t>
            </a:r>
            <a:r>
              <a:rPr lang="en-US" sz="3600" dirty="0" smtClean="0"/>
              <a:t>"</a:t>
            </a:r>
            <a:r>
              <a:rPr lang="en-US" sz="3600" b="1" dirty="0" smtClean="0"/>
              <a:t>Identify Bad Smells</a:t>
            </a:r>
            <a:r>
              <a:rPr lang="en-US" sz="3600" dirty="0" smtClean="0"/>
              <a:t>" </a:t>
            </a:r>
            <a:r>
              <a:rPr lang="sr-Latn-CS" sz="3600" dirty="0" smtClean="0"/>
              <a:t> da bi ste </a:t>
            </a:r>
            <a:r>
              <a:rPr lang="sr-Latn-CS" sz="3600" i="1" dirty="0" smtClean="0"/>
              <a:t>osvežili</a:t>
            </a:r>
            <a:r>
              <a:rPr lang="sr-Latn-CS" sz="3600" dirty="0" smtClean="0"/>
              <a:t> tabelu</a:t>
            </a:r>
            <a:endParaRPr lang="en-US" sz="3600" dirty="0" smtClean="0"/>
          </a:p>
        </p:txBody>
      </p:sp>
      <p:pic>
        <p:nvPicPr>
          <p:cNvPr id="5122" name="Picture 2"/>
          <p:cNvPicPr>
            <a:picLocks noChangeAspect="1" noChangeArrowheads="1"/>
          </p:cNvPicPr>
          <p:nvPr/>
        </p:nvPicPr>
        <p:blipFill>
          <a:blip r:embed="rId2"/>
          <a:srcRect/>
          <a:stretch>
            <a:fillRect/>
          </a:stretch>
        </p:blipFill>
        <p:spPr bwMode="auto">
          <a:xfrm>
            <a:off x="990600" y="2667000"/>
            <a:ext cx="6713066" cy="1695450"/>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
        <p:nvSpPr>
          <p:cNvPr id="7" name="Footer Placeholder 6"/>
          <p:cNvSpPr>
            <a:spLocks noGrp="1"/>
          </p:cNvSpPr>
          <p:nvPr>
            <p:ph type="ftr" sz="quarter" idx="11"/>
          </p:nvPr>
        </p:nvSpPr>
        <p:spPr>
          <a:xfrm>
            <a:off x="2898648" y="6356350"/>
            <a:ext cx="5788152" cy="365760"/>
          </a:xfrm>
        </p:spPr>
        <p:txBody>
          <a:bodyPr/>
          <a:lstStyle/>
          <a:p>
            <a:r>
              <a:rPr lang="en-US" dirty="0" err="1" smtClean="0"/>
              <a:t>JDeodorant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1" end="1"/>
                                            </p:txEl>
                                          </p:spTgt>
                                        </p:tgtEl>
                                        <p:attrNameLst>
                                          <p:attrName>ppt_h</p:attrName>
                                        </p:attrNameLst>
                                      </p:cBhvr>
                                      <p:tavLst>
                                        <p:tav tm="0">
                                          <p:val>
                                            <p:fltVal val="0"/>
                                          </p:val>
                                        </p:tav>
                                        <p:tav tm="100000">
                                          <p:val>
                                            <p:strVal val="#ppt_h"/>
                                          </p:val>
                                        </p:tav>
                                      </p:tavLst>
                                    </p:anim>
                                  </p:childTnLst>
                                </p:cTn>
                              </p:par>
                              <p:par>
                                <p:cTn id="15" presetID="23" presetClass="entr" presetSubtype="16" fill="hold" nodeType="withEffect">
                                  <p:stCondLst>
                                    <p:cond delay="0"/>
                                  </p:stCondLst>
                                  <p:childTnLst>
                                    <p:set>
                                      <p:cBhvr>
                                        <p:cTn id="16" dur="1" fill="hold">
                                          <p:stCondLst>
                                            <p:cond delay="0"/>
                                          </p:stCondLst>
                                        </p:cTn>
                                        <p:tgtEl>
                                          <p:spTgt spid="5122"/>
                                        </p:tgtEl>
                                        <p:attrNameLst>
                                          <p:attrName>style.visibility</p:attrName>
                                        </p:attrNameLst>
                                      </p:cBhvr>
                                      <p:to>
                                        <p:strVal val="visible"/>
                                      </p:to>
                                    </p:set>
                                    <p:anim calcmode="lin" valueType="num">
                                      <p:cBhvr>
                                        <p:cTn id="17" dur="500" fill="hold"/>
                                        <p:tgtEl>
                                          <p:spTgt spid="5122"/>
                                        </p:tgtEl>
                                        <p:attrNameLst>
                                          <p:attrName>ppt_w</p:attrName>
                                        </p:attrNameLst>
                                      </p:cBhvr>
                                      <p:tavLst>
                                        <p:tav tm="0">
                                          <p:val>
                                            <p:fltVal val="0"/>
                                          </p:val>
                                        </p:tav>
                                        <p:tav tm="100000">
                                          <p:val>
                                            <p:strVal val="#ppt_w"/>
                                          </p:val>
                                        </p:tav>
                                      </p:tavLst>
                                    </p:anim>
                                    <p:anim calcmode="lin" valueType="num">
                                      <p:cBhvr>
                                        <p:cTn id="18" dur="500" fill="hold"/>
                                        <p:tgtEl>
                                          <p:spTgt spid="5122"/>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5122"/>
                                        </p:tgtEl>
                                        <p:attrNameLst>
                                          <p:attrName>style.visibility</p:attrName>
                                        </p:attrNameLst>
                                      </p:cBhvr>
                                      <p:to>
                                        <p:strVal val="hidden"/>
                                      </p:to>
                                    </p:set>
                                  </p:childTnLst>
                                </p:cTn>
                              </p:par>
                              <p:par>
                                <p:cTn id="23" presetID="23" presetClass="entr" presetSubtype="16" fill="hold"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2" end="2"/>
                                            </p:txEl>
                                          </p:spTgt>
                                        </p:tgtEl>
                                        <p:attrNameLst>
                                          <p:attrName>ppt_h</p:attrName>
                                        </p:attrNameLst>
                                      </p:cBhvr>
                                      <p:tavLst>
                                        <p:tav tm="0">
                                          <p:val>
                                            <p:fltVal val="0"/>
                                          </p:val>
                                        </p:tav>
                                        <p:tav tm="100000">
                                          <p:val>
                                            <p:strVal val="#ppt_h"/>
                                          </p:val>
                                        </p:tav>
                                      </p:tavLst>
                                    </p:anim>
                                  </p:childTnLst>
                                </p:cTn>
                              </p:par>
                              <p:par>
                                <p:cTn id="27" presetID="23" presetClass="entr" presetSubtype="16"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p:cTn id="29"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0" dur="500" fill="hold"/>
                                        <p:tgtEl>
                                          <p:spTgt spid="3">
                                            <p:txEl>
                                              <p:pRg st="3" end="3"/>
                                            </p:txEl>
                                          </p:spTgt>
                                        </p:tgtEl>
                                        <p:attrNameLst>
                                          <p:attrName>ppt_h</p:attrName>
                                        </p:attrNameLst>
                                      </p:cBhvr>
                                      <p:tavLst>
                                        <p:tav tm="0">
                                          <p:val>
                                            <p:fltVal val="0"/>
                                          </p:val>
                                        </p:tav>
                                        <p:tav tm="100000">
                                          <p:val>
                                            <p:strVal val="#ppt_h"/>
                                          </p:val>
                                        </p:tav>
                                      </p:tavLst>
                                    </p:anim>
                                  </p:childTnLst>
                                </p:cTn>
                              </p:par>
                              <p:par>
                                <p:cTn id="31" presetID="23" presetClass="entr" presetSubtype="16" fill="hold"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 calcmode="lin" valueType="num">
                                      <p:cBhvr>
                                        <p:cTn id="33"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4" dur="500" fill="hold"/>
                                        <p:tgtEl>
                                          <p:spTgt spid="3">
                                            <p:txEl>
                                              <p:pRg st="4" end="4"/>
                                            </p:txEl>
                                          </p:spTgt>
                                        </p:tgtEl>
                                        <p:attrNameLst>
                                          <p:attrName>ppt_h</p:attrName>
                                        </p:attrNameLst>
                                      </p:cBhvr>
                                      <p:tavLst>
                                        <p:tav tm="0">
                                          <p:val>
                                            <p:fltVal val="0"/>
                                          </p:val>
                                        </p:tav>
                                        <p:tav tm="100000">
                                          <p:val>
                                            <p:strVal val="#ppt_h"/>
                                          </p:val>
                                        </p:tav>
                                      </p:tavLst>
                                    </p:anim>
                                  </p:childTnLst>
                                </p:cTn>
                              </p:par>
                              <p:par>
                                <p:cTn id="35" presetID="23" presetClass="entr" presetSubtype="16"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p:cTn id="37"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8" dur="500" fill="hold"/>
                                        <p:tgtEl>
                                          <p:spTgt spid="3">
                                            <p:txEl>
                                              <p:pRg st="5" end="5"/>
                                            </p:txEl>
                                          </p:spTgt>
                                        </p:tgtEl>
                                        <p:attrNameLst>
                                          <p:attrName>ppt_h</p:attrName>
                                        </p:attrNameLst>
                                      </p:cBhvr>
                                      <p:tavLst>
                                        <p:tav tm="0">
                                          <p:val>
                                            <p:fltVal val="0"/>
                                          </p:val>
                                        </p:tav>
                                        <p:tav tm="100000">
                                          <p:val>
                                            <p:strVal val="#ppt_h"/>
                                          </p:val>
                                        </p:tav>
                                      </p:tavLst>
                                    </p:anim>
                                  </p:childTnLst>
                                </p:cTn>
                              </p:par>
                              <p:par>
                                <p:cTn id="39" presetID="23" presetClass="entr" presetSubtype="16" fill="hold"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p:cTn id="41"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42" dur="500" fill="hold"/>
                                        <p:tgtEl>
                                          <p:spTgt spid="3">
                                            <p:txEl>
                                              <p:pRg st="6" end="6"/>
                                            </p:txEl>
                                          </p:spTgt>
                                        </p:tgtEl>
                                        <p:attrNameLst>
                                          <p:attrName>ppt_h</p:attrName>
                                        </p:attrNameLst>
                                      </p:cBhvr>
                                      <p:tavLst>
                                        <p:tav tm="0">
                                          <p:val>
                                            <p:fltVal val="0"/>
                                          </p:val>
                                        </p:tav>
                                        <p:tav tm="100000">
                                          <p:val>
                                            <p:strVal val="#ppt_h"/>
                                          </p:val>
                                        </p:tav>
                                      </p:tavLst>
                                    </p:anim>
                                  </p:childTnLst>
                                </p:cTn>
                              </p:par>
                              <p:par>
                                <p:cTn id="43" presetID="23" presetClass="entr" presetSubtype="16" fill="hold" nodeType="with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 calcmode="lin" valueType="num">
                                      <p:cBhvr>
                                        <p:cTn id="45"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46" dur="500" fill="hold"/>
                                        <p:tgtEl>
                                          <p:spTgt spid="3">
                                            <p:txEl>
                                              <p:pRg st="7" end="7"/>
                                            </p:txEl>
                                          </p:spTgt>
                                        </p:tgtEl>
                                        <p:attrNameLst>
                                          <p:attrName>ppt_h</p:attrName>
                                        </p:attrNameLst>
                                      </p:cBhvr>
                                      <p:tavLst>
                                        <p:tav tm="0">
                                          <p:val>
                                            <p:fltVal val="0"/>
                                          </p:val>
                                        </p:tav>
                                        <p:tav tm="100000">
                                          <p:val>
                                            <p:strVal val="#ppt_h"/>
                                          </p:val>
                                        </p:tav>
                                      </p:tavLst>
                                    </p:anim>
                                  </p:childTnLst>
                                </p:cTn>
                              </p:par>
                              <p:par>
                                <p:cTn id="47" presetID="23" presetClass="entr" presetSubtype="16" fill="hold"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p:cTn id="49"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50" dur="500" fill="hold"/>
                                        <p:tgtEl>
                                          <p:spTgt spid="3">
                                            <p:txEl>
                                              <p:pRg st="8" end="8"/>
                                            </p:txEl>
                                          </p:spTgt>
                                        </p:tgtEl>
                                        <p:attrNameLst>
                                          <p:attrName>ppt_h</p:attrName>
                                        </p:attrNameLst>
                                      </p:cBhvr>
                                      <p:tavLst>
                                        <p:tav tm="0">
                                          <p:val>
                                            <p:fltVal val="0"/>
                                          </p:val>
                                        </p:tav>
                                        <p:tav tm="100000">
                                          <p:val>
                                            <p:strVal val="#ppt_h"/>
                                          </p:val>
                                        </p:tav>
                                      </p:tavLst>
                                    </p:anim>
                                  </p:childTnLst>
                                </p:cTn>
                              </p:par>
                              <p:par>
                                <p:cTn id="51" presetID="23" presetClass="entr" presetSubtype="16" fill="hold" nodeType="with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anim calcmode="lin" valueType="num">
                                      <p:cBhvr>
                                        <p:cTn id="53"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54" dur="500" fill="hold"/>
                                        <p:tgtEl>
                                          <p:spTgt spid="3">
                                            <p:txEl>
                                              <p:pRg st="9" end="9"/>
                                            </p:txEl>
                                          </p:spTgt>
                                        </p:tgtEl>
                                        <p:attrNameLst>
                                          <p:attrName>ppt_h</p:attrName>
                                        </p:attrNameLst>
                                      </p:cBhvr>
                                      <p:tavLst>
                                        <p:tav tm="0">
                                          <p:val>
                                            <p:fltVal val="0"/>
                                          </p:val>
                                        </p:tav>
                                        <p:tav tm="100000">
                                          <p:val>
                                            <p:strVal val="#ppt_h"/>
                                          </p:val>
                                        </p:tav>
                                      </p:tavLst>
                                    </p:anim>
                                  </p:childTnLst>
                                </p:cTn>
                              </p:par>
                              <p:par>
                                <p:cTn id="55" presetID="23" presetClass="entr" presetSubtype="16" fill="hold" nodeType="with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 calcmode="lin" valueType="num">
                                      <p:cBhvr>
                                        <p:cTn id="57" dur="5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58" dur="500" fill="hold"/>
                                        <p:tgtEl>
                                          <p:spTgt spid="3">
                                            <p:txEl>
                                              <p:pRg st="10" end="1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CS" dirty="0" smtClean="0"/>
              <a:t>Primer I</a:t>
            </a:r>
            <a:endParaRPr lang="en-US" dirty="0"/>
          </a:p>
        </p:txBody>
      </p:sp>
      <p:sp>
        <p:nvSpPr>
          <p:cNvPr id="3" name="Footer Placeholder 2"/>
          <p:cNvSpPr>
            <a:spLocks noGrp="1"/>
          </p:cNvSpPr>
          <p:nvPr>
            <p:ph type="ftr" sz="quarter" idx="11"/>
          </p:nvPr>
        </p:nvSpPr>
        <p:spPr>
          <a:xfrm>
            <a:off x="2898648" y="6356350"/>
            <a:ext cx="5788152" cy="365760"/>
          </a:xfrm>
        </p:spPr>
        <p:txBody>
          <a:bodyPr/>
          <a:lstStyle/>
          <a:p>
            <a:r>
              <a:rPr lang="en-US" dirty="0" err="1" smtClean="0"/>
              <a:t>JDeodorant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
        <p:nvSpPr>
          <p:cNvPr id="5" name="Content Placeholder 4"/>
          <p:cNvSpPr>
            <a:spLocks noGrp="1"/>
          </p:cNvSpPr>
          <p:nvPr>
            <p:ph sz="quarter" idx="1"/>
          </p:nvPr>
        </p:nvSpPr>
        <p:spPr/>
        <p:txBody>
          <a:bodyPr/>
          <a:lstStyle/>
          <a:p>
            <a:endParaRPr lang="en-US"/>
          </a:p>
        </p:txBody>
      </p:sp>
      <p:pic>
        <p:nvPicPr>
          <p:cNvPr id="5123" name="Picture 3"/>
          <p:cNvPicPr>
            <a:picLocks noChangeAspect="1" noChangeArrowheads="1"/>
          </p:cNvPicPr>
          <p:nvPr/>
        </p:nvPicPr>
        <p:blipFill>
          <a:blip r:embed="rId2"/>
          <a:srcRect/>
          <a:stretch>
            <a:fillRect/>
          </a:stretch>
        </p:blipFill>
        <p:spPr bwMode="auto">
          <a:xfrm>
            <a:off x="228600" y="1173932"/>
            <a:ext cx="8686800" cy="5160548"/>
          </a:xfrm>
          <a:prstGeom prst="rect">
            <a:avLst/>
          </a:prstGeom>
          <a:noFill/>
          <a:ln w="9525">
            <a:noFill/>
            <a:miter lim="800000"/>
            <a:headEnd/>
            <a:tailEnd/>
          </a:ln>
          <a:effectLst/>
        </p:spPr>
      </p:pic>
      <p:pic>
        <p:nvPicPr>
          <p:cNvPr id="5124" name="Picture 4"/>
          <p:cNvPicPr>
            <a:picLocks noChangeAspect="1" noChangeArrowheads="1"/>
          </p:cNvPicPr>
          <p:nvPr/>
        </p:nvPicPr>
        <p:blipFill>
          <a:blip r:embed="rId3"/>
          <a:srcRect/>
          <a:stretch>
            <a:fillRect/>
          </a:stretch>
        </p:blipFill>
        <p:spPr bwMode="auto">
          <a:xfrm>
            <a:off x="228600" y="1219200"/>
            <a:ext cx="8694522" cy="5134329"/>
          </a:xfrm>
          <a:prstGeom prst="rect">
            <a:avLst/>
          </a:prstGeom>
          <a:noFill/>
          <a:ln w="9525">
            <a:noFill/>
            <a:miter lim="800000"/>
            <a:headEnd/>
            <a:tailEnd/>
          </a:ln>
          <a:effectLst/>
        </p:spPr>
      </p:pic>
      <p:pic>
        <p:nvPicPr>
          <p:cNvPr id="5125" name="Picture 5"/>
          <p:cNvPicPr>
            <a:picLocks noChangeAspect="1" noChangeArrowheads="1"/>
          </p:cNvPicPr>
          <p:nvPr/>
        </p:nvPicPr>
        <p:blipFill>
          <a:blip r:embed="rId4"/>
          <a:srcRect/>
          <a:stretch>
            <a:fillRect/>
          </a:stretch>
        </p:blipFill>
        <p:spPr bwMode="auto">
          <a:xfrm>
            <a:off x="228600" y="1219200"/>
            <a:ext cx="8686800" cy="5145824"/>
          </a:xfrm>
          <a:prstGeom prst="rect">
            <a:avLst/>
          </a:prstGeom>
          <a:noFill/>
          <a:ln w="9525">
            <a:noFill/>
            <a:miter lim="800000"/>
            <a:headEnd/>
            <a:tailEnd/>
          </a:ln>
          <a:effectLst/>
        </p:spPr>
      </p:pic>
      <p:pic>
        <p:nvPicPr>
          <p:cNvPr id="5126" name="Picture 6"/>
          <p:cNvPicPr>
            <a:picLocks noChangeAspect="1" noChangeArrowheads="1"/>
          </p:cNvPicPr>
          <p:nvPr/>
        </p:nvPicPr>
        <p:blipFill>
          <a:blip r:embed="rId5"/>
          <a:srcRect/>
          <a:stretch>
            <a:fillRect/>
          </a:stretch>
        </p:blipFill>
        <p:spPr bwMode="auto">
          <a:xfrm>
            <a:off x="228601" y="3429000"/>
            <a:ext cx="8686800" cy="1571625"/>
          </a:xfrm>
          <a:prstGeom prst="rect">
            <a:avLst/>
          </a:prstGeom>
          <a:noFill/>
          <a:ln w="9525">
            <a:noFill/>
            <a:miter lim="800000"/>
            <a:headEnd/>
            <a:tailEnd/>
          </a:ln>
          <a:effectLst/>
        </p:spPr>
      </p:pic>
      <p:pic>
        <p:nvPicPr>
          <p:cNvPr id="5128" name="Picture 8"/>
          <p:cNvPicPr>
            <a:picLocks noChangeAspect="1" noChangeArrowheads="1"/>
          </p:cNvPicPr>
          <p:nvPr/>
        </p:nvPicPr>
        <p:blipFill>
          <a:blip r:embed="rId6"/>
          <a:srcRect/>
          <a:stretch>
            <a:fillRect/>
          </a:stretch>
        </p:blipFill>
        <p:spPr bwMode="auto">
          <a:xfrm>
            <a:off x="228600" y="1191721"/>
            <a:ext cx="8686800" cy="4953387"/>
          </a:xfrm>
          <a:prstGeom prst="rect">
            <a:avLst/>
          </a:prstGeom>
          <a:noFill/>
          <a:ln w="9525">
            <a:noFill/>
            <a:miter lim="800000"/>
            <a:headEnd/>
            <a:tailEnd/>
          </a:ln>
          <a:effectLst/>
        </p:spPr>
      </p:pic>
      <p:pic>
        <p:nvPicPr>
          <p:cNvPr id="5129" name="Picture 9"/>
          <p:cNvPicPr>
            <a:picLocks noChangeAspect="1" noChangeArrowheads="1"/>
          </p:cNvPicPr>
          <p:nvPr/>
        </p:nvPicPr>
        <p:blipFill>
          <a:blip r:embed="rId7"/>
          <a:srcRect/>
          <a:stretch>
            <a:fillRect/>
          </a:stretch>
        </p:blipFill>
        <p:spPr bwMode="auto">
          <a:xfrm>
            <a:off x="2219325" y="2500313"/>
            <a:ext cx="4705350" cy="1857375"/>
          </a:xfrm>
          <a:prstGeom prst="rect">
            <a:avLst/>
          </a:prstGeom>
          <a:noFill/>
          <a:ln w="9525">
            <a:noFill/>
            <a:miter lim="800000"/>
            <a:headEnd/>
            <a:tailEnd/>
          </a:ln>
          <a:effectLst/>
        </p:spPr>
      </p:pic>
      <p:pic>
        <p:nvPicPr>
          <p:cNvPr id="5130" name="Picture 10"/>
          <p:cNvPicPr>
            <a:picLocks noChangeAspect="1" noChangeArrowheads="1"/>
          </p:cNvPicPr>
          <p:nvPr/>
        </p:nvPicPr>
        <p:blipFill>
          <a:blip r:embed="rId8"/>
          <a:srcRect/>
          <a:stretch>
            <a:fillRect/>
          </a:stretch>
        </p:blipFill>
        <p:spPr bwMode="auto">
          <a:xfrm>
            <a:off x="1676400" y="1295400"/>
            <a:ext cx="5848350" cy="5019675"/>
          </a:xfrm>
          <a:prstGeom prst="rect">
            <a:avLst/>
          </a:prstGeom>
          <a:noFill/>
          <a:ln w="9525">
            <a:noFill/>
            <a:miter lim="800000"/>
            <a:headEnd/>
            <a:tailEnd/>
          </a:ln>
          <a:effectLst/>
        </p:spPr>
      </p:pic>
      <p:pic>
        <p:nvPicPr>
          <p:cNvPr id="5131" name="Picture 11"/>
          <p:cNvPicPr>
            <a:picLocks noChangeAspect="1" noChangeArrowheads="1"/>
          </p:cNvPicPr>
          <p:nvPr/>
        </p:nvPicPr>
        <p:blipFill>
          <a:blip r:embed="rId9"/>
          <a:srcRect/>
          <a:stretch>
            <a:fillRect/>
          </a:stretch>
        </p:blipFill>
        <p:spPr bwMode="auto">
          <a:xfrm>
            <a:off x="228600" y="1143000"/>
            <a:ext cx="8707394" cy="4957763"/>
          </a:xfrm>
          <a:prstGeom prst="rect">
            <a:avLst/>
          </a:prstGeom>
          <a:noFill/>
          <a:ln w="9525">
            <a:noFill/>
            <a:miter lim="800000"/>
            <a:headEnd/>
            <a:tailEnd/>
          </a:ln>
          <a:effectLst/>
        </p:spPr>
      </p:pic>
      <p:pic>
        <p:nvPicPr>
          <p:cNvPr id="5132" name="Picture 12"/>
          <p:cNvPicPr>
            <a:picLocks noChangeAspect="1" noChangeArrowheads="1"/>
          </p:cNvPicPr>
          <p:nvPr/>
        </p:nvPicPr>
        <p:blipFill>
          <a:blip r:embed="rId10"/>
          <a:srcRect/>
          <a:stretch>
            <a:fillRect/>
          </a:stretch>
        </p:blipFill>
        <p:spPr bwMode="auto">
          <a:xfrm>
            <a:off x="152400" y="3200400"/>
            <a:ext cx="8801100" cy="157162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1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13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CS" dirty="0" smtClean="0"/>
              <a:t>Primer I</a:t>
            </a:r>
            <a:r>
              <a:rPr lang="en-US" dirty="0" smtClean="0"/>
              <a:t>I</a:t>
            </a:r>
            <a:endParaRPr lang="en-US" dirty="0"/>
          </a:p>
        </p:txBody>
      </p:sp>
      <p:sp>
        <p:nvSpPr>
          <p:cNvPr id="3" name="Footer Placeholder 2"/>
          <p:cNvSpPr>
            <a:spLocks noGrp="1"/>
          </p:cNvSpPr>
          <p:nvPr>
            <p:ph type="ftr" sz="quarter" idx="11"/>
          </p:nvPr>
        </p:nvSpPr>
        <p:spPr>
          <a:xfrm>
            <a:off x="2898648" y="6356350"/>
            <a:ext cx="5788152" cy="365760"/>
          </a:xfrm>
        </p:spPr>
        <p:txBody>
          <a:bodyPr/>
          <a:lstStyle/>
          <a:p>
            <a:r>
              <a:rPr lang="en-US" dirty="0" err="1" smtClean="0"/>
              <a:t>JDeodorant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
        <p:nvSpPr>
          <p:cNvPr id="5" name="Content Placeholder 4"/>
          <p:cNvSpPr>
            <a:spLocks noGrp="1"/>
          </p:cNvSpPr>
          <p:nvPr>
            <p:ph sz="quarter" idx="1"/>
          </p:nvPr>
        </p:nvSpPr>
        <p:spPr/>
        <p:txBody>
          <a:bodyPr/>
          <a:lstStyle/>
          <a:p>
            <a:endParaRPr lang="en-US"/>
          </a:p>
        </p:txBody>
      </p:sp>
      <p:pic>
        <p:nvPicPr>
          <p:cNvPr id="6" name="Picture 3"/>
          <p:cNvPicPr>
            <a:picLocks noChangeAspect="1" noChangeArrowheads="1"/>
          </p:cNvPicPr>
          <p:nvPr/>
        </p:nvPicPr>
        <p:blipFill>
          <a:blip r:embed="rId2"/>
          <a:srcRect/>
          <a:stretch>
            <a:fillRect/>
          </a:stretch>
        </p:blipFill>
        <p:spPr bwMode="auto">
          <a:xfrm>
            <a:off x="228600" y="1173932"/>
            <a:ext cx="8686800" cy="5160548"/>
          </a:xfrm>
          <a:prstGeom prst="rect">
            <a:avLst/>
          </a:prstGeom>
          <a:noFill/>
          <a:ln w="9525">
            <a:noFill/>
            <a:miter lim="800000"/>
            <a:headEnd/>
            <a:tailEnd/>
          </a:ln>
          <a:effectLst/>
        </p:spPr>
      </p:pic>
      <p:pic>
        <p:nvPicPr>
          <p:cNvPr id="7" name="Picture 4"/>
          <p:cNvPicPr>
            <a:picLocks noChangeAspect="1" noChangeArrowheads="1"/>
          </p:cNvPicPr>
          <p:nvPr/>
        </p:nvPicPr>
        <p:blipFill>
          <a:blip r:embed="rId3"/>
          <a:srcRect/>
          <a:stretch>
            <a:fillRect/>
          </a:stretch>
        </p:blipFill>
        <p:spPr bwMode="auto">
          <a:xfrm>
            <a:off x="228600" y="1219200"/>
            <a:ext cx="8694522" cy="5134329"/>
          </a:xfrm>
          <a:prstGeom prst="rect">
            <a:avLst/>
          </a:prstGeom>
          <a:noFill/>
          <a:ln w="9525">
            <a:noFill/>
            <a:miter lim="800000"/>
            <a:headEnd/>
            <a:tailEnd/>
          </a:ln>
          <a:effectLst/>
        </p:spPr>
      </p:pic>
      <p:pic>
        <p:nvPicPr>
          <p:cNvPr id="6147" name="Picture 3"/>
          <p:cNvPicPr>
            <a:picLocks noChangeAspect="1" noChangeArrowheads="1"/>
          </p:cNvPicPr>
          <p:nvPr/>
        </p:nvPicPr>
        <p:blipFill>
          <a:blip r:embed="rId4"/>
          <a:srcRect/>
          <a:stretch>
            <a:fillRect/>
          </a:stretch>
        </p:blipFill>
        <p:spPr bwMode="auto">
          <a:xfrm>
            <a:off x="228600" y="1219200"/>
            <a:ext cx="8677275" cy="5153508"/>
          </a:xfrm>
          <a:prstGeom prst="rect">
            <a:avLst/>
          </a:prstGeom>
          <a:noFill/>
          <a:ln w="9525">
            <a:noFill/>
            <a:miter lim="800000"/>
            <a:headEnd/>
            <a:tailEnd/>
          </a:ln>
          <a:effectLst/>
        </p:spPr>
      </p:pic>
      <p:pic>
        <p:nvPicPr>
          <p:cNvPr id="6148" name="Picture 4"/>
          <p:cNvPicPr>
            <a:picLocks noChangeAspect="1" noChangeArrowheads="1"/>
          </p:cNvPicPr>
          <p:nvPr/>
        </p:nvPicPr>
        <p:blipFill>
          <a:blip r:embed="rId5"/>
          <a:srcRect/>
          <a:stretch>
            <a:fillRect/>
          </a:stretch>
        </p:blipFill>
        <p:spPr bwMode="auto">
          <a:xfrm>
            <a:off x="381000" y="3581400"/>
            <a:ext cx="8434387" cy="1471220"/>
          </a:xfrm>
          <a:prstGeom prst="rect">
            <a:avLst/>
          </a:prstGeom>
          <a:noFill/>
          <a:ln w="9525">
            <a:noFill/>
            <a:miter lim="800000"/>
            <a:headEnd/>
            <a:tailEnd/>
          </a:ln>
          <a:effectLst/>
        </p:spPr>
      </p:pic>
      <p:pic>
        <p:nvPicPr>
          <p:cNvPr id="6149" name="Picture 5"/>
          <p:cNvPicPr>
            <a:picLocks noChangeAspect="1" noChangeArrowheads="1"/>
          </p:cNvPicPr>
          <p:nvPr/>
        </p:nvPicPr>
        <p:blipFill>
          <a:blip r:embed="rId6"/>
          <a:srcRect/>
          <a:stretch>
            <a:fillRect/>
          </a:stretch>
        </p:blipFill>
        <p:spPr bwMode="auto">
          <a:xfrm>
            <a:off x="228600" y="1219200"/>
            <a:ext cx="8706389" cy="4953000"/>
          </a:xfrm>
          <a:prstGeom prst="rect">
            <a:avLst/>
          </a:prstGeom>
          <a:noFill/>
          <a:ln w="9525">
            <a:noFill/>
            <a:miter lim="800000"/>
            <a:headEnd/>
            <a:tailEnd/>
          </a:ln>
          <a:effectLst/>
        </p:spPr>
      </p:pic>
      <p:pic>
        <p:nvPicPr>
          <p:cNvPr id="6150" name="Picture 6"/>
          <p:cNvPicPr>
            <a:picLocks noChangeAspect="1" noChangeArrowheads="1"/>
          </p:cNvPicPr>
          <p:nvPr/>
        </p:nvPicPr>
        <p:blipFill>
          <a:blip r:embed="rId7"/>
          <a:srcRect/>
          <a:stretch>
            <a:fillRect/>
          </a:stretch>
        </p:blipFill>
        <p:spPr bwMode="auto">
          <a:xfrm>
            <a:off x="2219325" y="2528888"/>
            <a:ext cx="4705350" cy="1800225"/>
          </a:xfrm>
          <a:prstGeom prst="rect">
            <a:avLst/>
          </a:prstGeom>
          <a:noFill/>
          <a:ln w="9525">
            <a:noFill/>
            <a:miter lim="800000"/>
            <a:headEnd/>
            <a:tailEnd/>
          </a:ln>
          <a:effectLst/>
        </p:spPr>
      </p:pic>
      <p:pic>
        <p:nvPicPr>
          <p:cNvPr id="6151" name="Picture 7"/>
          <p:cNvPicPr>
            <a:picLocks noChangeAspect="1" noChangeArrowheads="1"/>
          </p:cNvPicPr>
          <p:nvPr/>
        </p:nvPicPr>
        <p:blipFill>
          <a:blip r:embed="rId8"/>
          <a:srcRect/>
          <a:stretch>
            <a:fillRect/>
          </a:stretch>
        </p:blipFill>
        <p:spPr bwMode="auto">
          <a:xfrm>
            <a:off x="228600" y="1219200"/>
            <a:ext cx="8704603" cy="4953000"/>
          </a:xfrm>
          <a:prstGeom prst="rect">
            <a:avLst/>
          </a:prstGeom>
          <a:noFill/>
          <a:ln w="9525">
            <a:noFill/>
            <a:miter lim="800000"/>
            <a:headEnd/>
            <a:tailEnd/>
          </a:ln>
          <a:effectLst/>
        </p:spPr>
      </p:pic>
      <p:pic>
        <p:nvPicPr>
          <p:cNvPr id="14" name="Picture 12"/>
          <p:cNvPicPr>
            <a:picLocks noChangeAspect="1" noChangeArrowheads="1"/>
          </p:cNvPicPr>
          <p:nvPr/>
        </p:nvPicPr>
        <p:blipFill>
          <a:blip r:embed="rId9"/>
          <a:srcRect/>
          <a:stretch>
            <a:fillRect/>
          </a:stretch>
        </p:blipFill>
        <p:spPr bwMode="auto">
          <a:xfrm>
            <a:off x="152400" y="3200400"/>
            <a:ext cx="8801100" cy="157162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5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5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Long Method</a:t>
            </a:r>
            <a:r>
              <a:rPr lang="sr-Latn-CS" dirty="0" smtClean="0"/>
              <a:t> (1/2)</a:t>
            </a:r>
            <a:endParaRPr lang="en-US" dirty="0"/>
          </a:p>
        </p:txBody>
      </p:sp>
      <p:sp>
        <p:nvSpPr>
          <p:cNvPr id="3" name="Content Placeholder 2"/>
          <p:cNvSpPr>
            <a:spLocks noGrp="1"/>
          </p:cNvSpPr>
          <p:nvPr>
            <p:ph sz="quarter" idx="1"/>
          </p:nvPr>
        </p:nvSpPr>
        <p:spPr/>
        <p:txBody>
          <a:bodyPr>
            <a:normAutofit fontScale="92500"/>
          </a:bodyPr>
          <a:lstStyle/>
          <a:p>
            <a:r>
              <a:rPr lang="en-US" dirty="0" err="1" smtClean="0"/>
              <a:t>Za</a:t>
            </a:r>
            <a:r>
              <a:rPr lang="en-US" dirty="0" smtClean="0"/>
              <a:t> </a:t>
            </a:r>
            <a:r>
              <a:rPr lang="en-US" dirty="0" err="1" smtClean="0"/>
              <a:t>ovu</a:t>
            </a:r>
            <a:r>
              <a:rPr lang="en-US" dirty="0" smtClean="0"/>
              <a:t> </a:t>
            </a:r>
            <a:r>
              <a:rPr lang="en-US" dirty="0" err="1" smtClean="0"/>
              <a:t>opciju</a:t>
            </a:r>
            <a:r>
              <a:rPr lang="en-US" dirty="0" smtClean="0"/>
              <a:t> </a:t>
            </a:r>
            <a:r>
              <a:rPr lang="en-US" dirty="0" err="1" smtClean="0"/>
              <a:t>potrebno</a:t>
            </a:r>
            <a:r>
              <a:rPr lang="en-US" dirty="0" smtClean="0"/>
              <a:t> je </a:t>
            </a:r>
            <a:r>
              <a:rPr lang="en-US" dirty="0" err="1" smtClean="0"/>
              <a:t>prethodno</a:t>
            </a:r>
            <a:r>
              <a:rPr lang="en-US" dirty="0" smtClean="0"/>
              <a:t> </a:t>
            </a:r>
            <a:r>
              <a:rPr lang="en-US" dirty="0" err="1" smtClean="0"/>
              <a:t>pode</a:t>
            </a:r>
            <a:r>
              <a:rPr lang="sr-Latn-CS" dirty="0" smtClean="0"/>
              <a:t>šavanje:</a:t>
            </a:r>
            <a:endParaRPr lang="en-US" dirty="0" smtClean="0"/>
          </a:p>
          <a:p>
            <a:pPr marL="514350" indent="-514350">
              <a:buFont typeface="+mj-lt"/>
              <a:buAutoNum type="arabicPeriod"/>
            </a:pPr>
            <a:r>
              <a:rPr lang="sr-Latn-CS" dirty="0" smtClean="0"/>
              <a:t>Otvoriti </a:t>
            </a:r>
            <a:r>
              <a:rPr lang="en-US" dirty="0" smtClean="0"/>
              <a:t>Eclipse preferences</a:t>
            </a:r>
            <a:r>
              <a:rPr lang="sr-Latn-CS" dirty="0" smtClean="0"/>
              <a:t/>
            </a:r>
            <a:br>
              <a:rPr lang="sr-Latn-CS" dirty="0" smtClean="0"/>
            </a:br>
            <a:r>
              <a:rPr lang="en-US" dirty="0" smtClean="0"/>
              <a:t>(Eclipse menu -&gt; Window -&gt; Preferences)</a:t>
            </a:r>
          </a:p>
          <a:p>
            <a:pPr marL="514350" indent="-514350">
              <a:buFont typeface="+mj-lt"/>
              <a:buAutoNum type="arabicPeriod"/>
            </a:pPr>
            <a:r>
              <a:rPr lang="sr-Latn-CS" dirty="0" smtClean="0"/>
              <a:t>Pozicionirati se na </a:t>
            </a:r>
            <a:r>
              <a:rPr lang="en-US" dirty="0" smtClean="0"/>
              <a:t>Java -&gt; Installed JREs</a:t>
            </a:r>
          </a:p>
          <a:p>
            <a:pPr marL="514350" indent="-514350">
              <a:buFont typeface="+mj-lt"/>
              <a:buAutoNum type="arabicPeriod"/>
            </a:pPr>
            <a:r>
              <a:rPr lang="sr-Latn-CS" dirty="0" smtClean="0"/>
              <a:t>Izabrati instalirani</a:t>
            </a:r>
            <a:r>
              <a:rPr lang="en-US" dirty="0" smtClean="0"/>
              <a:t> JRE </a:t>
            </a:r>
            <a:r>
              <a:rPr lang="sr-Latn-CS" dirty="0" smtClean="0"/>
              <a:t>i kliknuti na dugme </a:t>
            </a:r>
            <a:r>
              <a:rPr lang="en-US" dirty="0" smtClean="0"/>
              <a:t>Edit... </a:t>
            </a:r>
            <a:r>
              <a:rPr lang="sr-Latn-CS" dirty="0" smtClean="0"/>
              <a:t>da otvorite dijalog</a:t>
            </a:r>
            <a:endParaRPr lang="en-US" dirty="0" smtClean="0"/>
          </a:p>
          <a:p>
            <a:pPr marL="514350" indent="-514350">
              <a:buFont typeface="+mj-lt"/>
              <a:buAutoNum type="arabicPeriod"/>
            </a:pPr>
            <a:r>
              <a:rPr lang="sr-Latn-CS" dirty="0" smtClean="0"/>
              <a:t>Izabrati odgovarajuću biblioteku </a:t>
            </a:r>
            <a:r>
              <a:rPr lang="en-US" dirty="0" smtClean="0"/>
              <a:t>rt.jar </a:t>
            </a:r>
            <a:r>
              <a:rPr lang="sr-Latn-CS" dirty="0" smtClean="0"/>
              <a:t/>
            </a:r>
            <a:br>
              <a:rPr lang="sr-Latn-CS" dirty="0" smtClean="0"/>
            </a:br>
            <a:r>
              <a:rPr lang="en-US" dirty="0" smtClean="0"/>
              <a:t>(</a:t>
            </a:r>
            <a:r>
              <a:rPr lang="sr-Latn-CS" dirty="0" smtClean="0"/>
              <a:t>npr.</a:t>
            </a:r>
            <a:r>
              <a:rPr lang="en-US" dirty="0" smtClean="0"/>
              <a:t> JAVA_HOME\jre6\lib\rt.jar) </a:t>
            </a:r>
            <a:r>
              <a:rPr lang="sr-Latn-CS" dirty="0" smtClean="0"/>
              <a:t>i kliknuti na dugme </a:t>
            </a:r>
            <a:r>
              <a:rPr lang="en-US" dirty="0" smtClean="0"/>
              <a:t>Source Attachment...</a:t>
            </a:r>
          </a:p>
          <a:p>
            <a:pPr marL="514350" indent="-514350">
              <a:buFont typeface="+mj-lt"/>
              <a:buAutoNum type="arabicPeriod"/>
            </a:pPr>
            <a:r>
              <a:rPr lang="sr-Latn-CS" dirty="0" smtClean="0"/>
              <a:t>U tom dijalogu kliknuti na dugme </a:t>
            </a:r>
            <a:r>
              <a:rPr lang="en-US" dirty="0" smtClean="0"/>
              <a:t>External File... </a:t>
            </a:r>
            <a:r>
              <a:rPr lang="sr-Latn-CS" dirty="0" smtClean="0"/>
              <a:t>i pronaći lokaciju datoteke </a:t>
            </a:r>
            <a:r>
              <a:rPr lang="en-US" dirty="0" smtClean="0"/>
              <a:t>jdk-1_5_0-src-jrl.zip </a:t>
            </a:r>
            <a:r>
              <a:rPr lang="sr-Latn-CS" dirty="0" smtClean="0"/>
              <a:t>ili</a:t>
            </a:r>
            <a:r>
              <a:rPr lang="en-US" dirty="0" smtClean="0"/>
              <a:t> jdk-1_6_0-src-jrl.zip </a:t>
            </a:r>
            <a:r>
              <a:rPr lang="sr-Latn-CS" dirty="0" smtClean="0"/>
              <a:t>koja je prethodno skinuta sa sajta JDeodorant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
        <p:nvSpPr>
          <p:cNvPr id="5" name="Footer Placeholder 4"/>
          <p:cNvSpPr>
            <a:spLocks noGrp="1"/>
          </p:cNvSpPr>
          <p:nvPr>
            <p:ph type="ftr" sz="quarter" idx="11"/>
          </p:nvPr>
        </p:nvSpPr>
        <p:spPr>
          <a:xfrm>
            <a:off x="2898648" y="6356350"/>
            <a:ext cx="5788152" cy="365760"/>
          </a:xfrm>
        </p:spPr>
        <p:txBody>
          <a:bodyPr/>
          <a:lstStyle/>
          <a:p>
            <a:r>
              <a:rPr lang="en-US" dirty="0" err="1" smtClean="0"/>
              <a:t>JDeodorant</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Long Method</a:t>
            </a:r>
            <a:r>
              <a:rPr lang="sr-Latn-CS" dirty="0" smtClean="0"/>
              <a:t> (2/2)</a:t>
            </a:r>
            <a:endParaRPr lang="en-US" dirty="0"/>
          </a:p>
        </p:txBody>
      </p:sp>
      <p:sp>
        <p:nvSpPr>
          <p:cNvPr id="3" name="Content Placeholder 2"/>
          <p:cNvSpPr>
            <a:spLocks noGrp="1"/>
          </p:cNvSpPr>
          <p:nvPr>
            <p:ph sz="quarter" idx="1"/>
          </p:nvPr>
        </p:nvSpPr>
        <p:spPr>
          <a:xfrm>
            <a:off x="457200" y="1219200"/>
            <a:ext cx="8382000" cy="5486400"/>
          </a:xfrm>
        </p:spPr>
        <p:txBody>
          <a:bodyPr>
            <a:normAutofit fontScale="32500" lnSpcReduction="20000"/>
          </a:bodyPr>
          <a:lstStyle/>
          <a:p>
            <a:r>
              <a:rPr lang="sr-Latn-CS" sz="6200" dirty="0" smtClean="0"/>
              <a:t>U tabeli </a:t>
            </a:r>
            <a:r>
              <a:rPr lang="en-US" sz="6200" dirty="0" smtClean="0"/>
              <a:t>Long Method</a:t>
            </a:r>
            <a:r>
              <a:rPr lang="sr-Latn-CS" sz="6200" dirty="0" smtClean="0"/>
              <a:t> možete videti sve mogućnosti za refaktorisanje za odabrani “modul”</a:t>
            </a:r>
            <a:endParaRPr lang="en-US" sz="6200" dirty="0" smtClean="0"/>
          </a:p>
          <a:p>
            <a:r>
              <a:rPr lang="sr-Latn-CS" sz="6200" dirty="0" smtClean="0"/>
              <a:t>Svaki list strukture u tabeli sadrži informacije o:</a:t>
            </a:r>
            <a:endParaRPr lang="en-US" sz="6200" dirty="0" smtClean="0"/>
          </a:p>
          <a:p>
            <a:pPr lvl="1"/>
            <a:r>
              <a:rPr lang="en-US" sz="4900" b="1" dirty="0" smtClean="0"/>
              <a:t>Refactoring Type</a:t>
            </a:r>
            <a:r>
              <a:rPr lang="en-US" sz="4900" dirty="0" smtClean="0"/>
              <a:t> </a:t>
            </a:r>
            <a:r>
              <a:rPr lang="sr-Latn-CS" sz="4900" dirty="0" smtClean="0"/>
              <a:t>predloga </a:t>
            </a:r>
            <a:r>
              <a:rPr lang="en-US" sz="4900" dirty="0" smtClean="0"/>
              <a:t>(Extract Method)</a:t>
            </a:r>
          </a:p>
          <a:p>
            <a:pPr lvl="1"/>
            <a:r>
              <a:rPr lang="en-US" sz="4900" b="1" dirty="0" smtClean="0"/>
              <a:t>Source Method</a:t>
            </a:r>
            <a:r>
              <a:rPr lang="en-US" sz="4900" dirty="0" smtClean="0"/>
              <a:t> (</a:t>
            </a:r>
            <a:r>
              <a:rPr lang="sr-Latn-CS" sz="4900" dirty="0" smtClean="0"/>
              <a:t>metod odakle će deo koda biti ekstrahovan</a:t>
            </a:r>
            <a:r>
              <a:rPr lang="en-US" sz="4900" dirty="0" smtClean="0"/>
              <a:t>)</a:t>
            </a:r>
          </a:p>
          <a:p>
            <a:pPr lvl="1"/>
            <a:r>
              <a:rPr lang="en-US" sz="4900" b="1" dirty="0" smtClean="0"/>
              <a:t>Variable Criterion</a:t>
            </a:r>
            <a:r>
              <a:rPr lang="en-US" sz="4900" dirty="0" smtClean="0"/>
              <a:t> (</a:t>
            </a:r>
            <a:r>
              <a:rPr lang="sr-Latn-CS" sz="4900" dirty="0" smtClean="0"/>
              <a:t>varijabla na osnovu koje će ekstrahovani metod biti generisan</a:t>
            </a:r>
            <a:r>
              <a:rPr lang="en-US" sz="4900" dirty="0" smtClean="0"/>
              <a:t>)</a:t>
            </a:r>
          </a:p>
          <a:p>
            <a:pPr lvl="1"/>
            <a:r>
              <a:rPr lang="en-US" sz="4900" b="1" dirty="0" smtClean="0"/>
              <a:t>Block-Based Region</a:t>
            </a:r>
            <a:r>
              <a:rPr lang="en-US" sz="4900" dirty="0" smtClean="0"/>
              <a:t> (</a:t>
            </a:r>
            <a:r>
              <a:rPr lang="sr-Latn-CS" sz="4900" dirty="0" smtClean="0"/>
              <a:t>region unutar tela metoda gde se metod ekspanduje</a:t>
            </a:r>
            <a:r>
              <a:rPr lang="en-US" sz="4900" dirty="0" smtClean="0"/>
              <a:t>)</a:t>
            </a:r>
          </a:p>
          <a:p>
            <a:pPr lvl="1"/>
            <a:r>
              <a:rPr lang="sr-Latn-CS" sz="4900" dirty="0" smtClean="0"/>
              <a:t>odnos</a:t>
            </a:r>
            <a:r>
              <a:rPr lang="en-US" sz="4900" dirty="0" smtClean="0"/>
              <a:t> </a:t>
            </a:r>
            <a:r>
              <a:rPr lang="en-US" sz="4900" b="1" dirty="0" smtClean="0"/>
              <a:t>Duplicated/Extracted</a:t>
            </a:r>
            <a:r>
              <a:rPr lang="en-US" sz="4900" dirty="0" smtClean="0"/>
              <a:t> (</a:t>
            </a:r>
            <a:r>
              <a:rPr lang="sr-Latn-CS" sz="4900" dirty="0" smtClean="0"/>
              <a:t>procenat ekstrahovanih iskaza koji će biti duplirani i u originalnom i u ekstrahovanom metodu</a:t>
            </a:r>
            <a:r>
              <a:rPr lang="en-US" sz="4900" dirty="0" smtClean="0"/>
              <a:t>) </a:t>
            </a:r>
          </a:p>
          <a:p>
            <a:r>
              <a:rPr lang="sr-Latn-CS" sz="6200" dirty="0" smtClean="0"/>
              <a:t>Dvostruki klik na neki od redova tabele otvoriće klasu gde se nalazi metod za promenu. Fragment koda koji treba refaktorisati će biti osenčen (zelenom bojom). Prelaskom mišem preko osenčenih iskaza set </a:t>
            </a:r>
            <a:r>
              <a:rPr lang="en-US" sz="6200" dirty="0" smtClean="0"/>
              <a:t>Defined and Used variables </a:t>
            </a:r>
            <a:r>
              <a:rPr lang="sr-Latn-CS" sz="6200" dirty="0" smtClean="0"/>
              <a:t>će biti prikazan</a:t>
            </a:r>
          </a:p>
          <a:p>
            <a:r>
              <a:rPr lang="sr-Latn-CS" sz="6200" dirty="0" smtClean="0"/>
              <a:t>Izaberite red nad kojim želite da izvršite refaktorisanje i kliknite na dugme </a:t>
            </a:r>
            <a:r>
              <a:rPr lang="en-US" sz="6200" dirty="0" smtClean="0"/>
              <a:t>"</a:t>
            </a:r>
            <a:r>
              <a:rPr lang="en-US" sz="6200" b="1" dirty="0" smtClean="0"/>
              <a:t>Apply Refactoring</a:t>
            </a:r>
            <a:r>
              <a:rPr lang="en-US" sz="6200" dirty="0" smtClean="0"/>
              <a:t>"</a:t>
            </a:r>
          </a:p>
          <a:p>
            <a:r>
              <a:rPr lang="sr-Latn-CS" sz="6200" dirty="0" smtClean="0"/>
              <a:t>Iskočiće wizard koji dozvoljava da zadate ime ekstahovane metode. Validnost imena se automatski proverava</a:t>
            </a:r>
            <a:endParaRPr lang="en-US" sz="6200" dirty="0" smtClean="0"/>
          </a:p>
          <a:p>
            <a:r>
              <a:rPr lang="sr-Latn-CS" sz="6200" dirty="0" smtClean="0"/>
              <a:t>Posle bilo kakve izmene morate ponovo pritisnuti dugme </a:t>
            </a:r>
            <a:r>
              <a:rPr lang="en-US" sz="6200" dirty="0" smtClean="0"/>
              <a:t>"</a:t>
            </a:r>
            <a:r>
              <a:rPr lang="en-US" sz="6200" b="1" dirty="0" smtClean="0"/>
              <a:t>Identify Bad Smells</a:t>
            </a:r>
            <a:r>
              <a:rPr lang="en-US" sz="6200" dirty="0" smtClean="0"/>
              <a:t>" </a:t>
            </a:r>
            <a:r>
              <a:rPr lang="sr-Latn-CS" sz="6200" dirty="0" smtClean="0"/>
              <a:t> da bi ste </a:t>
            </a:r>
            <a:r>
              <a:rPr lang="sr-Latn-CS" sz="6200" i="1" dirty="0" smtClean="0"/>
              <a:t>osvežili</a:t>
            </a:r>
            <a:r>
              <a:rPr lang="sr-Latn-CS" sz="6200" dirty="0" smtClean="0"/>
              <a:t> tabelu</a:t>
            </a:r>
            <a:endParaRPr lang="en-US" sz="62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
        <p:nvSpPr>
          <p:cNvPr id="5" name="Footer Placeholder 4"/>
          <p:cNvSpPr>
            <a:spLocks noGrp="1"/>
          </p:cNvSpPr>
          <p:nvPr>
            <p:ph type="ftr" sz="quarter" idx="11"/>
          </p:nvPr>
        </p:nvSpPr>
        <p:spPr>
          <a:xfrm>
            <a:off x="2898648" y="6356350"/>
            <a:ext cx="5788152" cy="365760"/>
          </a:xfrm>
        </p:spPr>
        <p:txBody>
          <a:bodyPr/>
          <a:lstStyle/>
          <a:p>
            <a:r>
              <a:rPr lang="en-US" dirty="0" err="1" smtClean="0"/>
              <a:t>JDeodorant</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JDeodorant.gif"/>
          <p:cNvPicPr>
            <a:picLocks noChangeAspect="1"/>
          </p:cNvPicPr>
          <p:nvPr/>
        </p:nvPicPr>
        <p:blipFill>
          <a:blip r:embed="rId2"/>
          <a:stretch>
            <a:fillRect/>
          </a:stretch>
        </p:blipFill>
        <p:spPr>
          <a:xfrm>
            <a:off x="6629400" y="457200"/>
            <a:ext cx="1989275" cy="1933575"/>
          </a:xfrm>
          <a:prstGeom prst="rect">
            <a:avLst/>
          </a:prstGeom>
        </p:spPr>
      </p:pic>
      <p:sp>
        <p:nvSpPr>
          <p:cNvPr id="2" name="Title 1"/>
          <p:cNvSpPr>
            <a:spLocks noGrp="1"/>
          </p:cNvSpPr>
          <p:nvPr>
            <p:ph type="title"/>
          </p:nvPr>
        </p:nvSpPr>
        <p:spPr/>
        <p:txBody>
          <a:bodyPr/>
          <a:lstStyle/>
          <a:p>
            <a:r>
              <a:rPr lang="sr-Latn-CS" dirty="0" smtClean="0"/>
              <a:t>Uvod (1/2)</a:t>
            </a:r>
            <a:endParaRPr lang="en-US" dirty="0"/>
          </a:p>
        </p:txBody>
      </p:sp>
      <p:sp>
        <p:nvSpPr>
          <p:cNvPr id="3" name="Content Placeholder 2"/>
          <p:cNvSpPr>
            <a:spLocks noGrp="1"/>
          </p:cNvSpPr>
          <p:nvPr>
            <p:ph sz="quarter" idx="1"/>
          </p:nvPr>
        </p:nvSpPr>
        <p:spPr>
          <a:xfrm>
            <a:off x="457200" y="1371600"/>
            <a:ext cx="8382000" cy="5105400"/>
          </a:xfrm>
        </p:spPr>
        <p:txBody>
          <a:bodyPr>
            <a:normAutofit fontScale="77500" lnSpcReduction="20000"/>
          </a:bodyPr>
          <a:lstStyle/>
          <a:p>
            <a:r>
              <a:rPr lang="en-US" sz="3600" dirty="0" smtClean="0"/>
              <a:t>J</a:t>
            </a:r>
            <a:r>
              <a:rPr lang="sr-Latn-CS" sz="3600" dirty="0" smtClean="0"/>
              <a:t>D</a:t>
            </a:r>
            <a:r>
              <a:rPr lang="en-US" sz="3600" dirty="0" err="1" smtClean="0"/>
              <a:t>eodorant</a:t>
            </a:r>
            <a:r>
              <a:rPr lang="en-US" sz="3600" dirty="0" smtClean="0"/>
              <a:t> </a:t>
            </a:r>
            <a:r>
              <a:rPr lang="sr-Latn-CS" sz="3600" dirty="0" smtClean="0"/>
              <a:t>je </a:t>
            </a:r>
            <a:r>
              <a:rPr lang="en-US" sz="3600" dirty="0" smtClean="0"/>
              <a:t>Eclipse plug-in </a:t>
            </a:r>
            <a:r>
              <a:rPr lang="sr-Latn-CS" sz="3600" dirty="0" smtClean="0"/>
              <a:t>koji </a:t>
            </a:r>
            <a:br>
              <a:rPr lang="sr-Latn-CS" sz="3600" dirty="0" smtClean="0"/>
            </a:br>
            <a:r>
              <a:rPr lang="sr-Latn-CS" sz="3600" dirty="0" smtClean="0"/>
              <a:t>pronalazi “loše mirise” (bad smells)</a:t>
            </a:r>
            <a:br>
              <a:rPr lang="sr-Latn-CS" sz="3600" dirty="0" smtClean="0"/>
            </a:br>
            <a:r>
              <a:rPr lang="sr-Latn-CS" sz="3600" dirty="0" smtClean="0"/>
              <a:t>unutar source code-a nekog softvera i</a:t>
            </a:r>
            <a:br>
              <a:rPr lang="sr-Latn-CS" sz="3600" dirty="0" smtClean="0"/>
            </a:br>
            <a:r>
              <a:rPr lang="sr-Latn-CS" sz="3600" dirty="0" smtClean="0"/>
              <a:t>primenjuje odgovarajuće vrste refaktorisanja</a:t>
            </a:r>
          </a:p>
          <a:p>
            <a:r>
              <a:rPr lang="sr-Latn-CS" sz="3600" dirty="0" smtClean="0"/>
              <a:t>Spada u kategoriju: </a:t>
            </a:r>
            <a:r>
              <a:rPr lang="en-US" sz="3600" dirty="0" smtClean="0"/>
              <a:t> Source Code Analyzer</a:t>
            </a:r>
            <a:endParaRPr lang="sr-Latn-CS" sz="3600" dirty="0" smtClean="0"/>
          </a:p>
          <a:p>
            <a:r>
              <a:rPr lang="sr-Latn-CS" sz="3600" dirty="0" smtClean="0"/>
              <a:t>Razvijen je u </a:t>
            </a:r>
            <a:r>
              <a:rPr lang="en-US" sz="3600" dirty="0" smtClean="0"/>
              <a:t>Computational Systems and Software Engineering Lab, Department of Applied Informatics, University of Macedonia, Thessaloniki, Greece</a:t>
            </a:r>
            <a:endParaRPr lang="sr-Latn-CS" sz="3600" dirty="0" smtClean="0"/>
          </a:p>
          <a:p>
            <a:r>
              <a:rPr lang="sr-Latn-CS" sz="3600" dirty="0" smtClean="0"/>
              <a:t>Razvijan je pomoću JDK 5.0, tako da za rad sa ovim dodatkom potrebno je imati instaliran JDK 5.0</a:t>
            </a:r>
            <a:br>
              <a:rPr lang="sr-Latn-CS" sz="3600" dirty="0" smtClean="0"/>
            </a:br>
            <a:r>
              <a:rPr lang="sr-Latn-CS" sz="3600" dirty="0" smtClean="0"/>
              <a:t>ili neki kasniji</a:t>
            </a:r>
          </a:p>
          <a:p>
            <a:r>
              <a:rPr lang="sr-Latn-CS" sz="3600" dirty="0" smtClean="0"/>
              <a:t>Najbolje je imati najkasniju verziju Eclipse-a</a:t>
            </a:r>
            <a:br>
              <a:rPr lang="sr-Latn-CS" sz="3600" dirty="0" smtClean="0"/>
            </a:br>
            <a:r>
              <a:rPr lang="sr-Latn-CS" sz="3600" dirty="0" smtClean="0"/>
              <a:t>(najmanja verzija sa kojom radi 3.5.x)</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
        <p:nvSpPr>
          <p:cNvPr id="6" name="Footer Placeholder 5"/>
          <p:cNvSpPr>
            <a:spLocks noGrp="1"/>
          </p:cNvSpPr>
          <p:nvPr>
            <p:ph type="ftr" sz="quarter" idx="11"/>
          </p:nvPr>
        </p:nvSpPr>
        <p:spPr>
          <a:xfrm>
            <a:off x="2898648" y="6356350"/>
            <a:ext cx="5788152" cy="365760"/>
          </a:xfrm>
        </p:spPr>
        <p:txBody>
          <a:bodyPr/>
          <a:lstStyle/>
          <a:p>
            <a:r>
              <a:rPr lang="en-US" dirty="0" err="1" smtClean="0"/>
              <a:t>JDeodorant</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CS" dirty="0" smtClean="0"/>
              <a:t>Primer I</a:t>
            </a:r>
            <a:endParaRPr lang="en-US" dirty="0"/>
          </a:p>
        </p:txBody>
      </p:sp>
      <p:sp>
        <p:nvSpPr>
          <p:cNvPr id="3" name="Content Placeholder 2"/>
          <p:cNvSpPr>
            <a:spLocks noGrp="1"/>
          </p:cNvSpPr>
          <p:nvPr>
            <p:ph sz="quarter" idx="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
        <p:nvSpPr>
          <p:cNvPr id="5" name="Footer Placeholder 4"/>
          <p:cNvSpPr>
            <a:spLocks noGrp="1"/>
          </p:cNvSpPr>
          <p:nvPr>
            <p:ph type="ftr" sz="quarter" idx="11"/>
          </p:nvPr>
        </p:nvSpPr>
        <p:spPr>
          <a:xfrm>
            <a:off x="2898648" y="6356350"/>
            <a:ext cx="5788152" cy="365760"/>
          </a:xfrm>
        </p:spPr>
        <p:txBody>
          <a:bodyPr/>
          <a:lstStyle/>
          <a:p>
            <a:r>
              <a:rPr lang="en-US" dirty="0" err="1" smtClean="0"/>
              <a:t>JDeodorant</a:t>
            </a:r>
            <a:endParaRPr lang="en-US" dirty="0"/>
          </a:p>
        </p:txBody>
      </p:sp>
      <p:pic>
        <p:nvPicPr>
          <p:cNvPr id="7170" name="Picture 2"/>
          <p:cNvPicPr>
            <a:picLocks noChangeAspect="1" noChangeArrowheads="1"/>
          </p:cNvPicPr>
          <p:nvPr/>
        </p:nvPicPr>
        <p:blipFill>
          <a:blip r:embed="rId2"/>
          <a:srcRect/>
          <a:stretch>
            <a:fillRect/>
          </a:stretch>
        </p:blipFill>
        <p:spPr bwMode="auto">
          <a:xfrm>
            <a:off x="304800" y="1219200"/>
            <a:ext cx="8638220" cy="5105400"/>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304800" y="1219200"/>
            <a:ext cx="8686800" cy="5143114"/>
          </a:xfrm>
          <a:prstGeom prst="rect">
            <a:avLst/>
          </a:prstGeom>
          <a:noFill/>
          <a:ln w="9525">
            <a:noFill/>
            <a:miter lim="800000"/>
            <a:headEnd/>
            <a:tailEnd/>
          </a:ln>
          <a:effectLst/>
        </p:spPr>
      </p:pic>
      <p:pic>
        <p:nvPicPr>
          <p:cNvPr id="7172" name="Picture 4"/>
          <p:cNvPicPr>
            <a:picLocks noChangeAspect="1" noChangeArrowheads="1"/>
          </p:cNvPicPr>
          <p:nvPr/>
        </p:nvPicPr>
        <p:blipFill>
          <a:blip r:embed="rId4"/>
          <a:srcRect/>
          <a:stretch>
            <a:fillRect/>
          </a:stretch>
        </p:blipFill>
        <p:spPr bwMode="auto">
          <a:xfrm>
            <a:off x="304800" y="1219200"/>
            <a:ext cx="8703976" cy="5153283"/>
          </a:xfrm>
          <a:prstGeom prst="rect">
            <a:avLst/>
          </a:prstGeom>
          <a:noFill/>
          <a:ln w="9525">
            <a:noFill/>
            <a:miter lim="800000"/>
            <a:headEnd/>
            <a:tailEnd/>
          </a:ln>
          <a:effectLst/>
        </p:spPr>
      </p:pic>
      <p:pic>
        <p:nvPicPr>
          <p:cNvPr id="7173" name="Picture 5"/>
          <p:cNvPicPr>
            <a:picLocks noChangeAspect="1" noChangeArrowheads="1"/>
          </p:cNvPicPr>
          <p:nvPr/>
        </p:nvPicPr>
        <p:blipFill>
          <a:blip r:embed="rId5"/>
          <a:srcRect/>
          <a:stretch>
            <a:fillRect/>
          </a:stretch>
        </p:blipFill>
        <p:spPr bwMode="auto">
          <a:xfrm>
            <a:off x="533400" y="3352800"/>
            <a:ext cx="8348662" cy="1524000"/>
          </a:xfrm>
          <a:prstGeom prst="rect">
            <a:avLst/>
          </a:prstGeom>
          <a:noFill/>
          <a:ln w="9525">
            <a:noFill/>
            <a:miter lim="800000"/>
            <a:headEnd/>
            <a:tailEnd/>
          </a:ln>
          <a:effectLst/>
        </p:spPr>
      </p:pic>
      <p:pic>
        <p:nvPicPr>
          <p:cNvPr id="7174" name="Picture 6"/>
          <p:cNvPicPr>
            <a:picLocks noChangeAspect="1" noChangeArrowheads="1"/>
          </p:cNvPicPr>
          <p:nvPr/>
        </p:nvPicPr>
        <p:blipFill>
          <a:blip r:embed="rId6"/>
          <a:srcRect/>
          <a:stretch>
            <a:fillRect/>
          </a:stretch>
        </p:blipFill>
        <p:spPr bwMode="auto">
          <a:xfrm>
            <a:off x="304800" y="1219200"/>
            <a:ext cx="8686800" cy="4960736"/>
          </a:xfrm>
          <a:prstGeom prst="rect">
            <a:avLst/>
          </a:prstGeom>
          <a:noFill/>
          <a:ln w="9525">
            <a:noFill/>
            <a:miter lim="800000"/>
            <a:headEnd/>
            <a:tailEnd/>
          </a:ln>
          <a:effectLst/>
        </p:spPr>
      </p:pic>
      <p:pic>
        <p:nvPicPr>
          <p:cNvPr id="7175" name="Picture 7"/>
          <p:cNvPicPr>
            <a:picLocks noChangeAspect="1" noChangeArrowheads="1"/>
          </p:cNvPicPr>
          <p:nvPr/>
        </p:nvPicPr>
        <p:blipFill>
          <a:blip r:embed="rId7"/>
          <a:srcRect/>
          <a:stretch>
            <a:fillRect/>
          </a:stretch>
        </p:blipFill>
        <p:spPr bwMode="auto">
          <a:xfrm>
            <a:off x="2624138" y="2514600"/>
            <a:ext cx="3895725" cy="1828800"/>
          </a:xfrm>
          <a:prstGeom prst="rect">
            <a:avLst/>
          </a:prstGeom>
          <a:noFill/>
          <a:ln w="9525">
            <a:noFill/>
            <a:miter lim="800000"/>
            <a:headEnd/>
            <a:tailEnd/>
          </a:ln>
          <a:effectLst/>
        </p:spPr>
      </p:pic>
      <p:pic>
        <p:nvPicPr>
          <p:cNvPr id="7176" name="Picture 8"/>
          <p:cNvPicPr>
            <a:picLocks noChangeAspect="1" noChangeArrowheads="1"/>
          </p:cNvPicPr>
          <p:nvPr/>
        </p:nvPicPr>
        <p:blipFill>
          <a:blip r:embed="rId8"/>
          <a:srcRect/>
          <a:stretch>
            <a:fillRect/>
          </a:stretch>
        </p:blipFill>
        <p:spPr bwMode="auto">
          <a:xfrm>
            <a:off x="1828800" y="1447800"/>
            <a:ext cx="5781675" cy="5029200"/>
          </a:xfrm>
          <a:prstGeom prst="rect">
            <a:avLst/>
          </a:prstGeom>
          <a:noFill/>
          <a:ln w="9525">
            <a:noFill/>
            <a:miter lim="800000"/>
            <a:headEnd/>
            <a:tailEnd/>
          </a:ln>
          <a:effectLst/>
        </p:spPr>
      </p:pic>
      <p:pic>
        <p:nvPicPr>
          <p:cNvPr id="7178" name="Picture 10"/>
          <p:cNvPicPr>
            <a:picLocks noChangeAspect="1" noChangeArrowheads="1"/>
          </p:cNvPicPr>
          <p:nvPr/>
        </p:nvPicPr>
        <p:blipFill>
          <a:blip r:embed="rId9"/>
          <a:srcRect/>
          <a:stretch>
            <a:fillRect/>
          </a:stretch>
        </p:blipFill>
        <p:spPr bwMode="auto">
          <a:xfrm>
            <a:off x="304800" y="3124200"/>
            <a:ext cx="8610600" cy="15621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7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7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7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17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17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1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Dodatne</a:t>
            </a:r>
            <a:r>
              <a:rPr lang="en-US" dirty="0" smtClean="0"/>
              <a:t> </a:t>
            </a:r>
            <a:r>
              <a:rPr lang="en-US" dirty="0" err="1" smtClean="0"/>
              <a:t>mogu</a:t>
            </a:r>
            <a:r>
              <a:rPr lang="sr-Latn-CS" dirty="0" smtClean="0"/>
              <a:t>ćnosti</a:t>
            </a:r>
            <a:endParaRPr lang="en-US" dirty="0"/>
          </a:p>
        </p:txBody>
      </p:sp>
      <p:sp>
        <p:nvSpPr>
          <p:cNvPr id="3" name="Content Placeholder 2"/>
          <p:cNvSpPr>
            <a:spLocks noGrp="1"/>
          </p:cNvSpPr>
          <p:nvPr>
            <p:ph sz="quarter" idx="1"/>
          </p:nvPr>
        </p:nvSpPr>
        <p:spPr/>
        <p:txBody>
          <a:bodyPr>
            <a:normAutofit/>
          </a:bodyPr>
          <a:lstStyle/>
          <a:p>
            <a:r>
              <a:rPr lang="sr-Latn-CS" dirty="0" smtClean="0"/>
              <a:t>Pomoću dugmeta Next Annotation </a:t>
            </a:r>
            <a:br>
              <a:rPr lang="sr-Latn-CS" dirty="0" smtClean="0"/>
            </a:br>
            <a:r>
              <a:rPr lang="sr-Latn-CS" dirty="0" smtClean="0"/>
              <a:t>možete se kretati kroz source code, </a:t>
            </a:r>
            <a:br>
              <a:rPr lang="sr-Latn-CS" dirty="0" smtClean="0"/>
            </a:br>
            <a:r>
              <a:rPr lang="sr-Latn-CS" dirty="0" smtClean="0"/>
              <a:t>i pogledati sve delove koda za refaktorisanje</a:t>
            </a:r>
          </a:p>
          <a:p>
            <a:r>
              <a:rPr lang="en-US" dirty="0" smtClean="0"/>
              <a:t>Slice Extraction threshold preferences</a:t>
            </a:r>
            <a:r>
              <a:rPr lang="sr-Latn-CS" dirty="0" smtClean="0"/>
              <a:t> – da bi se smanjio broj predloženih delova za refaktorisanje možete podesiti određene vrednosti (Eclipse menu -&gt; Window -&gt; Preferences -&gt; JDeodorant)</a:t>
            </a:r>
          </a:p>
          <a:p>
            <a:endParaRPr lang="en-US" dirty="0"/>
          </a:p>
        </p:txBody>
      </p:sp>
      <p:pic>
        <p:nvPicPr>
          <p:cNvPr id="2050" name="Picture 2"/>
          <p:cNvPicPr>
            <a:picLocks noChangeAspect="1" noChangeArrowheads="1"/>
          </p:cNvPicPr>
          <p:nvPr/>
        </p:nvPicPr>
        <p:blipFill>
          <a:blip r:embed="rId3"/>
          <a:srcRect/>
          <a:stretch>
            <a:fillRect/>
          </a:stretch>
        </p:blipFill>
        <p:spPr bwMode="auto">
          <a:xfrm>
            <a:off x="6172200" y="1295400"/>
            <a:ext cx="1447800" cy="847725"/>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sp>
        <p:nvSpPr>
          <p:cNvPr id="6" name="Footer Placeholder 5"/>
          <p:cNvSpPr>
            <a:spLocks noGrp="1"/>
          </p:cNvSpPr>
          <p:nvPr>
            <p:ph type="ftr" sz="quarter" idx="11"/>
          </p:nvPr>
        </p:nvSpPr>
        <p:spPr>
          <a:xfrm>
            <a:off x="2898648" y="6356350"/>
            <a:ext cx="5788152" cy="365760"/>
          </a:xfrm>
        </p:spPr>
        <p:txBody>
          <a:bodyPr/>
          <a:lstStyle/>
          <a:p>
            <a:r>
              <a:rPr lang="en-US" dirty="0" err="1" smtClean="0"/>
              <a:t>JDeodorant</a:t>
            </a:r>
            <a:endParaRPr lang="en-US" dirty="0"/>
          </a:p>
        </p:txBody>
      </p:sp>
      <p:pic>
        <p:nvPicPr>
          <p:cNvPr id="4" name="Picture 2"/>
          <p:cNvPicPr>
            <a:picLocks noChangeAspect="1" noChangeArrowheads="1"/>
          </p:cNvPicPr>
          <p:nvPr/>
        </p:nvPicPr>
        <p:blipFill>
          <a:blip r:embed="rId4"/>
          <a:srcRect/>
          <a:stretch>
            <a:fillRect/>
          </a:stretch>
        </p:blipFill>
        <p:spPr bwMode="auto">
          <a:xfrm>
            <a:off x="1371600" y="838200"/>
            <a:ext cx="6124575" cy="53340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CS" dirty="0" smtClean="0"/>
              <a:t>Uvod (2/2)</a:t>
            </a:r>
            <a:endParaRPr lang="en-US" dirty="0"/>
          </a:p>
        </p:txBody>
      </p:sp>
      <p:sp>
        <p:nvSpPr>
          <p:cNvPr id="3" name="Content Placeholder 2"/>
          <p:cNvSpPr>
            <a:spLocks noGrp="1"/>
          </p:cNvSpPr>
          <p:nvPr>
            <p:ph sz="quarter" idx="1"/>
          </p:nvPr>
        </p:nvSpPr>
        <p:spPr>
          <a:xfrm>
            <a:off x="457200" y="1600200"/>
            <a:ext cx="8382000" cy="4876800"/>
          </a:xfrm>
        </p:spPr>
        <p:txBody>
          <a:bodyPr>
            <a:normAutofit fontScale="55000" lnSpcReduction="20000"/>
          </a:bodyPr>
          <a:lstStyle/>
          <a:p>
            <a:r>
              <a:rPr lang="sr-Latn-CS" sz="4500" dirty="0" smtClean="0"/>
              <a:t>Trenutno alat prepoznaje samo četiri vrste problema:</a:t>
            </a:r>
          </a:p>
          <a:p>
            <a:pPr marL="914400" lvl="1" indent="-514350">
              <a:buFont typeface="+mj-lt"/>
              <a:buAutoNum type="arabicPeriod"/>
            </a:pPr>
            <a:r>
              <a:rPr lang="en-US" sz="3600" dirty="0" smtClean="0"/>
              <a:t>Feature Envy</a:t>
            </a:r>
            <a:r>
              <a:rPr lang="sr-Latn-CS" sz="3600" dirty="0" smtClean="0"/>
              <a:t> – rešavaju se pomoću odgovarajuće primene </a:t>
            </a:r>
            <a:r>
              <a:rPr lang="en-US" sz="3600" dirty="0" smtClean="0"/>
              <a:t>Move Method </a:t>
            </a:r>
            <a:r>
              <a:rPr lang="sr-Latn-CS" sz="3600" dirty="0" smtClean="0"/>
              <a:t>refaktorisanja</a:t>
            </a:r>
          </a:p>
          <a:p>
            <a:pPr marL="914400" lvl="1" indent="-514350">
              <a:buFont typeface="+mj-lt"/>
              <a:buAutoNum type="arabicPeriod"/>
            </a:pPr>
            <a:r>
              <a:rPr lang="en-US" sz="3600" dirty="0" smtClean="0"/>
              <a:t>Type Checking</a:t>
            </a:r>
            <a:r>
              <a:rPr lang="sr-Latn-CS" sz="3600" dirty="0" smtClean="0"/>
              <a:t> – rešavaju se pomoću odgovarajuće primene </a:t>
            </a:r>
            <a:r>
              <a:rPr lang="en-US" sz="3600" dirty="0" smtClean="0"/>
              <a:t>Replace Conditional with Polymorphism </a:t>
            </a:r>
            <a:r>
              <a:rPr lang="sr-Latn-CS" sz="3600" dirty="0" smtClean="0"/>
              <a:t>i/ili</a:t>
            </a:r>
            <a:r>
              <a:rPr lang="en-US" sz="3600" dirty="0" smtClean="0"/>
              <a:t> Replace Type code with State/Strategy </a:t>
            </a:r>
            <a:r>
              <a:rPr lang="sr-Latn-CS" sz="3600" dirty="0" smtClean="0"/>
              <a:t>refaktorisanja</a:t>
            </a:r>
          </a:p>
          <a:p>
            <a:pPr marL="914400" lvl="1" indent="-514350">
              <a:buFont typeface="+mj-lt"/>
              <a:buAutoNum type="arabicPeriod"/>
            </a:pPr>
            <a:r>
              <a:rPr lang="en-US" sz="3600" dirty="0" smtClean="0"/>
              <a:t>Long Method</a:t>
            </a:r>
            <a:r>
              <a:rPr lang="sr-Latn-CS" sz="3600" dirty="0" smtClean="0"/>
              <a:t> – rešavaju se pomoću odgovarajuće primene </a:t>
            </a:r>
            <a:r>
              <a:rPr lang="en-US" sz="3600" dirty="0" smtClean="0"/>
              <a:t>Extract Method</a:t>
            </a:r>
            <a:r>
              <a:rPr lang="sr-Latn-CS" sz="3600" dirty="0" smtClean="0"/>
              <a:t> refaktorisanja</a:t>
            </a:r>
          </a:p>
          <a:p>
            <a:pPr marL="914400" lvl="1" indent="-514350">
              <a:buFont typeface="+mj-lt"/>
              <a:buAutoNum type="arabicPeriod"/>
            </a:pPr>
            <a:r>
              <a:rPr lang="en-US" sz="3600" dirty="0" smtClean="0"/>
              <a:t>God Class</a:t>
            </a:r>
            <a:r>
              <a:rPr lang="sr-Latn-CS" sz="3600" dirty="0" smtClean="0"/>
              <a:t> – rešavaju  se pomoću odgovarajuće primene </a:t>
            </a:r>
            <a:r>
              <a:rPr lang="en-US" sz="3600" dirty="0" smtClean="0"/>
              <a:t>Extract Class </a:t>
            </a:r>
            <a:r>
              <a:rPr lang="sr-Latn-CS" sz="3600" dirty="0" smtClean="0"/>
              <a:t>refaktorisanja</a:t>
            </a:r>
            <a:endParaRPr lang="en-US" sz="3600" dirty="0" smtClean="0"/>
          </a:p>
          <a:p>
            <a:r>
              <a:rPr lang="en-US" sz="4500" dirty="0" err="1" smtClean="0"/>
              <a:t>JDeodorant</a:t>
            </a:r>
            <a:r>
              <a:rPr lang="en-US" sz="4500" dirty="0" smtClean="0"/>
              <a:t> </a:t>
            </a:r>
            <a:r>
              <a:rPr lang="sr-Latn-CS" sz="4500" dirty="0" smtClean="0"/>
              <a:t>obuhvata niz inovativnih karakteristika</a:t>
            </a:r>
            <a:r>
              <a:rPr lang="en-US" sz="4500" dirty="0" smtClean="0"/>
              <a:t>: </a:t>
            </a:r>
          </a:p>
          <a:p>
            <a:pPr lvl="1"/>
            <a:r>
              <a:rPr lang="en-US" sz="3600" dirty="0" err="1" smtClean="0"/>
              <a:t>Transformacija</a:t>
            </a:r>
            <a:r>
              <a:rPr lang="en-US" sz="3600" dirty="0" smtClean="0"/>
              <a:t> </a:t>
            </a:r>
            <a:r>
              <a:rPr lang="sr-Latn-CS" sz="3600" dirty="0" smtClean="0"/>
              <a:t>ekspertskog</a:t>
            </a:r>
            <a:r>
              <a:rPr lang="en-US" sz="3600" dirty="0" smtClean="0"/>
              <a:t> </a:t>
            </a:r>
            <a:r>
              <a:rPr lang="en-US" sz="3600" dirty="0" err="1" smtClean="0"/>
              <a:t>znanja</a:t>
            </a:r>
            <a:r>
              <a:rPr lang="en-US" sz="3600" dirty="0" smtClean="0"/>
              <a:t> do </a:t>
            </a:r>
            <a:r>
              <a:rPr lang="en-US" sz="3600" dirty="0" err="1" smtClean="0"/>
              <a:t>potpuno</a:t>
            </a:r>
            <a:r>
              <a:rPr lang="en-US" sz="3600" dirty="0" smtClean="0"/>
              <a:t> </a:t>
            </a:r>
            <a:r>
              <a:rPr lang="en-US" sz="3600" dirty="0" err="1" smtClean="0"/>
              <a:t>automatiz</a:t>
            </a:r>
            <a:r>
              <a:rPr lang="sr-Latn-CS" sz="3600" dirty="0" smtClean="0"/>
              <a:t>ov</a:t>
            </a:r>
            <a:r>
              <a:rPr lang="en-US" sz="3600" dirty="0" err="1" smtClean="0"/>
              <a:t>anih</a:t>
            </a:r>
            <a:r>
              <a:rPr lang="en-US" sz="3600" dirty="0" smtClean="0"/>
              <a:t> </a:t>
            </a:r>
            <a:r>
              <a:rPr lang="en-US" sz="3600" dirty="0" err="1" smtClean="0"/>
              <a:t>procesa</a:t>
            </a:r>
            <a:endParaRPr lang="sr-Latn-CS" sz="3600" dirty="0" smtClean="0"/>
          </a:p>
          <a:p>
            <a:pPr lvl="1"/>
            <a:r>
              <a:rPr lang="sr-Latn-CS" sz="3600" dirty="0" smtClean="0"/>
              <a:t>Prethodna procena učinka svakog predloženog rešenja</a:t>
            </a:r>
            <a:endParaRPr lang="en-US" sz="3600" dirty="0" smtClean="0"/>
          </a:p>
          <a:p>
            <a:pPr lvl="1"/>
            <a:r>
              <a:rPr lang="en-US" sz="3600" dirty="0" smtClean="0"/>
              <a:t>User guidance </a:t>
            </a:r>
            <a:r>
              <a:rPr lang="sr-Latn-CS" sz="3600" dirty="0" smtClean="0"/>
              <a:t>u razumevanju problema dizajna</a:t>
            </a:r>
            <a:endParaRPr lang="en-US" sz="3600" dirty="0" smtClean="0"/>
          </a:p>
          <a:p>
            <a:pPr lvl="1"/>
            <a:r>
              <a:rPr lang="en-US" sz="3600" dirty="0" smtClean="0"/>
              <a:t>User friendliness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
        <p:nvSpPr>
          <p:cNvPr id="5" name="Footer Placeholder 4"/>
          <p:cNvSpPr>
            <a:spLocks noGrp="1"/>
          </p:cNvSpPr>
          <p:nvPr>
            <p:ph type="ftr" sz="quarter" idx="11"/>
          </p:nvPr>
        </p:nvSpPr>
        <p:spPr>
          <a:xfrm>
            <a:off x="2898648" y="6356350"/>
            <a:ext cx="5788152" cy="365760"/>
          </a:xfrm>
        </p:spPr>
        <p:txBody>
          <a:bodyPr/>
          <a:lstStyle/>
          <a:p>
            <a:r>
              <a:rPr lang="en-US" dirty="0" err="1" smtClean="0"/>
              <a:t>JDeodorant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CS" dirty="0" smtClean="0"/>
              <a:t>Instaliranje JDeodorant-a (I način)</a:t>
            </a:r>
            <a:endParaRPr lang="en-US" dirty="0"/>
          </a:p>
        </p:txBody>
      </p:sp>
      <p:sp>
        <p:nvSpPr>
          <p:cNvPr id="3" name="Content Placeholder 2"/>
          <p:cNvSpPr>
            <a:spLocks noGrp="1"/>
          </p:cNvSpPr>
          <p:nvPr>
            <p:ph sz="quarter" idx="1"/>
          </p:nvPr>
        </p:nvSpPr>
        <p:spPr/>
        <p:txBody>
          <a:bodyPr/>
          <a:lstStyle/>
          <a:p>
            <a:pPr marL="514350" indent="-514350">
              <a:buFont typeface="+mj-lt"/>
              <a:buAutoNum type="arabicPeriod"/>
            </a:pPr>
            <a:r>
              <a:rPr lang="sr-Latn-CS" dirty="0" smtClean="0"/>
              <a:t>Izabrati </a:t>
            </a:r>
            <a:r>
              <a:rPr lang="en-US" dirty="0" smtClean="0"/>
              <a:t>Help -&gt; Install New Software...</a:t>
            </a:r>
          </a:p>
          <a:p>
            <a:pPr marL="514350" indent="-514350">
              <a:buFont typeface="+mj-lt"/>
              <a:buAutoNum type="arabicPeriod"/>
            </a:pPr>
            <a:r>
              <a:rPr lang="sr-Latn-CS" dirty="0" smtClean="0"/>
              <a:t>Dodati novi sajt u </a:t>
            </a:r>
            <a:r>
              <a:rPr lang="en-US" dirty="0" smtClean="0"/>
              <a:t>Eclipse Update Manager </a:t>
            </a:r>
            <a:r>
              <a:rPr lang="sr-Latn-CS" dirty="0" smtClean="0"/>
              <a:t> koristeći </a:t>
            </a:r>
            <a:r>
              <a:rPr lang="en-US" dirty="0" err="1" smtClean="0"/>
              <a:t>url</a:t>
            </a:r>
            <a:r>
              <a:rPr lang="en-US" dirty="0" smtClean="0"/>
              <a:t> </a:t>
            </a:r>
            <a:r>
              <a:rPr lang="en-US" dirty="0" smtClean="0">
                <a:hlinkClick r:id="rId2"/>
              </a:rPr>
              <a:t>http://java.uom.gr/~jdeodorant/update/</a:t>
            </a:r>
            <a:endParaRPr lang="sr-Latn-CS" dirty="0" smtClean="0"/>
          </a:p>
          <a:p>
            <a:pPr marL="514350" indent="-514350">
              <a:buFont typeface="+mj-lt"/>
              <a:buAutoNum type="arabicPeriod"/>
            </a:pPr>
            <a:r>
              <a:rPr lang="sr-Latn-CS" dirty="0" smtClean="0"/>
              <a:t>Čekirati dodatak koji želite da instalirate i kliknuti na dugme </a:t>
            </a:r>
            <a:r>
              <a:rPr lang="en-US" dirty="0" smtClean="0"/>
              <a:t>Next</a:t>
            </a:r>
            <a:endParaRPr lang="sr-Latn-CS" dirty="0" smtClean="0"/>
          </a:p>
          <a:p>
            <a:pPr marL="514350" indent="-514350">
              <a:buFont typeface="+mj-lt"/>
              <a:buAutoNum type="arabicPeriod"/>
            </a:pPr>
            <a:r>
              <a:rPr lang="sr-Latn-CS" dirty="0" smtClean="0"/>
              <a:t>Nakon instalacije pojaviće se </a:t>
            </a:r>
            <a:r>
              <a:rPr lang="en-US" dirty="0" smtClean="0"/>
              <a:t>Bad Smells </a:t>
            </a:r>
            <a:r>
              <a:rPr lang="sr-Latn-CS" dirty="0" smtClean="0"/>
              <a:t>meni u </a:t>
            </a:r>
            <a:r>
              <a:rPr lang="en-US" dirty="0" smtClean="0"/>
              <a:t>Eclipse</a:t>
            </a:r>
            <a:r>
              <a:rPr lang="sr-Latn-CS" dirty="0" smtClean="0"/>
              <a:t> meni baru</a:t>
            </a:r>
            <a:endParaRPr lang="en-US" dirty="0" smtClean="0"/>
          </a:p>
          <a:p>
            <a:endParaRPr lang="en-US" dirty="0"/>
          </a:p>
        </p:txBody>
      </p:sp>
      <p:pic>
        <p:nvPicPr>
          <p:cNvPr id="1027" name="Picture 3"/>
          <p:cNvPicPr>
            <a:picLocks noChangeAspect="1" noChangeArrowheads="1"/>
          </p:cNvPicPr>
          <p:nvPr/>
        </p:nvPicPr>
        <p:blipFill>
          <a:blip r:embed="rId3"/>
          <a:srcRect/>
          <a:stretch>
            <a:fillRect/>
          </a:stretch>
        </p:blipFill>
        <p:spPr bwMode="auto">
          <a:xfrm>
            <a:off x="2971800" y="2286000"/>
            <a:ext cx="2238375" cy="24765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1447800" y="381000"/>
            <a:ext cx="5934075" cy="6191250"/>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a:srcRect/>
          <a:stretch>
            <a:fillRect/>
          </a:stretch>
        </p:blipFill>
        <p:spPr bwMode="auto">
          <a:xfrm>
            <a:off x="1447800" y="381000"/>
            <a:ext cx="5895975" cy="6191250"/>
          </a:xfrm>
          <a:prstGeom prst="rect">
            <a:avLst/>
          </a:prstGeom>
          <a:noFill/>
          <a:ln w="9525">
            <a:noFill/>
            <a:miter lim="800000"/>
            <a:headEnd/>
            <a:tailEnd/>
          </a:ln>
          <a:effectLst/>
        </p:spPr>
      </p:pic>
      <p:pic>
        <p:nvPicPr>
          <p:cNvPr id="7" name="Picture 2"/>
          <p:cNvPicPr>
            <a:picLocks noChangeAspect="1" noChangeArrowheads="1"/>
          </p:cNvPicPr>
          <p:nvPr/>
        </p:nvPicPr>
        <p:blipFill>
          <a:blip r:embed="rId6"/>
          <a:srcRect/>
          <a:stretch>
            <a:fillRect/>
          </a:stretch>
        </p:blipFill>
        <p:spPr bwMode="auto">
          <a:xfrm>
            <a:off x="7162800" y="5486400"/>
            <a:ext cx="1543050" cy="752475"/>
          </a:xfrm>
          <a:prstGeom prst="rect">
            <a:avLst/>
          </a:prstGeom>
          <a:noFill/>
          <a:ln w="9525">
            <a:noFill/>
            <a:miter lim="800000"/>
            <a:headEnd/>
            <a:tailEnd/>
          </a:ln>
          <a:effectLst/>
        </p:spPr>
      </p:pic>
      <p:sp>
        <p:nvSpPr>
          <p:cNvPr id="8" name="Slide Number Placeholder 7"/>
          <p:cNvSpPr>
            <a:spLocks noGrp="1"/>
          </p:cNvSpPr>
          <p:nvPr>
            <p:ph type="sldNum" sz="quarter" idx="12"/>
          </p:nvPr>
        </p:nvSpPr>
        <p:spPr/>
        <p:txBody>
          <a:bodyPr/>
          <a:lstStyle/>
          <a:p>
            <a:fld id="{B6F15528-21DE-4FAA-801E-634DDDAF4B2B}" type="slidenum">
              <a:rPr lang="en-US" smtClean="0"/>
              <a:pPr/>
              <a:t>4</a:t>
            </a:fld>
            <a:endParaRPr lang="en-US"/>
          </a:p>
        </p:txBody>
      </p:sp>
      <p:sp>
        <p:nvSpPr>
          <p:cNvPr id="9" name="Footer Placeholder 8"/>
          <p:cNvSpPr>
            <a:spLocks noGrp="1"/>
          </p:cNvSpPr>
          <p:nvPr>
            <p:ph type="ftr" sz="quarter" idx="11"/>
          </p:nvPr>
        </p:nvSpPr>
        <p:spPr>
          <a:xfrm>
            <a:off x="2898648" y="6356350"/>
            <a:ext cx="5788152" cy="365760"/>
          </a:xfrm>
        </p:spPr>
        <p:txBody>
          <a:bodyPr/>
          <a:lstStyle/>
          <a:p>
            <a:r>
              <a:rPr lang="en-US" dirty="0" err="1" smtClean="0"/>
              <a:t>JDeodorant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1027"/>
                                        </p:tgtEl>
                                        <p:attrNameLst>
                                          <p:attrName>style.visibility</p:attrName>
                                        </p:attrNameLst>
                                      </p:cBhvr>
                                      <p:to>
                                        <p:strVal val="visible"/>
                                      </p:to>
                                    </p:set>
                                    <p:anim calcmode="lin" valueType="num">
                                      <p:cBhvr>
                                        <p:cTn id="13" dur="500" fill="hold"/>
                                        <p:tgtEl>
                                          <p:spTgt spid="1027"/>
                                        </p:tgtEl>
                                        <p:attrNameLst>
                                          <p:attrName>ppt_w</p:attrName>
                                        </p:attrNameLst>
                                      </p:cBhvr>
                                      <p:tavLst>
                                        <p:tav tm="0">
                                          <p:val>
                                            <p:fltVal val="0"/>
                                          </p:val>
                                        </p:tav>
                                        <p:tav tm="100000">
                                          <p:val>
                                            <p:strVal val="#ppt_w"/>
                                          </p:val>
                                        </p:tav>
                                      </p:tavLst>
                                    </p:anim>
                                    <p:anim calcmode="lin" valueType="num">
                                      <p:cBhvr>
                                        <p:cTn id="14" dur="500" fill="hold"/>
                                        <p:tgtEl>
                                          <p:spTgt spid="1027"/>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027"/>
                                        </p:tgtEl>
                                        <p:attrNameLst>
                                          <p:attrName>style.visibility</p:attrName>
                                        </p:attrNameLst>
                                      </p:cBhvr>
                                      <p:to>
                                        <p:strVal val="hidden"/>
                                      </p:to>
                                    </p:set>
                                  </p:childTnLst>
                                </p:cTn>
                              </p:par>
                              <p:par>
                                <p:cTn id="19" presetID="23" presetClass="entr" presetSubtype="16" fill="hold" nodeType="with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p:cTn id="21"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23" presetClass="entr" presetSubtype="16" fill="hold" nodeType="clickEffect">
                                  <p:stCondLst>
                                    <p:cond delay="0"/>
                                  </p:stCondLst>
                                  <p:childTnLst>
                                    <p:set>
                                      <p:cBhvr>
                                        <p:cTn id="26" dur="1" fill="hold">
                                          <p:stCondLst>
                                            <p:cond delay="0"/>
                                          </p:stCondLst>
                                        </p:cTn>
                                        <p:tgtEl>
                                          <p:spTgt spid="1028"/>
                                        </p:tgtEl>
                                        <p:attrNameLst>
                                          <p:attrName>style.visibility</p:attrName>
                                        </p:attrNameLst>
                                      </p:cBhvr>
                                      <p:to>
                                        <p:strVal val="visible"/>
                                      </p:to>
                                    </p:set>
                                    <p:anim calcmode="lin" valueType="num">
                                      <p:cBhvr>
                                        <p:cTn id="27" dur="500" fill="hold"/>
                                        <p:tgtEl>
                                          <p:spTgt spid="1028"/>
                                        </p:tgtEl>
                                        <p:attrNameLst>
                                          <p:attrName>ppt_w</p:attrName>
                                        </p:attrNameLst>
                                      </p:cBhvr>
                                      <p:tavLst>
                                        <p:tav tm="0">
                                          <p:val>
                                            <p:fltVal val="0"/>
                                          </p:val>
                                        </p:tav>
                                        <p:tav tm="100000">
                                          <p:val>
                                            <p:strVal val="#ppt_w"/>
                                          </p:val>
                                        </p:tav>
                                      </p:tavLst>
                                    </p:anim>
                                    <p:anim calcmode="lin" valueType="num">
                                      <p:cBhvr>
                                        <p:cTn id="28" dur="500" fill="hold"/>
                                        <p:tgtEl>
                                          <p:spTgt spid="1028"/>
                                        </p:tgtEl>
                                        <p:attrNameLst>
                                          <p:attrName>ppt_h</p:attrName>
                                        </p:attrNameLst>
                                      </p:cBhvr>
                                      <p:tavLst>
                                        <p:tav tm="0">
                                          <p:val>
                                            <p:fltVal val="0"/>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1028"/>
                                        </p:tgtEl>
                                        <p:attrNameLst>
                                          <p:attrName>style.visibility</p:attrName>
                                        </p:attrNameLst>
                                      </p:cBhvr>
                                      <p:to>
                                        <p:strVal val="hidden"/>
                                      </p:to>
                                    </p:set>
                                  </p:childTnLst>
                                </p:cTn>
                              </p:par>
                              <p:par>
                                <p:cTn id="33" presetID="23" presetClass="entr" presetSubtype="16" fill="hold" nodeType="with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 calcmode="lin" valueType="num">
                                      <p:cBhvr>
                                        <p:cTn id="35"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23" presetClass="entr" presetSubtype="16" fill="hold" nodeType="clickEffect">
                                  <p:stCondLst>
                                    <p:cond delay="0"/>
                                  </p:stCondLst>
                                  <p:childTnLst>
                                    <p:set>
                                      <p:cBhvr>
                                        <p:cTn id="40" dur="1" fill="hold">
                                          <p:stCondLst>
                                            <p:cond delay="0"/>
                                          </p:stCondLst>
                                        </p:cTn>
                                        <p:tgtEl>
                                          <p:spTgt spid="1029"/>
                                        </p:tgtEl>
                                        <p:attrNameLst>
                                          <p:attrName>style.visibility</p:attrName>
                                        </p:attrNameLst>
                                      </p:cBhvr>
                                      <p:to>
                                        <p:strVal val="visible"/>
                                      </p:to>
                                    </p:set>
                                    <p:anim calcmode="lin" valueType="num">
                                      <p:cBhvr>
                                        <p:cTn id="41" dur="500" fill="hold"/>
                                        <p:tgtEl>
                                          <p:spTgt spid="1029"/>
                                        </p:tgtEl>
                                        <p:attrNameLst>
                                          <p:attrName>ppt_w</p:attrName>
                                        </p:attrNameLst>
                                      </p:cBhvr>
                                      <p:tavLst>
                                        <p:tav tm="0">
                                          <p:val>
                                            <p:fltVal val="0"/>
                                          </p:val>
                                        </p:tav>
                                        <p:tav tm="100000">
                                          <p:val>
                                            <p:strVal val="#ppt_w"/>
                                          </p:val>
                                        </p:tav>
                                      </p:tavLst>
                                    </p:anim>
                                    <p:anim calcmode="lin" valueType="num">
                                      <p:cBhvr>
                                        <p:cTn id="42" dur="500" fill="hold"/>
                                        <p:tgtEl>
                                          <p:spTgt spid="1029"/>
                                        </p:tgtEl>
                                        <p:attrNameLst>
                                          <p:attrName>ppt_h</p:attrName>
                                        </p:attrNameLst>
                                      </p:cBhvr>
                                      <p:tavLst>
                                        <p:tav tm="0">
                                          <p:val>
                                            <p:fltVal val="0"/>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1029"/>
                                        </p:tgtEl>
                                        <p:attrNameLst>
                                          <p:attrName>style.visibility</p:attrName>
                                        </p:attrNameLst>
                                      </p:cBhvr>
                                      <p:to>
                                        <p:strVal val="hidden"/>
                                      </p:to>
                                    </p:set>
                                  </p:childTnLst>
                                </p:cTn>
                              </p:par>
                              <p:par>
                                <p:cTn id="47" presetID="23" presetClass="entr" presetSubtype="16" fill="hold" nodeType="withEffect">
                                  <p:stCondLst>
                                    <p:cond delay="0"/>
                                  </p:stCondLst>
                                  <p:childTnLst>
                                    <p:set>
                                      <p:cBhvr>
                                        <p:cTn id="48" dur="1" fill="hold">
                                          <p:stCondLst>
                                            <p:cond delay="0"/>
                                          </p:stCondLst>
                                        </p:cTn>
                                        <p:tgtEl>
                                          <p:spTgt spid="3">
                                            <p:txEl>
                                              <p:pRg st="3" end="3"/>
                                            </p:txEl>
                                          </p:spTgt>
                                        </p:tgtEl>
                                        <p:attrNameLst>
                                          <p:attrName>style.visibility</p:attrName>
                                        </p:attrNameLst>
                                      </p:cBhvr>
                                      <p:to>
                                        <p:strVal val="visible"/>
                                      </p:to>
                                    </p:set>
                                    <p:anim calcmode="lin" valueType="num">
                                      <p:cBhvr>
                                        <p:cTn id="49"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50" dur="500" fill="hold"/>
                                        <p:tgtEl>
                                          <p:spTgt spid="3">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23" presetClass="entr" presetSubtype="16" fill="hold" nodeType="clickEffect">
                                  <p:stCondLst>
                                    <p:cond delay="0"/>
                                  </p:stCondLst>
                                  <p:childTnLst>
                                    <p:set>
                                      <p:cBhvr>
                                        <p:cTn id="54" dur="1" fill="hold">
                                          <p:stCondLst>
                                            <p:cond delay="0"/>
                                          </p:stCondLst>
                                        </p:cTn>
                                        <p:tgtEl>
                                          <p:spTgt spid="7"/>
                                        </p:tgtEl>
                                        <p:attrNameLst>
                                          <p:attrName>style.visibility</p:attrName>
                                        </p:attrNameLst>
                                      </p:cBhvr>
                                      <p:to>
                                        <p:strVal val="visible"/>
                                      </p:to>
                                    </p:set>
                                    <p:anim calcmode="lin" valueType="num">
                                      <p:cBhvr>
                                        <p:cTn id="55" dur="500" fill="hold"/>
                                        <p:tgtEl>
                                          <p:spTgt spid="7"/>
                                        </p:tgtEl>
                                        <p:attrNameLst>
                                          <p:attrName>ppt_w</p:attrName>
                                        </p:attrNameLst>
                                      </p:cBhvr>
                                      <p:tavLst>
                                        <p:tav tm="0">
                                          <p:val>
                                            <p:fltVal val="0"/>
                                          </p:val>
                                        </p:tav>
                                        <p:tav tm="100000">
                                          <p:val>
                                            <p:strVal val="#ppt_w"/>
                                          </p:val>
                                        </p:tav>
                                      </p:tavLst>
                                    </p:anim>
                                    <p:anim calcmode="lin" valueType="num">
                                      <p:cBhvr>
                                        <p:cTn id="56"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CS" dirty="0" smtClean="0"/>
              <a:t>Instaliranje JDeodorant-a (II način)</a:t>
            </a:r>
            <a:endParaRPr lang="en-US" dirty="0"/>
          </a:p>
        </p:txBody>
      </p:sp>
      <p:sp>
        <p:nvSpPr>
          <p:cNvPr id="3" name="Content Placeholder 2"/>
          <p:cNvSpPr>
            <a:spLocks noGrp="1"/>
          </p:cNvSpPr>
          <p:nvPr>
            <p:ph sz="quarter" idx="1"/>
          </p:nvPr>
        </p:nvSpPr>
        <p:spPr>
          <a:xfrm>
            <a:off x="457200" y="1219200"/>
            <a:ext cx="8229600" cy="5105400"/>
          </a:xfrm>
        </p:spPr>
        <p:txBody>
          <a:bodyPr>
            <a:normAutofit/>
          </a:bodyPr>
          <a:lstStyle/>
          <a:p>
            <a:r>
              <a:rPr lang="en-US" dirty="0" err="1" smtClean="0"/>
              <a:t>JDeodorant</a:t>
            </a:r>
            <a:r>
              <a:rPr lang="en-US" dirty="0" smtClean="0"/>
              <a:t> </a:t>
            </a:r>
            <a:r>
              <a:rPr lang="sr-Latn-CS" dirty="0" smtClean="0"/>
              <a:t>u</a:t>
            </a:r>
            <a:r>
              <a:rPr lang="en-US" dirty="0" smtClean="0"/>
              <a:t> batch processing mod</a:t>
            </a:r>
            <a:r>
              <a:rPr lang="sr-Latn-CS" dirty="0" smtClean="0"/>
              <a:t>u</a:t>
            </a:r>
          </a:p>
          <a:p>
            <a:r>
              <a:rPr lang="sr-Latn-CS" dirty="0" smtClean="0"/>
              <a:t>Nova mogućnost koja dozvoljava da se JDeodorant izvršava u </a:t>
            </a:r>
            <a:r>
              <a:rPr lang="en-US" dirty="0" smtClean="0"/>
              <a:t>batch processing mod</a:t>
            </a:r>
            <a:r>
              <a:rPr lang="sr-Latn-CS" dirty="0" smtClean="0"/>
              <a:t>u bez ikakve interakcije sa </a:t>
            </a:r>
            <a:r>
              <a:rPr lang="en-US" dirty="0" smtClean="0"/>
              <a:t>Eclipse User Interface</a:t>
            </a:r>
            <a:r>
              <a:rPr lang="sr-Latn-CS" dirty="0" smtClean="0"/>
              <a:t>-om</a:t>
            </a:r>
          </a:p>
          <a:p>
            <a:r>
              <a:rPr lang="sr-Latn-CS" dirty="0" smtClean="0"/>
              <a:t>Ovaj mod omogućava analizu svih otvorenih Java projekata u Eclispe-ovom radnom prostoru bez ikakve korisnikove interakcije. Rezultat će se ispisati u </a:t>
            </a:r>
            <a:r>
              <a:rPr lang="en-US" dirty="0" smtClean="0"/>
              <a:t>Console</a:t>
            </a:r>
            <a:r>
              <a:rPr lang="sr-Latn-CS" dirty="0" smtClean="0"/>
              <a:t>-i, isto kao kod View-a</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
        <p:nvSpPr>
          <p:cNvPr id="5" name="Footer Placeholder 4"/>
          <p:cNvSpPr>
            <a:spLocks noGrp="1"/>
          </p:cNvSpPr>
          <p:nvPr>
            <p:ph type="ftr" sz="quarter" idx="11"/>
          </p:nvPr>
        </p:nvSpPr>
        <p:spPr>
          <a:xfrm>
            <a:off x="2898648" y="6356350"/>
            <a:ext cx="5788152" cy="365760"/>
          </a:xfrm>
        </p:spPr>
        <p:txBody>
          <a:bodyPr/>
          <a:lstStyle/>
          <a:p>
            <a:r>
              <a:rPr lang="en-US" dirty="0" err="1" smtClean="0"/>
              <a:t>JDeodorant</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CS" dirty="0" smtClean="0"/>
              <a:t>Instaliranje JDeodorant-a (II način)</a:t>
            </a:r>
            <a:endParaRPr lang="en-US" dirty="0"/>
          </a:p>
        </p:txBody>
      </p:sp>
      <p:sp>
        <p:nvSpPr>
          <p:cNvPr id="3" name="Footer Placeholder 2"/>
          <p:cNvSpPr>
            <a:spLocks noGrp="1"/>
          </p:cNvSpPr>
          <p:nvPr>
            <p:ph type="ftr" sz="quarter" idx="11"/>
          </p:nvPr>
        </p:nvSpPr>
        <p:spPr>
          <a:xfrm>
            <a:off x="2898648" y="6356350"/>
            <a:ext cx="5788152" cy="365760"/>
          </a:xfrm>
        </p:spPr>
        <p:txBody>
          <a:bodyPr/>
          <a:lstStyle/>
          <a:p>
            <a:r>
              <a:rPr lang="en-US" dirty="0" err="1" smtClean="0"/>
              <a:t>JDeodorant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
        <p:nvSpPr>
          <p:cNvPr id="5" name="Content Placeholder 4"/>
          <p:cNvSpPr>
            <a:spLocks noGrp="1"/>
          </p:cNvSpPr>
          <p:nvPr>
            <p:ph sz="quarter" idx="1"/>
          </p:nvPr>
        </p:nvSpPr>
        <p:spPr>
          <a:xfrm>
            <a:off x="457200" y="1219200"/>
            <a:ext cx="8382000" cy="5181600"/>
          </a:xfrm>
        </p:spPr>
        <p:txBody>
          <a:bodyPr>
            <a:normAutofit fontScale="70000" lnSpcReduction="20000"/>
          </a:bodyPr>
          <a:lstStyle/>
          <a:p>
            <a:r>
              <a:rPr lang="sr-Latn-CS" sz="2900" dirty="0" smtClean="0"/>
              <a:t>Koraci za instalaciju:</a:t>
            </a:r>
          </a:p>
          <a:p>
            <a:pPr marL="731520" lvl="1" indent="-457200">
              <a:buFont typeface="+mj-lt"/>
              <a:buAutoNum type="arabicPeriod"/>
            </a:pPr>
            <a:r>
              <a:rPr lang="sr-Latn-CS" sz="2600" dirty="0" smtClean="0"/>
              <a:t>Zatvorite Eclipse </a:t>
            </a:r>
          </a:p>
          <a:p>
            <a:pPr marL="731520" lvl="1" indent="-457200">
              <a:buFont typeface="+mj-lt"/>
              <a:buAutoNum type="arabicPeriod"/>
            </a:pPr>
            <a:r>
              <a:rPr lang="sr-Latn-CS" sz="2600" dirty="0" smtClean="0"/>
              <a:t>Skinuti JDeodorant.zip fajl i raspakujte ga u Eclipse plugin folder</a:t>
            </a:r>
          </a:p>
          <a:p>
            <a:pPr marL="731520" lvl="1" indent="-457200">
              <a:buFont typeface="+mj-lt"/>
              <a:buAutoNum type="arabicPeriod"/>
            </a:pPr>
            <a:r>
              <a:rPr lang="sr-Latn-CS" sz="2600" dirty="0" smtClean="0"/>
              <a:t>Startujte Eclipse i meni “Bad Smells” treba da se pojavi u meni baru</a:t>
            </a:r>
          </a:p>
          <a:p>
            <a:pPr marL="731520" lvl="1" indent="-457200">
              <a:buFont typeface="+mj-lt"/>
              <a:buAutoNum type="arabicPeriod"/>
            </a:pPr>
            <a:r>
              <a:rPr lang="sr-Latn-CS" sz="2600" dirty="0" smtClean="0"/>
              <a:t>Skinuti eclipse.commandline projekat i importovati ga</a:t>
            </a:r>
          </a:p>
          <a:p>
            <a:pPr marL="731520" lvl="1" indent="-457200">
              <a:buFont typeface="+mj-lt"/>
              <a:buAutoNum type="arabicPeriod"/>
            </a:pPr>
            <a:r>
              <a:rPr lang="sr-Latn-CS" sz="2600" dirty="0" smtClean="0"/>
              <a:t>Desni klik na eclipse.commandline projekta i doabrati Run As -&gt; Run Configurations...</a:t>
            </a:r>
          </a:p>
          <a:p>
            <a:pPr marL="731520" lvl="1" indent="-457200">
              <a:buFont typeface="+mj-lt"/>
              <a:buAutoNum type="arabicPeriod"/>
            </a:pPr>
            <a:r>
              <a:rPr lang="sr-Latn-CS" sz="2600" dirty="0" smtClean="0"/>
              <a:t>Kliknuti na</a:t>
            </a:r>
            <a:r>
              <a:rPr lang="en-US" sz="2600" dirty="0" smtClean="0"/>
              <a:t> Eclipse Application</a:t>
            </a:r>
            <a:r>
              <a:rPr lang="sr-Latn-CS" sz="2600" dirty="0" smtClean="0"/>
              <a:t>, a potom na dugme </a:t>
            </a:r>
            <a:r>
              <a:rPr lang="en-US" sz="2600" dirty="0" smtClean="0"/>
              <a:t>New launch configuration</a:t>
            </a:r>
            <a:r>
              <a:rPr lang="sr-Latn-CS" sz="2600" dirty="0" smtClean="0"/>
              <a:t>.</a:t>
            </a:r>
            <a:r>
              <a:rPr lang="en-US" sz="2600" dirty="0" smtClean="0"/>
              <a:t> </a:t>
            </a:r>
            <a:r>
              <a:rPr lang="sr-Latn-CS" sz="2600" dirty="0" smtClean="0"/>
              <a:t> Dati ime novokreiranoj konfiguraciji</a:t>
            </a:r>
            <a:endParaRPr lang="en-US" sz="2600" dirty="0" smtClean="0"/>
          </a:p>
          <a:p>
            <a:pPr marL="731520" lvl="1" indent="-457200">
              <a:buFont typeface="+mj-lt"/>
              <a:buAutoNum type="arabicPeriod"/>
            </a:pPr>
            <a:r>
              <a:rPr lang="sr-Latn-CS" sz="2600" dirty="0" smtClean="0"/>
              <a:t>U </a:t>
            </a:r>
            <a:r>
              <a:rPr lang="en-US" sz="2600" dirty="0" smtClean="0"/>
              <a:t>Main tab</a:t>
            </a:r>
            <a:r>
              <a:rPr lang="sr-Latn-CS" sz="2600" dirty="0" smtClean="0"/>
              <a:t>u:</a:t>
            </a:r>
            <a:endParaRPr lang="en-US" sz="2600" dirty="0" smtClean="0"/>
          </a:p>
          <a:p>
            <a:pPr marL="1005840" lvl="2" indent="-457200">
              <a:buFont typeface="+mj-lt"/>
              <a:buAutoNum type="arabicPeriod"/>
            </a:pPr>
            <a:r>
              <a:rPr lang="sr-Latn-CS" sz="2300" dirty="0" smtClean="0"/>
              <a:t>U  </a:t>
            </a:r>
            <a:r>
              <a:rPr lang="en-US" sz="2300" dirty="0" smtClean="0"/>
              <a:t>Workspace Data</a:t>
            </a:r>
            <a:r>
              <a:rPr lang="sr-Latn-CS" sz="2300" dirty="0" smtClean="0"/>
              <a:t> postaviti postaviti </a:t>
            </a:r>
            <a:r>
              <a:rPr lang="en-US" sz="2300" dirty="0" smtClean="0"/>
              <a:t>Location</a:t>
            </a:r>
            <a:r>
              <a:rPr lang="sr-Latn-CS" sz="2300" dirty="0" smtClean="0"/>
              <a:t> da pokazije na radni prostor u kome se nalazi projekat koji želite da analizirate. Ovaj folder mora biti workspace folder koji je Eclipse kreirao</a:t>
            </a:r>
            <a:endParaRPr lang="en-US" sz="2300" dirty="0" smtClean="0"/>
          </a:p>
          <a:p>
            <a:pPr marL="1005840" lvl="2" indent="-457200">
              <a:buFont typeface="+mj-lt"/>
              <a:buAutoNum type="arabicPeriod"/>
            </a:pPr>
            <a:r>
              <a:rPr lang="sr-Latn-CS" sz="2300" dirty="0" smtClean="0"/>
              <a:t>U </a:t>
            </a:r>
            <a:r>
              <a:rPr lang="en-US" sz="2300" dirty="0" smtClean="0"/>
              <a:t>Program to Run</a:t>
            </a:r>
            <a:r>
              <a:rPr lang="sr-Latn-CS" sz="2300" dirty="0" smtClean="0"/>
              <a:t> izabrati </a:t>
            </a:r>
            <a:r>
              <a:rPr lang="en-US" sz="2300" dirty="0" smtClean="0"/>
              <a:t>Run an application</a:t>
            </a:r>
            <a:r>
              <a:rPr lang="sr-Latn-CS" sz="2300" dirty="0" smtClean="0"/>
              <a:t> i iz padajuće liste izabrati</a:t>
            </a:r>
            <a:r>
              <a:rPr lang="en-US" sz="2300" dirty="0" smtClean="0"/>
              <a:t> </a:t>
            </a:r>
            <a:r>
              <a:rPr lang="en-US" sz="2300" dirty="0" err="1" smtClean="0"/>
              <a:t>eclipse.commandline.application</a:t>
            </a:r>
            <a:endParaRPr lang="sr-Latn-CS" sz="2300" dirty="0" smtClean="0"/>
          </a:p>
          <a:p>
            <a:pPr marL="731520" lvl="1" indent="-457200">
              <a:buFont typeface="+mj-lt"/>
              <a:buAutoNum type="arabicPeriod"/>
            </a:pPr>
            <a:r>
              <a:rPr lang="sr-Latn-CS" sz="2600" dirty="0" smtClean="0"/>
              <a:t>U </a:t>
            </a:r>
            <a:r>
              <a:rPr lang="en-US" sz="2600" dirty="0" smtClean="0"/>
              <a:t>Arguments tab</a:t>
            </a:r>
            <a:r>
              <a:rPr lang="sr-Latn-CS" sz="2600" dirty="0" smtClean="0"/>
              <a:t>u postaviti </a:t>
            </a:r>
            <a:r>
              <a:rPr lang="en-US" sz="2600" dirty="0" smtClean="0"/>
              <a:t>Program arguments</a:t>
            </a:r>
            <a:r>
              <a:rPr lang="sr-Latn-CS" sz="2600" dirty="0" smtClean="0"/>
              <a:t> i</a:t>
            </a:r>
            <a:r>
              <a:rPr lang="en-US" sz="2600" dirty="0" smtClean="0"/>
              <a:t> VM arguments</a:t>
            </a:r>
            <a:r>
              <a:rPr lang="sr-Latn-CS" sz="2600" dirty="0" smtClean="0"/>
              <a:t> kao na slici</a:t>
            </a:r>
          </a:p>
          <a:p>
            <a:pPr marL="731520" lvl="1" indent="-457200">
              <a:buFont typeface="+mj-lt"/>
              <a:buAutoNum type="arabicPeriod"/>
            </a:pPr>
            <a:r>
              <a:rPr lang="sr-Latn-CS" sz="2600" dirty="0" smtClean="0"/>
              <a:t>U </a:t>
            </a:r>
            <a:r>
              <a:rPr lang="en-US" sz="2600" dirty="0" smtClean="0"/>
              <a:t>Plug-ins tab</a:t>
            </a:r>
            <a:r>
              <a:rPr lang="sr-Latn-CS" sz="2600" dirty="0" smtClean="0"/>
              <a:t>u</a:t>
            </a:r>
            <a:r>
              <a:rPr lang="en-US" sz="2600" dirty="0" smtClean="0"/>
              <a:t> </a:t>
            </a:r>
            <a:r>
              <a:rPr lang="sr-Latn-CS" sz="2600" dirty="0" smtClean="0"/>
              <a:t>izabrati </a:t>
            </a:r>
            <a:r>
              <a:rPr lang="en-US" sz="2600" dirty="0" err="1" smtClean="0"/>
              <a:t>eclipse.commandline</a:t>
            </a:r>
            <a:r>
              <a:rPr lang="en-US" sz="2600" dirty="0" smtClean="0"/>
              <a:t> (1.0.0.qualifier) </a:t>
            </a:r>
            <a:r>
              <a:rPr lang="sr-Latn-CS" sz="2600" dirty="0" smtClean="0"/>
              <a:t>i kliknuti na</a:t>
            </a:r>
            <a:r>
              <a:rPr lang="en-US" sz="2600" dirty="0" smtClean="0"/>
              <a:t> </a:t>
            </a:r>
            <a:r>
              <a:rPr lang="sr-Latn-CS" sz="2600" dirty="0" smtClean="0"/>
              <a:t>dugme </a:t>
            </a:r>
            <a:r>
              <a:rPr lang="en-US" sz="2600" dirty="0" smtClean="0"/>
              <a:t>Add Required Plug-ins. </a:t>
            </a:r>
            <a:r>
              <a:rPr lang="sr-Latn-CS" sz="2600" dirty="0" smtClean="0"/>
              <a:t> Ova akcija mora selektovati </a:t>
            </a:r>
            <a:r>
              <a:rPr lang="en-US" sz="2600" dirty="0" smtClean="0"/>
              <a:t>75 plug-in</a:t>
            </a:r>
            <a:r>
              <a:rPr lang="sr-Latn-CS" sz="2600" dirty="0" smtClean="0"/>
              <a:t>ova iz</a:t>
            </a:r>
            <a:r>
              <a:rPr lang="en-US" sz="2600" dirty="0" smtClean="0"/>
              <a:t> Target Platform group</a:t>
            </a:r>
            <a:r>
              <a:rPr lang="sr-Latn-CS" sz="2600" dirty="0" smtClean="0"/>
              <a:t>e</a:t>
            </a:r>
          </a:p>
          <a:p>
            <a:pPr marL="731520" lvl="1" indent="-457200">
              <a:buFont typeface="+mj-lt"/>
              <a:buAutoNum type="arabicPeriod"/>
            </a:pPr>
            <a:r>
              <a:rPr lang="sr-Latn-CS" sz="2600" dirty="0" smtClean="0"/>
              <a:t>Kliknuti na </a:t>
            </a:r>
            <a:r>
              <a:rPr lang="en-US" sz="2600" dirty="0" smtClean="0"/>
              <a:t>Apply </a:t>
            </a:r>
            <a:r>
              <a:rPr lang="sr-Latn-CS" sz="2600" dirty="0" smtClean="0"/>
              <a:t>da bi sačuvali izmene</a:t>
            </a:r>
          </a:p>
        </p:txBody>
      </p:sp>
      <p:pic>
        <p:nvPicPr>
          <p:cNvPr id="1026" name="Picture 2"/>
          <p:cNvPicPr>
            <a:picLocks noChangeAspect="1" noChangeArrowheads="1"/>
          </p:cNvPicPr>
          <p:nvPr/>
        </p:nvPicPr>
        <p:blipFill>
          <a:blip r:embed="rId2"/>
          <a:srcRect/>
          <a:stretch>
            <a:fillRect/>
          </a:stretch>
        </p:blipFill>
        <p:spPr bwMode="auto">
          <a:xfrm>
            <a:off x="533400" y="1371600"/>
            <a:ext cx="8174897" cy="4043362"/>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33400" y="1371600"/>
            <a:ext cx="8077200" cy="4032396"/>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533400" y="1447800"/>
            <a:ext cx="7876140" cy="389572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p:cTn id="7" dur="500" fill="hold"/>
                                        <p:tgtEl>
                                          <p:spTgt spid="5">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5">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p:cTn id="13" dur="500" fill="hold"/>
                                        <p:tgtEl>
                                          <p:spTgt spid="5">
                                            <p:txEl>
                                              <p:pRg st="2" end="2"/>
                                            </p:txEl>
                                          </p:spTgt>
                                        </p:tgtEl>
                                        <p:attrNameLst>
                                          <p:attrName>ppt_w</p:attrName>
                                        </p:attrNameLst>
                                      </p:cBhvr>
                                      <p:tavLst>
                                        <p:tav tm="0">
                                          <p:val>
                                            <p:fltVal val="0"/>
                                          </p:val>
                                        </p:tav>
                                        <p:tav tm="100000">
                                          <p:val>
                                            <p:strVal val="#ppt_w"/>
                                          </p:val>
                                        </p:tav>
                                      </p:tavLst>
                                    </p:anim>
                                    <p:anim calcmode="lin" valueType="num">
                                      <p:cBhvr>
                                        <p:cTn id="14" dur="500" fill="hold"/>
                                        <p:tgtEl>
                                          <p:spTgt spid="5">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p:cTn id="19" dur="500" fill="hold"/>
                                        <p:tgtEl>
                                          <p:spTgt spid="5">
                                            <p:txEl>
                                              <p:pRg st="3" end="3"/>
                                            </p:txEl>
                                          </p:spTgt>
                                        </p:tgtEl>
                                        <p:attrNameLst>
                                          <p:attrName>ppt_w</p:attrName>
                                        </p:attrNameLst>
                                      </p:cBhvr>
                                      <p:tavLst>
                                        <p:tav tm="0">
                                          <p:val>
                                            <p:fltVal val="0"/>
                                          </p:val>
                                        </p:tav>
                                        <p:tav tm="100000">
                                          <p:val>
                                            <p:strVal val="#ppt_w"/>
                                          </p:val>
                                        </p:tav>
                                      </p:tavLst>
                                    </p:anim>
                                    <p:anim calcmode="lin" valueType="num">
                                      <p:cBhvr>
                                        <p:cTn id="20" dur="500" fill="hold"/>
                                        <p:tgtEl>
                                          <p:spTgt spid="5">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p:cTn id="25" dur="500" fill="hold"/>
                                        <p:tgtEl>
                                          <p:spTgt spid="5">
                                            <p:txEl>
                                              <p:pRg st="4" end="4"/>
                                            </p:txEl>
                                          </p:spTgt>
                                        </p:tgtEl>
                                        <p:attrNameLst>
                                          <p:attrName>ppt_w</p:attrName>
                                        </p:attrNameLst>
                                      </p:cBhvr>
                                      <p:tavLst>
                                        <p:tav tm="0">
                                          <p:val>
                                            <p:fltVal val="0"/>
                                          </p:val>
                                        </p:tav>
                                        <p:tav tm="100000">
                                          <p:val>
                                            <p:strVal val="#ppt_w"/>
                                          </p:val>
                                        </p:tav>
                                      </p:tavLst>
                                    </p:anim>
                                    <p:anim calcmode="lin" valueType="num">
                                      <p:cBhvr>
                                        <p:cTn id="26" dur="500" fill="hold"/>
                                        <p:tgtEl>
                                          <p:spTgt spid="5">
                                            <p:txEl>
                                              <p:pRg st="4" end="4"/>
                                            </p:txEl>
                                          </p:spTgt>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p:cTn id="31" dur="500" fill="hold"/>
                                        <p:tgtEl>
                                          <p:spTgt spid="5">
                                            <p:txEl>
                                              <p:pRg st="5" end="5"/>
                                            </p:txEl>
                                          </p:spTgt>
                                        </p:tgtEl>
                                        <p:attrNameLst>
                                          <p:attrName>ppt_w</p:attrName>
                                        </p:attrNameLst>
                                      </p:cBhvr>
                                      <p:tavLst>
                                        <p:tav tm="0">
                                          <p:val>
                                            <p:fltVal val="0"/>
                                          </p:val>
                                        </p:tav>
                                        <p:tav tm="100000">
                                          <p:val>
                                            <p:strVal val="#ppt_w"/>
                                          </p:val>
                                        </p:tav>
                                      </p:tavLst>
                                    </p:anim>
                                    <p:anim calcmode="lin" valueType="num">
                                      <p:cBhvr>
                                        <p:cTn id="32" dur="500" fill="hold"/>
                                        <p:tgtEl>
                                          <p:spTgt spid="5">
                                            <p:txEl>
                                              <p:pRg st="5" end="5"/>
                                            </p:txEl>
                                          </p:spTgt>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p:cTn id="37" dur="500" fill="hold"/>
                                        <p:tgtEl>
                                          <p:spTgt spid="5">
                                            <p:txEl>
                                              <p:pRg st="6" end="6"/>
                                            </p:txEl>
                                          </p:spTgt>
                                        </p:tgtEl>
                                        <p:attrNameLst>
                                          <p:attrName>ppt_w</p:attrName>
                                        </p:attrNameLst>
                                      </p:cBhvr>
                                      <p:tavLst>
                                        <p:tav tm="0">
                                          <p:val>
                                            <p:fltVal val="0"/>
                                          </p:val>
                                        </p:tav>
                                        <p:tav tm="100000">
                                          <p:val>
                                            <p:strVal val="#ppt_w"/>
                                          </p:val>
                                        </p:tav>
                                      </p:tavLst>
                                    </p:anim>
                                    <p:anim calcmode="lin" valueType="num">
                                      <p:cBhvr>
                                        <p:cTn id="38" dur="500" fill="hold"/>
                                        <p:tgtEl>
                                          <p:spTgt spid="5">
                                            <p:txEl>
                                              <p:pRg st="6" end="6"/>
                                            </p:txEl>
                                          </p:spTgt>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nodeType="click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anim calcmode="lin" valueType="num">
                                      <p:cBhvr>
                                        <p:cTn id="43" dur="500" fill="hold"/>
                                        <p:tgtEl>
                                          <p:spTgt spid="5">
                                            <p:txEl>
                                              <p:pRg st="7" end="7"/>
                                            </p:txEl>
                                          </p:spTgt>
                                        </p:tgtEl>
                                        <p:attrNameLst>
                                          <p:attrName>ppt_w</p:attrName>
                                        </p:attrNameLst>
                                      </p:cBhvr>
                                      <p:tavLst>
                                        <p:tav tm="0">
                                          <p:val>
                                            <p:fltVal val="0"/>
                                          </p:val>
                                        </p:tav>
                                        <p:tav tm="100000">
                                          <p:val>
                                            <p:strVal val="#ppt_w"/>
                                          </p:val>
                                        </p:tav>
                                      </p:tavLst>
                                    </p:anim>
                                    <p:anim calcmode="lin" valueType="num">
                                      <p:cBhvr>
                                        <p:cTn id="44" dur="500" fill="hold"/>
                                        <p:tgtEl>
                                          <p:spTgt spid="5">
                                            <p:txEl>
                                              <p:pRg st="7" end="7"/>
                                            </p:txEl>
                                          </p:spTgt>
                                        </p:tgtEl>
                                        <p:attrNameLst>
                                          <p:attrName>ppt_h</p:attrName>
                                        </p:attrNameLst>
                                      </p:cBhvr>
                                      <p:tavLst>
                                        <p:tav tm="0">
                                          <p:val>
                                            <p:fltVal val="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nodeType="clickEffect">
                                  <p:stCondLst>
                                    <p:cond delay="0"/>
                                  </p:stCondLst>
                                  <p:childTnLst>
                                    <p:set>
                                      <p:cBhvr>
                                        <p:cTn id="48" dur="1" fill="hold">
                                          <p:stCondLst>
                                            <p:cond delay="0"/>
                                          </p:stCondLst>
                                        </p:cTn>
                                        <p:tgtEl>
                                          <p:spTgt spid="5">
                                            <p:txEl>
                                              <p:pRg st="8" end="8"/>
                                            </p:txEl>
                                          </p:spTgt>
                                        </p:tgtEl>
                                        <p:attrNameLst>
                                          <p:attrName>style.visibility</p:attrName>
                                        </p:attrNameLst>
                                      </p:cBhvr>
                                      <p:to>
                                        <p:strVal val="visible"/>
                                      </p:to>
                                    </p:set>
                                    <p:anim calcmode="lin" valueType="num">
                                      <p:cBhvr>
                                        <p:cTn id="49" dur="500" fill="hold"/>
                                        <p:tgtEl>
                                          <p:spTgt spid="5">
                                            <p:txEl>
                                              <p:pRg st="8" end="8"/>
                                            </p:txEl>
                                          </p:spTgt>
                                        </p:tgtEl>
                                        <p:attrNameLst>
                                          <p:attrName>ppt_w</p:attrName>
                                        </p:attrNameLst>
                                      </p:cBhvr>
                                      <p:tavLst>
                                        <p:tav tm="0">
                                          <p:val>
                                            <p:fltVal val="0"/>
                                          </p:val>
                                        </p:tav>
                                        <p:tav tm="100000">
                                          <p:val>
                                            <p:strVal val="#ppt_w"/>
                                          </p:val>
                                        </p:tav>
                                      </p:tavLst>
                                    </p:anim>
                                    <p:anim calcmode="lin" valueType="num">
                                      <p:cBhvr>
                                        <p:cTn id="50" dur="500" fill="hold"/>
                                        <p:tgtEl>
                                          <p:spTgt spid="5">
                                            <p:txEl>
                                              <p:pRg st="8" end="8"/>
                                            </p:txEl>
                                          </p:spTgt>
                                        </p:tgtEl>
                                        <p:attrNameLst>
                                          <p:attrName>ppt_h</p:attrName>
                                        </p:attrNameLst>
                                      </p:cBhvr>
                                      <p:tavLst>
                                        <p:tav tm="0">
                                          <p:val>
                                            <p:fltVal val="0"/>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23" presetClass="entr" presetSubtype="16" fill="hold" nodeType="clickEffect">
                                  <p:stCondLst>
                                    <p:cond delay="0"/>
                                  </p:stCondLst>
                                  <p:childTnLst>
                                    <p:set>
                                      <p:cBhvr>
                                        <p:cTn id="54" dur="1" fill="hold">
                                          <p:stCondLst>
                                            <p:cond delay="0"/>
                                          </p:stCondLst>
                                        </p:cTn>
                                        <p:tgtEl>
                                          <p:spTgt spid="5">
                                            <p:txEl>
                                              <p:pRg st="9" end="9"/>
                                            </p:txEl>
                                          </p:spTgt>
                                        </p:tgtEl>
                                        <p:attrNameLst>
                                          <p:attrName>style.visibility</p:attrName>
                                        </p:attrNameLst>
                                      </p:cBhvr>
                                      <p:to>
                                        <p:strVal val="visible"/>
                                      </p:to>
                                    </p:set>
                                    <p:anim calcmode="lin" valueType="num">
                                      <p:cBhvr>
                                        <p:cTn id="55" dur="500" fill="hold"/>
                                        <p:tgtEl>
                                          <p:spTgt spid="5">
                                            <p:txEl>
                                              <p:pRg st="9" end="9"/>
                                            </p:txEl>
                                          </p:spTgt>
                                        </p:tgtEl>
                                        <p:attrNameLst>
                                          <p:attrName>ppt_w</p:attrName>
                                        </p:attrNameLst>
                                      </p:cBhvr>
                                      <p:tavLst>
                                        <p:tav tm="0">
                                          <p:val>
                                            <p:fltVal val="0"/>
                                          </p:val>
                                        </p:tav>
                                        <p:tav tm="100000">
                                          <p:val>
                                            <p:strVal val="#ppt_w"/>
                                          </p:val>
                                        </p:tav>
                                      </p:tavLst>
                                    </p:anim>
                                    <p:anim calcmode="lin" valueType="num">
                                      <p:cBhvr>
                                        <p:cTn id="56" dur="500" fill="hold"/>
                                        <p:tgtEl>
                                          <p:spTgt spid="5">
                                            <p:txEl>
                                              <p:pRg st="9" end="9"/>
                                            </p:txEl>
                                          </p:spTgt>
                                        </p:tgtEl>
                                        <p:attrNameLst>
                                          <p:attrName>ppt_h</p:attrName>
                                        </p:attrNameLst>
                                      </p:cBhvr>
                                      <p:tavLst>
                                        <p:tav tm="0">
                                          <p:val>
                                            <p:fltVal val="0"/>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23" presetClass="entr" presetSubtype="16" fill="hold" nodeType="clickEffect">
                                  <p:stCondLst>
                                    <p:cond delay="0"/>
                                  </p:stCondLst>
                                  <p:childTnLst>
                                    <p:set>
                                      <p:cBhvr>
                                        <p:cTn id="60" dur="1" fill="hold">
                                          <p:stCondLst>
                                            <p:cond delay="0"/>
                                          </p:stCondLst>
                                        </p:cTn>
                                        <p:tgtEl>
                                          <p:spTgt spid="1026"/>
                                        </p:tgtEl>
                                        <p:attrNameLst>
                                          <p:attrName>style.visibility</p:attrName>
                                        </p:attrNameLst>
                                      </p:cBhvr>
                                      <p:to>
                                        <p:strVal val="visible"/>
                                      </p:to>
                                    </p:set>
                                    <p:anim calcmode="lin" valueType="num">
                                      <p:cBhvr>
                                        <p:cTn id="61" dur="500" fill="hold"/>
                                        <p:tgtEl>
                                          <p:spTgt spid="1026"/>
                                        </p:tgtEl>
                                        <p:attrNameLst>
                                          <p:attrName>ppt_w</p:attrName>
                                        </p:attrNameLst>
                                      </p:cBhvr>
                                      <p:tavLst>
                                        <p:tav tm="0">
                                          <p:val>
                                            <p:fltVal val="0"/>
                                          </p:val>
                                        </p:tav>
                                        <p:tav tm="100000">
                                          <p:val>
                                            <p:strVal val="#ppt_w"/>
                                          </p:val>
                                        </p:tav>
                                      </p:tavLst>
                                    </p:anim>
                                    <p:anim calcmode="lin" valueType="num">
                                      <p:cBhvr>
                                        <p:cTn id="62" dur="500" fill="hold"/>
                                        <p:tgtEl>
                                          <p:spTgt spid="1026"/>
                                        </p:tgtEl>
                                        <p:attrNameLst>
                                          <p:attrName>ppt_h</p:attrName>
                                        </p:attrNameLst>
                                      </p:cBhvr>
                                      <p:tavLst>
                                        <p:tav tm="0">
                                          <p:val>
                                            <p:fltVal val="0"/>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nodeType="clickEffect">
                                  <p:stCondLst>
                                    <p:cond delay="0"/>
                                  </p:stCondLst>
                                  <p:childTnLst>
                                    <p:set>
                                      <p:cBhvr>
                                        <p:cTn id="66" dur="1" fill="hold">
                                          <p:stCondLst>
                                            <p:cond delay="0"/>
                                          </p:stCondLst>
                                        </p:cTn>
                                        <p:tgtEl>
                                          <p:spTgt spid="1026"/>
                                        </p:tgtEl>
                                        <p:attrNameLst>
                                          <p:attrName>style.visibility</p:attrName>
                                        </p:attrNameLst>
                                      </p:cBhvr>
                                      <p:to>
                                        <p:strVal val="hidden"/>
                                      </p:to>
                                    </p:set>
                                  </p:childTnLst>
                                </p:cTn>
                              </p:par>
                              <p:par>
                                <p:cTn id="67" presetID="23" presetClass="entr" presetSubtype="16" fill="hold" nodeType="withEffect">
                                  <p:stCondLst>
                                    <p:cond delay="0"/>
                                  </p:stCondLst>
                                  <p:childTnLst>
                                    <p:set>
                                      <p:cBhvr>
                                        <p:cTn id="68" dur="1" fill="hold">
                                          <p:stCondLst>
                                            <p:cond delay="0"/>
                                          </p:stCondLst>
                                        </p:cTn>
                                        <p:tgtEl>
                                          <p:spTgt spid="5">
                                            <p:txEl>
                                              <p:pRg st="10" end="10"/>
                                            </p:txEl>
                                          </p:spTgt>
                                        </p:tgtEl>
                                        <p:attrNameLst>
                                          <p:attrName>style.visibility</p:attrName>
                                        </p:attrNameLst>
                                      </p:cBhvr>
                                      <p:to>
                                        <p:strVal val="visible"/>
                                      </p:to>
                                    </p:set>
                                    <p:anim calcmode="lin" valueType="num">
                                      <p:cBhvr>
                                        <p:cTn id="69" dur="500" fill="hold"/>
                                        <p:tgtEl>
                                          <p:spTgt spid="5">
                                            <p:txEl>
                                              <p:pRg st="10" end="10"/>
                                            </p:txEl>
                                          </p:spTgt>
                                        </p:tgtEl>
                                        <p:attrNameLst>
                                          <p:attrName>ppt_w</p:attrName>
                                        </p:attrNameLst>
                                      </p:cBhvr>
                                      <p:tavLst>
                                        <p:tav tm="0">
                                          <p:val>
                                            <p:fltVal val="0"/>
                                          </p:val>
                                        </p:tav>
                                        <p:tav tm="100000">
                                          <p:val>
                                            <p:strVal val="#ppt_w"/>
                                          </p:val>
                                        </p:tav>
                                      </p:tavLst>
                                    </p:anim>
                                    <p:anim calcmode="lin" valueType="num">
                                      <p:cBhvr>
                                        <p:cTn id="70" dur="500" fill="hold"/>
                                        <p:tgtEl>
                                          <p:spTgt spid="5">
                                            <p:txEl>
                                              <p:pRg st="10" end="10"/>
                                            </p:txEl>
                                          </p:spTgt>
                                        </p:tgtEl>
                                        <p:attrNameLst>
                                          <p:attrName>ppt_h</p:attrName>
                                        </p:attrNameLst>
                                      </p:cBhvr>
                                      <p:tavLst>
                                        <p:tav tm="0">
                                          <p:val>
                                            <p:fltVal val="0"/>
                                          </p:val>
                                        </p:tav>
                                        <p:tav tm="100000">
                                          <p:val>
                                            <p:strVal val="#ppt_h"/>
                                          </p:val>
                                        </p:tav>
                                      </p:tavLst>
                                    </p:anim>
                                  </p:childTnLst>
                                </p:cTn>
                              </p:par>
                            </p:childTnLst>
                          </p:cTn>
                        </p:par>
                      </p:childTnLst>
                    </p:cTn>
                  </p:par>
                  <p:par>
                    <p:cTn id="71" fill="hold">
                      <p:stCondLst>
                        <p:cond delay="indefinite"/>
                      </p:stCondLst>
                      <p:childTnLst>
                        <p:par>
                          <p:cTn id="72" fill="hold">
                            <p:stCondLst>
                              <p:cond delay="0"/>
                            </p:stCondLst>
                            <p:childTnLst>
                              <p:par>
                                <p:cTn id="73" presetID="23" presetClass="entr" presetSubtype="16" fill="hold" nodeType="clickEffect">
                                  <p:stCondLst>
                                    <p:cond delay="0"/>
                                  </p:stCondLst>
                                  <p:childTnLst>
                                    <p:set>
                                      <p:cBhvr>
                                        <p:cTn id="74" dur="1" fill="hold">
                                          <p:stCondLst>
                                            <p:cond delay="0"/>
                                          </p:stCondLst>
                                        </p:cTn>
                                        <p:tgtEl>
                                          <p:spTgt spid="1027"/>
                                        </p:tgtEl>
                                        <p:attrNameLst>
                                          <p:attrName>style.visibility</p:attrName>
                                        </p:attrNameLst>
                                      </p:cBhvr>
                                      <p:to>
                                        <p:strVal val="visible"/>
                                      </p:to>
                                    </p:set>
                                    <p:anim calcmode="lin" valueType="num">
                                      <p:cBhvr>
                                        <p:cTn id="75" dur="500" fill="hold"/>
                                        <p:tgtEl>
                                          <p:spTgt spid="1027"/>
                                        </p:tgtEl>
                                        <p:attrNameLst>
                                          <p:attrName>ppt_w</p:attrName>
                                        </p:attrNameLst>
                                      </p:cBhvr>
                                      <p:tavLst>
                                        <p:tav tm="0">
                                          <p:val>
                                            <p:fltVal val="0"/>
                                          </p:val>
                                        </p:tav>
                                        <p:tav tm="100000">
                                          <p:val>
                                            <p:strVal val="#ppt_w"/>
                                          </p:val>
                                        </p:tav>
                                      </p:tavLst>
                                    </p:anim>
                                    <p:anim calcmode="lin" valueType="num">
                                      <p:cBhvr>
                                        <p:cTn id="76" dur="500" fill="hold"/>
                                        <p:tgtEl>
                                          <p:spTgt spid="1027"/>
                                        </p:tgtEl>
                                        <p:attrNameLst>
                                          <p:attrName>ppt_h</p:attrName>
                                        </p:attrNameLst>
                                      </p:cBhvr>
                                      <p:tavLst>
                                        <p:tav tm="0">
                                          <p:val>
                                            <p:fltVal val="0"/>
                                          </p:val>
                                        </p:tav>
                                        <p:tav tm="100000">
                                          <p:val>
                                            <p:strVal val="#ppt_h"/>
                                          </p:val>
                                        </p:tav>
                                      </p:tavLst>
                                    </p:anim>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nodeType="clickEffect">
                                  <p:stCondLst>
                                    <p:cond delay="0"/>
                                  </p:stCondLst>
                                  <p:childTnLst>
                                    <p:set>
                                      <p:cBhvr>
                                        <p:cTn id="80" dur="1" fill="hold">
                                          <p:stCondLst>
                                            <p:cond delay="0"/>
                                          </p:stCondLst>
                                        </p:cTn>
                                        <p:tgtEl>
                                          <p:spTgt spid="1027"/>
                                        </p:tgtEl>
                                        <p:attrNameLst>
                                          <p:attrName>style.visibility</p:attrName>
                                        </p:attrNameLst>
                                      </p:cBhvr>
                                      <p:to>
                                        <p:strVal val="hidden"/>
                                      </p:to>
                                    </p:set>
                                  </p:childTnLst>
                                </p:cTn>
                              </p:par>
                              <p:par>
                                <p:cTn id="81" presetID="23" presetClass="entr" presetSubtype="16" fill="hold" nodeType="withEffect">
                                  <p:stCondLst>
                                    <p:cond delay="0"/>
                                  </p:stCondLst>
                                  <p:childTnLst>
                                    <p:set>
                                      <p:cBhvr>
                                        <p:cTn id="82" dur="1" fill="hold">
                                          <p:stCondLst>
                                            <p:cond delay="0"/>
                                          </p:stCondLst>
                                        </p:cTn>
                                        <p:tgtEl>
                                          <p:spTgt spid="5">
                                            <p:txEl>
                                              <p:pRg st="11" end="11"/>
                                            </p:txEl>
                                          </p:spTgt>
                                        </p:tgtEl>
                                        <p:attrNameLst>
                                          <p:attrName>style.visibility</p:attrName>
                                        </p:attrNameLst>
                                      </p:cBhvr>
                                      <p:to>
                                        <p:strVal val="visible"/>
                                      </p:to>
                                    </p:set>
                                    <p:anim calcmode="lin" valueType="num">
                                      <p:cBhvr>
                                        <p:cTn id="83" dur="500" fill="hold"/>
                                        <p:tgtEl>
                                          <p:spTgt spid="5">
                                            <p:txEl>
                                              <p:pRg st="11" end="11"/>
                                            </p:txEl>
                                          </p:spTgt>
                                        </p:tgtEl>
                                        <p:attrNameLst>
                                          <p:attrName>ppt_w</p:attrName>
                                        </p:attrNameLst>
                                      </p:cBhvr>
                                      <p:tavLst>
                                        <p:tav tm="0">
                                          <p:val>
                                            <p:fltVal val="0"/>
                                          </p:val>
                                        </p:tav>
                                        <p:tav tm="100000">
                                          <p:val>
                                            <p:strVal val="#ppt_w"/>
                                          </p:val>
                                        </p:tav>
                                      </p:tavLst>
                                    </p:anim>
                                    <p:anim calcmode="lin" valueType="num">
                                      <p:cBhvr>
                                        <p:cTn id="84" dur="500" fill="hold"/>
                                        <p:tgtEl>
                                          <p:spTgt spid="5">
                                            <p:txEl>
                                              <p:pRg st="11" end="11"/>
                                            </p:txEl>
                                          </p:spTgt>
                                        </p:tgtEl>
                                        <p:attrNameLst>
                                          <p:attrName>ppt_h</p:attrName>
                                        </p:attrNameLst>
                                      </p:cBhvr>
                                      <p:tavLst>
                                        <p:tav tm="0">
                                          <p:val>
                                            <p:fltVal val="0"/>
                                          </p:val>
                                        </p:tav>
                                        <p:tav tm="100000">
                                          <p:val>
                                            <p:strVal val="#ppt_h"/>
                                          </p:val>
                                        </p:tav>
                                      </p:tavLst>
                                    </p:anim>
                                  </p:childTnLst>
                                </p:cTn>
                              </p:par>
                            </p:childTnLst>
                          </p:cTn>
                        </p:par>
                      </p:childTnLst>
                    </p:cTn>
                  </p:par>
                  <p:par>
                    <p:cTn id="85" fill="hold">
                      <p:stCondLst>
                        <p:cond delay="indefinite"/>
                      </p:stCondLst>
                      <p:childTnLst>
                        <p:par>
                          <p:cTn id="86" fill="hold">
                            <p:stCondLst>
                              <p:cond delay="0"/>
                            </p:stCondLst>
                            <p:childTnLst>
                              <p:par>
                                <p:cTn id="87" presetID="23" presetClass="entr" presetSubtype="16" fill="hold" nodeType="clickEffect">
                                  <p:stCondLst>
                                    <p:cond delay="0"/>
                                  </p:stCondLst>
                                  <p:childTnLst>
                                    <p:set>
                                      <p:cBhvr>
                                        <p:cTn id="88" dur="1" fill="hold">
                                          <p:stCondLst>
                                            <p:cond delay="0"/>
                                          </p:stCondLst>
                                        </p:cTn>
                                        <p:tgtEl>
                                          <p:spTgt spid="1028"/>
                                        </p:tgtEl>
                                        <p:attrNameLst>
                                          <p:attrName>style.visibility</p:attrName>
                                        </p:attrNameLst>
                                      </p:cBhvr>
                                      <p:to>
                                        <p:strVal val="visible"/>
                                      </p:to>
                                    </p:set>
                                    <p:anim calcmode="lin" valueType="num">
                                      <p:cBhvr>
                                        <p:cTn id="89" dur="500" fill="hold"/>
                                        <p:tgtEl>
                                          <p:spTgt spid="1028"/>
                                        </p:tgtEl>
                                        <p:attrNameLst>
                                          <p:attrName>ppt_w</p:attrName>
                                        </p:attrNameLst>
                                      </p:cBhvr>
                                      <p:tavLst>
                                        <p:tav tm="0">
                                          <p:val>
                                            <p:fltVal val="0"/>
                                          </p:val>
                                        </p:tav>
                                        <p:tav tm="100000">
                                          <p:val>
                                            <p:strVal val="#ppt_w"/>
                                          </p:val>
                                        </p:tav>
                                      </p:tavLst>
                                    </p:anim>
                                    <p:anim calcmode="lin" valueType="num">
                                      <p:cBhvr>
                                        <p:cTn id="90" dur="500" fill="hold"/>
                                        <p:tgtEl>
                                          <p:spTgt spid="1028"/>
                                        </p:tgtEl>
                                        <p:attrNameLst>
                                          <p:attrName>ppt_h</p:attrName>
                                        </p:attrNameLst>
                                      </p:cBhvr>
                                      <p:tavLst>
                                        <p:tav tm="0">
                                          <p:val>
                                            <p:fltVal val="0"/>
                                          </p:val>
                                        </p:tav>
                                        <p:tav tm="100000">
                                          <p:val>
                                            <p:strVal val="#ppt_h"/>
                                          </p:val>
                                        </p:tav>
                                      </p:tavLst>
                                    </p:anim>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nodeType="clickEffect">
                                  <p:stCondLst>
                                    <p:cond delay="0"/>
                                  </p:stCondLst>
                                  <p:childTnLst>
                                    <p:set>
                                      <p:cBhvr>
                                        <p:cTn id="94" dur="1" fill="hold">
                                          <p:stCondLst>
                                            <p:cond delay="0"/>
                                          </p:stCondLst>
                                        </p:cTn>
                                        <p:tgtEl>
                                          <p:spTgt spid="1028"/>
                                        </p:tgtEl>
                                        <p:attrNameLst>
                                          <p:attrName>style.visibility</p:attrName>
                                        </p:attrNameLst>
                                      </p:cBhvr>
                                      <p:to>
                                        <p:strVal val="hidden"/>
                                      </p:to>
                                    </p:set>
                                  </p:childTnLst>
                                </p:cTn>
                              </p:par>
                              <p:par>
                                <p:cTn id="95" presetID="23" presetClass="entr" presetSubtype="16" fill="hold" nodeType="withEffect">
                                  <p:stCondLst>
                                    <p:cond delay="0"/>
                                  </p:stCondLst>
                                  <p:childTnLst>
                                    <p:set>
                                      <p:cBhvr>
                                        <p:cTn id="96" dur="1" fill="hold">
                                          <p:stCondLst>
                                            <p:cond delay="0"/>
                                          </p:stCondLst>
                                        </p:cTn>
                                        <p:tgtEl>
                                          <p:spTgt spid="5">
                                            <p:txEl>
                                              <p:pRg st="12" end="12"/>
                                            </p:txEl>
                                          </p:spTgt>
                                        </p:tgtEl>
                                        <p:attrNameLst>
                                          <p:attrName>style.visibility</p:attrName>
                                        </p:attrNameLst>
                                      </p:cBhvr>
                                      <p:to>
                                        <p:strVal val="visible"/>
                                      </p:to>
                                    </p:set>
                                    <p:anim calcmode="lin" valueType="num">
                                      <p:cBhvr>
                                        <p:cTn id="97" dur="500" fill="hold"/>
                                        <p:tgtEl>
                                          <p:spTgt spid="5">
                                            <p:txEl>
                                              <p:pRg st="12" end="12"/>
                                            </p:txEl>
                                          </p:spTgt>
                                        </p:tgtEl>
                                        <p:attrNameLst>
                                          <p:attrName>ppt_w</p:attrName>
                                        </p:attrNameLst>
                                      </p:cBhvr>
                                      <p:tavLst>
                                        <p:tav tm="0">
                                          <p:val>
                                            <p:fltVal val="0"/>
                                          </p:val>
                                        </p:tav>
                                        <p:tav tm="100000">
                                          <p:val>
                                            <p:strVal val="#ppt_w"/>
                                          </p:val>
                                        </p:tav>
                                      </p:tavLst>
                                    </p:anim>
                                    <p:anim calcmode="lin" valueType="num">
                                      <p:cBhvr>
                                        <p:cTn id="98" dur="500" fill="hold"/>
                                        <p:tgtEl>
                                          <p:spTgt spid="5">
                                            <p:txEl>
                                              <p:pRg st="12" end="12"/>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CS" dirty="0" smtClean="0"/>
              <a:t>Instaliranje JDeodorant-a napomene</a:t>
            </a:r>
            <a:endParaRPr lang="en-US" dirty="0"/>
          </a:p>
        </p:txBody>
      </p:sp>
      <p:sp>
        <p:nvSpPr>
          <p:cNvPr id="3" name="Footer Placeholder 2"/>
          <p:cNvSpPr>
            <a:spLocks noGrp="1"/>
          </p:cNvSpPr>
          <p:nvPr>
            <p:ph type="ftr" sz="quarter" idx="11"/>
          </p:nvPr>
        </p:nvSpPr>
        <p:spPr>
          <a:xfrm>
            <a:off x="2898648" y="6356350"/>
            <a:ext cx="5788152" cy="365760"/>
          </a:xfrm>
        </p:spPr>
        <p:txBody>
          <a:bodyPr/>
          <a:lstStyle/>
          <a:p>
            <a:r>
              <a:rPr lang="en-US" dirty="0" err="1" smtClean="0"/>
              <a:t>JDeodorant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
        <p:nvSpPr>
          <p:cNvPr id="5" name="Content Placeholder 4"/>
          <p:cNvSpPr>
            <a:spLocks noGrp="1"/>
          </p:cNvSpPr>
          <p:nvPr>
            <p:ph sz="quarter" idx="1"/>
          </p:nvPr>
        </p:nvSpPr>
        <p:spPr/>
        <p:txBody>
          <a:bodyPr/>
          <a:lstStyle/>
          <a:p>
            <a:r>
              <a:rPr lang="sr-Latn-CS" dirty="0" smtClean="0"/>
              <a:t>Ukoliko imate već instaliranu prethodnu verziju samo raspakujte JDeodorant.zip fajl u Eclipse plugin folder kako bi pregazili staru verziju</a:t>
            </a:r>
          </a:p>
          <a:p>
            <a:r>
              <a:rPr lang="sr-Latn-CS" dirty="0" smtClean="0"/>
              <a:t>Da bi ste izbegli Heap size OutOfMemoryError (moguća greška kod preobimnih projekata), u eclipse.ini fajlu podesite sledeće parametre:</a:t>
            </a:r>
          </a:p>
          <a:p>
            <a:pPr lvl="1">
              <a:buNone/>
            </a:pPr>
            <a:r>
              <a:rPr lang="en-US" dirty="0" smtClean="0"/>
              <a:t>-</a:t>
            </a:r>
            <a:r>
              <a:rPr lang="en-US" dirty="0" err="1" smtClean="0"/>
              <a:t>vmargs</a:t>
            </a:r>
            <a:endParaRPr lang="en-US" dirty="0" smtClean="0"/>
          </a:p>
          <a:p>
            <a:pPr lvl="1">
              <a:buNone/>
            </a:pPr>
            <a:r>
              <a:rPr lang="en-US" dirty="0" smtClean="0"/>
              <a:t>-Xms128m</a:t>
            </a:r>
          </a:p>
          <a:p>
            <a:pPr lvl="1">
              <a:buNone/>
            </a:pPr>
            <a:r>
              <a:rPr lang="en-US" dirty="0" smtClean="0"/>
              <a:t>-Xmx1024m</a:t>
            </a:r>
          </a:p>
          <a:p>
            <a:pPr lvl="1">
              <a:buNone/>
            </a:pPr>
            <a:r>
              <a:rPr lang="en-US" dirty="0" smtClean="0"/>
              <a:t>-</a:t>
            </a:r>
            <a:r>
              <a:rPr lang="en-US" dirty="0" err="1" smtClean="0"/>
              <a:t>XX:PermSize</a:t>
            </a:r>
            <a:r>
              <a:rPr lang="en-US" dirty="0" smtClean="0"/>
              <a:t>=128m</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CS" dirty="0" smtClean="0"/>
              <a:t>Identifikacija “loših mirisa”</a:t>
            </a:r>
            <a:endParaRPr lang="en-US" dirty="0"/>
          </a:p>
        </p:txBody>
      </p:sp>
      <p:sp>
        <p:nvSpPr>
          <p:cNvPr id="3" name="Content Placeholder 2"/>
          <p:cNvSpPr>
            <a:spLocks noGrp="1"/>
          </p:cNvSpPr>
          <p:nvPr>
            <p:ph sz="quarter" idx="1"/>
          </p:nvPr>
        </p:nvSpPr>
        <p:spPr/>
        <p:txBody>
          <a:bodyPr>
            <a:normAutofit/>
          </a:bodyPr>
          <a:lstStyle/>
          <a:p>
            <a:r>
              <a:rPr lang="sr-Latn-CS" dirty="0" smtClean="0"/>
              <a:t>Identifikacija se može vršiti nad celokupnim </a:t>
            </a:r>
            <a:r>
              <a:rPr lang="en-US" dirty="0" smtClean="0"/>
              <a:t>Java Project-</a:t>
            </a:r>
            <a:r>
              <a:rPr lang="en-US" dirty="0" err="1" smtClean="0"/>
              <a:t>om</a:t>
            </a:r>
            <a:r>
              <a:rPr lang="en-US" dirty="0" smtClean="0"/>
              <a:t>,</a:t>
            </a:r>
            <a:r>
              <a:rPr lang="sr-Latn-CS" dirty="0" smtClean="0"/>
              <a:t> nad </a:t>
            </a:r>
            <a:r>
              <a:rPr lang="en-US" dirty="0" smtClean="0"/>
              <a:t>Package Fragment Root-</a:t>
            </a:r>
            <a:r>
              <a:rPr lang="en-US" dirty="0" err="1" smtClean="0"/>
              <a:t>om</a:t>
            </a:r>
            <a:r>
              <a:rPr lang="en-US" dirty="0" smtClean="0"/>
              <a:t> (</a:t>
            </a:r>
            <a:r>
              <a:rPr lang="en-US" dirty="0" err="1" smtClean="0"/>
              <a:t>src</a:t>
            </a:r>
            <a:r>
              <a:rPr lang="en-US" dirty="0" smtClean="0"/>
              <a:t> folder), Compilation Unit-</a:t>
            </a:r>
            <a:r>
              <a:rPr lang="en-US" dirty="0" err="1" smtClean="0"/>
              <a:t>om</a:t>
            </a:r>
            <a:r>
              <a:rPr lang="en-US" dirty="0" smtClean="0"/>
              <a:t>, Type-</a:t>
            </a:r>
            <a:r>
              <a:rPr lang="en-US" dirty="0" err="1" smtClean="0"/>
              <a:t>om</a:t>
            </a:r>
            <a:r>
              <a:rPr lang="en-US" dirty="0" smtClean="0"/>
              <a:t> </a:t>
            </a:r>
            <a:r>
              <a:rPr lang="en-US" dirty="0" err="1" smtClean="0"/>
              <a:t>i</a:t>
            </a:r>
            <a:r>
              <a:rPr lang="en-US" dirty="0" smtClean="0"/>
              <a:t> Method-</a:t>
            </a:r>
            <a:r>
              <a:rPr lang="en-US" dirty="0" err="1" smtClean="0"/>
              <a:t>om</a:t>
            </a:r>
            <a:endParaRPr lang="en-US" dirty="0" smtClean="0"/>
          </a:p>
          <a:p>
            <a:r>
              <a:rPr lang="en-US" dirty="0" err="1" smtClean="0"/>
              <a:t>Ukoliko</a:t>
            </a:r>
            <a:r>
              <a:rPr lang="en-US" dirty="0" smtClean="0"/>
              <a:t> Package Explorer View  </a:t>
            </a:r>
            <a:r>
              <a:rPr lang="en-US" dirty="0" err="1" smtClean="0"/>
              <a:t>nije</a:t>
            </a:r>
            <a:r>
              <a:rPr lang="en-US" dirty="0" smtClean="0"/>
              <a:t> </a:t>
            </a:r>
            <a:r>
              <a:rPr lang="en-US" dirty="0" err="1" smtClean="0"/>
              <a:t>otvoren</a:t>
            </a:r>
            <a:r>
              <a:rPr lang="en-US" dirty="0" smtClean="0"/>
              <a:t> </a:t>
            </a:r>
            <a:r>
              <a:rPr lang="en-US" dirty="0" err="1" smtClean="0"/>
              <a:t>otvorit</a:t>
            </a:r>
            <a:r>
              <a:rPr lang="sr-Latn-CS" dirty="0" smtClean="0"/>
              <a:t>i</a:t>
            </a:r>
            <a:r>
              <a:rPr lang="en-US" dirty="0" smtClean="0"/>
              <a:t> </a:t>
            </a:r>
            <a:r>
              <a:rPr lang="en-US" dirty="0" err="1" smtClean="0"/>
              <a:t>ga</a:t>
            </a:r>
            <a:r>
              <a:rPr lang="sr-Latn-CS" dirty="0" smtClean="0"/>
              <a:t> </a:t>
            </a:r>
            <a:r>
              <a:rPr lang="en-US" dirty="0" smtClean="0"/>
              <a:t>(Window -&gt; Show View -&gt; Package Explorer)</a:t>
            </a:r>
          </a:p>
          <a:p>
            <a:r>
              <a:rPr lang="en-US" dirty="0" err="1" smtClean="0"/>
              <a:t>Otvorit</a:t>
            </a:r>
            <a:r>
              <a:rPr lang="sr-Latn-CS" dirty="0" smtClean="0"/>
              <a:t>i</a:t>
            </a:r>
            <a:r>
              <a:rPr lang="en-US" dirty="0" smtClean="0"/>
              <a:t> </a:t>
            </a:r>
            <a:r>
              <a:rPr lang="sr-Latn-CS" dirty="0" smtClean="0"/>
              <a:t>pogled za koji želite da odradite identifikaciju</a:t>
            </a:r>
            <a:r>
              <a:rPr lang="en-US" dirty="0" smtClean="0"/>
              <a:t> (Bad Smells -&gt; Feature Envy</a:t>
            </a:r>
            <a:r>
              <a:rPr lang="sr-Latn-CS" dirty="0" smtClean="0"/>
              <a:t>/</a:t>
            </a:r>
            <a:r>
              <a:rPr lang="en-US" dirty="0" smtClean="0"/>
              <a:t>Type Checking</a:t>
            </a:r>
            <a:r>
              <a:rPr lang="sr-Latn-CS" dirty="0" smtClean="0"/>
              <a:t>/...</a:t>
            </a:r>
            <a:r>
              <a:rPr lang="en-US" dirty="0" smtClean="0"/>
              <a:t>)</a:t>
            </a:r>
          </a:p>
          <a:p>
            <a:r>
              <a:rPr lang="en-US" dirty="0" err="1" smtClean="0"/>
              <a:t>Izabreti</a:t>
            </a:r>
            <a:r>
              <a:rPr lang="en-US" dirty="0" smtClean="0"/>
              <a:t> “</a:t>
            </a:r>
            <a:r>
              <a:rPr lang="en-US" dirty="0" err="1" smtClean="0"/>
              <a:t>modul</a:t>
            </a:r>
            <a:r>
              <a:rPr lang="en-US" dirty="0" smtClean="0"/>
              <a:t>” </a:t>
            </a:r>
            <a:r>
              <a:rPr lang="en-US" dirty="0" err="1" smtClean="0"/>
              <a:t>nad</a:t>
            </a:r>
            <a:r>
              <a:rPr lang="en-US" dirty="0" smtClean="0"/>
              <a:t> </a:t>
            </a:r>
            <a:r>
              <a:rPr lang="en-US" dirty="0" err="1" smtClean="0"/>
              <a:t>kojim</a:t>
            </a:r>
            <a:r>
              <a:rPr lang="en-US" dirty="0" smtClean="0"/>
              <a:t> </a:t>
            </a:r>
            <a:r>
              <a:rPr lang="sr-Latn-CS" dirty="0" smtClean="0"/>
              <a:t>želite da izvršite identifikaciju</a:t>
            </a:r>
            <a:endParaRPr lang="en-US" dirty="0" smtClean="0"/>
          </a:p>
          <a:p>
            <a:r>
              <a:rPr lang="sr-Latn-CS" dirty="0" smtClean="0"/>
              <a:t>Kliknuti dugme </a:t>
            </a:r>
            <a:r>
              <a:rPr lang="en-US" dirty="0" smtClean="0"/>
              <a:t>"Identify Bad Smells" </a:t>
            </a:r>
            <a:r>
              <a:rPr lang="sr-Latn-CS" dirty="0" smtClean="0"/>
              <a:t>da bi započeli proces</a:t>
            </a:r>
            <a:endParaRPr lang="en-US" dirty="0"/>
          </a:p>
        </p:txBody>
      </p:sp>
      <p:pic>
        <p:nvPicPr>
          <p:cNvPr id="1026" name="Picture 2"/>
          <p:cNvPicPr>
            <a:picLocks noChangeAspect="1" noChangeArrowheads="1"/>
          </p:cNvPicPr>
          <p:nvPr/>
        </p:nvPicPr>
        <p:blipFill>
          <a:blip r:embed="rId2"/>
          <a:srcRect/>
          <a:stretch>
            <a:fillRect/>
          </a:stretch>
        </p:blipFill>
        <p:spPr bwMode="auto">
          <a:xfrm>
            <a:off x="7772400" y="5257800"/>
            <a:ext cx="628650" cy="40005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1905000" y="2743200"/>
            <a:ext cx="4697730" cy="2971800"/>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
        <p:nvSpPr>
          <p:cNvPr id="7" name="Footer Placeholder 6"/>
          <p:cNvSpPr>
            <a:spLocks noGrp="1"/>
          </p:cNvSpPr>
          <p:nvPr>
            <p:ph type="ftr" sz="quarter" idx="11"/>
          </p:nvPr>
        </p:nvSpPr>
        <p:spPr>
          <a:xfrm>
            <a:off x="2898648" y="6356350"/>
            <a:ext cx="5788152" cy="365760"/>
          </a:xfrm>
        </p:spPr>
        <p:txBody>
          <a:bodyPr/>
          <a:lstStyle/>
          <a:p>
            <a:r>
              <a:rPr lang="en-US" dirty="0" err="1" smtClean="0"/>
              <a:t>JDeodorant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1027"/>
                                        </p:tgtEl>
                                        <p:attrNameLst>
                                          <p:attrName>style.visibility</p:attrName>
                                        </p:attrNameLst>
                                      </p:cBhvr>
                                      <p:to>
                                        <p:strVal val="visible"/>
                                      </p:to>
                                    </p:set>
                                    <p:anim calcmode="lin" valueType="num">
                                      <p:cBhvr>
                                        <p:cTn id="11" dur="500" fill="hold"/>
                                        <p:tgtEl>
                                          <p:spTgt spid="1027"/>
                                        </p:tgtEl>
                                        <p:attrNameLst>
                                          <p:attrName>ppt_w</p:attrName>
                                        </p:attrNameLst>
                                      </p:cBhvr>
                                      <p:tavLst>
                                        <p:tav tm="0">
                                          <p:val>
                                            <p:fltVal val="0"/>
                                          </p:val>
                                        </p:tav>
                                        <p:tav tm="100000">
                                          <p:val>
                                            <p:strVal val="#ppt_w"/>
                                          </p:val>
                                        </p:tav>
                                      </p:tavLst>
                                    </p:anim>
                                    <p:anim calcmode="lin" valueType="num">
                                      <p:cBhvr>
                                        <p:cTn id="12" dur="500" fill="hold"/>
                                        <p:tgtEl>
                                          <p:spTgt spid="1027"/>
                                        </p:tgtEl>
                                        <p:attrNameLst>
                                          <p:attrName>ppt_h</p:attrName>
                                        </p:attrNameLst>
                                      </p:cBhvr>
                                      <p:tavLst>
                                        <p:tav tm="0">
                                          <p:val>
                                            <p:fltVal val="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1027"/>
                                        </p:tgtEl>
                                        <p:attrNameLst>
                                          <p:attrName>style.visibility</p:attrName>
                                        </p:attrNameLst>
                                      </p:cBhvr>
                                      <p:to>
                                        <p:strVal val="hidden"/>
                                      </p:to>
                                    </p:set>
                                  </p:childTnLst>
                                </p:cTn>
                              </p:par>
                              <p:par>
                                <p:cTn id="17" presetID="23" presetClass="entr" presetSubtype="16"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1" end="1"/>
                                            </p:txEl>
                                          </p:spTgt>
                                        </p:tgtEl>
                                        <p:attrNameLst>
                                          <p:attrName>ppt_h</p:attrName>
                                        </p:attrNameLst>
                                      </p:cBhvr>
                                      <p:tavLst>
                                        <p:tav tm="0">
                                          <p:val>
                                            <p:fltVal val="0"/>
                                          </p:val>
                                        </p:tav>
                                        <p:tav tm="100000">
                                          <p:val>
                                            <p:strVal val="#ppt_h"/>
                                          </p:val>
                                        </p:tav>
                                      </p:tavLst>
                                    </p:anim>
                                  </p:childTnLst>
                                </p:cTn>
                              </p:par>
                            </p:childTnLst>
                          </p:cTn>
                        </p:par>
                        <p:par>
                          <p:cTn id="21" fill="hold">
                            <p:stCondLst>
                              <p:cond delay="500"/>
                            </p:stCondLst>
                            <p:childTnLst>
                              <p:par>
                                <p:cTn id="22" presetID="23" presetClass="entr" presetSubtype="16" fill="hold" nodeType="after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p:cTn id="24"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5" dur="500" fill="hold"/>
                                        <p:tgtEl>
                                          <p:spTgt spid="3">
                                            <p:txEl>
                                              <p:pRg st="2" end="2"/>
                                            </p:txEl>
                                          </p:spTgt>
                                        </p:tgtEl>
                                        <p:attrNameLst>
                                          <p:attrName>ppt_h</p:attrName>
                                        </p:attrNameLst>
                                      </p:cBhvr>
                                      <p:tavLst>
                                        <p:tav tm="0">
                                          <p:val>
                                            <p:fltVal val="0"/>
                                          </p:val>
                                        </p:tav>
                                        <p:tav tm="100000">
                                          <p:val>
                                            <p:strVal val="#ppt_h"/>
                                          </p:val>
                                        </p:tav>
                                      </p:tavLst>
                                    </p:anim>
                                  </p:childTnLst>
                                </p:cTn>
                              </p:par>
                            </p:childTnLst>
                          </p:cTn>
                        </p:par>
                        <p:par>
                          <p:cTn id="26" fill="hold">
                            <p:stCondLst>
                              <p:cond delay="1000"/>
                            </p:stCondLst>
                            <p:childTnLst>
                              <p:par>
                                <p:cTn id="27" presetID="23" presetClass="entr" presetSubtype="16" fill="hold" nodeType="after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p:cTn id="29"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0" dur="500" fill="hold"/>
                                        <p:tgtEl>
                                          <p:spTgt spid="3">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23" presetClass="entr" presetSubtype="16"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4" end="4"/>
                                            </p:txEl>
                                          </p:spTgt>
                                        </p:tgtEl>
                                        <p:attrNameLst>
                                          <p:attrName>ppt_h</p:attrName>
                                        </p:attrNameLst>
                                      </p:cBhvr>
                                      <p:tavLst>
                                        <p:tav tm="0">
                                          <p:val>
                                            <p:fltVal val="0"/>
                                          </p:val>
                                        </p:tav>
                                        <p:tav tm="100000">
                                          <p:val>
                                            <p:strVal val="#ppt_h"/>
                                          </p:val>
                                        </p:tav>
                                      </p:tavLst>
                                    </p:anim>
                                  </p:childTnLst>
                                </p:cTn>
                              </p:par>
                              <p:par>
                                <p:cTn id="37" presetID="23" presetClass="entr" presetSubtype="16" fill="hold" nodeType="withEffect">
                                  <p:stCondLst>
                                    <p:cond delay="0"/>
                                  </p:stCondLst>
                                  <p:childTnLst>
                                    <p:set>
                                      <p:cBhvr>
                                        <p:cTn id="38" dur="1" fill="hold">
                                          <p:stCondLst>
                                            <p:cond delay="0"/>
                                          </p:stCondLst>
                                        </p:cTn>
                                        <p:tgtEl>
                                          <p:spTgt spid="1026"/>
                                        </p:tgtEl>
                                        <p:attrNameLst>
                                          <p:attrName>style.visibility</p:attrName>
                                        </p:attrNameLst>
                                      </p:cBhvr>
                                      <p:to>
                                        <p:strVal val="visible"/>
                                      </p:to>
                                    </p:set>
                                    <p:anim calcmode="lin" valueType="num">
                                      <p:cBhvr>
                                        <p:cTn id="39" dur="500" fill="hold"/>
                                        <p:tgtEl>
                                          <p:spTgt spid="1026"/>
                                        </p:tgtEl>
                                        <p:attrNameLst>
                                          <p:attrName>ppt_w</p:attrName>
                                        </p:attrNameLst>
                                      </p:cBhvr>
                                      <p:tavLst>
                                        <p:tav tm="0">
                                          <p:val>
                                            <p:fltVal val="0"/>
                                          </p:val>
                                        </p:tav>
                                        <p:tav tm="100000">
                                          <p:val>
                                            <p:strVal val="#ppt_w"/>
                                          </p:val>
                                        </p:tav>
                                      </p:tavLst>
                                    </p:anim>
                                    <p:anim calcmode="lin" valueType="num">
                                      <p:cBhvr>
                                        <p:cTn id="40" dur="500" fill="hold"/>
                                        <p:tgtEl>
                                          <p:spTgt spid="102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Envy</a:t>
            </a:r>
            <a:endParaRPr lang="en-US" dirty="0"/>
          </a:p>
        </p:txBody>
      </p:sp>
      <p:sp>
        <p:nvSpPr>
          <p:cNvPr id="3" name="Content Placeholder 2"/>
          <p:cNvSpPr>
            <a:spLocks noGrp="1"/>
          </p:cNvSpPr>
          <p:nvPr>
            <p:ph sz="quarter" idx="1"/>
          </p:nvPr>
        </p:nvSpPr>
        <p:spPr>
          <a:xfrm>
            <a:off x="457200" y="1295400"/>
            <a:ext cx="8229600" cy="5105400"/>
          </a:xfrm>
        </p:spPr>
        <p:txBody>
          <a:bodyPr>
            <a:normAutofit fontScale="55000" lnSpcReduction="20000"/>
          </a:bodyPr>
          <a:lstStyle/>
          <a:p>
            <a:r>
              <a:rPr lang="sr-Latn-CS" sz="3600" dirty="0" smtClean="0"/>
              <a:t>U tabeli </a:t>
            </a:r>
            <a:r>
              <a:rPr lang="en-US" sz="3600" dirty="0" smtClean="0"/>
              <a:t>Feature Envy </a:t>
            </a:r>
            <a:r>
              <a:rPr lang="sr-Latn-CS" sz="3600" dirty="0" smtClean="0"/>
              <a:t>možete videti sve mogućnosti za refaktorisanje za odabrani “modul” sortiranih po rastućoj vrednosti </a:t>
            </a:r>
            <a:r>
              <a:rPr lang="en-US" sz="3600" dirty="0" smtClean="0"/>
              <a:t>Entity Placement</a:t>
            </a:r>
            <a:r>
              <a:rPr lang="sr-Latn-CS" sz="3600" dirty="0" smtClean="0"/>
              <a:t> metrike</a:t>
            </a:r>
            <a:endParaRPr lang="en-US" sz="3600" dirty="0" smtClean="0"/>
          </a:p>
          <a:p>
            <a:r>
              <a:rPr lang="sr-Latn-CS" sz="3600" dirty="0" smtClean="0"/>
              <a:t>Svaki red tabele sadrži informacije o:</a:t>
            </a:r>
            <a:endParaRPr lang="en-US" sz="3600" dirty="0" smtClean="0"/>
          </a:p>
          <a:p>
            <a:pPr lvl="1"/>
            <a:r>
              <a:rPr lang="sr-Latn-CS" sz="2900" b="1" dirty="0" smtClean="0"/>
              <a:t>Refactoring Type</a:t>
            </a:r>
            <a:r>
              <a:rPr lang="sr-Latn-CS" sz="2900" dirty="0" smtClean="0"/>
              <a:t> predloga </a:t>
            </a:r>
            <a:r>
              <a:rPr lang="en-US" sz="2900" dirty="0" smtClean="0"/>
              <a:t>(Move Method)</a:t>
            </a:r>
          </a:p>
          <a:p>
            <a:pPr lvl="1"/>
            <a:r>
              <a:rPr lang="en-US" sz="2900" b="1" dirty="0" smtClean="0"/>
              <a:t>Source Entity</a:t>
            </a:r>
            <a:r>
              <a:rPr lang="en-US" sz="2900" dirty="0" smtClean="0"/>
              <a:t> (source </a:t>
            </a:r>
            <a:r>
              <a:rPr lang="sr-Latn-CS" sz="2900" dirty="0" smtClean="0"/>
              <a:t>klasa zajedno sa metodom koji je predložen za refaktorisanje</a:t>
            </a:r>
            <a:r>
              <a:rPr lang="en-US" sz="2900" dirty="0" smtClean="0"/>
              <a:t>)</a:t>
            </a:r>
          </a:p>
          <a:p>
            <a:pPr lvl="1"/>
            <a:r>
              <a:rPr lang="en-US" sz="2900" b="1" dirty="0" smtClean="0"/>
              <a:t>Target Class</a:t>
            </a:r>
            <a:r>
              <a:rPr lang="sr-Latn-CS" sz="2900" dirty="0" smtClean="0"/>
              <a:t> (klasa u koju će kod biti premešten)</a:t>
            </a:r>
            <a:endParaRPr lang="en-US" sz="2900" dirty="0" smtClean="0"/>
          </a:p>
          <a:p>
            <a:pPr lvl="1"/>
            <a:r>
              <a:rPr lang="sr-Latn-CS" sz="2900" dirty="0" smtClean="0"/>
              <a:t>Vrednost </a:t>
            </a:r>
            <a:r>
              <a:rPr lang="en-US" sz="2900" b="1" dirty="0" smtClean="0"/>
              <a:t>Entity Placement</a:t>
            </a:r>
            <a:r>
              <a:rPr lang="en-US" sz="2900" dirty="0" smtClean="0"/>
              <a:t> </a:t>
            </a:r>
            <a:r>
              <a:rPr lang="sr-Latn-CS" sz="2900" dirty="0" smtClean="0"/>
              <a:t>metrike nakon učinjenog refaktorisanja</a:t>
            </a:r>
            <a:endParaRPr lang="en-US" sz="2900" dirty="0" smtClean="0"/>
          </a:p>
          <a:p>
            <a:r>
              <a:rPr lang="sr-Latn-CS" sz="3600" dirty="0" smtClean="0"/>
              <a:t>Dvostruki klik na neki od redova tabele otvoriće i </a:t>
            </a:r>
            <a:r>
              <a:rPr lang="en-US" sz="3600" dirty="0" smtClean="0"/>
              <a:t>source </a:t>
            </a:r>
            <a:r>
              <a:rPr lang="en-US" sz="3600" dirty="0" err="1" smtClean="0"/>
              <a:t>i</a:t>
            </a:r>
            <a:r>
              <a:rPr lang="en-US" sz="3600" dirty="0" smtClean="0"/>
              <a:t> target </a:t>
            </a:r>
            <a:r>
              <a:rPr lang="sr-Latn-CS" sz="3600" dirty="0" smtClean="0"/>
              <a:t>klasu. Predloženi metod za refaktorisanje će biti osenčen (zelenom bojom)</a:t>
            </a:r>
            <a:endParaRPr lang="en-US" sz="3600" dirty="0" smtClean="0"/>
          </a:p>
          <a:p>
            <a:r>
              <a:rPr lang="sr-Latn-CS" sz="3600" dirty="0" smtClean="0"/>
              <a:t>Ukoliko postoje neke zavisnosti između dva predloga, tooltip će naglasiti koja izmena treba prva da se uradi</a:t>
            </a:r>
            <a:endParaRPr lang="en-US" sz="3600" dirty="0" smtClean="0"/>
          </a:p>
          <a:p>
            <a:r>
              <a:rPr lang="sr-Latn-CS" sz="3600" dirty="0" smtClean="0"/>
              <a:t>Izaberite red nad kojim želite da izvršite refaktorisanje i kliknite na dugme </a:t>
            </a:r>
            <a:r>
              <a:rPr lang="en-US" sz="3600" dirty="0" smtClean="0"/>
              <a:t>"</a:t>
            </a:r>
            <a:r>
              <a:rPr lang="en-US" sz="3600" b="1" dirty="0" smtClean="0"/>
              <a:t>Apply Refactoring</a:t>
            </a:r>
            <a:r>
              <a:rPr lang="en-US" sz="3600" dirty="0" smtClean="0"/>
              <a:t>"</a:t>
            </a:r>
          </a:p>
          <a:p>
            <a:r>
              <a:rPr lang="sr-Latn-CS" sz="3600" dirty="0" smtClean="0"/>
              <a:t>Iskočiće wizard koji dozvoljava da promenite ime metoda koji je predložen za refaktorisanje. Validnost imena se automatski proverava</a:t>
            </a:r>
            <a:endParaRPr lang="en-US" sz="3600" dirty="0" smtClean="0"/>
          </a:p>
          <a:p>
            <a:r>
              <a:rPr lang="sr-Latn-CS" sz="3600" dirty="0" smtClean="0"/>
              <a:t>Posle bilo kakve izmene morate ponovo pritisnuti dugme </a:t>
            </a:r>
            <a:r>
              <a:rPr lang="en-US" sz="3600" dirty="0" smtClean="0"/>
              <a:t>"</a:t>
            </a:r>
            <a:r>
              <a:rPr lang="en-US" sz="3600" b="1" dirty="0" smtClean="0"/>
              <a:t>Identify Bad Smells</a:t>
            </a:r>
            <a:r>
              <a:rPr lang="en-US" sz="3600" dirty="0" smtClean="0"/>
              <a:t>" </a:t>
            </a:r>
            <a:r>
              <a:rPr lang="sr-Latn-CS" sz="3600" dirty="0" smtClean="0"/>
              <a:t> da bi ste </a:t>
            </a:r>
            <a:r>
              <a:rPr lang="sr-Latn-CS" sz="3600" i="1" dirty="0" smtClean="0"/>
              <a:t>osvežili</a:t>
            </a:r>
            <a:r>
              <a:rPr lang="sr-Latn-CS" sz="3600" dirty="0" smtClean="0"/>
              <a:t> tabelu</a:t>
            </a:r>
            <a:endParaRPr lang="en-US" sz="36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
        <p:nvSpPr>
          <p:cNvPr id="6" name="Footer Placeholder 5"/>
          <p:cNvSpPr>
            <a:spLocks noGrp="1"/>
          </p:cNvSpPr>
          <p:nvPr>
            <p:ph type="ftr" sz="quarter" idx="11"/>
          </p:nvPr>
        </p:nvSpPr>
        <p:spPr>
          <a:xfrm>
            <a:off x="2898648" y="6356350"/>
            <a:ext cx="5788152" cy="365760"/>
          </a:xfrm>
        </p:spPr>
        <p:txBody>
          <a:bodyPr/>
          <a:lstStyle/>
          <a:p>
            <a:r>
              <a:rPr lang="en-US" dirty="0" err="1" smtClean="0"/>
              <a:t>JDeodorant</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952</TotalTime>
  <Words>1523</Words>
  <Application>Microsoft Office PowerPoint</Application>
  <PresentationFormat>On-screen Show (4:3)</PresentationFormat>
  <Paragraphs>179</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Origin</vt:lpstr>
      <vt:lpstr>JDeodorant 4.0.14</vt:lpstr>
      <vt:lpstr>Uvod (1/2)</vt:lpstr>
      <vt:lpstr>Uvod (2/2)</vt:lpstr>
      <vt:lpstr>Instaliranje JDeodorant-a (I način)</vt:lpstr>
      <vt:lpstr>Instaliranje JDeodorant-a (II način)</vt:lpstr>
      <vt:lpstr>Instaliranje JDeodorant-a (II način)</vt:lpstr>
      <vt:lpstr>Instaliranje JDeodorant-a napomene</vt:lpstr>
      <vt:lpstr>Identifikacija “loših mirisa”</vt:lpstr>
      <vt:lpstr>Feature Envy</vt:lpstr>
      <vt:lpstr>Primer I</vt:lpstr>
      <vt:lpstr>Primer II</vt:lpstr>
      <vt:lpstr>Type Checking</vt:lpstr>
      <vt:lpstr>Primer I</vt:lpstr>
      <vt:lpstr>Primer II</vt:lpstr>
      <vt:lpstr>God Class</vt:lpstr>
      <vt:lpstr>Primer I</vt:lpstr>
      <vt:lpstr>Primer II</vt:lpstr>
      <vt:lpstr>Long Method (1/2)</vt:lpstr>
      <vt:lpstr>Long Method (2/2)</vt:lpstr>
      <vt:lpstr>Primer I</vt:lpstr>
      <vt:lpstr>Dodatne mogućnosti</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jDeodorant</dc:title>
  <dc:creator/>
  <cp:lastModifiedBy>!Fantazio!</cp:lastModifiedBy>
  <cp:revision>107</cp:revision>
  <dcterms:created xsi:type="dcterms:W3CDTF">2006-08-16T00:00:00Z</dcterms:created>
  <dcterms:modified xsi:type="dcterms:W3CDTF">2012-04-18T13:03:41Z</dcterms:modified>
</cp:coreProperties>
</file>