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280" autoAdjust="0"/>
  </p:normalViewPr>
  <p:slideViewPr>
    <p:cSldViewPr>
      <p:cViewPr varScale="1">
        <p:scale>
          <a:sx n="89" d="100"/>
          <a:sy n="89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32A56-45CA-46AE-B751-79EA0D3D77D6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CB3FF-C62D-4300-AE68-ED0B8170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96ADB-DAC7-4871-A89E-6059F65C3DE0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9611-E9C1-4241-A5DC-61D2C2788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9611-E9C1-4241-A5DC-61D2C2788E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01CD-9020-451E-BD61-3E23F3763DDD}" type="datetime1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A00F-9BB1-472B-8710-410D35DAECBB}" type="datetime1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5B85-F94A-4F15-9969-1D88B926146E}" type="datetime1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BA1B-3AB9-4077-84DC-73009ABB9E86}" type="datetime1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694-B7D3-4ACD-9391-A36205C28F79}" type="datetime1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0590-7E54-4BE6-8846-03B3DAC1637B}" type="datetime1">
              <a:rPr lang="en-US" smtClean="0"/>
              <a:pPr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4B4C-740E-4244-955C-C7F0E1270988}" type="datetime1">
              <a:rPr lang="en-US" smtClean="0"/>
              <a:pPr/>
              <a:t>8/29/2011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2EEA-D475-49CF-B88B-E2DBD09DBD6B}" type="datetime1">
              <a:rPr lang="en-US" smtClean="0"/>
              <a:pPr/>
              <a:t>8/29/2011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45FF-050B-4200-B75C-BCA99CC36744}" type="datetime1">
              <a:rPr lang="en-US" smtClean="0"/>
              <a:pPr/>
              <a:t>8/29/2011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A44-CBED-493F-9A79-A0560391DAF1}" type="datetime1">
              <a:rPr lang="en-US" smtClean="0"/>
              <a:pPr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D95-8514-4579-8F39-6CEDD273F624}" type="datetime1">
              <a:rPr lang="en-US" smtClean="0"/>
              <a:pPr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27B6-52C2-42A1-8F19-7285248097B0}" type="datetime1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.com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eogebra.or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Cyrl-CS" b="1" dirty="0" smtClean="0">
                <a:latin typeface="Times New Roman" pitchFamily="18" charset="0"/>
                <a:cs typeface="Times New Roman" pitchFamily="18" charset="0"/>
              </a:rPr>
              <a:t>Класификација и визуелизација елементарних функција помоћу програмског алата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GeoGebra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etf_logo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1152525" cy="139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228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CS" sz="2200" b="1" dirty="0" smtClean="0">
                <a:latin typeface="Times New Roman" pitchFamily="18" charset="0"/>
                <a:cs typeface="Times New Roman" pitchFamily="18" charset="0"/>
              </a:rPr>
              <a:t>Електротехнички факултет, Универзитет у Београду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sr-Cyrl-CS" sz="2200" b="1" dirty="0" smtClean="0">
                <a:latin typeface="Times New Roman" pitchFamily="18" charset="0"/>
                <a:cs typeface="Times New Roman" pitchFamily="18" charset="0"/>
              </a:rPr>
              <a:t>Катедра за рачунарску технику и информатику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105400"/>
            <a:ext cx="2341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CS" sz="2000" dirty="0" smtClean="0">
                <a:latin typeface="Times New Roman" pitchFamily="18" charset="0"/>
                <a:cs typeface="Times New Roman" pitchFamily="18" charset="0"/>
              </a:rPr>
              <a:t>ментор:</a:t>
            </a:r>
          </a:p>
          <a:p>
            <a:r>
              <a:rPr lang="sr-Cyrl-CS" sz="2000" dirty="0" smtClean="0">
                <a:latin typeface="Times New Roman" pitchFamily="18" charset="0"/>
                <a:cs typeface="Times New Roman" pitchFamily="18" charset="0"/>
              </a:rPr>
              <a:t>Бранко Малешевић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malesevic@etf.rs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9609" y="5105400"/>
            <a:ext cx="367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Cyrl-CS" sz="2000" dirty="0" smtClean="0">
                <a:latin typeface="Times New Roman" pitchFamily="18" charset="0"/>
                <a:cs typeface="Times New Roman" pitchFamily="18" charset="0"/>
              </a:rPr>
              <a:t>аутор:</a:t>
            </a:r>
          </a:p>
          <a:p>
            <a:pPr algn="r"/>
            <a:r>
              <a:rPr lang="sr-Cyrl-CS" sz="2000" dirty="0" smtClean="0">
                <a:latin typeface="Times New Roman" pitchFamily="18" charset="0"/>
                <a:cs typeface="Times New Roman" pitchFamily="18" charset="0"/>
              </a:rPr>
              <a:t>Милан Бранковић</a:t>
            </a:r>
          </a:p>
          <a:p>
            <a:pPr algn="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milan.brankovic@rocketmail.com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dirty="0" smtClean="0">
                <a:latin typeface="Times New Roman" pitchFamily="18" charset="0"/>
                <a:cs typeface="Times New Roman" pitchFamily="18" charset="0"/>
              </a:rPr>
              <a:t>Пример: Квадратна функција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1" y="1219200"/>
            <a:ext cx="8686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sr-Cyrl-C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&lt;html&gt;&lt;head&gt;</a:t>
            </a:r>
            <a:r>
              <a:rPr lang="sr-Cyrl-CS" sz="1600" dirty="0" smtClean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  <a:endParaRPr lang="sr-Cyrl-C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  <a:endParaRPr lang="sr-Cyrl-C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&lt;applet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ggbApplet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code="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geogebra.GeoGebraApplet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archive="geogebra.jar“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codebase="http://www.geogebra.org/webstart/4.0/unsigned/"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r-Cyrl-C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width="792" height="465"&gt;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boxborder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value="false" /&gt;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centerimage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value="true" /&gt;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java_arguments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value="-Xmx512m -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Djnlp.packEnabled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=true" /&gt;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cache_archive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value="geogebra.jar, geogebra_main.jar, geogebra_gui.jar" /&gt;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cache_version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value="3.9.342.0, 3.9.342.0, 3.9.342.0, 3.9.342.0, 3.9.342.0" /&gt;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framePossible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value="false" /&gt;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showResetIcon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value="false" /&gt;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showAnimationButton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value="true" /&gt;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enableRightClick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value="false" /&gt;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errorDialogsActive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value="true" /&gt;	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showAlgebraInput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value="false" /&gt;	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useBrowserForJS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value="true" /&gt;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allowRescaling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value="true" /&gt;This is a Java Applet created using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GeoGebra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from www.geogebra.org - it looks like you don't have Java installed, please 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 to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www.java.com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&lt;/applet&gt;</a:t>
            </a:r>
            <a:endParaRPr lang="sr-Cyrl-C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dirty="0" smtClean="0">
                <a:latin typeface="Times New Roman" pitchFamily="18" charset="0"/>
                <a:cs typeface="Times New Roman" pitchFamily="18" charset="0"/>
              </a:rPr>
              <a:t>Пример: Квадратна функција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012934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66800"/>
            <a:ext cx="8305800" cy="565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295400"/>
            <a:ext cx="482828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78972 L 1.66667E-6 4.5038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76613 L -3.33333E-6 3.37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0.76058 L 1.11111E-6 1.4781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-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190500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CS" sz="7200" dirty="0" smtClean="0">
                <a:latin typeface="Times New Roman" pitchFamily="18" charset="0"/>
                <a:cs typeface="Times New Roman" pitchFamily="18" charset="0"/>
              </a:rPr>
              <a:t>Питања?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7691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CS" sz="8000" dirty="0" smtClean="0">
                <a:latin typeface="Times New Roman" pitchFamily="18" charset="0"/>
                <a:cs typeface="Times New Roman" pitchFamily="18" charset="0"/>
              </a:rPr>
              <a:t>Хвала на пажњи!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cmty0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81" y="3581400"/>
            <a:ext cx="3743919" cy="2819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dirty="0" smtClean="0">
                <a:latin typeface="Times New Roman" pitchFamily="18" charset="0"/>
                <a:cs typeface="Times New Roman" pitchFamily="18" charset="0"/>
              </a:rPr>
              <a:t>Увод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савремена настава математике прати развој технологије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подучавање помоћу рачунара и програма подршке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општи и специјализовани математички алати за едукацију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интернет = нове информације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технологија обогаћује учење математике откривањем и истраживањем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GeoGebra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86588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творац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Markus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Hohenwarter</a:t>
            </a:r>
            <a:endParaRPr lang="sr-Cyrl-C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геометрија + алгебра + анализа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програм динамичке конструкције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писан у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-и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једноставан, приступачан, лак за коришћење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бесплатан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(www.geogebra.org)</a:t>
            </a:r>
            <a:endParaRPr lang="sr-Cyrl-C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преведен на српски језик (Ђорђе и Драгослав Херцег)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geogebra-log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28600"/>
            <a:ext cx="1809750" cy="1809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CS" dirty="0" smtClean="0">
                <a:latin typeface="Times New Roman" pitchFamily="18" charset="0"/>
                <a:cs typeface="Times New Roman" pitchFamily="18" charset="0"/>
              </a:rPr>
              <a:t>Кориснички интерфејс програмског пакете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GeoGebra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geogebra itself1.bmp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5801146" cy="4295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2971800"/>
            <a:ext cx="290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CS" sz="2400" i="1" dirty="0" smtClean="0">
                <a:latin typeface="Times New Roman" pitchFamily="18" charset="0"/>
                <a:cs typeface="Times New Roman" pitchFamily="18" charset="0"/>
              </a:rPr>
              <a:t>Дугмићи са алатима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733800"/>
            <a:ext cx="26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CS" sz="2400" i="1" dirty="0" smtClean="0">
                <a:latin typeface="Times New Roman" pitchFamily="18" charset="0"/>
                <a:cs typeface="Times New Roman" pitchFamily="18" charset="0"/>
              </a:rPr>
              <a:t>Алгебарски приказ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800600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CAS </a:t>
            </a:r>
            <a:r>
              <a:rPr lang="sr-Cyrl-CS" sz="2400" i="1" dirty="0" smtClean="0">
                <a:latin typeface="Times New Roman" pitchFamily="18" charset="0"/>
                <a:cs typeface="Times New Roman" pitchFamily="18" charset="0"/>
              </a:rPr>
              <a:t>поља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5943600"/>
            <a:ext cx="335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CS" sz="2400" i="1" dirty="0" smtClean="0">
                <a:latin typeface="Times New Roman" pitchFamily="18" charset="0"/>
                <a:cs typeface="Times New Roman" pitchFamily="18" charset="0"/>
              </a:rPr>
              <a:t>Главни графички прозор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5029200"/>
            <a:ext cx="245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CS" sz="2400" i="1" dirty="0" smtClean="0">
                <a:latin typeface="Times New Roman" pitchFamily="18" charset="0"/>
                <a:cs typeface="Times New Roman" pitchFamily="18" charset="0"/>
              </a:rPr>
              <a:t>Командна линија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1981200"/>
            <a:ext cx="3962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2362200"/>
            <a:ext cx="1143000" cy="3276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2362200"/>
            <a:ext cx="1447800" cy="3276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7200" y="2362200"/>
            <a:ext cx="3200400" cy="3276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52600" y="5715000"/>
            <a:ext cx="5410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/>
      <p:bldP spid="4" grpId="3"/>
      <p:bldP spid="5" grpId="1"/>
      <p:bldP spid="5" grpId="2"/>
      <p:bldP spid="6" grpId="0"/>
      <p:bldP spid="6" grpId="1"/>
      <p:bldP spid="7" grpId="0"/>
      <p:bldP spid="7" grpId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GeoGebra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CS" dirty="0" smtClean="0">
                <a:latin typeface="Times New Roman" pitchFamily="18" charset="0"/>
                <a:cs typeface="Times New Roman" pitchFamily="18" charset="0"/>
              </a:rPr>
              <a:t>на интернету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3584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снимљени радови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ggb</a:t>
            </a: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формат), потребна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Geogebra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извожење у друге формате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стварање статичке веб странице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GeoGebra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аплети 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језик за комуникацију са аплетом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gg izvoz.bmp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317642"/>
            <a:ext cx="5573203" cy="47021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.gif">
            <a:hlinkClick r:id="" action="ppaction://hlinkshowjump?jump=firstslide" highlightClick="1"/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00" y="152400"/>
            <a:ext cx="2857500" cy="1838325"/>
          </a:xfrm>
          <a:prstGeom prst="parallelogram">
            <a:avLst/>
          </a:prstGeom>
          <a:blipFill dpi="0" rotWithShape="1">
            <a:blip r:embed="rId3">
              <a:alphaModFix amt="4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GeoGebra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CS" dirty="0" smtClean="0">
                <a:latin typeface="Times New Roman" pitchFamily="18" charset="0"/>
                <a:cs typeface="Times New Roman" pitchFamily="18" charset="0"/>
              </a:rPr>
              <a:t>у настави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79864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јединствен експериментални прилаз математици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самосталан, индивидуални, откривачки рад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занимљивије за учење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потребан је само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или лаптоп рачунар!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beginners_computer_training_clas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495800"/>
            <a:ext cx="2704291" cy="1804987"/>
          </a:xfrm>
          <a:prstGeom prst="rect">
            <a:avLst/>
          </a:prstGeom>
        </p:spPr>
      </p:pic>
      <p:pic>
        <p:nvPicPr>
          <p:cNvPr id="8" name="Picture 7" descr="Computer_Training_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3962400"/>
            <a:ext cx="3055189" cy="242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dirty="0" smtClean="0">
                <a:latin typeface="Times New Roman" pitchFamily="18" charset="0"/>
                <a:cs typeface="Times New Roman" pitchFamily="18" charset="0"/>
              </a:rPr>
              <a:t>Основне функције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lin_s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15802">
            <a:off x="438643" y="973410"/>
            <a:ext cx="3971925" cy="3962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" name="Picture 3" descr="kvad_s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8649">
            <a:off x="4128398" y="1031373"/>
            <a:ext cx="3800475" cy="3609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graf-sin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828800"/>
            <a:ext cx="3714750" cy="3733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260px-Inverse_Hyperbolic_Cotangent.svg.png"/>
          <p:cNvPicPr>
            <a:picLocks noChangeAspect="1"/>
          </p:cNvPicPr>
          <p:nvPr/>
        </p:nvPicPr>
        <p:blipFill>
          <a:blip r:embed="rId5">
            <a:lum/>
          </a:blip>
          <a:stretch>
            <a:fillRect/>
          </a:stretch>
        </p:blipFill>
        <p:spPr>
          <a:xfrm rot="1425472">
            <a:off x="1123455" y="796580"/>
            <a:ext cx="2867644" cy="23161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image020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520923">
            <a:off x="6562675" y="3415893"/>
            <a:ext cx="1762125" cy="23145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 descr="490px-Hyperbolic_Tangent.sv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3352800"/>
            <a:ext cx="4667250" cy="2571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71968 L -4.16667E-6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71366 L 5E-6 2.5925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3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85 L 5E-6 1.1111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4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97801 L -2.5E-6 1.85185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4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97639 L 5E-6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0.61828 L 2.5E-6 -3.7037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CS" dirty="0" smtClean="0">
                <a:latin typeface="Times New Roman" pitchFamily="18" charset="0"/>
                <a:cs typeface="Times New Roman" pitchFamily="18" charset="0"/>
              </a:rPr>
              <a:t>Едукативни веб аплети креирани у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GeoGebra</a:t>
            </a:r>
            <a:r>
              <a:rPr lang="sr-Cyrl-CS" dirty="0" smtClean="0">
                <a:latin typeface="Times New Roman" pitchFamily="18" charset="0"/>
                <a:cs typeface="Times New Roman" pitchFamily="18" charset="0"/>
              </a:rPr>
              <a:t>-и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53991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HTML, CSS,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sr-Cyrl-C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бета верзија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GeoGebra4.0</a:t>
            </a: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GeoGebra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аплети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аплети 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теорија + пракса</a:t>
            </a:r>
          </a:p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 две секције: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основне функције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цртање функција</a:t>
            </a:r>
          </a:p>
          <a:p>
            <a:pPr lvl="2">
              <a:buFont typeface="Wingdings" pitchFamily="2" charset="2"/>
              <a:buChar char="ü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експлицитно задата</a:t>
            </a:r>
          </a:p>
          <a:p>
            <a:pPr lvl="2">
              <a:buFont typeface="Wingdings" pitchFamily="2" charset="2"/>
              <a:buChar char="ü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имплицитно задата</a:t>
            </a:r>
          </a:p>
          <a:p>
            <a:pPr lvl="2">
              <a:buFont typeface="Wingdings" pitchFamily="2" charset="2"/>
              <a:buChar char="ü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параметарски задата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theory_practi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895600"/>
            <a:ext cx="2128546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drawing_hands.gif"/>
          <p:cNvPicPr>
            <a:picLocks noChangeAspect="1"/>
          </p:cNvPicPr>
          <p:nvPr/>
        </p:nvPicPr>
        <p:blipFill>
          <a:blip r:embed="rId3">
            <a:lum bright="20000" contrast="-30000"/>
          </a:blip>
          <a:stretch>
            <a:fillRect/>
          </a:stretch>
        </p:blipFill>
        <p:spPr>
          <a:xfrm>
            <a:off x="5791200" y="3352800"/>
            <a:ext cx="3119711" cy="264795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dirty="0" smtClean="0">
                <a:latin typeface="Times New Roman" pitchFamily="18" charset="0"/>
                <a:cs typeface="Times New Roman" pitchFamily="18" charset="0"/>
              </a:rPr>
              <a:t>Пример: Квадратна функција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gg izvoz.bmp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1600200"/>
            <a:ext cx="4898007" cy="4222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81200"/>
            <a:ext cx="39624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 инсталирана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GeoGebra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CS" sz="2800" dirty="0" smtClean="0">
                <a:latin typeface="Times New Roman" pitchFamily="18" charset="0"/>
                <a:cs typeface="Times New Roman" pitchFamily="18" charset="0"/>
              </a:rPr>
              <a:t>извоз као веб страница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371600"/>
            <a:ext cx="62769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306</Words>
  <Application>Microsoft Office PowerPoint</Application>
  <PresentationFormat>On-screen Show (4:3)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Класификација и визуелизација елементарних функција помоћу програмског алата GeoGebra</vt:lpstr>
      <vt:lpstr>Увод</vt:lpstr>
      <vt:lpstr>GeoGebra</vt:lpstr>
      <vt:lpstr>Кориснички интерфејс програмског пакете GeoGebra</vt:lpstr>
      <vt:lpstr>GeoGebra на интернету</vt:lpstr>
      <vt:lpstr>GeoGebra у настави</vt:lpstr>
      <vt:lpstr>Основне функције</vt:lpstr>
      <vt:lpstr>Едукативни веб аплети креирани у GeoGebra-и</vt:lpstr>
      <vt:lpstr>Пример: Квадратна функција</vt:lpstr>
      <vt:lpstr>Пример: Квадратна функција</vt:lpstr>
      <vt:lpstr>Пример: Квадратна функција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Класификација и визуелизација елементарних функција помоћу програмског алата GeoGebra</dc:title>
  <dc:creator/>
  <cp:lastModifiedBy>!Fantazio!</cp:lastModifiedBy>
  <cp:revision>33</cp:revision>
  <dcterms:created xsi:type="dcterms:W3CDTF">2006-08-16T00:00:00Z</dcterms:created>
  <dcterms:modified xsi:type="dcterms:W3CDTF">2011-08-29T19:11:16Z</dcterms:modified>
</cp:coreProperties>
</file>