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133" autoAdjust="0"/>
  </p:normalViewPr>
  <p:slideViewPr>
    <p:cSldViewPr>
      <p:cViewPr varScale="1">
        <p:scale>
          <a:sx n="86" d="100"/>
          <a:sy n="86" d="100"/>
        </p:scale>
        <p:origin x="-5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46266-4F97-4F00-9F87-A4B994949666}" type="datetimeFigureOut">
              <a:rPr lang="en-US" smtClean="0"/>
              <a:pPr/>
              <a:t>10/7/2012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C8538-B6C0-4092-B813-40C834F6F6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mk-M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Алцхајмерова болест - аполипротеин Е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8538-B6C0-4092-B813-40C834F6F6D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Радијација, вируси и мутагене хемикалије су узроци мутација, као и грешке које се </a:t>
            </a:r>
            <a:r>
              <a:rPr lang="mk-M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догађају приликом копирања ДНК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8538-B6C0-4092-B813-40C834F6F6D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Гени једне јединке не делују самостално, већ је јасно да функционишу заједно у ћелијском окружењу. Стога, очекивано је да се догоди понека интеракција </a:t>
            </a:r>
            <a:r>
              <a:rPr lang="mk-M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између гена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8538-B6C0-4092-B813-40C834F6F6D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Са МДР-ом, генотипови су подељени у две групе: високо и ниско ризичне групе,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смањујући н-димензионални простор предикција на само једну димензију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Слика 2 илуструје шест корака која су укључена у имплементацију МДР метода за студије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случаја case-control. У првом кораку, скуп података се дели на сет података за тренирање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(90%) и независни скуп података за тестирање (10%). У кораку 1а, бира се скуп од н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генетских и/или фактора окружења из скупа свих расположивих фактора. У корацима 2 и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3, тих н фактора и њихове могуће мултифакторске класе бивају представљене у н-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димензионалном простору; нпр. за два локуса са тру генотипа за сваки, постоји девет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могућих дво-локусних генотипских комбинација. Затим се израчунава однос cases/controls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 сваку мултифакторску класу. У кораку 4, свака ћелија у н-димензионалном простору се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обележава као високо- (ако је однос cases/controls већи или једнак од неке границе), или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као ниско-ризичан. На овај начин, модел за cases и controls се формира тако што се праве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групе од ћелија високог и ниског ризика. Овај начин смањује н-димензионални модел на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само једну димензију. У коришћеној имплементацији МДР, потребне ус избалансиране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студије случаја case-control. У корацима 5 и 6, грешка предикције за сваки модел се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израчунава и бира се најбољи модел на основу израчунате грешке. У овом кораку се скуп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дели насумично на 10 једнаких делова. МДР модел је развијен за сваку могућност од 9/10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субјеката, а затим се користи да би предвиђао статус болести на преосталих 1/10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субјеката. Проценат испитаника за које је направљена погрешно предвиђање јесте процена</a:t>
            </a:r>
          </a:p>
          <a:p>
            <a:r>
              <a:rPr lang="mk-M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грешке предвиђања.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8538-B6C0-4092-B813-40C834F6F6D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Алгоритам бира пар инстанци из мањинске и већинске класе за центре. Остале инстанце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се деле у две подгрупе узимајући у обзир раздаљину од ових центара, али тако да макар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једна подгрупа остане што чистија. Поступак се понавља рекурзивно за сваки од ове две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подгрупе док год више не можемо да формирамо два кластера, од којих барем један има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већи проценат чистоће него његов родитељ. Тада се прави колекција узорака додавањем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мањинских инстанци у сваки кластер који није чист, и конструише се стабло одлучивања</a:t>
            </a:r>
          </a:p>
          <a:p>
            <a:r>
              <a:rPr lang="mk-M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 сваки узорак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ADASYN се базира на идеји да се адаптивно генеришу узорци мањинске класе, на основу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њихове дистрибуције: више синтетичких података се генерише за мањинске класе за које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се испоставља да су теже за учење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Многи алгоритми користе Еуклидско растојање као меру за k-NN. Међутим ова функција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 мерење дистанце некад није згодна када домен предтавља квалитативне атрибуте. За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такве случајеве, функција за мерење дистанце је обично једноставна: вредност нула (ако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оба узорка имају исту вредност атрибута) и вредност 1 (ако је ова вредност различита).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Овај алгоритам користи другу функцију за мерење дистанце - Heterogeneous Value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Difference Metric (HVDM)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8538-B6C0-4092-B813-40C834F6F6D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A338CE8-456A-4B52-A255-EB87037A202B}" type="datetime1">
              <a:rPr lang="en-US" smtClean="0"/>
              <a:pPr/>
              <a:t>10/7/2012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mk-MK" smtClean="0"/>
              <a:t>Милан Бранковић                                  Мастер рад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4162-9241-4212-9D67-BC92529B934A}" type="datetime1">
              <a:rPr lang="en-US" smtClean="0"/>
              <a:pPr/>
              <a:t>10/7/2012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k-MK" smtClean="0"/>
              <a:t>Милан Бранковић                                  Мастер рад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22950FA-3EAC-47D6-917C-17F7248555B4}" type="datetime1">
              <a:rPr lang="en-US" smtClean="0"/>
              <a:pPr/>
              <a:t>10/7/2012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mk-MK" smtClean="0"/>
              <a:t>Милан Бранковић                                  Мастер рад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3A31-31BD-463E-8535-73FA269F476B}" type="datetime1">
              <a:rPr lang="en-US" smtClean="0"/>
              <a:pPr/>
              <a:t>10/7/2012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k-MK" smtClean="0"/>
              <a:t>Милан Бранковић                                  Мастер рад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DE4C5-780E-49FB-9DEC-E49599A48EAA}" type="datetime1">
              <a:rPr lang="en-US" smtClean="0"/>
              <a:pPr/>
              <a:t>10/7/2012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mk-MK" smtClean="0"/>
              <a:t>Милан Бранковић                                  Мастер рад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B9022A8-F8E8-4A17-940D-46C0647C9FF8}" type="datetime1">
              <a:rPr lang="en-US" smtClean="0"/>
              <a:pPr/>
              <a:t>10/7/2012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mk-MK" smtClean="0"/>
              <a:t>Милан Бранковић                                  Мастер рад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09AD889-B2D0-477A-94BD-3B92AA8D24A1}" type="datetime1">
              <a:rPr lang="en-US" smtClean="0"/>
              <a:pPr/>
              <a:t>10/7/2012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mk-MK" smtClean="0"/>
              <a:t>Милан Бранковић                                  Мастер рад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FB2F-F849-4A56-A746-9C145B43C18A}" type="datetime1">
              <a:rPr lang="en-US" smtClean="0"/>
              <a:pPr/>
              <a:t>10/7/2012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k-MK" smtClean="0"/>
              <a:t>Милан Бранковић                                  Мастер рад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97A9-D1D4-47FD-B3BF-6D6F8B13012C}" type="datetime1">
              <a:rPr lang="en-US" smtClean="0"/>
              <a:pPr/>
              <a:t>10/7/2012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k-MK" smtClean="0"/>
              <a:t>Милан Бранковић                                  Мастер рад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50C8-360F-4367-ACB6-8758BEB86E5C}" type="datetime1">
              <a:rPr lang="en-US" smtClean="0"/>
              <a:pPr/>
              <a:t>10/7/2012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k-MK" smtClean="0"/>
              <a:t>Милан Бранковић                                  Мастер рад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80A1D76-526B-4247-8DE6-618336A08667}" type="datetime1">
              <a:rPr lang="en-US" smtClean="0"/>
              <a:pPr/>
              <a:t>10/7/2012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mk-MK" smtClean="0"/>
              <a:t>Милан Бранковић                                  Мастер рад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1CF0B57-9301-4852-9A78-158F809DD7B2}" type="datetime1">
              <a:rPr lang="en-US" smtClean="0"/>
              <a:pPr/>
              <a:t>10/7/2012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mk-MK" smtClean="0"/>
              <a:t>Милан Бранковић                                  Мастер рад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8458200" cy="4191000"/>
          </a:xfrm>
        </p:spPr>
        <p:txBody>
          <a:bodyPr>
            <a:normAutofit/>
          </a:bodyPr>
          <a:lstStyle/>
          <a:p>
            <a:pPr algn="ctr"/>
            <a:r>
              <a:rPr lang="mk-MK" b="1" dirty="0" smtClean="0"/>
              <a:t>ЕФИКАСНОСТ МЕТОДА ЗА</a:t>
            </a:r>
            <a:br>
              <a:rPr lang="mk-MK" b="1" dirty="0" smtClean="0"/>
            </a:br>
            <a:r>
              <a:rPr lang="mk-MK" b="1" dirty="0" smtClean="0"/>
              <a:t>СМАЊЕЊЕ МУЛТИФАКТОРСКИХ</a:t>
            </a:r>
            <a:br>
              <a:rPr lang="mk-MK" b="1" dirty="0" smtClean="0"/>
            </a:br>
            <a:r>
              <a:rPr lang="mk-MK" b="1" dirty="0" smtClean="0"/>
              <a:t>ДИМЕНЗИОНАЛНОСТИ ЗА</a:t>
            </a:r>
            <a:br>
              <a:rPr lang="mk-MK" b="1" dirty="0" smtClean="0"/>
            </a:br>
            <a:r>
              <a:rPr lang="mk-MK" b="1" dirty="0" smtClean="0"/>
              <a:t>ОТКРИВАЊЕ БОЛЕСТИ У</a:t>
            </a:r>
            <a:br>
              <a:rPr lang="mk-MK" b="1" dirty="0" smtClean="0"/>
            </a:br>
            <a:r>
              <a:rPr lang="mk-MK" b="1" dirty="0" smtClean="0"/>
              <a:t>ПРИСУСТВУ НЕБАЛАНСИРАНИХ</a:t>
            </a:r>
            <a:br>
              <a:rPr lang="mk-MK" b="1" dirty="0" smtClean="0"/>
            </a:br>
            <a:r>
              <a:rPr lang="mk-MK" b="1" dirty="0" smtClean="0"/>
              <a:t>СКУПОВА ПОДАТАКА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5867400"/>
            <a:ext cx="5334000" cy="990600"/>
          </a:xfrm>
        </p:spPr>
        <p:txBody>
          <a:bodyPr>
            <a:normAutofit/>
          </a:bodyPr>
          <a:lstStyle/>
          <a:p>
            <a:pPr algn="r"/>
            <a:r>
              <a:rPr lang="sr-Cyrl-CS" sz="2000" dirty="0" smtClean="0"/>
              <a:t>Ментор: проф. др Вељко Милутиновић</a:t>
            </a:r>
            <a:endParaRPr lang="en-US" sz="2000" dirty="0" smtClean="0"/>
          </a:p>
          <a:p>
            <a:pPr algn="r"/>
            <a:r>
              <a:rPr lang="sr-Cyrl-CS" sz="2000" dirty="0" smtClean="0"/>
              <a:t>Студент: Милан Бранковић</a:t>
            </a:r>
            <a:endParaRPr lang="sr-Cyrl-C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6324600"/>
            <a:ext cx="157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CS" dirty="0" smtClean="0"/>
              <a:t>Београд,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Cyrl-CS" sz="4800" dirty="0" smtClean="0"/>
              <a:t>Резултати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fld id="{B6F15528-21DE-4FAA-801E-634DDDAF4B2B}" type="slidenum">
              <a:rPr lang="en-US" smtClean="0"/>
              <a:pPr/>
              <a:t>10</a:t>
            </a:fld>
            <a:r>
              <a:rPr lang="sr-Cyrl-CS" dirty="0" smtClean="0"/>
              <a:t> /12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pPr algn="l"/>
            <a:r>
              <a:rPr lang="mk-MK" dirty="0" smtClean="0"/>
              <a:t>Милан Бранковић                                  					                   Мастер рад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52600"/>
            <a:ext cx="7924800" cy="3970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752600"/>
            <a:ext cx="7848600" cy="389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Cyrl-CS" sz="4800" dirty="0" smtClean="0"/>
              <a:t>Закључак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001000" cy="4495800"/>
          </a:xfrm>
        </p:spPr>
        <p:txBody>
          <a:bodyPr>
            <a:normAutofit/>
          </a:bodyPr>
          <a:lstStyle/>
          <a:p>
            <a:r>
              <a:rPr lang="ru-RU" dirty="0" smtClean="0"/>
              <a:t>Уравнотежени с</a:t>
            </a:r>
            <a:r>
              <a:rPr lang="ru-RU" dirty="0" smtClean="0"/>
              <a:t>купови </a:t>
            </a:r>
            <a:r>
              <a:rPr lang="ru-RU" dirty="0" smtClean="0"/>
              <a:t>података </a:t>
            </a:r>
            <a:r>
              <a:rPr lang="ru-RU" dirty="0" smtClean="0"/>
              <a:t>за тренинг. </a:t>
            </a:r>
            <a:br>
              <a:rPr lang="ru-RU" dirty="0" smtClean="0"/>
            </a:br>
            <a:r>
              <a:rPr lang="ru-RU" dirty="0" smtClean="0"/>
              <a:t>Није случај </a:t>
            </a:r>
            <a:r>
              <a:rPr lang="ru-RU" dirty="0" smtClean="0"/>
              <a:t>у реалном </a:t>
            </a:r>
            <a:r>
              <a:rPr lang="ru-RU" dirty="0" smtClean="0"/>
              <a:t>свету!</a:t>
            </a:r>
            <a:endParaRPr lang="ru-RU" dirty="0" smtClean="0"/>
          </a:p>
          <a:p>
            <a:r>
              <a:rPr lang="ru-RU" dirty="0" smtClean="0"/>
              <a:t>Циљ овог </a:t>
            </a:r>
            <a:r>
              <a:rPr lang="ru-RU" dirty="0" smtClean="0"/>
              <a:t>рада:</a:t>
            </a:r>
            <a:br>
              <a:rPr lang="ru-RU" dirty="0" smtClean="0"/>
            </a:br>
            <a:r>
              <a:rPr lang="ru-RU" dirty="0" smtClean="0"/>
              <a:t>испитати </a:t>
            </a:r>
            <a:r>
              <a:rPr lang="ru-RU" dirty="0" smtClean="0"/>
              <a:t>понашање МДР </a:t>
            </a:r>
            <a:r>
              <a:rPr lang="ru-RU" dirty="0" smtClean="0"/>
              <a:t>алгоритма</a:t>
            </a:r>
            <a:br>
              <a:rPr lang="ru-RU" dirty="0" smtClean="0"/>
            </a:br>
            <a:r>
              <a:rPr lang="ru-RU" dirty="0" smtClean="0"/>
              <a:t>у </a:t>
            </a:r>
            <a:r>
              <a:rPr lang="ru-RU" dirty="0" smtClean="0"/>
              <a:t>присуству небалансираних </a:t>
            </a:r>
            <a:r>
              <a:rPr lang="mk-MK" dirty="0" smtClean="0"/>
              <a:t>скупова података</a:t>
            </a:r>
          </a:p>
          <a:p>
            <a:r>
              <a:rPr lang="ru-RU" dirty="0" smtClean="0"/>
              <a:t>Балансирани скупови података бољи</a:t>
            </a:r>
            <a:br>
              <a:rPr lang="ru-RU" dirty="0" smtClean="0"/>
            </a:br>
            <a:r>
              <a:rPr lang="ru-RU" dirty="0" smtClean="0"/>
              <a:t>него небалансирани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fld id="{B6F15528-21DE-4FAA-801E-634DDDAF4B2B}" type="slidenum">
              <a:rPr lang="en-US" smtClean="0"/>
              <a:pPr/>
              <a:t>11</a:t>
            </a:fld>
            <a:r>
              <a:rPr lang="sr-Cyrl-CS" dirty="0" smtClean="0"/>
              <a:t> /12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305800" cy="365125"/>
          </a:xfrm>
        </p:spPr>
        <p:txBody>
          <a:bodyPr/>
          <a:lstStyle/>
          <a:p>
            <a:pPr algn="l"/>
            <a:r>
              <a:rPr lang="mk-MK" dirty="0" smtClean="0"/>
              <a:t>Милан Бранковић                                  					                   Мастер рад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2209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sr-Cyrl-CS" sz="6600" dirty="0" smtClean="0"/>
              <a:t>Питања?</a:t>
            </a:r>
            <a:endParaRPr lang="en-US" sz="6600" dirty="0"/>
          </a:p>
        </p:txBody>
      </p:sp>
      <p:sp>
        <p:nvSpPr>
          <p:cNvPr id="7" name="Rectangle 6"/>
          <p:cNvSpPr/>
          <p:nvPr/>
        </p:nvSpPr>
        <p:spPr>
          <a:xfrm>
            <a:off x="457200" y="3124200"/>
            <a:ext cx="8382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sr-Cyrl-CS" sz="72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</a:rPr>
              <a:t>Хвала на пажњи!</a:t>
            </a:r>
            <a:endParaRPr lang="en-US" sz="7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na_5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1881187"/>
            <a:ext cx="4762500" cy="3095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Cyrl-CS" sz="4800" dirty="0" smtClean="0"/>
              <a:t>Зашто су људи различити?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0352" cy="4267200"/>
          </a:xfrm>
        </p:spPr>
        <p:txBody>
          <a:bodyPr>
            <a:normAutofit/>
          </a:bodyPr>
          <a:lstStyle/>
          <a:p>
            <a:r>
              <a:rPr lang="ru-RU" dirty="0" smtClean="0"/>
              <a:t>Разлике у секвенци ДНК од једне </a:t>
            </a:r>
            <a:r>
              <a:rPr lang="mk-MK" dirty="0" smtClean="0"/>
              <a:t>особе до друге - геномске варијације</a:t>
            </a:r>
          </a:p>
          <a:p>
            <a:r>
              <a:rPr lang="mk-MK" dirty="0" smtClean="0"/>
              <a:t>Врсте геномских варијација:</a:t>
            </a:r>
          </a:p>
          <a:p>
            <a:pPr lvl="1"/>
            <a:r>
              <a:rPr lang="mk-MK" dirty="0" smtClean="0"/>
              <a:t>једно нуклеотидни полиморфизам</a:t>
            </a:r>
          </a:p>
          <a:p>
            <a:pPr lvl="1"/>
            <a:r>
              <a:rPr lang="mk-MK" dirty="0" smtClean="0"/>
              <a:t>мутација</a:t>
            </a:r>
          </a:p>
          <a:p>
            <a:r>
              <a:rPr lang="mk-MK" dirty="0" smtClean="0"/>
              <a:t>Разумевање геномских варијација = разумевање компексних болести </a:t>
            </a:r>
            <a:br>
              <a:rPr lang="mk-MK" dirty="0" smtClean="0"/>
            </a:br>
            <a:r>
              <a:rPr lang="mk-MK" dirty="0" smtClean="0"/>
              <a:t>(рак, дијабетес, кардиоваскуларна обољења...)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r>
              <a:rPr lang="sr-Cyrl-CS" dirty="0" smtClean="0"/>
              <a:t>/12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305800" cy="365125"/>
          </a:xfrm>
        </p:spPr>
        <p:txBody>
          <a:bodyPr/>
          <a:lstStyle/>
          <a:p>
            <a:pPr algn="l"/>
            <a:r>
              <a:rPr lang="mk-MK" dirty="0" smtClean="0"/>
              <a:t>Милан Бранковић                                  					                   Мастер рад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n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886200"/>
            <a:ext cx="4762500" cy="224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 smtClean="0"/>
              <a:t>Singlenucleotide</a:t>
            </a:r>
            <a:r>
              <a:rPr lang="en-US" sz="4800" dirty="0" smtClean="0"/>
              <a:t> polymorphisms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67200"/>
          </a:xfrm>
        </p:spPr>
        <p:txBody>
          <a:bodyPr/>
          <a:lstStyle/>
          <a:p>
            <a:r>
              <a:rPr lang="mk-MK" dirty="0" smtClean="0"/>
              <a:t>Једно нуклеотидни полиморфизам – </a:t>
            </a:r>
            <a:br>
              <a:rPr lang="mk-MK" dirty="0" smtClean="0"/>
            </a:br>
            <a:r>
              <a:rPr lang="mk-MK" dirty="0" smtClean="0"/>
              <a:t>замена једног нуклеотида у ДНК секвенци</a:t>
            </a:r>
          </a:p>
          <a:p>
            <a:r>
              <a:rPr lang="ru-RU" dirty="0" smtClean="0"/>
              <a:t>СНП-ови не изазивају болести – </a:t>
            </a:r>
            <a:br>
              <a:rPr lang="ru-RU" dirty="0" smtClean="0"/>
            </a:br>
            <a:r>
              <a:rPr lang="ru-RU" dirty="0" smtClean="0"/>
              <a:t>они су фактори ризика за болести</a:t>
            </a:r>
          </a:p>
          <a:p>
            <a:r>
              <a:rPr lang="ru-RU" dirty="0" smtClean="0"/>
              <a:t>Понашање, исхрана, начин живота, </a:t>
            </a:r>
            <a:br>
              <a:rPr lang="ru-RU" dirty="0" smtClean="0"/>
            </a:br>
            <a:r>
              <a:rPr lang="ru-RU" dirty="0" smtClean="0"/>
              <a:t>физичка активност...</a:t>
            </a:r>
          </a:p>
          <a:p>
            <a:r>
              <a:rPr lang="mk-MK" dirty="0" smtClean="0"/>
              <a:t>„Персонализована</a:t>
            </a:r>
            <a:br>
              <a:rPr lang="mk-MK" dirty="0" smtClean="0"/>
            </a:br>
            <a:r>
              <a:rPr lang="mk-MK" dirty="0" smtClean="0"/>
              <a:t> медицина“</a:t>
            </a:r>
            <a:endParaRPr lang="ru-RU" dirty="0" smtClean="0"/>
          </a:p>
          <a:p>
            <a:endParaRPr lang="mk-M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r>
              <a:rPr lang="sr-Cyrl-CS" dirty="0" smtClean="0"/>
              <a:t> /12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382000" cy="365125"/>
          </a:xfrm>
        </p:spPr>
        <p:txBody>
          <a:bodyPr/>
          <a:lstStyle/>
          <a:p>
            <a:pPr algn="l"/>
            <a:r>
              <a:rPr lang="mk-MK" dirty="0" smtClean="0"/>
              <a:t>Милан Бранковић                                  					                   Мастер рад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utacijeteenage-mutant-ninja-turtles-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828800"/>
            <a:ext cx="3760922" cy="349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mk-MK" sz="4800" dirty="0" smtClean="0"/>
              <a:t>Мутације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Случајне промене у ДНК секвенци</a:t>
            </a:r>
          </a:p>
          <a:p>
            <a:r>
              <a:rPr lang="ru-RU" dirty="0" smtClean="0"/>
              <a:t>Врсте:</a:t>
            </a:r>
          </a:p>
          <a:p>
            <a:pPr lvl="1"/>
            <a:r>
              <a:rPr lang="ru-RU" dirty="0" smtClean="0"/>
              <a:t>Наслеђене</a:t>
            </a:r>
          </a:p>
          <a:p>
            <a:pPr lvl="1"/>
            <a:r>
              <a:rPr lang="ru-RU" dirty="0" smtClean="0"/>
              <a:t>Стечене</a:t>
            </a:r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r>
              <a:rPr lang="ru-RU" dirty="0" smtClean="0"/>
              <a:t>Само мали проценат мутација</a:t>
            </a:r>
            <a:br>
              <a:rPr lang="ru-RU" dirty="0" smtClean="0"/>
            </a:br>
            <a:r>
              <a:rPr lang="ru-RU" dirty="0" smtClean="0"/>
              <a:t>изазива генетске поремећаје!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r>
              <a:rPr lang="sr-Cyrl-CS" dirty="0" smtClean="0"/>
              <a:t> /12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382000" cy="365125"/>
          </a:xfrm>
        </p:spPr>
        <p:txBody>
          <a:bodyPr/>
          <a:lstStyle/>
          <a:p>
            <a:pPr algn="l"/>
            <a:r>
              <a:rPr lang="mk-MK" dirty="0" smtClean="0"/>
              <a:t>Милан Бранковић                                  					                   Мастер рад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mk-MK" dirty="0" smtClean="0"/>
              <a:t>Епистазе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Епистаза је интеракција између гена на два или више локуса, таква да се фенотип разликује од онога који је очекиван да су локуси изражени независно</a:t>
            </a:r>
          </a:p>
          <a:p>
            <a:r>
              <a:rPr lang="ru-RU" dirty="0" smtClean="0"/>
              <a:t>Епистатичке интеракције су много чешће</a:t>
            </a:r>
            <a:br>
              <a:rPr lang="ru-RU" dirty="0" smtClean="0"/>
            </a:br>
            <a:r>
              <a:rPr lang="ru-RU" dirty="0" smtClean="0"/>
              <a:t>него што ми мислимо</a:t>
            </a:r>
            <a:endParaRPr lang="mk-MK" dirty="0" smtClean="0"/>
          </a:p>
          <a:p>
            <a:r>
              <a:rPr lang="mk-MK" dirty="0" smtClean="0"/>
              <a:t>Примери епистаза: ћелавост, албинизам, црвена коса, крвна група, рак дојке...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r>
              <a:rPr lang="sr-Cyrl-CS" dirty="0" smtClean="0"/>
              <a:t> /12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382000" cy="365125"/>
          </a:xfrm>
        </p:spPr>
        <p:txBody>
          <a:bodyPr/>
          <a:lstStyle/>
          <a:p>
            <a:pPr algn="l"/>
            <a:r>
              <a:rPr lang="mk-MK" dirty="0" smtClean="0"/>
              <a:t>Милан Бранковић                                  					                   Мастер рад</a:t>
            </a:r>
            <a:endParaRPr lang="en-US" dirty="0"/>
          </a:p>
        </p:txBody>
      </p:sp>
      <p:pic>
        <p:nvPicPr>
          <p:cNvPr id="6" name="Picture 5" descr="epistaz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52400"/>
            <a:ext cx="5214937" cy="6173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en-US" sz="4600" dirty="0" smtClean="0">
                <a:latin typeface="Calibri" pitchFamily="34" charset="0"/>
              </a:rPr>
              <a:t>Multifactor-dimensionality reduction</a:t>
            </a:r>
            <a:endParaRPr lang="en-US" sz="4600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24000"/>
          </a:xfrm>
        </p:spPr>
        <p:txBody>
          <a:bodyPr/>
          <a:lstStyle/>
          <a:p>
            <a:r>
              <a:rPr lang="ru-RU" dirty="0" smtClean="0"/>
              <a:t>База МДР метода је конструкција </a:t>
            </a:r>
            <a:br>
              <a:rPr lang="ru-RU" dirty="0" smtClean="0"/>
            </a:br>
            <a:r>
              <a:rPr lang="ru-RU" dirty="0" smtClean="0"/>
              <a:t>индукованог алгоритма који конвертује </a:t>
            </a:r>
            <a:br>
              <a:rPr lang="ru-RU" dirty="0" smtClean="0"/>
            </a:br>
            <a:r>
              <a:rPr lang="ru-RU" dirty="0" smtClean="0"/>
              <a:t>два или више</a:t>
            </a:r>
            <a:r>
              <a:rPr lang="en-US" dirty="0" smtClean="0"/>
              <a:t> </a:t>
            </a:r>
            <a:r>
              <a:rPr lang="mk-MK" dirty="0" smtClean="0"/>
              <a:t>независних атрибута у један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</a:t>
            </a:fld>
            <a:r>
              <a:rPr lang="sr-Cyrl-CS" dirty="0" smtClean="0"/>
              <a:t> /12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382000" cy="365125"/>
          </a:xfrm>
        </p:spPr>
        <p:txBody>
          <a:bodyPr/>
          <a:lstStyle/>
          <a:p>
            <a:pPr algn="l"/>
            <a:r>
              <a:rPr lang="mk-MK" dirty="0" smtClean="0"/>
              <a:t>Милан Бранковић                                  					                   Мастер рад</a:t>
            </a:r>
            <a:endParaRPr lang="en-US" dirty="0"/>
          </a:p>
        </p:txBody>
      </p:sp>
      <p:pic>
        <p:nvPicPr>
          <p:cNvPr id="6" name="Picture 5" descr="mdr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124200"/>
            <a:ext cx="1876425" cy="1628775"/>
          </a:xfrm>
          <a:prstGeom prst="rect">
            <a:avLst/>
          </a:prstGeom>
        </p:spPr>
      </p:pic>
      <p:pic>
        <p:nvPicPr>
          <p:cNvPr id="7" name="Picture 6" descr="mdr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3124200"/>
            <a:ext cx="1266825" cy="1628775"/>
          </a:xfrm>
          <a:prstGeom prst="rect">
            <a:avLst/>
          </a:prstGeom>
        </p:spPr>
      </p:pic>
      <p:pic>
        <p:nvPicPr>
          <p:cNvPr id="8" name="Picture 7" descr="mdr3-algoritam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1600200"/>
            <a:ext cx="6285185" cy="4572000"/>
          </a:xfrm>
          <a:prstGeom prst="rect">
            <a:avLst/>
          </a:prstGeom>
        </p:spPr>
      </p:pic>
      <p:pic>
        <p:nvPicPr>
          <p:cNvPr id="9" name="Picture 8" descr="mdr4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00" y="0"/>
            <a:ext cx="6736205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Autofit/>
          </a:bodyPr>
          <a:lstStyle/>
          <a:p>
            <a:pPr algn="ctr"/>
            <a:r>
              <a:rPr lang="mk-MK" sz="4800" dirty="0" smtClean="0"/>
              <a:t>Небалансирани скупови података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„Тражити иглу у пласту сена“</a:t>
            </a:r>
          </a:p>
          <a:p>
            <a:r>
              <a:rPr lang="mk-MK" dirty="0" smtClean="0"/>
              <a:t>Приступ за решавање проблема – семпловање</a:t>
            </a:r>
            <a:endParaRPr lang="sr-Cyrl-CS" dirty="0" smtClean="0"/>
          </a:p>
          <a:p>
            <a:pPr lvl="1"/>
            <a:r>
              <a:rPr lang="en-US" b="1" i="1" dirty="0" err="1" smtClean="0"/>
              <a:t>Undersampling</a:t>
            </a:r>
            <a:endParaRPr lang="sr-Cyrl-CS" b="1" i="1" dirty="0" smtClean="0"/>
          </a:p>
          <a:p>
            <a:pPr lvl="1"/>
            <a:r>
              <a:rPr lang="en-US" b="1" i="1" dirty="0" smtClean="0"/>
              <a:t>Oversampling</a:t>
            </a:r>
            <a:endParaRPr lang="mk-M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r>
              <a:rPr lang="sr-Cyrl-CS" dirty="0" smtClean="0"/>
              <a:t> /12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382000" cy="365125"/>
          </a:xfrm>
        </p:spPr>
        <p:txBody>
          <a:bodyPr/>
          <a:lstStyle/>
          <a:p>
            <a:pPr algn="l"/>
            <a:r>
              <a:rPr lang="mk-MK" dirty="0" smtClean="0"/>
              <a:t>Милан Бранковић                                  					                   Мастер рад</a:t>
            </a:r>
            <a:endParaRPr lang="en-US" dirty="0"/>
          </a:p>
        </p:txBody>
      </p:sp>
      <p:pic>
        <p:nvPicPr>
          <p:cNvPr id="6" name="Picture 5" descr="nebalansiran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581400"/>
            <a:ext cx="7772400" cy="27179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mk-MK" sz="4800" dirty="0" smtClean="0"/>
              <a:t>Алгоритми за балансирање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0248" y="1600200"/>
            <a:ext cx="8683752" cy="4495800"/>
          </a:xfrm>
        </p:spPr>
        <p:txBody>
          <a:bodyPr/>
          <a:lstStyle/>
          <a:p>
            <a:r>
              <a:rPr lang="en-US" dirty="0" smtClean="0"/>
              <a:t>KEEL </a:t>
            </a:r>
            <a:r>
              <a:rPr lang="sr-Cyrl-CS" dirty="0" smtClean="0"/>
              <a:t/>
            </a:r>
            <a:br>
              <a:rPr lang="sr-Cyrl-CS" dirty="0" smtClean="0"/>
            </a:br>
            <a:r>
              <a:rPr lang="en-US" dirty="0" smtClean="0"/>
              <a:t>(Knowledge Extraction based on Evolutionary</a:t>
            </a:r>
            <a:r>
              <a:rPr lang="sr-Cyrl-CS" dirty="0" smtClean="0"/>
              <a:t> </a:t>
            </a:r>
            <a:r>
              <a:rPr lang="en-US" dirty="0" smtClean="0"/>
              <a:t>Learning)</a:t>
            </a:r>
            <a:endParaRPr lang="en-US" b="1" dirty="0" smtClean="0"/>
          </a:p>
          <a:p>
            <a:pPr lvl="1"/>
            <a:r>
              <a:rPr lang="en-US" b="1" dirty="0" smtClean="0"/>
              <a:t>CPM-I Class Purity Maximization</a:t>
            </a:r>
          </a:p>
          <a:p>
            <a:pPr lvl="1"/>
            <a:r>
              <a:rPr lang="en-US" b="1" dirty="0" smtClean="0"/>
              <a:t>ADASYN: Adaptive Synthetic Sampling Approach for Imbalanced Learning</a:t>
            </a:r>
          </a:p>
          <a:p>
            <a:pPr lvl="1"/>
            <a:r>
              <a:rPr lang="en-US" b="1" dirty="0" smtClean="0"/>
              <a:t>RUS-I Random under-sampling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8</a:t>
            </a:fld>
            <a:r>
              <a:rPr lang="sr-Cyrl-CS" dirty="0" smtClean="0"/>
              <a:t> /12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382000" cy="365125"/>
          </a:xfrm>
        </p:spPr>
        <p:txBody>
          <a:bodyPr/>
          <a:lstStyle/>
          <a:p>
            <a:pPr algn="l"/>
            <a:r>
              <a:rPr lang="mk-MK" dirty="0" smtClean="0"/>
              <a:t>Милан Бранковић                                  					                   Мастер рад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Cyrl-CS" sz="4800" dirty="0" smtClean="0"/>
              <a:t>Симулација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 smtClean="0"/>
              <a:t>Богате колекције генетских информација о пацијентима</a:t>
            </a:r>
          </a:p>
          <a:p>
            <a:r>
              <a:rPr lang="mk-MK" dirty="0" smtClean="0"/>
              <a:t>6 модела</a:t>
            </a:r>
          </a:p>
          <a:p>
            <a:r>
              <a:rPr lang="mk-MK" dirty="0" smtClean="0"/>
              <a:t>200 </a:t>
            </a:r>
            <a:r>
              <a:rPr lang="en-US" dirty="0" smtClean="0">
                <a:latin typeface="Calibri" pitchFamily="34" charset="0"/>
              </a:rPr>
              <a:t>cases, 200 </a:t>
            </a:r>
            <a:r>
              <a:rPr lang="en-US" dirty="0" smtClean="0">
                <a:latin typeface="Calibri" pitchFamily="34" charset="0"/>
              </a:rPr>
              <a:t>controls</a:t>
            </a:r>
            <a:r>
              <a:rPr lang="sr-Cyrl-CS" dirty="0" smtClean="0">
                <a:latin typeface="Calibri" pitchFamily="34" charset="0"/>
              </a:rPr>
              <a:t> + прављење дисбаланса</a:t>
            </a:r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10 </a:t>
            </a:r>
            <a:r>
              <a:rPr lang="sr-Cyrl-CS" dirty="0" smtClean="0"/>
              <a:t>СНП-ова, 2 функционална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9</a:t>
            </a:fld>
            <a:r>
              <a:rPr lang="sr-Cyrl-CS" dirty="0" smtClean="0"/>
              <a:t> /12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305800" cy="365125"/>
          </a:xfrm>
        </p:spPr>
        <p:txBody>
          <a:bodyPr/>
          <a:lstStyle/>
          <a:p>
            <a:pPr algn="l"/>
            <a:r>
              <a:rPr lang="mk-MK" dirty="0" smtClean="0"/>
              <a:t>Милан Бранковић                                  					                   Мастер рад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193</TotalTime>
  <Words>754</Words>
  <Application>Microsoft Office PowerPoint</Application>
  <PresentationFormat>On-screen Show (4:3)</PresentationFormat>
  <Paragraphs>118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Median</vt:lpstr>
      <vt:lpstr>ЕФИКАСНОСТ МЕТОДА ЗА СМАЊЕЊЕ МУЛТИФАКТОРСКИХ ДИМЕНЗИОНАЛНОСТИ ЗА ОТКРИВАЊЕ БОЛЕСТИ У ПРИСУСТВУ НЕБАЛАНСИРАНИХ СКУПОВА ПОДАТАКА</vt:lpstr>
      <vt:lpstr>Зашто су људи различити?</vt:lpstr>
      <vt:lpstr>Singlenucleotide polymorphisms</vt:lpstr>
      <vt:lpstr>Мутације</vt:lpstr>
      <vt:lpstr>Епистазе</vt:lpstr>
      <vt:lpstr>Multifactor-dimensionality reduction</vt:lpstr>
      <vt:lpstr>Небалансирани скупови података</vt:lpstr>
      <vt:lpstr>Алгоритми за балансирање</vt:lpstr>
      <vt:lpstr>Симулација</vt:lpstr>
      <vt:lpstr>Резултати</vt:lpstr>
      <vt:lpstr>Закључак</vt:lpstr>
      <vt:lpstr>Питања?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ЕФИКАСНОСТ МЕТОДА ЗА СМАЊЕЊЕ МУЛТИФАКТОРСКИХ ДИМЕНЗИОНАЛНОСТИ ЗА ОТКРИВАЊЕ БОЛЕСТИ У ПРИСУСТВУ НЕБАЛАНСИРАНИХ СКУПОВА ПОДАТАКА</dc:title>
  <dc:creator/>
  <cp:lastModifiedBy>!Fantazio!</cp:lastModifiedBy>
  <cp:revision>25</cp:revision>
  <dcterms:created xsi:type="dcterms:W3CDTF">2006-08-16T00:00:00Z</dcterms:created>
  <dcterms:modified xsi:type="dcterms:W3CDTF">2012-10-07T08:10:10Z</dcterms:modified>
</cp:coreProperties>
</file>