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5" r:id="rId3"/>
    <p:sldId id="266" r:id="rId4"/>
    <p:sldId id="258" r:id="rId5"/>
    <p:sldId id="259" r:id="rId6"/>
    <p:sldId id="264" r:id="rId7"/>
    <p:sldId id="300" r:id="rId8"/>
    <p:sldId id="301" r:id="rId9"/>
    <p:sldId id="302" r:id="rId10"/>
    <p:sldId id="271" r:id="rId11"/>
    <p:sldId id="274" r:id="rId12"/>
    <p:sldId id="278" r:id="rId13"/>
    <p:sldId id="273" r:id="rId14"/>
    <p:sldId id="279" r:id="rId15"/>
    <p:sldId id="265" r:id="rId16"/>
    <p:sldId id="280" r:id="rId17"/>
    <p:sldId id="281" r:id="rId18"/>
    <p:sldId id="282" r:id="rId19"/>
    <p:sldId id="289" r:id="rId20"/>
    <p:sldId id="290" r:id="rId21"/>
    <p:sldId id="304" r:id="rId22"/>
    <p:sldId id="283" r:id="rId23"/>
    <p:sldId id="293" r:id="rId24"/>
    <p:sldId id="294" r:id="rId25"/>
    <p:sldId id="295" r:id="rId26"/>
    <p:sldId id="296" r:id="rId27"/>
    <p:sldId id="30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BF26-9746-41BC-80B1-C00EBFF568EB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A5781-6ACE-4EC1-892A-B49FD978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7BC9-F97F-40C5-99A1-FDE62FA41896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F8C8A-8239-432F-9121-785EC0BD6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consists of an input layer connected to a output layer (Two-dimensional </a:t>
            </a:r>
            <a:r>
              <a:rPr lang="en-US" dirty="0" err="1" smtClean="0"/>
              <a:t>Kohonen</a:t>
            </a:r>
            <a:r>
              <a:rPr lang="en-US" dirty="0" smtClean="0"/>
              <a:t> layer) via a </a:t>
            </a:r>
            <a:r>
              <a:rPr lang="en-US" dirty="0" err="1" smtClean="0"/>
              <a:t>Kohonen</a:t>
            </a:r>
            <a:r>
              <a:rPr lang="en-US" dirty="0" smtClean="0"/>
              <a:t> Connector consisting of </a:t>
            </a:r>
            <a:r>
              <a:rPr lang="en-US" dirty="0" err="1" smtClean="0"/>
              <a:t>Kohonen</a:t>
            </a:r>
            <a:r>
              <a:rPr lang="en-US" dirty="0" smtClean="0"/>
              <a:t> Synapses. Each neuron in a </a:t>
            </a:r>
            <a:r>
              <a:rPr lang="en-US" dirty="0" err="1" smtClean="0"/>
              <a:t>Kohonen</a:t>
            </a:r>
            <a:r>
              <a:rPr lang="en-US" dirty="0" smtClean="0"/>
              <a:t> Layer is associated with a unique set of co-ordinates in two-dimensional space, and hence is referred to as a Position Neuron. The input layer with 'n' input neurons is fed with n-dimensional input data one by one. The output layer organizes itself to represent the inputs. Hence the name 'self-organizing map'.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SOM has been used to classify statistical data describing various quality-of-life factors such as state of health, nutrition, educational services etc. . Countries with similar quality-of-life factors end up clustered together. The countries with better quality-of-life are situated toward the upper left and the most poverty stricken countries are toward the lower right. The hexagonal grid is a unified distance matrix, commonly known as a u-matrix. Each hexagon represents a node in the SOM.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F2E7-C109-4030-AE2E-285959B8FEFC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Milan Branković milan.brankovic@rocketmail.com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7B39-44EB-46CF-AB20-DD91E701791E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Milan Branković milan.brankovic@rocketmail.com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2C12-42AE-42B9-8178-8CD155D14F82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Milan Branković milan.brankovic@rocketmail.com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65448AB-4B75-4A79-AD24-986168D162D1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2EE85AE-29CF-44E5-9617-1196539C0EC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Milan Branković milan.brankovic@rocketmail.com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9DBCCAE-E685-4A1B-9069-C1933767876D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41A1D64-F194-4A26-A0F0-ADB66F9CF4E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Milan Branković milan.brankovic@rocketmail.com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18CF-D776-4BB9-AACC-F1893DFB99D7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Milan Branković milan.brankovic@rocketmail.com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EAED-4862-4D12-AC37-1C3163F8C516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Milan Branković milan.brankovic@rocketmail.com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1F9D-05CB-4BEF-8BDA-8CA464A6B923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Milan Branković milan.brankovic@rocketmail.com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B53A-D4C3-4F57-AA66-626EF769CC8B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Milan Branković milan.brankovic@rocketmail.com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BBDF-ADCC-4D06-B613-9DF562FBC17D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Milan Branković milan.brankovic@rocketmail.com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E7DA-5EF5-46A5-9E30-6AA7A1F430BD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Milan Branković milan.brankovic@rocketmail.com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EA7A-6250-40B7-B893-18396B1E20B4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Milan Branković milan.brankovic@rocketmail.com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3DDA-FF28-446D-AB62-01C7B0456AB9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Milan Branković milan.brankovic@rocketmail.com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F6B804-A2CB-4105-A9FF-39B1E319B7AC}" type="datetime1">
              <a:rPr lang="en-US" smtClean="0"/>
              <a:pPr/>
              <a:t>11/23/2011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Milan Branković milan.brankovic@rocketmail.com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-junkie.com/files/KirkD_SOM.zip" TargetMode="Externa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i-junkie.com/files/SOMDemo.zip" TargetMode="External"/><Relationship Id="rId4" Type="http://schemas.openxmlformats.org/officeDocument/2006/relationships/hyperlink" Target="http://www.cs.usyd.edu.au/~irena/ai01/nn/somapplet.htm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47800"/>
            <a:ext cx="86106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WIRELESS LOCALIZATION USING </a:t>
            </a:r>
            <a:br>
              <a:rPr lang="en-US" b="1" dirty="0" smtClean="0"/>
            </a:br>
            <a:r>
              <a:rPr lang="en-US" b="1" dirty="0" smtClean="0"/>
              <a:t>SELF-ORGANIZING MAPS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114800"/>
            <a:ext cx="4629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Milan </a:t>
            </a:r>
            <a:r>
              <a:rPr lang="sr-Latn-CS" sz="2400" dirty="0" smtClean="0"/>
              <a:t>Branković</a:t>
            </a:r>
          </a:p>
          <a:p>
            <a:pPr algn="ctr"/>
            <a:r>
              <a:rPr lang="en-US" sz="2400" dirty="0" smtClean="0"/>
              <a:t>University of Belgrade</a:t>
            </a:r>
          </a:p>
          <a:p>
            <a:pPr algn="ctr"/>
            <a:r>
              <a:rPr lang="en-US" sz="2400" dirty="0" smtClean="0"/>
              <a:t>School of Electrical Engineering</a:t>
            </a:r>
          </a:p>
          <a:p>
            <a:pPr algn="ctr"/>
            <a:r>
              <a:rPr lang="en-US" sz="2400" dirty="0" smtClean="0"/>
              <a:t>Department of Computer Science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Self-Organizing Map (SOM)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Self-Organizing </a:t>
            </a:r>
            <a:r>
              <a:rPr lang="en-US" sz="2800" dirty="0" smtClean="0"/>
              <a:t>Map was developed by professor </a:t>
            </a:r>
            <a:r>
              <a:rPr lang="en-US" sz="2800" dirty="0" err="1" smtClean="0"/>
              <a:t>Kohonen</a:t>
            </a:r>
            <a:endParaRPr lang="en-US" sz="2800" dirty="0" smtClean="0"/>
          </a:p>
          <a:p>
            <a:r>
              <a:rPr lang="en-US" sz="2800" dirty="0" smtClean="0"/>
              <a:t>One of the most popular </a:t>
            </a:r>
            <a:br>
              <a:rPr lang="en-US" sz="2800" dirty="0" smtClean="0"/>
            </a:br>
            <a:r>
              <a:rPr lang="en-US" sz="2800" dirty="0" smtClean="0"/>
              <a:t>neural network models</a:t>
            </a:r>
          </a:p>
          <a:p>
            <a:r>
              <a:rPr lang="en-US" sz="2800" dirty="0" smtClean="0"/>
              <a:t>Based on a neural network formalism</a:t>
            </a:r>
          </a:p>
          <a:p>
            <a:r>
              <a:rPr lang="en-US" sz="2800" dirty="0" smtClean="0"/>
              <a:t>Belongs to the category of competitive learning </a:t>
            </a:r>
            <a:r>
              <a:rPr lang="en-US" sz="2800" dirty="0" smtClean="0"/>
              <a:t>networks</a:t>
            </a:r>
            <a:endParaRPr lang="en-US" sz="2800" dirty="0" smtClean="0"/>
          </a:p>
          <a:p>
            <a:r>
              <a:rPr lang="en-US" sz="2800" dirty="0" smtClean="0"/>
              <a:t>Based on unsupervised learning</a:t>
            </a:r>
          </a:p>
          <a:p>
            <a:r>
              <a:rPr lang="en-US" sz="2800" dirty="0" smtClean="0"/>
              <a:t>Performs the grouping on its own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629400" y="2133600"/>
            <a:ext cx="2251075" cy="2741612"/>
            <a:chOff x="4390" y="1117"/>
            <a:chExt cx="1418" cy="1727"/>
          </a:xfrm>
        </p:grpSpPr>
        <p:pic>
          <p:nvPicPr>
            <p:cNvPr id="5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90" y="1117"/>
              <a:ext cx="1419" cy="1728"/>
            </a:xfrm>
            <a:prstGeom prst="rect">
              <a:avLst/>
            </a:prstGeom>
            <a:noFill/>
          </p:spPr>
        </p:pic>
        <p:sp>
          <p:nvSpPr>
            <p:cNvPr id="6" name="AutoShape 10"/>
            <p:cNvSpPr>
              <a:spLocks noChangeArrowheads="1"/>
            </p:cNvSpPr>
            <p:nvPr/>
          </p:nvSpPr>
          <p:spPr bwMode="auto">
            <a:xfrm>
              <a:off x="4390" y="1117"/>
              <a:ext cx="1419" cy="1728"/>
            </a:xfrm>
            <a:prstGeom prst="roundRect">
              <a:avLst>
                <a:gd name="adj" fmla="val 69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10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114800" cy="365125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 anchor="t"/>
          <a:lstStyle/>
          <a:p>
            <a:pPr algn="ctr"/>
            <a:r>
              <a:rPr lang="en-US" dirty="0" smtClean="0"/>
              <a:t>SOM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layers of units</a:t>
            </a:r>
          </a:p>
          <a:p>
            <a:pPr lvl="1"/>
            <a:r>
              <a:rPr lang="en-US" dirty="0" smtClean="0"/>
              <a:t>Input: </a:t>
            </a:r>
            <a:r>
              <a:rPr lang="en-US" i="1" dirty="0" smtClean="0"/>
              <a:t>n units (length of training vectors)</a:t>
            </a:r>
          </a:p>
          <a:p>
            <a:pPr lvl="1"/>
            <a:r>
              <a:rPr lang="en-US" dirty="0" smtClean="0"/>
              <a:t>Output: </a:t>
            </a:r>
            <a:r>
              <a:rPr lang="en-US" i="1" dirty="0" smtClean="0"/>
              <a:t>m units (number of categories)</a:t>
            </a:r>
          </a:p>
          <a:p>
            <a:r>
              <a:rPr lang="en-US" dirty="0" smtClean="0"/>
              <a:t>Input units fully connected with weights to output units</a:t>
            </a:r>
          </a:p>
          <a:p>
            <a:r>
              <a:rPr lang="en-US" dirty="0" smtClean="0"/>
              <a:t>Intra-layer (“lateral”) connections</a:t>
            </a:r>
          </a:p>
          <a:p>
            <a:pPr lvl="1"/>
            <a:r>
              <a:rPr lang="en-US" dirty="0" smtClean="0"/>
              <a:t>Within output layer</a:t>
            </a:r>
          </a:p>
          <a:p>
            <a:pPr lvl="1"/>
            <a:r>
              <a:rPr lang="en-US" dirty="0" smtClean="0"/>
              <a:t>Defined according to some topology</a:t>
            </a:r>
          </a:p>
          <a:p>
            <a:pPr lvl="1"/>
            <a:r>
              <a:rPr lang="en-US" dirty="0" smtClean="0"/>
              <a:t>No weight between these connections, </a:t>
            </a:r>
            <a:br>
              <a:rPr lang="en-US" dirty="0" smtClean="0"/>
            </a:br>
            <a:r>
              <a:rPr lang="en-US" dirty="0" smtClean="0"/>
              <a:t>but used in algorithm for updating weights</a:t>
            </a:r>
          </a:p>
          <a:p>
            <a:r>
              <a:rPr lang="en-US" dirty="0" smtClean="0"/>
              <a:t>The network can be represented as an undirected graph</a:t>
            </a:r>
            <a:r>
              <a:rPr lang="en-US" i="1" dirty="0" smtClean="0"/>
              <a:t>, where two vertices are connected </a:t>
            </a:r>
            <a:br>
              <a:rPr lang="en-US" i="1" dirty="0" smtClean="0"/>
            </a:br>
            <a:r>
              <a:rPr lang="en-US" i="1" dirty="0" smtClean="0"/>
              <a:t>if the </a:t>
            </a:r>
            <a:r>
              <a:rPr lang="en-US" dirty="0" smtClean="0"/>
              <a:t>corresponding nodes are radio neighbors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11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038600" cy="365125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19912"/>
          </a:xfrm>
        </p:spPr>
        <p:txBody>
          <a:bodyPr anchor="t"/>
          <a:lstStyle/>
          <a:p>
            <a:pPr algn="ctr"/>
            <a:r>
              <a:rPr lang="en-US" dirty="0" smtClean="0"/>
              <a:t>SOM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Every node is connected to the input the same way,</a:t>
            </a:r>
            <a:br>
              <a:rPr lang="en-US" sz="2800" dirty="0" smtClean="0"/>
            </a:br>
            <a:r>
              <a:rPr lang="en-US" sz="2800" dirty="0" smtClean="0"/>
              <a:t> and no nodes are connected to each other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200400"/>
            <a:ext cx="50768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524000"/>
            <a:ext cx="6502921" cy="5037098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12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114800" cy="365125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 anchor="t"/>
          <a:lstStyle/>
          <a:p>
            <a:pPr algn="ctr"/>
            <a:r>
              <a:rPr lang="en-US" dirty="0" smtClean="0"/>
              <a:t>Overall SOM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800600"/>
          </a:xfrm>
        </p:spPr>
        <p:txBody>
          <a:bodyPr>
            <a:noAutofit/>
          </a:bodyPr>
          <a:lstStyle/>
          <a:p>
            <a:r>
              <a:rPr lang="en-US" sz="2350" dirty="0" smtClean="0"/>
              <a:t>Training</a:t>
            </a:r>
          </a:p>
          <a:p>
            <a:pPr lvl="1"/>
            <a:r>
              <a:rPr lang="en-US" sz="2350" dirty="0" smtClean="0"/>
              <a:t>Select output layer topology (e.g. rectangular map)</a:t>
            </a:r>
          </a:p>
          <a:p>
            <a:pPr lvl="1"/>
            <a:r>
              <a:rPr lang="en-US" sz="2350" dirty="0" smtClean="0"/>
              <a:t>Train weights connecting inputs to outputs</a:t>
            </a:r>
          </a:p>
          <a:p>
            <a:pPr lvl="1"/>
            <a:r>
              <a:rPr lang="en-US" sz="2350" dirty="0" smtClean="0"/>
              <a:t>Topology is used</a:t>
            </a:r>
            <a:r>
              <a:rPr lang="en-US" sz="2350" dirty="0" smtClean="0"/>
              <a:t>,</a:t>
            </a:r>
            <a:br>
              <a:rPr lang="en-US" sz="2350" dirty="0" smtClean="0"/>
            </a:br>
            <a:r>
              <a:rPr lang="en-US" sz="2350" dirty="0" smtClean="0"/>
              <a:t>in </a:t>
            </a:r>
            <a:r>
              <a:rPr lang="en-US" sz="2350" dirty="0" smtClean="0"/>
              <a:t>conjunction with current </a:t>
            </a:r>
            <a:r>
              <a:rPr lang="en-US" sz="2350" dirty="0" smtClean="0"/>
              <a:t>mapping of </a:t>
            </a:r>
            <a:r>
              <a:rPr lang="en-US" sz="2350" dirty="0" smtClean="0"/>
              <a:t>inputs to outputs, </a:t>
            </a:r>
            <a:r>
              <a:rPr lang="en-US" sz="2350" dirty="0" smtClean="0"/>
              <a:t/>
            </a:r>
            <a:br>
              <a:rPr lang="en-US" sz="2350" dirty="0" smtClean="0"/>
            </a:br>
            <a:r>
              <a:rPr lang="en-US" sz="2350" dirty="0" smtClean="0"/>
              <a:t>to </a:t>
            </a:r>
            <a:r>
              <a:rPr lang="en-US" sz="2350" dirty="0" smtClean="0"/>
              <a:t>define which weights will be updated</a:t>
            </a:r>
          </a:p>
          <a:p>
            <a:pPr lvl="1"/>
            <a:r>
              <a:rPr lang="en-US" sz="2350" dirty="0" smtClean="0"/>
              <a:t>Distance measure </a:t>
            </a:r>
            <a:r>
              <a:rPr lang="en-US" sz="2350" dirty="0" smtClean="0"/>
              <a:t>using </a:t>
            </a:r>
            <a:r>
              <a:rPr lang="en-US" sz="2350" dirty="0" smtClean="0"/>
              <a:t>topology is reduced over time</a:t>
            </a:r>
            <a:r>
              <a:rPr lang="en-US" sz="2350" dirty="0" smtClean="0"/>
              <a:t>;</a:t>
            </a:r>
            <a:br>
              <a:rPr lang="en-US" sz="2350" dirty="0" smtClean="0"/>
            </a:br>
            <a:r>
              <a:rPr lang="en-US" sz="2350" dirty="0" smtClean="0"/>
              <a:t>reduces </a:t>
            </a:r>
            <a:r>
              <a:rPr lang="en-US" sz="2350" dirty="0" smtClean="0"/>
              <a:t>the number of weights </a:t>
            </a:r>
            <a:r>
              <a:rPr lang="en-US" sz="2350" dirty="0" smtClean="0"/>
              <a:t> </a:t>
            </a:r>
            <a:r>
              <a:rPr lang="en-US" sz="2350" dirty="0" smtClean="0"/>
              <a:t>that </a:t>
            </a:r>
            <a:r>
              <a:rPr lang="en-US" sz="2350" dirty="0" smtClean="0"/>
              <a:t>get updated per iteration</a:t>
            </a:r>
          </a:p>
          <a:p>
            <a:pPr lvl="1"/>
            <a:r>
              <a:rPr lang="en-US" sz="2350" dirty="0" smtClean="0"/>
              <a:t>Learning rate is reduced over time</a:t>
            </a:r>
          </a:p>
          <a:p>
            <a:r>
              <a:rPr lang="en-US" sz="2350" dirty="0" smtClean="0"/>
              <a:t>Testing</a:t>
            </a:r>
          </a:p>
          <a:p>
            <a:pPr lvl="1"/>
            <a:r>
              <a:rPr lang="en-US" sz="2350" dirty="0" smtClean="0"/>
              <a:t>Use weights from training</a:t>
            </a:r>
            <a:endParaRPr lang="en-US" sz="2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13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038600" cy="365125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SOM – Algorithm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90550" indent="-590550">
              <a:lnSpc>
                <a:spcPct val="120000"/>
              </a:lnSpc>
              <a:buFont typeface="Wingdings" pitchFamily="2" charset="2"/>
              <a:buAutoNum type="arabicParenR"/>
            </a:pPr>
            <a:r>
              <a:rPr lang="en-GB" altLang="zh-CN" dirty="0" smtClean="0">
                <a:ea typeface="宋体" pitchFamily="2" charset="-122"/>
              </a:rPr>
              <a:t>Randomly initialize </a:t>
            </a:r>
            <a:r>
              <a:rPr lang="en-US" dirty="0" smtClean="0"/>
              <a:t>each node’s </a:t>
            </a:r>
            <a:r>
              <a:rPr lang="en-US" dirty="0" smtClean="0"/>
              <a:t>weights</a:t>
            </a:r>
            <a:endParaRPr lang="en-US" dirty="0" smtClean="0"/>
          </a:p>
          <a:p>
            <a:pPr marL="590550" indent="-590550">
              <a:lnSpc>
                <a:spcPct val="120000"/>
              </a:lnSpc>
              <a:buFont typeface="Wingdings" pitchFamily="2" charset="2"/>
              <a:buAutoNum type="arabicParenR"/>
            </a:pPr>
            <a:r>
              <a:rPr lang="en-US" dirty="0" smtClean="0"/>
              <a:t>Choose a random vector </a:t>
            </a:r>
            <a:r>
              <a:rPr lang="en-GB" altLang="zh-CN" b="1" dirty="0" smtClean="0">
                <a:ea typeface="宋体" pitchFamily="2" charset="-122"/>
              </a:rPr>
              <a:t>V </a:t>
            </a:r>
            <a:r>
              <a:rPr lang="en-GB" altLang="zh-CN" dirty="0" smtClean="0">
                <a:ea typeface="宋体" pitchFamily="2" charset="-122"/>
              </a:rPr>
              <a:t>= [V</a:t>
            </a:r>
            <a:r>
              <a:rPr lang="en-GB" altLang="zh-CN" baseline="-25000" dirty="0" smtClean="0">
                <a:ea typeface="宋体" pitchFamily="2" charset="-122"/>
              </a:rPr>
              <a:t>1</a:t>
            </a:r>
            <a:r>
              <a:rPr lang="en-GB" altLang="zh-CN" dirty="0" smtClean="0">
                <a:ea typeface="宋体" pitchFamily="2" charset="-122"/>
              </a:rPr>
              <a:t>, V</a:t>
            </a:r>
            <a:r>
              <a:rPr lang="en-GB" altLang="zh-CN" baseline="-25000" dirty="0" smtClean="0">
                <a:ea typeface="宋体" pitchFamily="2" charset="-122"/>
              </a:rPr>
              <a:t>2</a:t>
            </a:r>
            <a:r>
              <a:rPr lang="en-GB" altLang="zh-CN" dirty="0" smtClean="0">
                <a:ea typeface="宋体" pitchFamily="2" charset="-122"/>
              </a:rPr>
              <a:t>, V</a:t>
            </a:r>
            <a:r>
              <a:rPr lang="en-GB" altLang="zh-CN" baseline="-25000" dirty="0" smtClean="0">
                <a:ea typeface="宋体" pitchFamily="2" charset="-122"/>
              </a:rPr>
              <a:t>3</a:t>
            </a:r>
            <a:r>
              <a:rPr lang="en-GB" altLang="zh-CN" dirty="0" smtClean="0">
                <a:ea typeface="宋体" pitchFamily="2" charset="-122"/>
              </a:rPr>
              <a:t>, … , </a:t>
            </a:r>
            <a:r>
              <a:rPr lang="en-GB" altLang="zh-CN" dirty="0" err="1" smtClean="0">
                <a:ea typeface="宋体" pitchFamily="2" charset="-122"/>
              </a:rPr>
              <a:t>V</a:t>
            </a:r>
            <a:r>
              <a:rPr lang="en-GB" altLang="zh-CN" baseline="-25000" dirty="0" err="1" smtClean="0">
                <a:ea typeface="宋体" pitchFamily="2" charset="-122"/>
              </a:rPr>
              <a:t>n</a:t>
            </a:r>
            <a:r>
              <a:rPr lang="en-GB" altLang="zh-CN" dirty="0" smtClean="0">
                <a:ea typeface="宋体" pitchFamily="2" charset="-122"/>
              </a:rPr>
              <a:t>] </a:t>
            </a:r>
            <a:br>
              <a:rPr lang="en-GB" altLang="zh-CN" dirty="0" smtClean="0">
                <a:ea typeface="宋体" pitchFamily="2" charset="-122"/>
              </a:rPr>
            </a:br>
            <a:r>
              <a:rPr lang="en-US" dirty="0" smtClean="0"/>
              <a:t>from training data and present it to the </a:t>
            </a:r>
            <a:r>
              <a:rPr lang="en-US" dirty="0" smtClean="0"/>
              <a:t>SOM</a:t>
            </a:r>
            <a:endParaRPr lang="en-US" dirty="0" smtClean="0"/>
          </a:p>
          <a:p>
            <a:pPr marL="590550" indent="-590550">
              <a:lnSpc>
                <a:spcPct val="120000"/>
              </a:lnSpc>
              <a:buFont typeface="Wingdings" pitchFamily="2" charset="2"/>
              <a:buAutoNum type="arabicParenR"/>
            </a:pPr>
            <a:r>
              <a:rPr lang="en-GB" altLang="zh-CN" dirty="0" smtClean="0">
                <a:ea typeface="宋体" pitchFamily="2" charset="-122"/>
              </a:rPr>
              <a:t>Determine winner. </a:t>
            </a:r>
            <a:r>
              <a:rPr lang="en-GB" altLang="zh-CN" dirty="0" smtClean="0">
                <a:ea typeface="宋体" pitchFamily="2" charset="-122"/>
              </a:rPr>
              <a:t/>
            </a:r>
            <a:br>
              <a:rPr lang="en-GB" altLang="zh-CN" dirty="0" smtClean="0">
                <a:ea typeface="宋体" pitchFamily="2" charset="-122"/>
              </a:rPr>
            </a:br>
            <a:r>
              <a:rPr lang="en-US" dirty="0" smtClean="0"/>
              <a:t>Every </a:t>
            </a:r>
            <a:r>
              <a:rPr lang="en-US" dirty="0" smtClean="0"/>
              <a:t>node is examined </a:t>
            </a:r>
            <a:r>
              <a:rPr lang="en-US" dirty="0" smtClean="0"/>
              <a:t>to </a:t>
            </a:r>
            <a:r>
              <a:rPr lang="en-US" dirty="0" smtClean="0"/>
              <a:t>find the Best Matching Unit (BMU</a:t>
            </a:r>
            <a:r>
              <a:rPr lang="en-US" dirty="0" smtClean="0"/>
              <a:t>)</a:t>
            </a:r>
            <a:endParaRPr lang="en-US" dirty="0" smtClean="0"/>
          </a:p>
          <a:p>
            <a:pPr marL="590550" indent="-590550">
              <a:lnSpc>
                <a:spcPct val="120000"/>
              </a:lnSpc>
              <a:buFont typeface="Wingdings" pitchFamily="2" charset="2"/>
              <a:buAutoNum type="arabicParenR"/>
            </a:pPr>
            <a:r>
              <a:rPr lang="en-US" dirty="0" smtClean="0"/>
              <a:t>The radius of the neighborhood around the BMU </a:t>
            </a:r>
            <a:r>
              <a:rPr lang="en-US" dirty="0" smtClean="0"/>
              <a:t>is calculated.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size of the neighborhood decreases with each </a:t>
            </a:r>
            <a:r>
              <a:rPr lang="en-US" dirty="0" smtClean="0"/>
              <a:t>iteration</a:t>
            </a:r>
            <a:endParaRPr lang="en-US" dirty="0" smtClean="0"/>
          </a:p>
          <a:p>
            <a:pPr marL="590550" indent="-590550">
              <a:lnSpc>
                <a:spcPct val="120000"/>
              </a:lnSpc>
              <a:buFont typeface="Wingdings" pitchFamily="2" charset="2"/>
              <a:buAutoNum type="arabicParenR"/>
            </a:pPr>
            <a:r>
              <a:rPr lang="en-GB" altLang="zh-CN" dirty="0" smtClean="0">
                <a:ea typeface="宋体" pitchFamily="2" charset="-122"/>
              </a:rPr>
              <a:t>Adjust parameters: learning rate &amp; ‘neighbourhood function’. </a:t>
            </a:r>
            <a:r>
              <a:rPr lang="en-GB" altLang="zh-CN" dirty="0" smtClean="0">
                <a:ea typeface="宋体" pitchFamily="2" charset="-122"/>
              </a:rPr>
              <a:t/>
            </a:r>
            <a:br>
              <a:rPr lang="en-GB" altLang="zh-CN" dirty="0" smtClean="0">
                <a:ea typeface="宋体" pitchFamily="2" charset="-122"/>
              </a:rPr>
            </a:br>
            <a:r>
              <a:rPr lang="en-US" dirty="0" smtClean="0"/>
              <a:t>Each </a:t>
            </a:r>
            <a:r>
              <a:rPr lang="en-US" dirty="0" smtClean="0"/>
              <a:t>node in the BMU’s neighborhood has its weights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adjusted </a:t>
            </a:r>
            <a:r>
              <a:rPr lang="en-US" dirty="0" smtClean="0"/>
              <a:t>to become more like the BMU.  Nodes closest to the BMU are altered more than the nodes furthest away in the </a:t>
            </a:r>
            <a:r>
              <a:rPr lang="en-US" dirty="0" smtClean="0"/>
              <a:t>neighborhood</a:t>
            </a:r>
            <a:endParaRPr lang="en-US" dirty="0" smtClean="0"/>
          </a:p>
          <a:p>
            <a:pPr marL="590550" indent="-590550">
              <a:lnSpc>
                <a:spcPct val="120000"/>
              </a:lnSpc>
              <a:buFont typeface="Wingdings" pitchFamily="2" charset="2"/>
              <a:buAutoNum type="arabicParenR"/>
            </a:pPr>
            <a:r>
              <a:rPr lang="en-US" dirty="0" smtClean="0"/>
              <a:t>Repeat from step 2 for enough iterations </a:t>
            </a:r>
            <a:br>
              <a:rPr lang="en-US" dirty="0" smtClean="0"/>
            </a:br>
            <a:r>
              <a:rPr lang="en-US" dirty="0" smtClean="0"/>
              <a:t>for convergence </a:t>
            </a:r>
            <a:r>
              <a:rPr lang="en-GB" dirty="0" smtClean="0">
                <a:ea typeface="宋体" pitchFamily="2" charset="-122"/>
              </a:rPr>
              <a:t>or pre-defined no. of training cycles have </a:t>
            </a:r>
            <a:r>
              <a:rPr lang="en-GB" dirty="0" smtClean="0">
                <a:ea typeface="宋体" pitchFamily="2" charset="-122"/>
              </a:rPr>
              <a:t>passed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14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67200" cy="365125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SOM – Algorithm Overview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447800"/>
            <a:ext cx="37693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600200"/>
            <a:ext cx="52959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2362200"/>
            <a:ext cx="5619048" cy="2534004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15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67200" cy="365125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81991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/>
              <a:t>Calculating the Best Matching Unit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153400" cy="2895600"/>
          </a:xfrm>
        </p:spPr>
        <p:txBody>
          <a:bodyPr>
            <a:normAutofit/>
          </a:bodyPr>
          <a:lstStyle/>
          <a:p>
            <a:r>
              <a:rPr lang="en-US" dirty="0"/>
              <a:t>Calculating the BMU is done according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the Euclidean </a:t>
            </a:r>
            <a:r>
              <a:rPr lang="en-US" dirty="0"/>
              <a:t>distance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among the </a:t>
            </a:r>
            <a:r>
              <a:rPr lang="en-US" dirty="0"/>
              <a:t>node’s weights (W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… 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)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input vector’s values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… 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This gives a good measurement of how similar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two sets of data are to each </a:t>
            </a:r>
            <a:r>
              <a:rPr lang="en-US" dirty="0" smtClean="0"/>
              <a:t>other</a:t>
            </a:r>
            <a:endParaRPr lang="en-US" dirty="0"/>
          </a:p>
        </p:txBody>
      </p:sp>
      <p:pic>
        <p:nvPicPr>
          <p:cNvPr id="38920" name="Picture 8" descr="latex-image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876800"/>
            <a:ext cx="2971800" cy="103346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16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114800" cy="365125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819912"/>
          </a:xfrm>
        </p:spPr>
        <p:txBody>
          <a:bodyPr anchor="t"/>
          <a:lstStyle/>
          <a:p>
            <a:pPr algn="ctr"/>
            <a:r>
              <a:rPr lang="en-US" sz="4000" dirty="0"/>
              <a:t>Determining the BMU Neighborhood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915400" cy="2743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i="1" dirty="0"/>
              <a:t>Size of the neighborhood</a:t>
            </a:r>
            <a:r>
              <a:rPr lang="en-US" sz="2000" dirty="0"/>
              <a:t>: We use an </a:t>
            </a:r>
            <a:r>
              <a:rPr lang="en-US" sz="2000" i="1" dirty="0"/>
              <a:t>exponential decay</a:t>
            </a:r>
            <a:r>
              <a:rPr lang="en-US" sz="2000" dirty="0"/>
              <a:t> function that shrinks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on </a:t>
            </a:r>
            <a:r>
              <a:rPr lang="en-US" sz="2000" dirty="0"/>
              <a:t>each iteration until eventually the neighborhood is just the BMU </a:t>
            </a:r>
            <a:r>
              <a:rPr lang="en-US" sz="2000" dirty="0" smtClean="0"/>
              <a:t>itself</a:t>
            </a: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i="1" dirty="0" smtClean="0"/>
              <a:t>Effect of location within the neighborhood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dirty="0" smtClean="0"/>
              <a:t>The neighborhood is defined by a Gaussian curve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so </a:t>
            </a:r>
            <a:r>
              <a:rPr lang="en-US" sz="2000" dirty="0" smtClean="0"/>
              <a:t>that nodes </a:t>
            </a:r>
            <a:r>
              <a:rPr lang="en-US" sz="2000" dirty="0" smtClean="0"/>
              <a:t> that </a:t>
            </a:r>
            <a:r>
              <a:rPr lang="en-US" sz="2000" dirty="0" smtClean="0"/>
              <a:t>are closer are influenced more than farther </a:t>
            </a:r>
            <a:r>
              <a:rPr lang="en-US" sz="2000" dirty="0" smtClean="0"/>
              <a:t>nodes</a:t>
            </a: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40965" name="Picture 5" descr="Untitled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444750"/>
            <a:ext cx="2209800" cy="603250"/>
          </a:xfrm>
          <a:prstGeom prst="rect">
            <a:avLst/>
          </a:prstGeom>
          <a:noFill/>
        </p:spPr>
      </p:pic>
      <p:pic>
        <p:nvPicPr>
          <p:cNvPr id="40966" name="Picture 6" descr="Untitled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181600"/>
            <a:ext cx="2590800" cy="661987"/>
          </a:xfrm>
          <a:prstGeom prst="rect">
            <a:avLst/>
          </a:prstGeom>
          <a:noFill/>
        </p:spPr>
      </p:pic>
      <p:pic>
        <p:nvPicPr>
          <p:cNvPr id="40967" name="Picture 7" descr="untitled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572000"/>
            <a:ext cx="3733800" cy="1504950"/>
          </a:xfrm>
          <a:prstGeom prst="rect">
            <a:avLst/>
          </a:prstGeom>
          <a:noFill/>
        </p:spPr>
      </p:pic>
      <p:pic>
        <p:nvPicPr>
          <p:cNvPr id="9" name="Picture 8" descr="Mexican-Hat-Sombrero-Hat-Straw-Ha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447800"/>
            <a:ext cx="4762500" cy="4762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17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343400" cy="365125"/>
          </a:xfrm>
        </p:spPr>
        <p:txBody>
          <a:bodyPr/>
          <a:lstStyle/>
          <a:p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  <p:pic>
        <p:nvPicPr>
          <p:cNvPr id="15" name="Content Placeholder 6" descr="Figure4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3581400"/>
            <a:ext cx="2857500" cy="2857500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76600" y="3581400"/>
            <a:ext cx="2819400" cy="280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76600" y="3581400"/>
            <a:ext cx="2819398" cy="284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 anchor="t"/>
          <a:lstStyle/>
          <a:p>
            <a:pPr algn="ctr"/>
            <a:r>
              <a:rPr lang="en-US" dirty="0"/>
              <a:t>Modifying Nodes’ Weights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382000" cy="3962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The new weight for a node is the old weight,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plus </a:t>
            </a:r>
            <a:r>
              <a:rPr lang="en-US" sz="2200" dirty="0"/>
              <a:t>a fraction (L) of the difference between the old weight and the input </a:t>
            </a:r>
            <a:r>
              <a:rPr lang="en-US" sz="2200" dirty="0" smtClean="0"/>
              <a:t>vector adjusted </a:t>
            </a:r>
            <a:r>
              <a:rPr lang="en-US" sz="2200" dirty="0"/>
              <a:t>(theta) based on distance from </a:t>
            </a:r>
            <a:r>
              <a:rPr lang="en-US" sz="2200" dirty="0" smtClean="0"/>
              <a:t>the BMU</a:t>
            </a: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The learning rate, L, is also an exponential </a:t>
            </a:r>
            <a:r>
              <a:rPr lang="en-US" sz="2200" i="1" dirty="0"/>
              <a:t>decay</a:t>
            </a:r>
            <a:r>
              <a:rPr lang="en-US" sz="2200" dirty="0"/>
              <a:t> </a:t>
            </a:r>
            <a:r>
              <a:rPr lang="en-US" sz="2200" dirty="0" smtClean="0"/>
              <a:t>function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This ensures that the SOM will </a:t>
            </a:r>
            <a:r>
              <a:rPr lang="en-US" sz="2000" dirty="0" smtClean="0"/>
              <a:t>converge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The lambda represents a time constant, and t is the time step</a:t>
            </a:r>
          </a:p>
        </p:txBody>
      </p:sp>
      <p:pic>
        <p:nvPicPr>
          <p:cNvPr id="41988" name="Picture 4" descr="Untitled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4419600"/>
            <a:ext cx="3048000" cy="819150"/>
          </a:xfrm>
          <a:prstGeom prst="rect">
            <a:avLst/>
          </a:prstGeom>
          <a:noFill/>
        </p:spPr>
      </p:pic>
      <p:pic>
        <p:nvPicPr>
          <p:cNvPr id="41989" name="Picture 5" descr="Untitled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009900"/>
            <a:ext cx="7315200" cy="4191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18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67200" cy="365125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48768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</a:t>
            </a:r>
            <a:r>
              <a:rPr lang="en-US" dirty="0" smtClean="0"/>
              <a:t>(1)</a:t>
            </a:r>
            <a:endParaRPr lang="en-CA" dirty="0"/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1143000" y="1219200"/>
            <a:ext cx="59436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de-DE" dirty="0">
                <a:effectLst/>
                <a:latin typeface="Arial" charset="0"/>
              </a:rPr>
              <a:t>Example I: Learning a one-dimensional representation of a two-dimensional (triangular) input space:</a:t>
            </a:r>
          </a:p>
        </p:txBody>
      </p:sp>
      <p:grpSp>
        <p:nvGrpSpPr>
          <p:cNvPr id="169" name="Group 9"/>
          <p:cNvGrpSpPr>
            <a:grpSpLocks/>
          </p:cNvGrpSpPr>
          <p:nvPr/>
        </p:nvGrpSpPr>
        <p:grpSpPr bwMode="auto">
          <a:xfrm>
            <a:off x="1828800" y="2057400"/>
            <a:ext cx="4572000" cy="4267200"/>
            <a:chOff x="480" y="1248"/>
            <a:chExt cx="1108" cy="1241"/>
          </a:xfrm>
        </p:grpSpPr>
        <p:grpSp>
          <p:nvGrpSpPr>
            <p:cNvPr id="170" name="Group 10"/>
            <p:cNvGrpSpPr>
              <a:grpSpLocks/>
            </p:cNvGrpSpPr>
            <p:nvPr/>
          </p:nvGrpSpPr>
          <p:grpSpPr bwMode="auto">
            <a:xfrm>
              <a:off x="480" y="1248"/>
              <a:ext cx="1104" cy="1008"/>
              <a:chOff x="480" y="1248"/>
              <a:chExt cx="1104" cy="1008"/>
            </a:xfrm>
          </p:grpSpPr>
          <p:sp>
            <p:nvSpPr>
              <p:cNvPr id="172" name="AutoShape 11"/>
              <p:cNvSpPr>
                <a:spLocks noChangeArrowheads="1"/>
              </p:cNvSpPr>
              <p:nvPr/>
            </p:nvSpPr>
            <p:spPr bwMode="auto">
              <a:xfrm>
                <a:off x="480" y="1248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Oval 12"/>
              <p:cNvSpPr>
                <a:spLocks noChangeArrowheads="1"/>
              </p:cNvSpPr>
              <p:nvPr/>
            </p:nvSpPr>
            <p:spPr bwMode="auto">
              <a:xfrm>
                <a:off x="960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Oval 13"/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Oval 14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Oval 15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16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Line 17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Oval 18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Line 19"/>
              <p:cNvSpPr>
                <a:spLocks noChangeShapeType="1"/>
              </p:cNvSpPr>
              <p:nvPr/>
            </p:nvSpPr>
            <p:spPr bwMode="auto">
              <a:xfrm>
                <a:off x="1056" y="182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Oval 20"/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Oval 21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Oval 22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Oval 23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Oval 24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Line 25"/>
              <p:cNvSpPr>
                <a:spLocks noChangeShapeType="1"/>
              </p:cNvSpPr>
              <p:nvPr/>
            </p:nvSpPr>
            <p:spPr bwMode="auto">
              <a:xfrm>
                <a:off x="1104" y="177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Oval 26"/>
              <p:cNvSpPr>
                <a:spLocks noChangeArrowheads="1"/>
              </p:cNvSpPr>
              <p:nvPr/>
            </p:nvSpPr>
            <p:spPr bwMode="auto">
              <a:xfrm>
                <a:off x="1056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Line 27"/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8"/>
              <p:cNvSpPr>
                <a:spLocks noChangeShapeType="1"/>
              </p:cNvSpPr>
              <p:nvPr/>
            </p:nvSpPr>
            <p:spPr bwMode="auto">
              <a:xfrm flipV="1">
                <a:off x="1008" y="18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29"/>
              <p:cNvSpPr>
                <a:spLocks noChangeShapeType="1"/>
              </p:cNvSpPr>
              <p:nvPr/>
            </p:nvSpPr>
            <p:spPr bwMode="auto">
              <a:xfrm>
                <a:off x="1008" y="177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30"/>
              <p:cNvSpPr>
                <a:spLocks noChangeShapeType="1"/>
              </p:cNvSpPr>
              <p:nvPr/>
            </p:nvSpPr>
            <p:spPr bwMode="auto">
              <a:xfrm flipV="1">
                <a:off x="912" y="1776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31"/>
              <p:cNvSpPr>
                <a:spLocks noChangeShapeType="1"/>
              </p:cNvSpPr>
              <p:nvPr/>
            </p:nvSpPr>
            <p:spPr bwMode="auto">
              <a:xfrm flipH="1">
                <a:off x="1008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Oval 32"/>
              <p:cNvSpPr>
                <a:spLocks noChangeArrowheads="1"/>
              </p:cNvSpPr>
              <p:nvPr/>
            </p:nvSpPr>
            <p:spPr bwMode="auto">
              <a:xfrm>
                <a:off x="912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Oval 33"/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1" name="Text Box 34"/>
            <p:cNvSpPr txBox="1">
              <a:spLocks noChangeArrowheads="1"/>
            </p:cNvSpPr>
            <p:nvPr/>
          </p:nvSpPr>
          <p:spPr bwMode="auto">
            <a:xfrm>
              <a:off x="1392" y="223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sz="2000" dirty="0">
                  <a:effectLst/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95" name="Group 72"/>
          <p:cNvGrpSpPr>
            <a:grpSpLocks/>
          </p:cNvGrpSpPr>
          <p:nvPr/>
        </p:nvGrpSpPr>
        <p:grpSpPr bwMode="auto">
          <a:xfrm>
            <a:off x="1828800" y="2057400"/>
            <a:ext cx="4648200" cy="4419600"/>
            <a:chOff x="1920" y="1248"/>
            <a:chExt cx="1140" cy="1289"/>
          </a:xfrm>
        </p:grpSpPr>
        <p:grpSp>
          <p:nvGrpSpPr>
            <p:cNvPr id="196" name="Group 73"/>
            <p:cNvGrpSpPr>
              <a:grpSpLocks/>
            </p:cNvGrpSpPr>
            <p:nvPr/>
          </p:nvGrpSpPr>
          <p:grpSpPr bwMode="auto">
            <a:xfrm>
              <a:off x="1920" y="1248"/>
              <a:ext cx="1104" cy="1008"/>
              <a:chOff x="1920" y="1248"/>
              <a:chExt cx="1104" cy="1008"/>
            </a:xfrm>
          </p:grpSpPr>
          <p:sp>
            <p:nvSpPr>
              <p:cNvPr id="198" name="AutoShape 74"/>
              <p:cNvSpPr>
                <a:spLocks noChangeArrowheads="1"/>
              </p:cNvSpPr>
              <p:nvPr/>
            </p:nvSpPr>
            <p:spPr bwMode="auto">
              <a:xfrm>
                <a:off x="1920" y="1248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Oval 75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Oval 76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77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78"/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Oval 79"/>
              <p:cNvSpPr>
                <a:spLocks noChangeArrowheads="1"/>
              </p:cNvSpPr>
              <p:nvPr/>
            </p:nvSpPr>
            <p:spPr bwMode="auto">
              <a:xfrm>
                <a:off x="2400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80"/>
              <p:cNvSpPr>
                <a:spLocks noChangeShapeType="1"/>
              </p:cNvSpPr>
              <p:nvPr/>
            </p:nvSpPr>
            <p:spPr bwMode="auto">
              <a:xfrm flipV="1">
                <a:off x="2448" y="158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Oval 81"/>
              <p:cNvSpPr>
                <a:spLocks noChangeArrowheads="1"/>
              </p:cNvSpPr>
              <p:nvPr/>
            </p:nvSpPr>
            <p:spPr bwMode="auto">
              <a:xfrm>
                <a:off x="2496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82"/>
              <p:cNvSpPr>
                <a:spLocks noChangeShapeType="1"/>
              </p:cNvSpPr>
              <p:nvPr/>
            </p:nvSpPr>
            <p:spPr bwMode="auto">
              <a:xfrm>
                <a:off x="2544" y="192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Oval 83"/>
              <p:cNvSpPr>
                <a:spLocks noChangeArrowheads="1"/>
              </p:cNvSpPr>
              <p:nvPr/>
            </p:nvSpPr>
            <p:spPr bwMode="auto">
              <a:xfrm>
                <a:off x="2496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Oval 84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Oval 85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Oval 86"/>
              <p:cNvSpPr>
                <a:spLocks noChangeArrowheads="1"/>
              </p:cNvSpPr>
              <p:nvPr/>
            </p:nvSpPr>
            <p:spPr bwMode="auto">
              <a:xfrm>
                <a:off x="2592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Line 87"/>
              <p:cNvSpPr>
                <a:spLocks noChangeShapeType="1"/>
              </p:cNvSpPr>
              <p:nvPr/>
            </p:nvSpPr>
            <p:spPr bwMode="auto">
              <a:xfrm>
                <a:off x="2640" y="19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88"/>
              <p:cNvSpPr>
                <a:spLocks noChangeShapeType="1"/>
              </p:cNvSpPr>
              <p:nvPr/>
            </p:nvSpPr>
            <p:spPr bwMode="auto">
              <a:xfrm>
                <a:off x="2400" y="163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Oval 89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Oval 90"/>
              <p:cNvSpPr>
                <a:spLocks noChangeArrowheads="1"/>
              </p:cNvSpPr>
              <p:nvPr/>
            </p:nvSpPr>
            <p:spPr bwMode="auto">
              <a:xfrm>
                <a:off x="2592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Oval 91"/>
              <p:cNvSpPr>
                <a:spLocks noChangeArrowheads="1"/>
              </p:cNvSpPr>
              <p:nvPr/>
            </p:nvSpPr>
            <p:spPr bwMode="auto">
              <a:xfrm>
                <a:off x="2544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92"/>
              <p:cNvSpPr>
                <a:spLocks noChangeShapeType="1"/>
              </p:cNvSpPr>
              <p:nvPr/>
            </p:nvSpPr>
            <p:spPr bwMode="auto">
              <a:xfrm>
                <a:off x="249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93"/>
              <p:cNvSpPr>
                <a:spLocks noChangeShapeType="1"/>
              </p:cNvSpPr>
              <p:nvPr/>
            </p:nvSpPr>
            <p:spPr bwMode="auto">
              <a:xfrm>
                <a:off x="2544" y="182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94"/>
              <p:cNvSpPr>
                <a:spLocks noChangeShapeType="1"/>
              </p:cNvSpPr>
              <p:nvPr/>
            </p:nvSpPr>
            <p:spPr bwMode="auto">
              <a:xfrm flipV="1">
                <a:off x="2448" y="158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" name="Text Box 95"/>
            <p:cNvSpPr txBox="1">
              <a:spLocks noChangeArrowheads="1"/>
            </p:cNvSpPr>
            <p:nvPr/>
          </p:nvSpPr>
          <p:spPr bwMode="auto">
            <a:xfrm>
              <a:off x="2784" y="228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sz="2000" dirty="0">
                  <a:effectLst/>
                  <a:latin typeface="Times New Roman" pitchFamily="18" charset="0"/>
                </a:rPr>
                <a:t>20</a:t>
              </a:r>
            </a:p>
          </p:txBody>
        </p:sp>
      </p:grpSp>
      <p:grpSp>
        <p:nvGrpSpPr>
          <p:cNvPr id="219" name="Group 96"/>
          <p:cNvGrpSpPr>
            <a:grpSpLocks/>
          </p:cNvGrpSpPr>
          <p:nvPr/>
        </p:nvGrpSpPr>
        <p:grpSpPr bwMode="auto">
          <a:xfrm>
            <a:off x="1905000" y="2057400"/>
            <a:ext cx="4343400" cy="4572000"/>
            <a:chOff x="3504" y="1248"/>
            <a:chExt cx="1104" cy="1337"/>
          </a:xfrm>
        </p:grpSpPr>
        <p:grpSp>
          <p:nvGrpSpPr>
            <p:cNvPr id="220" name="Group 97"/>
            <p:cNvGrpSpPr>
              <a:grpSpLocks/>
            </p:cNvGrpSpPr>
            <p:nvPr/>
          </p:nvGrpSpPr>
          <p:grpSpPr bwMode="auto">
            <a:xfrm>
              <a:off x="3504" y="1248"/>
              <a:ext cx="1104" cy="1008"/>
              <a:chOff x="3504" y="1248"/>
              <a:chExt cx="1104" cy="1008"/>
            </a:xfrm>
          </p:grpSpPr>
          <p:sp>
            <p:nvSpPr>
              <p:cNvPr id="222" name="AutoShape 98"/>
              <p:cNvSpPr>
                <a:spLocks noChangeArrowheads="1"/>
              </p:cNvSpPr>
              <p:nvPr/>
            </p:nvSpPr>
            <p:spPr bwMode="auto">
              <a:xfrm>
                <a:off x="3504" y="1248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Freeform 99"/>
              <p:cNvSpPr>
                <a:spLocks/>
              </p:cNvSpPr>
              <p:nvPr/>
            </p:nvSpPr>
            <p:spPr bwMode="auto">
              <a:xfrm>
                <a:off x="3936" y="1440"/>
                <a:ext cx="472" cy="728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96" y="192"/>
                  </a:cxn>
                  <a:cxn ang="0">
                    <a:pos x="48" y="288"/>
                  </a:cxn>
                  <a:cxn ang="0">
                    <a:pos x="192" y="432"/>
                  </a:cxn>
                  <a:cxn ang="0">
                    <a:pos x="384" y="528"/>
                  </a:cxn>
                  <a:cxn ang="0">
                    <a:pos x="432" y="672"/>
                  </a:cxn>
                  <a:cxn ang="0">
                    <a:pos x="144" y="720"/>
                  </a:cxn>
                  <a:cxn ang="0">
                    <a:pos x="0" y="624"/>
                  </a:cxn>
                </a:cxnLst>
                <a:rect l="0" t="0" r="r" b="b"/>
                <a:pathLst>
                  <a:path w="472" h="728">
                    <a:moveTo>
                      <a:pt x="96" y="0"/>
                    </a:moveTo>
                    <a:cubicBezTo>
                      <a:pt x="100" y="72"/>
                      <a:pt x="104" y="144"/>
                      <a:pt x="96" y="192"/>
                    </a:cubicBezTo>
                    <a:cubicBezTo>
                      <a:pt x="88" y="240"/>
                      <a:pt x="32" y="248"/>
                      <a:pt x="48" y="288"/>
                    </a:cubicBezTo>
                    <a:cubicBezTo>
                      <a:pt x="64" y="328"/>
                      <a:pt x="136" y="392"/>
                      <a:pt x="192" y="432"/>
                    </a:cubicBezTo>
                    <a:cubicBezTo>
                      <a:pt x="248" y="472"/>
                      <a:pt x="344" y="488"/>
                      <a:pt x="384" y="528"/>
                    </a:cubicBezTo>
                    <a:cubicBezTo>
                      <a:pt x="424" y="568"/>
                      <a:pt x="472" y="640"/>
                      <a:pt x="432" y="672"/>
                    </a:cubicBezTo>
                    <a:cubicBezTo>
                      <a:pt x="392" y="704"/>
                      <a:pt x="216" y="728"/>
                      <a:pt x="144" y="720"/>
                    </a:cubicBezTo>
                    <a:cubicBezTo>
                      <a:pt x="72" y="712"/>
                      <a:pt x="36" y="668"/>
                      <a:pt x="0" y="62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Oval 100"/>
              <p:cNvSpPr>
                <a:spLocks noChangeArrowheads="1"/>
              </p:cNvSpPr>
              <p:nvPr/>
            </p:nvSpPr>
            <p:spPr bwMode="auto">
              <a:xfrm>
                <a:off x="3984" y="139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Oval 101"/>
              <p:cNvSpPr>
                <a:spLocks noChangeArrowheads="1"/>
              </p:cNvSpPr>
              <p:nvPr/>
            </p:nvSpPr>
            <p:spPr bwMode="auto">
              <a:xfrm>
                <a:off x="3984" y="15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Oval 102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Oval 103"/>
              <p:cNvSpPr>
                <a:spLocks noChangeArrowheads="1"/>
              </p:cNvSpPr>
              <p:nvPr/>
            </p:nvSpPr>
            <p:spPr bwMode="auto">
              <a:xfrm>
                <a:off x="3984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Oval 104"/>
              <p:cNvSpPr>
                <a:spLocks noChangeArrowheads="1"/>
              </p:cNvSpPr>
              <p:nvPr/>
            </p:nvSpPr>
            <p:spPr bwMode="auto">
              <a:xfrm>
                <a:off x="4032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Oval 105"/>
              <p:cNvSpPr>
                <a:spLocks noChangeArrowheads="1"/>
              </p:cNvSpPr>
              <p:nvPr/>
            </p:nvSpPr>
            <p:spPr bwMode="auto">
              <a:xfrm>
                <a:off x="4128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Oval 106"/>
              <p:cNvSpPr>
                <a:spLocks noChangeArrowheads="1"/>
              </p:cNvSpPr>
              <p:nvPr/>
            </p:nvSpPr>
            <p:spPr bwMode="auto">
              <a:xfrm>
                <a:off x="4224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Oval 107"/>
              <p:cNvSpPr>
                <a:spLocks noChangeArrowheads="1"/>
              </p:cNvSpPr>
              <p:nvPr/>
            </p:nvSpPr>
            <p:spPr bwMode="auto">
              <a:xfrm>
                <a:off x="4320" y="20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Oval 108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Oval 109"/>
              <p:cNvSpPr>
                <a:spLocks noChangeArrowheads="1"/>
              </p:cNvSpPr>
              <p:nvPr/>
            </p:nvSpPr>
            <p:spPr bwMode="auto">
              <a:xfrm>
                <a:off x="3888" y="20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Oval 110"/>
              <p:cNvSpPr>
                <a:spLocks noChangeArrowheads="1"/>
              </p:cNvSpPr>
              <p:nvPr/>
            </p:nvSpPr>
            <p:spPr bwMode="auto">
              <a:xfrm>
                <a:off x="4272" y="21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Oval 111"/>
              <p:cNvSpPr>
                <a:spLocks noChangeArrowheads="1"/>
              </p:cNvSpPr>
              <p:nvPr/>
            </p:nvSpPr>
            <p:spPr bwMode="auto">
              <a:xfrm>
                <a:off x="4176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Oval 112"/>
              <p:cNvSpPr>
                <a:spLocks noChangeArrowheads="1"/>
              </p:cNvSpPr>
              <p:nvPr/>
            </p:nvSpPr>
            <p:spPr bwMode="auto">
              <a:xfrm>
                <a:off x="4080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Oval 113"/>
              <p:cNvSpPr>
                <a:spLocks noChangeArrowheads="1"/>
              </p:cNvSpPr>
              <p:nvPr/>
            </p:nvSpPr>
            <p:spPr bwMode="auto">
              <a:xfrm>
                <a:off x="4320" y="20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Oval 114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1" name="Text Box 115"/>
            <p:cNvSpPr txBox="1">
              <a:spLocks noChangeArrowheads="1"/>
            </p:cNvSpPr>
            <p:nvPr/>
          </p:nvSpPr>
          <p:spPr bwMode="auto">
            <a:xfrm>
              <a:off x="4224" y="2335"/>
              <a:ext cx="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sz="2000" dirty="0">
                  <a:effectLst/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239" name="Group 116"/>
          <p:cNvGrpSpPr>
            <a:grpSpLocks/>
          </p:cNvGrpSpPr>
          <p:nvPr/>
        </p:nvGrpSpPr>
        <p:grpSpPr bwMode="auto">
          <a:xfrm>
            <a:off x="1828800" y="2057400"/>
            <a:ext cx="4578350" cy="4648200"/>
            <a:chOff x="480" y="2592"/>
            <a:chExt cx="1108" cy="1337"/>
          </a:xfrm>
        </p:grpSpPr>
        <p:grpSp>
          <p:nvGrpSpPr>
            <p:cNvPr id="240" name="Group 117"/>
            <p:cNvGrpSpPr>
              <a:grpSpLocks/>
            </p:cNvGrpSpPr>
            <p:nvPr/>
          </p:nvGrpSpPr>
          <p:grpSpPr bwMode="auto">
            <a:xfrm>
              <a:off x="480" y="2592"/>
              <a:ext cx="1104" cy="1008"/>
              <a:chOff x="480" y="2592"/>
              <a:chExt cx="1104" cy="1008"/>
            </a:xfrm>
          </p:grpSpPr>
          <p:sp>
            <p:nvSpPr>
              <p:cNvPr id="242" name="AutoShape 118"/>
              <p:cNvSpPr>
                <a:spLocks noChangeArrowheads="1"/>
              </p:cNvSpPr>
              <p:nvPr/>
            </p:nvSpPr>
            <p:spPr bwMode="auto">
              <a:xfrm>
                <a:off x="480" y="2592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Oval 119"/>
              <p:cNvSpPr>
                <a:spLocks noChangeArrowheads="1"/>
              </p:cNvSpPr>
              <p:nvPr/>
            </p:nvSpPr>
            <p:spPr bwMode="auto">
              <a:xfrm>
                <a:off x="960" y="27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Oval 120"/>
              <p:cNvSpPr>
                <a:spLocks noChangeArrowheads="1"/>
              </p:cNvSpPr>
              <p:nvPr/>
            </p:nvSpPr>
            <p:spPr bwMode="auto">
              <a:xfrm>
                <a:off x="960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Oval 121"/>
              <p:cNvSpPr>
                <a:spLocks noChangeArrowheads="1"/>
              </p:cNvSpPr>
              <p:nvPr/>
            </p:nvSpPr>
            <p:spPr bwMode="auto">
              <a:xfrm>
                <a:off x="912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Oval 122"/>
              <p:cNvSpPr>
                <a:spLocks noChangeArrowheads="1"/>
              </p:cNvSpPr>
              <p:nvPr/>
            </p:nvSpPr>
            <p:spPr bwMode="auto">
              <a:xfrm>
                <a:off x="912" y="31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Oval 123"/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Oval 124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Oval 125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Oval 126"/>
              <p:cNvSpPr>
                <a:spLocks noChangeArrowheads="1"/>
              </p:cNvSpPr>
              <p:nvPr/>
            </p:nvSpPr>
            <p:spPr bwMode="auto">
              <a:xfrm>
                <a:off x="1296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Oval 127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Oval 128"/>
              <p:cNvSpPr>
                <a:spLocks noChangeArrowheads="1"/>
              </p:cNvSpPr>
              <p:nvPr/>
            </p:nvSpPr>
            <p:spPr bwMode="auto">
              <a:xfrm>
                <a:off x="864" y="33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Oval 129"/>
              <p:cNvSpPr>
                <a:spLocks noChangeArrowheads="1"/>
              </p:cNvSpPr>
              <p:nvPr/>
            </p:nvSpPr>
            <p:spPr bwMode="auto">
              <a:xfrm>
                <a:off x="1248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Oval 130"/>
              <p:cNvSpPr>
                <a:spLocks noChangeArrowheads="1"/>
              </p:cNvSpPr>
              <p:nvPr/>
            </p:nvSpPr>
            <p:spPr bwMode="auto">
              <a:xfrm>
                <a:off x="1152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Oval 131"/>
              <p:cNvSpPr>
                <a:spLocks noChangeArrowheads="1"/>
              </p:cNvSpPr>
              <p:nvPr/>
            </p:nvSpPr>
            <p:spPr bwMode="auto">
              <a:xfrm>
                <a:off x="1056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Oval 132"/>
              <p:cNvSpPr>
                <a:spLocks noChangeArrowheads="1"/>
              </p:cNvSpPr>
              <p:nvPr/>
            </p:nvSpPr>
            <p:spPr bwMode="auto">
              <a:xfrm>
                <a:off x="1296" y="33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Oval 133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134"/>
              <p:cNvSpPr>
                <a:spLocks/>
              </p:cNvSpPr>
              <p:nvPr/>
            </p:nvSpPr>
            <p:spPr bwMode="auto">
              <a:xfrm>
                <a:off x="576" y="2688"/>
                <a:ext cx="912" cy="864"/>
              </a:xfrm>
              <a:custGeom>
                <a:avLst/>
                <a:gdLst/>
                <a:ahLst/>
                <a:cxnLst>
                  <a:cxn ang="0">
                    <a:pos x="480" y="0"/>
                  </a:cxn>
                  <a:cxn ang="0">
                    <a:pos x="432" y="192"/>
                  </a:cxn>
                  <a:cxn ang="0">
                    <a:pos x="336" y="336"/>
                  </a:cxn>
                  <a:cxn ang="0">
                    <a:pos x="384" y="528"/>
                  </a:cxn>
                  <a:cxn ang="0">
                    <a:pos x="672" y="576"/>
                  </a:cxn>
                  <a:cxn ang="0">
                    <a:pos x="720" y="672"/>
                  </a:cxn>
                  <a:cxn ang="0">
                    <a:pos x="864" y="816"/>
                  </a:cxn>
                  <a:cxn ang="0">
                    <a:pos x="432" y="768"/>
                  </a:cxn>
                  <a:cxn ang="0">
                    <a:pos x="96" y="768"/>
                  </a:cxn>
                  <a:cxn ang="0">
                    <a:pos x="0" y="864"/>
                  </a:cxn>
                </a:cxnLst>
                <a:rect l="0" t="0" r="r" b="b"/>
                <a:pathLst>
                  <a:path w="912" h="864">
                    <a:moveTo>
                      <a:pt x="480" y="0"/>
                    </a:moveTo>
                    <a:cubicBezTo>
                      <a:pt x="468" y="68"/>
                      <a:pt x="456" y="136"/>
                      <a:pt x="432" y="192"/>
                    </a:cubicBezTo>
                    <a:cubicBezTo>
                      <a:pt x="408" y="248"/>
                      <a:pt x="344" y="280"/>
                      <a:pt x="336" y="336"/>
                    </a:cubicBezTo>
                    <a:cubicBezTo>
                      <a:pt x="328" y="392"/>
                      <a:pt x="328" y="488"/>
                      <a:pt x="384" y="528"/>
                    </a:cubicBezTo>
                    <a:cubicBezTo>
                      <a:pt x="440" y="568"/>
                      <a:pt x="616" y="552"/>
                      <a:pt x="672" y="576"/>
                    </a:cubicBezTo>
                    <a:cubicBezTo>
                      <a:pt x="728" y="600"/>
                      <a:pt x="688" y="632"/>
                      <a:pt x="720" y="672"/>
                    </a:cubicBezTo>
                    <a:cubicBezTo>
                      <a:pt x="752" y="712"/>
                      <a:pt x="912" y="800"/>
                      <a:pt x="864" y="816"/>
                    </a:cubicBezTo>
                    <a:cubicBezTo>
                      <a:pt x="816" y="832"/>
                      <a:pt x="560" y="776"/>
                      <a:pt x="432" y="768"/>
                    </a:cubicBezTo>
                    <a:cubicBezTo>
                      <a:pt x="304" y="760"/>
                      <a:pt x="168" y="752"/>
                      <a:pt x="96" y="768"/>
                    </a:cubicBezTo>
                    <a:cubicBezTo>
                      <a:pt x="24" y="784"/>
                      <a:pt x="12" y="824"/>
                      <a:pt x="0" y="8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Oval 135"/>
              <p:cNvSpPr>
                <a:spLocks noChangeArrowheads="1"/>
              </p:cNvSpPr>
              <p:nvPr/>
            </p:nvSpPr>
            <p:spPr bwMode="auto">
              <a:xfrm>
                <a:off x="1056" y="35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" name="Oval 136"/>
              <p:cNvSpPr>
                <a:spLocks noChangeArrowheads="1"/>
              </p:cNvSpPr>
              <p:nvPr/>
            </p:nvSpPr>
            <p:spPr bwMode="auto">
              <a:xfrm>
                <a:off x="816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Oval 137"/>
              <p:cNvSpPr>
                <a:spLocks noChangeArrowheads="1"/>
              </p:cNvSpPr>
              <p:nvPr/>
            </p:nvSpPr>
            <p:spPr bwMode="auto">
              <a:xfrm>
                <a:off x="720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Oval 138"/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3" name="Oval 139"/>
              <p:cNvSpPr>
                <a:spLocks noChangeArrowheads="1"/>
              </p:cNvSpPr>
              <p:nvPr/>
            </p:nvSpPr>
            <p:spPr bwMode="auto">
              <a:xfrm>
                <a:off x="576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Oval 140"/>
              <p:cNvSpPr>
                <a:spLocks noChangeArrowheads="1"/>
              </p:cNvSpPr>
              <p:nvPr/>
            </p:nvSpPr>
            <p:spPr bwMode="auto">
              <a:xfrm>
                <a:off x="864" y="30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5" name="Oval 141"/>
              <p:cNvSpPr>
                <a:spLocks noChangeArrowheads="1"/>
              </p:cNvSpPr>
              <p:nvPr/>
            </p:nvSpPr>
            <p:spPr bwMode="auto">
              <a:xfrm>
                <a:off x="1344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" name="Oval 142"/>
              <p:cNvSpPr>
                <a:spLocks noChangeArrowheads="1"/>
              </p:cNvSpPr>
              <p:nvPr/>
            </p:nvSpPr>
            <p:spPr bwMode="auto">
              <a:xfrm>
                <a:off x="1392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1" name="Text Box 143"/>
            <p:cNvSpPr txBox="1">
              <a:spLocks noChangeArrowheads="1"/>
            </p:cNvSpPr>
            <p:nvPr/>
          </p:nvSpPr>
          <p:spPr bwMode="auto">
            <a:xfrm>
              <a:off x="1152" y="3679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sz="2000" dirty="0">
                  <a:effectLst/>
                  <a:latin typeface="Times New Roman" pitchFamily="18" charset="0"/>
                </a:rPr>
                <a:t>1000</a:t>
              </a:r>
            </a:p>
          </p:txBody>
        </p:sp>
      </p:grpSp>
      <p:grpSp>
        <p:nvGrpSpPr>
          <p:cNvPr id="267" name="Group 144"/>
          <p:cNvGrpSpPr>
            <a:grpSpLocks/>
          </p:cNvGrpSpPr>
          <p:nvPr/>
        </p:nvGrpSpPr>
        <p:grpSpPr bwMode="auto">
          <a:xfrm>
            <a:off x="1828800" y="2133600"/>
            <a:ext cx="4495800" cy="4572000"/>
            <a:chOff x="2016" y="2592"/>
            <a:chExt cx="1104" cy="1337"/>
          </a:xfrm>
        </p:grpSpPr>
        <p:grpSp>
          <p:nvGrpSpPr>
            <p:cNvPr id="268" name="Group 145"/>
            <p:cNvGrpSpPr>
              <a:grpSpLocks/>
            </p:cNvGrpSpPr>
            <p:nvPr/>
          </p:nvGrpSpPr>
          <p:grpSpPr bwMode="auto">
            <a:xfrm>
              <a:off x="2016" y="2592"/>
              <a:ext cx="1104" cy="1008"/>
              <a:chOff x="2016" y="2640"/>
              <a:chExt cx="1104" cy="1008"/>
            </a:xfrm>
          </p:grpSpPr>
          <p:sp>
            <p:nvSpPr>
              <p:cNvPr id="270" name="AutoShape 14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" name="Oval 147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Oval 148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Oval 149"/>
              <p:cNvSpPr>
                <a:spLocks noChangeArrowheads="1"/>
              </p:cNvSpPr>
              <p:nvPr/>
            </p:nvSpPr>
            <p:spPr bwMode="auto">
              <a:xfrm>
                <a:off x="2448" y="29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" name="Oval 150"/>
              <p:cNvSpPr>
                <a:spLocks noChangeArrowheads="1"/>
              </p:cNvSpPr>
              <p:nvPr/>
            </p:nvSpPr>
            <p:spPr bwMode="auto">
              <a:xfrm>
                <a:off x="2448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" name="Oval 151"/>
              <p:cNvSpPr>
                <a:spLocks noChangeArrowheads="1"/>
              </p:cNvSpPr>
              <p:nvPr/>
            </p:nvSpPr>
            <p:spPr bwMode="auto">
              <a:xfrm>
                <a:off x="2544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" name="Oval 152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" name="Oval 153"/>
              <p:cNvSpPr>
                <a:spLocks noChangeArrowheads="1"/>
              </p:cNvSpPr>
              <p:nvPr/>
            </p:nvSpPr>
            <p:spPr bwMode="auto">
              <a:xfrm>
                <a:off x="2832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" name="Oval 154"/>
              <p:cNvSpPr>
                <a:spLocks noChangeArrowheads="1"/>
              </p:cNvSpPr>
              <p:nvPr/>
            </p:nvSpPr>
            <p:spPr bwMode="auto">
              <a:xfrm>
                <a:off x="2832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" name="Oval 155"/>
              <p:cNvSpPr>
                <a:spLocks noChangeArrowheads="1"/>
              </p:cNvSpPr>
              <p:nvPr/>
            </p:nvSpPr>
            <p:spPr bwMode="auto">
              <a:xfrm>
                <a:off x="2496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Oval 156"/>
              <p:cNvSpPr>
                <a:spLocks noChangeArrowheads="1"/>
              </p:cNvSpPr>
              <p:nvPr/>
            </p:nvSpPr>
            <p:spPr bwMode="auto">
              <a:xfrm>
                <a:off x="2400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" name="Oval 157"/>
              <p:cNvSpPr>
                <a:spLocks noChangeArrowheads="1"/>
              </p:cNvSpPr>
              <p:nvPr/>
            </p:nvSpPr>
            <p:spPr bwMode="auto">
              <a:xfrm>
                <a:off x="2784" y="35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Oval 158"/>
              <p:cNvSpPr>
                <a:spLocks noChangeArrowheads="1"/>
              </p:cNvSpPr>
              <p:nvPr/>
            </p:nvSpPr>
            <p:spPr bwMode="auto">
              <a:xfrm>
                <a:off x="2688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Oval 159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" name="Oval 160"/>
              <p:cNvSpPr>
                <a:spLocks noChangeArrowheads="1"/>
              </p:cNvSpPr>
              <p:nvPr/>
            </p:nvSpPr>
            <p:spPr bwMode="auto">
              <a:xfrm>
                <a:off x="2832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Oval 161"/>
              <p:cNvSpPr>
                <a:spLocks noChangeArrowheads="1"/>
              </p:cNvSpPr>
              <p:nvPr/>
            </p:nvSpPr>
            <p:spPr bwMode="auto">
              <a:xfrm>
                <a:off x="2640" y="31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" name="Oval 162"/>
              <p:cNvSpPr>
                <a:spLocks noChangeArrowheads="1"/>
              </p:cNvSpPr>
              <p:nvPr/>
            </p:nvSpPr>
            <p:spPr bwMode="auto">
              <a:xfrm>
                <a:off x="2208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Oval 163"/>
              <p:cNvSpPr>
                <a:spLocks noChangeArrowheads="1"/>
              </p:cNvSpPr>
              <p:nvPr/>
            </p:nvSpPr>
            <p:spPr bwMode="auto">
              <a:xfrm>
                <a:off x="2352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Oval 164"/>
              <p:cNvSpPr>
                <a:spLocks noChangeArrowheads="1"/>
              </p:cNvSpPr>
              <p:nvPr/>
            </p:nvSpPr>
            <p:spPr bwMode="auto">
              <a:xfrm>
                <a:off x="2304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" name="Oval 165"/>
              <p:cNvSpPr>
                <a:spLocks noChangeArrowheads="1"/>
              </p:cNvSpPr>
              <p:nvPr/>
            </p:nvSpPr>
            <p:spPr bwMode="auto">
              <a:xfrm>
                <a:off x="2160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Oval 166"/>
              <p:cNvSpPr>
                <a:spLocks noChangeArrowheads="1"/>
              </p:cNvSpPr>
              <p:nvPr/>
            </p:nvSpPr>
            <p:spPr bwMode="auto">
              <a:xfrm>
                <a:off x="2112" y="35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67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68"/>
              <p:cNvSpPr>
                <a:spLocks noChangeArrowheads="1"/>
              </p:cNvSpPr>
              <p:nvPr/>
            </p:nvSpPr>
            <p:spPr bwMode="auto">
              <a:xfrm>
                <a:off x="2880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3" name="Oval 169"/>
              <p:cNvSpPr>
                <a:spLocks noChangeArrowheads="1"/>
              </p:cNvSpPr>
              <p:nvPr/>
            </p:nvSpPr>
            <p:spPr bwMode="auto">
              <a:xfrm>
                <a:off x="2928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Freeform 170"/>
              <p:cNvSpPr>
                <a:spLocks/>
              </p:cNvSpPr>
              <p:nvPr/>
            </p:nvSpPr>
            <p:spPr bwMode="auto">
              <a:xfrm>
                <a:off x="2208" y="2688"/>
                <a:ext cx="824" cy="928"/>
              </a:xfrm>
              <a:custGeom>
                <a:avLst/>
                <a:gdLst/>
                <a:ahLst/>
                <a:cxnLst>
                  <a:cxn ang="0">
                    <a:pos x="336" y="0"/>
                  </a:cxn>
                  <a:cxn ang="0">
                    <a:pos x="432" y="144"/>
                  </a:cxn>
                  <a:cxn ang="0">
                    <a:pos x="384" y="240"/>
                  </a:cxn>
                  <a:cxn ang="0">
                    <a:pos x="288" y="240"/>
                  </a:cxn>
                  <a:cxn ang="0">
                    <a:pos x="192" y="432"/>
                  </a:cxn>
                  <a:cxn ang="0">
                    <a:pos x="336" y="576"/>
                  </a:cxn>
                  <a:cxn ang="0">
                    <a:pos x="432" y="480"/>
                  </a:cxn>
                  <a:cxn ang="0">
                    <a:pos x="576" y="480"/>
                  </a:cxn>
                  <a:cxn ang="0">
                    <a:pos x="672" y="672"/>
                  </a:cxn>
                  <a:cxn ang="0">
                    <a:pos x="624" y="720"/>
                  </a:cxn>
                  <a:cxn ang="0">
                    <a:pos x="816" y="864"/>
                  </a:cxn>
                  <a:cxn ang="0">
                    <a:pos x="576" y="912"/>
                  </a:cxn>
                  <a:cxn ang="0">
                    <a:pos x="480" y="768"/>
                  </a:cxn>
                  <a:cxn ang="0">
                    <a:pos x="240" y="864"/>
                  </a:cxn>
                  <a:cxn ang="0">
                    <a:pos x="144" y="864"/>
                  </a:cxn>
                  <a:cxn ang="0">
                    <a:pos x="192" y="624"/>
                  </a:cxn>
                  <a:cxn ang="0">
                    <a:pos x="96" y="576"/>
                  </a:cxn>
                  <a:cxn ang="0">
                    <a:pos x="0" y="864"/>
                  </a:cxn>
                </a:cxnLst>
                <a:rect l="0" t="0" r="r" b="b"/>
                <a:pathLst>
                  <a:path w="824" h="928">
                    <a:moveTo>
                      <a:pt x="336" y="0"/>
                    </a:moveTo>
                    <a:cubicBezTo>
                      <a:pt x="380" y="52"/>
                      <a:pt x="424" y="104"/>
                      <a:pt x="432" y="144"/>
                    </a:cubicBezTo>
                    <a:cubicBezTo>
                      <a:pt x="440" y="184"/>
                      <a:pt x="408" y="224"/>
                      <a:pt x="384" y="240"/>
                    </a:cubicBezTo>
                    <a:cubicBezTo>
                      <a:pt x="360" y="256"/>
                      <a:pt x="320" y="208"/>
                      <a:pt x="288" y="240"/>
                    </a:cubicBezTo>
                    <a:cubicBezTo>
                      <a:pt x="256" y="272"/>
                      <a:pt x="184" y="376"/>
                      <a:pt x="192" y="432"/>
                    </a:cubicBezTo>
                    <a:cubicBezTo>
                      <a:pt x="200" y="488"/>
                      <a:pt x="296" y="568"/>
                      <a:pt x="336" y="576"/>
                    </a:cubicBezTo>
                    <a:cubicBezTo>
                      <a:pt x="376" y="584"/>
                      <a:pt x="392" y="496"/>
                      <a:pt x="432" y="480"/>
                    </a:cubicBezTo>
                    <a:cubicBezTo>
                      <a:pt x="472" y="464"/>
                      <a:pt x="536" y="448"/>
                      <a:pt x="576" y="480"/>
                    </a:cubicBezTo>
                    <a:cubicBezTo>
                      <a:pt x="616" y="512"/>
                      <a:pt x="664" y="632"/>
                      <a:pt x="672" y="672"/>
                    </a:cubicBezTo>
                    <a:cubicBezTo>
                      <a:pt x="680" y="712"/>
                      <a:pt x="600" y="688"/>
                      <a:pt x="624" y="720"/>
                    </a:cubicBezTo>
                    <a:cubicBezTo>
                      <a:pt x="648" y="752"/>
                      <a:pt x="824" y="832"/>
                      <a:pt x="816" y="864"/>
                    </a:cubicBezTo>
                    <a:cubicBezTo>
                      <a:pt x="808" y="896"/>
                      <a:pt x="632" y="928"/>
                      <a:pt x="576" y="912"/>
                    </a:cubicBezTo>
                    <a:cubicBezTo>
                      <a:pt x="520" y="896"/>
                      <a:pt x="536" y="776"/>
                      <a:pt x="480" y="768"/>
                    </a:cubicBezTo>
                    <a:cubicBezTo>
                      <a:pt x="424" y="760"/>
                      <a:pt x="296" y="848"/>
                      <a:pt x="240" y="864"/>
                    </a:cubicBezTo>
                    <a:cubicBezTo>
                      <a:pt x="184" y="880"/>
                      <a:pt x="152" y="904"/>
                      <a:pt x="144" y="864"/>
                    </a:cubicBezTo>
                    <a:cubicBezTo>
                      <a:pt x="136" y="824"/>
                      <a:pt x="200" y="672"/>
                      <a:pt x="192" y="624"/>
                    </a:cubicBezTo>
                    <a:cubicBezTo>
                      <a:pt x="184" y="576"/>
                      <a:pt x="128" y="536"/>
                      <a:pt x="96" y="576"/>
                    </a:cubicBezTo>
                    <a:cubicBezTo>
                      <a:pt x="64" y="616"/>
                      <a:pt x="32" y="740"/>
                      <a:pt x="0" y="8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Oval 171"/>
              <p:cNvSpPr>
                <a:spLocks noChangeArrowheads="1"/>
              </p:cNvSpPr>
              <p:nvPr/>
            </p:nvSpPr>
            <p:spPr bwMode="auto">
              <a:xfrm>
                <a:off x="2784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Oval 172"/>
              <p:cNvSpPr>
                <a:spLocks noChangeArrowheads="1"/>
              </p:cNvSpPr>
              <p:nvPr/>
            </p:nvSpPr>
            <p:spPr bwMode="auto">
              <a:xfrm>
                <a:off x="2544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9" name="Text Box 173"/>
            <p:cNvSpPr txBox="1">
              <a:spLocks noChangeArrowheads="1"/>
            </p:cNvSpPr>
            <p:nvPr/>
          </p:nvSpPr>
          <p:spPr bwMode="auto">
            <a:xfrm>
              <a:off x="2544" y="3679"/>
              <a:ext cx="5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sz="2000" dirty="0">
                  <a:effectLst/>
                  <a:latin typeface="Times New Roman" pitchFamily="18" charset="0"/>
                </a:rPr>
                <a:t>10000</a:t>
              </a:r>
            </a:p>
          </p:txBody>
        </p:sp>
      </p:grpSp>
      <p:grpSp>
        <p:nvGrpSpPr>
          <p:cNvPr id="297" name="Group 35"/>
          <p:cNvGrpSpPr>
            <a:grpSpLocks/>
          </p:cNvGrpSpPr>
          <p:nvPr/>
        </p:nvGrpSpPr>
        <p:grpSpPr bwMode="auto">
          <a:xfrm>
            <a:off x="1981200" y="2057400"/>
            <a:ext cx="4267200" cy="4572000"/>
            <a:chOff x="3552" y="2592"/>
            <a:chExt cx="1104" cy="1337"/>
          </a:xfrm>
        </p:grpSpPr>
        <p:grpSp>
          <p:nvGrpSpPr>
            <p:cNvPr id="298" name="Group 36"/>
            <p:cNvGrpSpPr>
              <a:grpSpLocks/>
            </p:cNvGrpSpPr>
            <p:nvPr/>
          </p:nvGrpSpPr>
          <p:grpSpPr bwMode="auto">
            <a:xfrm>
              <a:off x="3552" y="2592"/>
              <a:ext cx="1104" cy="1008"/>
              <a:chOff x="3552" y="2592"/>
              <a:chExt cx="1104" cy="1008"/>
            </a:xfrm>
          </p:grpSpPr>
          <p:sp>
            <p:nvSpPr>
              <p:cNvPr id="300" name="AutoShape 37"/>
              <p:cNvSpPr>
                <a:spLocks noChangeArrowheads="1"/>
              </p:cNvSpPr>
              <p:nvPr/>
            </p:nvSpPr>
            <p:spPr bwMode="auto">
              <a:xfrm>
                <a:off x="3552" y="2592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Oval 38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Oval 39"/>
              <p:cNvSpPr>
                <a:spLocks noChangeArrowheads="1"/>
              </p:cNvSpPr>
              <p:nvPr/>
            </p:nvSpPr>
            <p:spPr bwMode="auto">
              <a:xfrm>
                <a:off x="4032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Oval 40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Oval 41"/>
              <p:cNvSpPr>
                <a:spLocks noChangeArrowheads="1"/>
              </p:cNvSpPr>
              <p:nvPr/>
            </p:nvSpPr>
            <p:spPr bwMode="auto">
              <a:xfrm>
                <a:off x="3984" y="31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" name="Oval 42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6" name="Oval 43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" name="Oval 44"/>
              <p:cNvSpPr>
                <a:spLocks noChangeArrowheads="1"/>
              </p:cNvSpPr>
              <p:nvPr/>
            </p:nvSpPr>
            <p:spPr bwMode="auto">
              <a:xfrm>
                <a:off x="4368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" name="Oval 45"/>
              <p:cNvSpPr>
                <a:spLocks noChangeArrowheads="1"/>
              </p:cNvSpPr>
              <p:nvPr/>
            </p:nvSpPr>
            <p:spPr bwMode="auto">
              <a:xfrm>
                <a:off x="4368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" name="Oval 46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" name="Oval 47"/>
              <p:cNvSpPr>
                <a:spLocks noChangeArrowheads="1"/>
              </p:cNvSpPr>
              <p:nvPr/>
            </p:nvSpPr>
            <p:spPr bwMode="auto">
              <a:xfrm>
                <a:off x="3936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" name="Oval 48"/>
              <p:cNvSpPr>
                <a:spLocks noChangeArrowheads="1"/>
              </p:cNvSpPr>
              <p:nvPr/>
            </p:nvSpPr>
            <p:spPr bwMode="auto">
              <a:xfrm>
                <a:off x="4320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Oval 49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Oval 50"/>
              <p:cNvSpPr>
                <a:spLocks noChangeArrowheads="1"/>
              </p:cNvSpPr>
              <p:nvPr/>
            </p:nvSpPr>
            <p:spPr bwMode="auto">
              <a:xfrm>
                <a:off x="4128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" name="Oval 51"/>
              <p:cNvSpPr>
                <a:spLocks noChangeArrowheads="1"/>
              </p:cNvSpPr>
              <p:nvPr/>
            </p:nvSpPr>
            <p:spPr bwMode="auto">
              <a:xfrm>
                <a:off x="4368" y="33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Oval 52"/>
              <p:cNvSpPr>
                <a:spLocks noChangeArrowheads="1"/>
              </p:cNvSpPr>
              <p:nvPr/>
            </p:nvSpPr>
            <p:spPr bwMode="auto">
              <a:xfrm>
                <a:off x="4176" y="30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Oval 53"/>
              <p:cNvSpPr>
                <a:spLocks noChangeArrowheads="1"/>
              </p:cNvSpPr>
              <p:nvPr/>
            </p:nvSpPr>
            <p:spPr bwMode="auto">
              <a:xfrm>
                <a:off x="3840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" name="Oval 54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" name="Oval 55"/>
              <p:cNvSpPr>
                <a:spLocks noChangeArrowheads="1"/>
              </p:cNvSpPr>
              <p:nvPr/>
            </p:nvSpPr>
            <p:spPr bwMode="auto">
              <a:xfrm>
                <a:off x="3840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" name="Oval 56"/>
              <p:cNvSpPr>
                <a:spLocks noChangeArrowheads="1"/>
              </p:cNvSpPr>
              <p:nvPr/>
            </p:nvSpPr>
            <p:spPr bwMode="auto">
              <a:xfrm>
                <a:off x="3696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" name="Oval 57"/>
              <p:cNvSpPr>
                <a:spLocks noChangeArrowheads="1"/>
              </p:cNvSpPr>
              <p:nvPr/>
            </p:nvSpPr>
            <p:spPr bwMode="auto">
              <a:xfrm>
                <a:off x="3648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" name="Oval 58"/>
              <p:cNvSpPr>
                <a:spLocks noChangeArrowheads="1"/>
              </p:cNvSpPr>
              <p:nvPr/>
            </p:nvSpPr>
            <p:spPr bwMode="auto">
              <a:xfrm>
                <a:off x="3936" y="30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" name="Oval 59"/>
              <p:cNvSpPr>
                <a:spLocks noChangeArrowheads="1"/>
              </p:cNvSpPr>
              <p:nvPr/>
            </p:nvSpPr>
            <p:spPr bwMode="auto">
              <a:xfrm>
                <a:off x="4416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" name="Oval 60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" name="Oval 61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" name="Oval 62"/>
              <p:cNvSpPr>
                <a:spLocks noChangeArrowheads="1"/>
              </p:cNvSpPr>
              <p:nvPr/>
            </p:nvSpPr>
            <p:spPr bwMode="auto">
              <a:xfrm>
                <a:off x="4080" y="28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" name="Freeform 63"/>
              <p:cNvSpPr>
                <a:spLocks/>
              </p:cNvSpPr>
              <p:nvPr/>
            </p:nvSpPr>
            <p:spPr bwMode="auto">
              <a:xfrm>
                <a:off x="3648" y="2688"/>
                <a:ext cx="944" cy="880"/>
              </a:xfrm>
              <a:custGeom>
                <a:avLst/>
                <a:gdLst/>
                <a:ahLst/>
                <a:cxnLst>
                  <a:cxn ang="0">
                    <a:pos x="480" y="0"/>
                  </a:cxn>
                  <a:cxn ang="0">
                    <a:pos x="528" y="192"/>
                  </a:cxn>
                  <a:cxn ang="0">
                    <a:pos x="432" y="144"/>
                  </a:cxn>
                  <a:cxn ang="0">
                    <a:pos x="336" y="192"/>
                  </a:cxn>
                  <a:cxn ang="0">
                    <a:pos x="576" y="288"/>
                  </a:cxn>
                  <a:cxn ang="0">
                    <a:pos x="624" y="384"/>
                  </a:cxn>
                  <a:cxn ang="0">
                    <a:pos x="528" y="384"/>
                  </a:cxn>
                  <a:cxn ang="0">
                    <a:pos x="336" y="336"/>
                  </a:cxn>
                  <a:cxn ang="0">
                    <a:pos x="288" y="432"/>
                  </a:cxn>
                  <a:cxn ang="0">
                    <a:pos x="432" y="480"/>
                  </a:cxn>
                  <a:cxn ang="0">
                    <a:pos x="384" y="576"/>
                  </a:cxn>
                  <a:cxn ang="0">
                    <a:pos x="192" y="576"/>
                  </a:cxn>
                  <a:cxn ang="0">
                    <a:pos x="192" y="672"/>
                  </a:cxn>
                  <a:cxn ang="0">
                    <a:pos x="432" y="672"/>
                  </a:cxn>
                  <a:cxn ang="0">
                    <a:pos x="528" y="768"/>
                  </a:cxn>
                  <a:cxn ang="0">
                    <a:pos x="624" y="720"/>
                  </a:cxn>
                  <a:cxn ang="0">
                    <a:pos x="528" y="576"/>
                  </a:cxn>
                  <a:cxn ang="0">
                    <a:pos x="672" y="480"/>
                  </a:cxn>
                  <a:cxn ang="0">
                    <a:pos x="768" y="672"/>
                  </a:cxn>
                  <a:cxn ang="0">
                    <a:pos x="720" y="720"/>
                  </a:cxn>
                  <a:cxn ang="0">
                    <a:pos x="768" y="816"/>
                  </a:cxn>
                  <a:cxn ang="0">
                    <a:pos x="864" y="816"/>
                  </a:cxn>
                  <a:cxn ang="0">
                    <a:pos x="912" y="864"/>
                  </a:cxn>
                  <a:cxn ang="0">
                    <a:pos x="672" y="864"/>
                  </a:cxn>
                  <a:cxn ang="0">
                    <a:pos x="672" y="768"/>
                  </a:cxn>
                  <a:cxn ang="0">
                    <a:pos x="528" y="864"/>
                  </a:cxn>
                  <a:cxn ang="0">
                    <a:pos x="336" y="768"/>
                  </a:cxn>
                  <a:cxn ang="0">
                    <a:pos x="288" y="864"/>
                  </a:cxn>
                  <a:cxn ang="0">
                    <a:pos x="192" y="864"/>
                  </a:cxn>
                  <a:cxn ang="0">
                    <a:pos x="192" y="768"/>
                  </a:cxn>
                  <a:cxn ang="0">
                    <a:pos x="144" y="720"/>
                  </a:cxn>
                  <a:cxn ang="0">
                    <a:pos x="0" y="864"/>
                  </a:cxn>
                </a:cxnLst>
                <a:rect l="0" t="0" r="r" b="b"/>
                <a:pathLst>
                  <a:path w="944" h="880">
                    <a:moveTo>
                      <a:pt x="480" y="0"/>
                    </a:moveTo>
                    <a:cubicBezTo>
                      <a:pt x="508" y="84"/>
                      <a:pt x="536" y="168"/>
                      <a:pt x="528" y="192"/>
                    </a:cubicBezTo>
                    <a:cubicBezTo>
                      <a:pt x="520" y="216"/>
                      <a:pt x="464" y="144"/>
                      <a:pt x="432" y="144"/>
                    </a:cubicBezTo>
                    <a:cubicBezTo>
                      <a:pt x="400" y="144"/>
                      <a:pt x="312" y="168"/>
                      <a:pt x="336" y="192"/>
                    </a:cubicBezTo>
                    <a:cubicBezTo>
                      <a:pt x="360" y="216"/>
                      <a:pt x="528" y="256"/>
                      <a:pt x="576" y="288"/>
                    </a:cubicBezTo>
                    <a:cubicBezTo>
                      <a:pt x="624" y="320"/>
                      <a:pt x="632" y="368"/>
                      <a:pt x="624" y="384"/>
                    </a:cubicBezTo>
                    <a:cubicBezTo>
                      <a:pt x="616" y="400"/>
                      <a:pt x="576" y="392"/>
                      <a:pt x="528" y="384"/>
                    </a:cubicBezTo>
                    <a:cubicBezTo>
                      <a:pt x="480" y="376"/>
                      <a:pt x="376" y="328"/>
                      <a:pt x="336" y="336"/>
                    </a:cubicBezTo>
                    <a:cubicBezTo>
                      <a:pt x="296" y="344"/>
                      <a:pt x="272" y="408"/>
                      <a:pt x="288" y="432"/>
                    </a:cubicBezTo>
                    <a:cubicBezTo>
                      <a:pt x="304" y="456"/>
                      <a:pt x="416" y="456"/>
                      <a:pt x="432" y="480"/>
                    </a:cubicBezTo>
                    <a:cubicBezTo>
                      <a:pt x="448" y="504"/>
                      <a:pt x="424" y="560"/>
                      <a:pt x="384" y="576"/>
                    </a:cubicBezTo>
                    <a:cubicBezTo>
                      <a:pt x="344" y="592"/>
                      <a:pt x="224" y="560"/>
                      <a:pt x="192" y="576"/>
                    </a:cubicBezTo>
                    <a:cubicBezTo>
                      <a:pt x="160" y="592"/>
                      <a:pt x="152" y="656"/>
                      <a:pt x="192" y="672"/>
                    </a:cubicBezTo>
                    <a:cubicBezTo>
                      <a:pt x="232" y="688"/>
                      <a:pt x="376" y="656"/>
                      <a:pt x="432" y="672"/>
                    </a:cubicBezTo>
                    <a:cubicBezTo>
                      <a:pt x="488" y="688"/>
                      <a:pt x="496" y="760"/>
                      <a:pt x="528" y="768"/>
                    </a:cubicBezTo>
                    <a:cubicBezTo>
                      <a:pt x="560" y="776"/>
                      <a:pt x="624" y="752"/>
                      <a:pt x="624" y="720"/>
                    </a:cubicBezTo>
                    <a:cubicBezTo>
                      <a:pt x="624" y="688"/>
                      <a:pt x="520" y="616"/>
                      <a:pt x="528" y="576"/>
                    </a:cubicBezTo>
                    <a:cubicBezTo>
                      <a:pt x="536" y="536"/>
                      <a:pt x="632" y="464"/>
                      <a:pt x="672" y="480"/>
                    </a:cubicBezTo>
                    <a:cubicBezTo>
                      <a:pt x="712" y="496"/>
                      <a:pt x="760" y="632"/>
                      <a:pt x="768" y="672"/>
                    </a:cubicBezTo>
                    <a:cubicBezTo>
                      <a:pt x="776" y="712"/>
                      <a:pt x="720" y="696"/>
                      <a:pt x="720" y="720"/>
                    </a:cubicBezTo>
                    <a:cubicBezTo>
                      <a:pt x="720" y="744"/>
                      <a:pt x="744" y="800"/>
                      <a:pt x="768" y="816"/>
                    </a:cubicBezTo>
                    <a:cubicBezTo>
                      <a:pt x="792" y="832"/>
                      <a:pt x="840" y="808"/>
                      <a:pt x="864" y="816"/>
                    </a:cubicBezTo>
                    <a:cubicBezTo>
                      <a:pt x="888" y="824"/>
                      <a:pt x="944" y="856"/>
                      <a:pt x="912" y="864"/>
                    </a:cubicBezTo>
                    <a:cubicBezTo>
                      <a:pt x="880" y="872"/>
                      <a:pt x="712" y="880"/>
                      <a:pt x="672" y="864"/>
                    </a:cubicBezTo>
                    <a:cubicBezTo>
                      <a:pt x="632" y="848"/>
                      <a:pt x="696" y="768"/>
                      <a:pt x="672" y="768"/>
                    </a:cubicBezTo>
                    <a:cubicBezTo>
                      <a:pt x="648" y="768"/>
                      <a:pt x="584" y="864"/>
                      <a:pt x="528" y="864"/>
                    </a:cubicBezTo>
                    <a:cubicBezTo>
                      <a:pt x="472" y="864"/>
                      <a:pt x="376" y="768"/>
                      <a:pt x="336" y="768"/>
                    </a:cubicBezTo>
                    <a:cubicBezTo>
                      <a:pt x="296" y="768"/>
                      <a:pt x="312" y="848"/>
                      <a:pt x="288" y="864"/>
                    </a:cubicBezTo>
                    <a:cubicBezTo>
                      <a:pt x="264" y="880"/>
                      <a:pt x="208" y="880"/>
                      <a:pt x="192" y="864"/>
                    </a:cubicBezTo>
                    <a:cubicBezTo>
                      <a:pt x="176" y="848"/>
                      <a:pt x="200" y="792"/>
                      <a:pt x="192" y="768"/>
                    </a:cubicBezTo>
                    <a:cubicBezTo>
                      <a:pt x="184" y="744"/>
                      <a:pt x="176" y="704"/>
                      <a:pt x="144" y="720"/>
                    </a:cubicBezTo>
                    <a:cubicBezTo>
                      <a:pt x="112" y="736"/>
                      <a:pt x="56" y="800"/>
                      <a:pt x="0" y="8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" name="Oval 64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" name="Oval 65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" name="Oval 66"/>
              <p:cNvSpPr>
                <a:spLocks noChangeArrowheads="1"/>
              </p:cNvSpPr>
              <p:nvPr/>
            </p:nvSpPr>
            <p:spPr bwMode="auto">
              <a:xfrm>
                <a:off x="4080" y="30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" name="Oval 67"/>
              <p:cNvSpPr>
                <a:spLocks noChangeArrowheads="1"/>
              </p:cNvSpPr>
              <p:nvPr/>
            </p:nvSpPr>
            <p:spPr bwMode="auto">
              <a:xfrm>
                <a:off x="4032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" name="Oval 68"/>
              <p:cNvSpPr>
                <a:spLocks noChangeArrowheads="1"/>
              </p:cNvSpPr>
              <p:nvPr/>
            </p:nvSpPr>
            <p:spPr bwMode="auto">
              <a:xfrm>
                <a:off x="3744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" name="Oval 69"/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" name="Oval 70"/>
              <p:cNvSpPr>
                <a:spLocks noChangeArrowheads="1"/>
              </p:cNvSpPr>
              <p:nvPr/>
            </p:nvSpPr>
            <p:spPr bwMode="auto">
              <a:xfrm>
                <a:off x="4272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9" name="Text Box 71"/>
            <p:cNvSpPr txBox="1">
              <a:spLocks noChangeArrowheads="1"/>
            </p:cNvSpPr>
            <p:nvPr/>
          </p:nvSpPr>
          <p:spPr bwMode="auto">
            <a:xfrm>
              <a:off x="4128" y="3679"/>
              <a:ext cx="5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sz="2000" dirty="0">
                  <a:effectLst/>
                  <a:latin typeface="Times New Roman" pitchFamily="18" charset="0"/>
                </a:rPr>
                <a:t>25000</a:t>
              </a:r>
            </a:p>
          </p:txBody>
        </p:sp>
      </p:grpSp>
      <p:sp>
        <p:nvSpPr>
          <p:cNvPr id="334" name="Slide Number Placeholder 3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19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335" name="Footer Placeholder 33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962400" cy="365125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5" name="Content Placeholder 4" descr="vulcano20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5708" y="1935163"/>
            <a:ext cx="5852583" cy="4389437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Monitoring of environments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like: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 of an active volcano, difficult terrain border lands, bridges, battlefields, roads, sluices etc.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2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038600" cy="365125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EXAMPLE </a:t>
            </a:r>
            <a:r>
              <a:rPr lang="en-US" dirty="0" smtClean="0"/>
              <a:t>(2)</a:t>
            </a:r>
            <a:endParaRPr lang="en-CA" dirty="0"/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1524001" y="1219200"/>
            <a:ext cx="594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de-DE" dirty="0">
                <a:effectLst/>
                <a:latin typeface="Arial" charset="0"/>
              </a:rPr>
              <a:t>Example II: Learning a two-dimensional representation of a two-dimensional (square) input space: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1" y="2209800"/>
            <a:ext cx="3771900" cy="4048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1" y="2209800"/>
            <a:ext cx="3733800" cy="406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1" y="2209800"/>
            <a:ext cx="3767137" cy="404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8401" y="2209800"/>
            <a:ext cx="3767137" cy="404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38401" y="2209800"/>
            <a:ext cx="3733800" cy="397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38400" y="2209800"/>
            <a:ext cx="377804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20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419600" cy="365125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 smtClean="0"/>
              <a:t>EXAMPLE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133600"/>
            <a:ext cx="3167062" cy="379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133600"/>
            <a:ext cx="313082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1" y="2133600"/>
            <a:ext cx="3124200" cy="381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0" y="2209800"/>
            <a:ext cx="3048000" cy="3616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2209800"/>
            <a:ext cx="295901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95600" y="2133600"/>
            <a:ext cx="297758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21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038600" cy="365125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(4)</a:t>
            </a:r>
            <a:endParaRPr lang="en-US" dirty="0"/>
          </a:p>
        </p:txBody>
      </p:sp>
      <p:pic>
        <p:nvPicPr>
          <p:cNvPr id="4" name="Picture 4" descr="sdfsd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2743200"/>
            <a:ext cx="4676775" cy="1762125"/>
          </a:xfrm>
          <a:prstGeom prst="rect">
            <a:avLst/>
          </a:prstGeom>
          <a:noFill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15000" y="2895600"/>
            <a:ext cx="24733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lphaLcParenR"/>
            </a:pPr>
            <a:r>
              <a:rPr lang="en-US" dirty="0"/>
              <a:t>Input space</a:t>
            </a:r>
          </a:p>
          <a:p>
            <a:pPr marL="457200" indent="-457200">
              <a:buFontTx/>
              <a:buAutoNum type="alphaLcParenR"/>
            </a:pPr>
            <a:r>
              <a:rPr lang="en-US" dirty="0"/>
              <a:t>Initial weights</a:t>
            </a:r>
          </a:p>
          <a:p>
            <a:pPr marL="457200" indent="-457200">
              <a:buFontTx/>
              <a:buAutoNum type="alphaLcParenR"/>
            </a:pPr>
            <a:r>
              <a:rPr lang="en-US" dirty="0"/>
              <a:t>Final weights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4572000"/>
            <a:ext cx="60749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http://www.ai-junkie.com/files/KirkD_SOM.zip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TW" dirty="0" smtClean="0">
                <a:hlinkClick r:id="rId4"/>
              </a:rPr>
              <a:t>http://www.cs.usyd.edu.au/~irena/ai01/nn/somapplet.htm</a:t>
            </a:r>
            <a:r>
              <a:rPr lang="en-US" altLang="zh-TW" dirty="0" smtClean="0"/>
              <a:t> 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22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038600" cy="365125"/>
          </a:xfrm>
        </p:spPr>
        <p:txBody>
          <a:bodyPr/>
          <a:lstStyle/>
          <a:p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2133600"/>
            <a:ext cx="4851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http://www.ai-junkie.com/files/SOMDemo.zip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</a:t>
            </a:r>
            <a:r>
              <a:rPr lang="en-US" dirty="0" smtClean="0"/>
              <a:t>APPLICATION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924800" cy="9143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/>
              <a:t>WEBSOM: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Organization </a:t>
            </a:r>
            <a:r>
              <a:rPr lang="en-US" sz="2800" dirty="0"/>
              <a:t>of a Massive Document Collection</a:t>
            </a:r>
          </a:p>
        </p:txBody>
      </p:sp>
      <p:pic>
        <p:nvPicPr>
          <p:cNvPr id="15364" name="Picture 4" descr="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438400" y="2514600"/>
            <a:ext cx="3840163" cy="3916363"/>
          </a:xfrm>
          <a:noFill/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EE85AE-29CF-44E5-9617-1196539C0EC4}" type="slidenum">
              <a:rPr lang="en-US" sz="1600" smtClean="0"/>
              <a:pPr/>
              <a:t>23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3962400" cy="476250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CURRENT </a:t>
            </a:r>
            <a:r>
              <a:rPr lang="en-US" dirty="0" smtClean="0"/>
              <a:t>APPLICATION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828800"/>
            <a:ext cx="441960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Phonetic Typewriter</a:t>
            </a:r>
          </a:p>
        </p:txBody>
      </p:sp>
      <p:pic>
        <p:nvPicPr>
          <p:cNvPr id="27652" name="Picture 4" descr="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362200" y="3124200"/>
            <a:ext cx="4038600" cy="2111375"/>
          </a:xfrm>
          <a:noFill/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EE85AE-29CF-44E5-9617-1196539C0EC4}" type="slidenum">
              <a:rPr lang="en-US" sz="1600" smtClean="0"/>
              <a:pPr/>
              <a:t>24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3962400" cy="476250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</a:t>
            </a:r>
            <a:r>
              <a:rPr lang="en-US" dirty="0" smtClean="0"/>
              <a:t>APPLICATION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76400"/>
            <a:ext cx="4953000" cy="60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/>
              <a:t>Classifying World Poverty</a:t>
            </a:r>
          </a:p>
        </p:txBody>
      </p:sp>
      <p:pic>
        <p:nvPicPr>
          <p:cNvPr id="29700" name="Picture 4" descr="1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2971800"/>
            <a:ext cx="4267200" cy="3281363"/>
          </a:xfrm>
          <a:noFill/>
          <a:ln/>
        </p:spPr>
      </p:pic>
      <p:pic>
        <p:nvPicPr>
          <p:cNvPr id="29702" name="Picture 6" descr="1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5029200" y="3429000"/>
            <a:ext cx="3519488" cy="2187575"/>
          </a:xfrm>
          <a:noFill/>
          <a:ln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A1D64-F194-4A26-A0F0-ADB66F9CF4EB}" type="slidenum">
              <a:rPr lang="en-US" sz="1600" smtClean="0"/>
              <a:pPr/>
              <a:t>25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2286000" y="6248400"/>
            <a:ext cx="4495800" cy="476250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8153400" cy="4800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 is a biologically inspired neural network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high </a:t>
            </a:r>
            <a:r>
              <a:rPr lang="en-US" dirty="0" smtClean="0"/>
              <a:t>dimensional data clustering and </a:t>
            </a:r>
            <a:r>
              <a:rPr lang="en-US" dirty="0" smtClean="0"/>
              <a:t>visualization</a:t>
            </a:r>
            <a:endParaRPr lang="en-US" dirty="0" smtClean="0"/>
          </a:p>
          <a:p>
            <a:r>
              <a:rPr lang="en-US" dirty="0" smtClean="0"/>
              <a:t>Its most important property is topology </a:t>
            </a:r>
            <a:r>
              <a:rPr lang="en-US" dirty="0" smtClean="0"/>
              <a:t>preservation</a:t>
            </a:r>
            <a:endParaRPr lang="en-US" dirty="0" smtClean="0"/>
          </a:p>
          <a:p>
            <a:r>
              <a:rPr lang="en-US" dirty="0" smtClean="0"/>
              <a:t>There are several variants or extensions, </a:t>
            </a:r>
            <a:br>
              <a:rPr lang="en-US" dirty="0" smtClean="0"/>
            </a:br>
            <a:r>
              <a:rPr lang="en-US" dirty="0" smtClean="0"/>
              <a:t>which tends to overcome the limitations of the </a:t>
            </a:r>
            <a:r>
              <a:rPr lang="en-US" dirty="0" smtClean="0"/>
              <a:t>SOM</a:t>
            </a:r>
            <a:endParaRPr lang="en-US" dirty="0" smtClean="0"/>
          </a:p>
          <a:p>
            <a:r>
              <a:rPr lang="en-US" dirty="0" smtClean="0"/>
              <a:t>There are a number of successful applications of </a:t>
            </a:r>
            <a:r>
              <a:rPr lang="en-US" dirty="0" smtClean="0"/>
              <a:t>SOM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Dividing of network nodes into several clusters</a:t>
            </a:r>
            <a:br>
              <a:rPr lang="en-US" dirty="0" smtClean="0"/>
            </a:br>
            <a:r>
              <a:rPr lang="en-US" dirty="0" smtClean="0"/>
              <a:t>while cluster head of each cluster play the role</a:t>
            </a:r>
            <a:br>
              <a:rPr lang="en-US" dirty="0" smtClean="0"/>
            </a:br>
            <a:r>
              <a:rPr lang="en-US" dirty="0" smtClean="0"/>
              <a:t>of a local base station</a:t>
            </a:r>
          </a:p>
          <a:p>
            <a:r>
              <a:rPr lang="en-US" dirty="0" smtClean="0"/>
              <a:t>Prediction of sensor measurements </a:t>
            </a:r>
            <a:br>
              <a:rPr lang="en-US" dirty="0" smtClean="0"/>
            </a:br>
            <a:r>
              <a:rPr lang="en-US" dirty="0" smtClean="0"/>
              <a:t>(reducing communications)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A1D64-F194-4A26-A0F0-ADB66F9CF4EB}" type="slidenum">
              <a:rPr lang="en-US" sz="1600" smtClean="0"/>
              <a:pPr/>
              <a:t>26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438400" y="6248400"/>
            <a:ext cx="4343400" cy="476250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question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6900" y="2725738"/>
            <a:ext cx="2773363" cy="276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43200" y="1143000"/>
            <a:ext cx="339326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Q&amp;A</a:t>
            </a:r>
            <a:endParaRPr lang="en-US" sz="88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2514600"/>
            <a:ext cx="68453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 </a:t>
            </a:r>
          </a:p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for your attention!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ig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7763245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313935" y="1935163"/>
            <a:ext cx="651613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" y="1447800"/>
            <a:ext cx="8991600" cy="413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3200" dirty="0" smtClean="0"/>
              <a:t>Wireless sensor networks (WSNs)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have </a:t>
            </a:r>
            <a:r>
              <a:rPr lang="en-US" sz="3200" dirty="0" smtClean="0"/>
              <a:t>been recently </a:t>
            </a:r>
            <a:r>
              <a:rPr lang="en-US" sz="3200" dirty="0" smtClean="0"/>
              <a:t>deployed</a:t>
            </a:r>
            <a:br>
              <a:rPr lang="en-US" sz="3200" dirty="0" smtClean="0"/>
            </a:br>
            <a:r>
              <a:rPr lang="en-US" sz="3200" dirty="0" smtClean="0"/>
              <a:t>in </a:t>
            </a:r>
            <a:r>
              <a:rPr lang="en-US" sz="3200" dirty="0" smtClean="0"/>
              <a:t>many areas of agriculture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to </a:t>
            </a:r>
            <a:r>
              <a:rPr lang="en-US" sz="3200" dirty="0" smtClean="0"/>
              <a:t>increase yield and prevent outbreaks</a:t>
            </a:r>
          </a:p>
          <a:p>
            <a:pPr marL="342900" lvl="0" indent="-342900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3200" dirty="0" smtClean="0"/>
              <a:t>These applications rely mainly on </a:t>
            </a:r>
            <a:br>
              <a:rPr lang="en-US" sz="3200" dirty="0" smtClean="0"/>
            </a:br>
            <a:r>
              <a:rPr lang="en-US" sz="3200" dirty="0" smtClean="0"/>
              <a:t>manually measuring and </a:t>
            </a:r>
            <a:r>
              <a:rPr lang="en-US" sz="3200" dirty="0" smtClean="0"/>
              <a:t>controlling parameters </a:t>
            </a:r>
            <a:r>
              <a:rPr lang="en-US" sz="3200" dirty="0" smtClean="0"/>
              <a:t>such as moisture, temperature, pH, oxygen, </a:t>
            </a:r>
            <a:r>
              <a:rPr lang="en-US" sz="3200" dirty="0" smtClean="0"/>
              <a:t>etc</a:t>
            </a:r>
            <a:r>
              <a:rPr lang="en-US" sz="3200" dirty="0" smtClean="0"/>
              <a:t>.,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which </a:t>
            </a:r>
            <a:r>
              <a:rPr lang="en-US" sz="3200" dirty="0" smtClean="0"/>
              <a:t>are both time consuming and </a:t>
            </a:r>
            <a:r>
              <a:rPr lang="en-US" sz="3200" dirty="0" smtClean="0"/>
              <a:t>laborious</a:t>
            </a:r>
            <a:endParaRPr lang="en-US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3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114800" cy="365125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hieving-go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810000"/>
            <a:ext cx="43053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PROBLEM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199"/>
          </a:xfrm>
        </p:spPr>
        <p:txBody>
          <a:bodyPr>
            <a:noAutofit/>
          </a:bodyPr>
          <a:lstStyle/>
          <a:p>
            <a:r>
              <a:rPr lang="en-US" sz="2800" dirty="0" smtClean="0"/>
              <a:t>Localization is an essential service </a:t>
            </a:r>
            <a:br>
              <a:rPr lang="en-US" sz="2800" dirty="0" smtClean="0"/>
            </a:br>
            <a:r>
              <a:rPr lang="en-US" sz="2800" dirty="0" smtClean="0"/>
              <a:t>for many wireless sensor network applications</a:t>
            </a:r>
          </a:p>
          <a:p>
            <a:r>
              <a:rPr lang="en-US" sz="2800" i="1" dirty="0" smtClean="0"/>
              <a:t>Position-awareness is </a:t>
            </a:r>
            <a:r>
              <a:rPr lang="en-US" sz="2800" dirty="0" smtClean="0"/>
              <a:t>rapidly becoming </a:t>
            </a:r>
            <a:br>
              <a:rPr lang="en-US" sz="2800" dirty="0" smtClean="0"/>
            </a:br>
            <a:r>
              <a:rPr lang="en-US" sz="2800" dirty="0" smtClean="0"/>
              <a:t>a key feature in many applications(GPS)</a:t>
            </a:r>
          </a:p>
          <a:p>
            <a:r>
              <a:rPr lang="en-US" sz="2800" dirty="0" smtClean="0"/>
              <a:t>System that adapts to achieve a </a:t>
            </a:r>
            <a:r>
              <a:rPr lang="en-US" sz="2800" dirty="0" smtClean="0"/>
              <a:t>goal</a:t>
            </a:r>
            <a:br>
              <a:rPr lang="en-US" sz="2800" dirty="0" smtClean="0"/>
            </a:br>
            <a:r>
              <a:rPr lang="en-US" sz="2800" dirty="0" smtClean="0"/>
              <a:t>more efficiently </a:t>
            </a:r>
            <a:endParaRPr lang="en-US" sz="2800" dirty="0" smtClean="0"/>
          </a:p>
        </p:txBody>
      </p:sp>
      <p:pic>
        <p:nvPicPr>
          <p:cNvPr id="4" name="Picture 3" descr="gps-sign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657600"/>
            <a:ext cx="2895600" cy="2895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4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114800" cy="365125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831473_f1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4419600"/>
            <a:ext cx="1828800" cy="182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Environmental monitoring, asset tracking, surveillance and disaster relief</a:t>
            </a:r>
          </a:p>
          <a:p>
            <a:r>
              <a:rPr lang="en-US" sz="2800" dirty="0" smtClean="0"/>
              <a:t>Limited power, low radio range, </a:t>
            </a:r>
            <a:br>
              <a:rPr lang="en-US" sz="2800" dirty="0" smtClean="0"/>
            </a:br>
            <a:r>
              <a:rPr lang="en-US" sz="2800" dirty="0" smtClean="0"/>
              <a:t>potentially high density, </a:t>
            </a:r>
            <a:br>
              <a:rPr lang="en-US" sz="2800" dirty="0" smtClean="0"/>
            </a:br>
            <a:r>
              <a:rPr lang="en-US" sz="2800" dirty="0" smtClean="0"/>
              <a:t>and </a:t>
            </a:r>
            <a:r>
              <a:rPr lang="en-US" sz="2800" dirty="0" smtClean="0"/>
              <a:t>ever </a:t>
            </a:r>
            <a:r>
              <a:rPr lang="en-US" sz="2800" dirty="0" smtClean="0"/>
              <a:t>changing environment </a:t>
            </a:r>
            <a:br>
              <a:rPr lang="en-US" sz="2800" dirty="0" smtClean="0"/>
            </a:br>
            <a:r>
              <a:rPr lang="en-US" sz="2800" dirty="0" smtClean="0"/>
              <a:t>all push for a distributed and adaptive solution</a:t>
            </a:r>
          </a:p>
          <a:p>
            <a:r>
              <a:rPr lang="en-US" sz="2800" dirty="0" smtClean="0"/>
              <a:t>Minimal communication overhead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without </a:t>
            </a:r>
            <a:r>
              <a:rPr lang="en-US" sz="2800" dirty="0" smtClean="0"/>
              <a:t>needing </a:t>
            </a:r>
            <a:r>
              <a:rPr lang="en-US" sz="2800" dirty="0" smtClean="0"/>
              <a:t>any </a:t>
            </a:r>
            <a:r>
              <a:rPr lang="en-US" sz="2800" dirty="0" smtClean="0"/>
              <a:t>additional hardware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5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038600" cy="365125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botic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743200"/>
            <a:ext cx="2752725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 smtClean="0"/>
              <a:t>PROBLEM TREND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Autofit/>
          </a:bodyPr>
          <a:lstStyle/>
          <a:p>
            <a:r>
              <a:rPr lang="en-US" sz="2500" dirty="0" smtClean="0"/>
              <a:t>Used to implement localization schemes</a:t>
            </a:r>
            <a:br>
              <a:rPr lang="en-US" sz="2500" dirty="0" smtClean="0"/>
            </a:br>
            <a:r>
              <a:rPr lang="en-US" sz="2500" dirty="0" smtClean="0"/>
              <a:t>for mobile robots in unknown environments</a:t>
            </a:r>
          </a:p>
          <a:p>
            <a:r>
              <a:rPr lang="en-US" sz="2500" dirty="0" smtClean="0"/>
              <a:t>Becoming a reality in residential, commercial, medical, industrial and military applications</a:t>
            </a:r>
          </a:p>
          <a:p>
            <a:r>
              <a:rPr lang="en-US" sz="2500" dirty="0" smtClean="0"/>
              <a:t>Biological Models</a:t>
            </a:r>
          </a:p>
          <a:p>
            <a:r>
              <a:rPr lang="en-US" sz="2500" dirty="0" smtClean="0"/>
              <a:t>Social Models (swarm)</a:t>
            </a:r>
          </a:p>
          <a:p>
            <a:r>
              <a:rPr lang="en-US" sz="2500" dirty="0" smtClean="0"/>
              <a:t>Economic Models</a:t>
            </a:r>
          </a:p>
          <a:p>
            <a:r>
              <a:rPr lang="en-US" sz="2500" dirty="0" smtClean="0"/>
              <a:t>Other Models</a:t>
            </a:r>
          </a:p>
          <a:p>
            <a:r>
              <a:rPr lang="en-US" sz="2500" dirty="0" smtClean="0"/>
              <a:t>Pattern recognition </a:t>
            </a:r>
          </a:p>
          <a:p>
            <a:r>
              <a:rPr lang="en-US" sz="2500" dirty="0" smtClean="0"/>
              <a:t>Robotics</a:t>
            </a:r>
          </a:p>
          <a:p>
            <a:r>
              <a:rPr lang="en-US" sz="2500" dirty="0" smtClean="0"/>
              <a:t>Speech recognition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6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67200" cy="365125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EXISTING SOLUTION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Biological Background: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  Lateral </a:t>
            </a:r>
            <a:r>
              <a:rPr lang="en-US" sz="2400" b="1" dirty="0" smtClean="0"/>
              <a:t>Inhibition </a:t>
            </a:r>
            <a:r>
              <a:rPr lang="en-US" sz="2400" b="1" dirty="0" smtClean="0"/>
              <a:t>and </a:t>
            </a:r>
            <a:r>
              <a:rPr lang="en-US" sz="2400" b="1" dirty="0" err="1" smtClean="0"/>
              <a:t>Hebbian</a:t>
            </a:r>
            <a:r>
              <a:rPr lang="en-US" sz="2400" b="1" dirty="0" smtClean="0"/>
              <a:t> Learning</a:t>
            </a:r>
          </a:p>
          <a:p>
            <a:pPr marL="742950" lvl="2" indent="-342900">
              <a:lnSpc>
                <a:spcPct val="80000"/>
              </a:lnSpc>
              <a:buClr>
                <a:schemeClr val="accent1"/>
              </a:buClr>
              <a:buSzPct val="85000"/>
            </a:pPr>
            <a:r>
              <a:rPr lang="en-GB" altLang="zh-CN" sz="2000" dirty="0" smtClean="0">
                <a:ea typeface="宋体" pitchFamily="2" charset="-122"/>
              </a:rPr>
              <a:t>Biological basis: ‘brain maps’</a:t>
            </a:r>
            <a:endParaRPr lang="en-US" sz="2000" b="1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From Von </a:t>
            </a:r>
            <a:r>
              <a:rPr lang="en-US" sz="2400" b="1" dirty="0" err="1" smtClean="0"/>
              <a:t>Marsburg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Willshaw’s</a:t>
            </a:r>
            <a:r>
              <a:rPr lang="en-US" sz="2400" b="1" dirty="0" smtClean="0"/>
              <a:t>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Self-Organization </a:t>
            </a:r>
            <a:r>
              <a:rPr lang="en-US" sz="2400" b="1" dirty="0" smtClean="0"/>
              <a:t>Model to </a:t>
            </a:r>
            <a:r>
              <a:rPr lang="en-US" sz="2400" b="1" dirty="0" err="1" smtClean="0"/>
              <a:t>Kohonen’s</a:t>
            </a:r>
            <a:r>
              <a:rPr lang="en-US" sz="2400" b="1" dirty="0" smtClean="0"/>
              <a:t> SOM</a:t>
            </a:r>
          </a:p>
          <a:p>
            <a:pPr lvl="1">
              <a:lnSpc>
                <a:spcPct val="80000"/>
              </a:lnSpc>
            </a:pPr>
            <a:r>
              <a:rPr lang="en-US" sz="2000" dirty="0" err="1" smtClean="0"/>
              <a:t>Hebb’s</a:t>
            </a:r>
            <a:r>
              <a:rPr lang="en-US" sz="2000" dirty="0" smtClean="0"/>
              <a:t> learning law (1949)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Marr’s </a:t>
            </a:r>
            <a:r>
              <a:rPr lang="en-US" sz="2000" dirty="0" smtClean="0"/>
              <a:t>theory of the </a:t>
            </a:r>
            <a:r>
              <a:rPr lang="en-US" sz="2000" dirty="0" err="1" smtClean="0"/>
              <a:t>cerebellar</a:t>
            </a:r>
            <a:r>
              <a:rPr lang="en-US" sz="2000" dirty="0" smtClean="0"/>
              <a:t> cortex (1969) </a:t>
            </a:r>
          </a:p>
          <a:p>
            <a:pPr lvl="1">
              <a:lnSpc>
                <a:spcPct val="80000"/>
              </a:lnSpc>
            </a:pPr>
            <a:r>
              <a:rPr lang="en-US" sz="2000" dirty="0" err="1" smtClean="0"/>
              <a:t>Willshaw</a:t>
            </a:r>
            <a:r>
              <a:rPr lang="en-US" sz="2000" dirty="0" smtClean="0"/>
              <a:t>, </a:t>
            </a:r>
            <a:r>
              <a:rPr lang="en-US" sz="2000" dirty="0" err="1" smtClean="0"/>
              <a:t>Buneman</a:t>
            </a:r>
            <a:r>
              <a:rPr lang="en-US" sz="2000" dirty="0" smtClean="0"/>
              <a:t> and </a:t>
            </a:r>
            <a:r>
              <a:rPr lang="en-US" sz="2000" dirty="0" err="1" smtClean="0"/>
              <a:t>Longnet</a:t>
            </a:r>
            <a:r>
              <a:rPr lang="en-US" sz="2000" dirty="0" smtClean="0"/>
              <a:t>-Higgins’s </a:t>
            </a:r>
            <a:br>
              <a:rPr lang="en-US" sz="2000" dirty="0" smtClean="0"/>
            </a:br>
            <a:r>
              <a:rPr lang="en-US" sz="2000" dirty="0" smtClean="0"/>
              <a:t>non-holographic associative memory (1969)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Gaze’s </a:t>
            </a:r>
            <a:r>
              <a:rPr lang="en-US" sz="2000" dirty="0" smtClean="0"/>
              <a:t>studies on nerve connections (1970), </a:t>
            </a:r>
          </a:p>
          <a:p>
            <a:pPr lvl="1">
              <a:lnSpc>
                <a:spcPct val="80000"/>
              </a:lnSpc>
            </a:pPr>
            <a:r>
              <a:rPr lang="en-US" sz="2000" i="1" dirty="0" smtClean="0"/>
              <a:t>von </a:t>
            </a:r>
            <a:r>
              <a:rPr lang="en-US" sz="2000" i="1" dirty="0" err="1" smtClean="0"/>
              <a:t>der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Malsburg</a:t>
            </a:r>
            <a:r>
              <a:rPr lang="en-US" sz="2000" i="1" dirty="0" smtClean="0"/>
              <a:t> and </a:t>
            </a:r>
            <a:r>
              <a:rPr lang="en-US" sz="2000" i="1" dirty="0" err="1" smtClean="0"/>
              <a:t>Willshaw’s</a:t>
            </a:r>
            <a:r>
              <a:rPr lang="en-US" sz="2000" dirty="0" smtClean="0"/>
              <a:t> self-organizing model </a:t>
            </a:r>
            <a:br>
              <a:rPr lang="en-US" sz="2000" dirty="0" smtClean="0"/>
            </a:br>
            <a:r>
              <a:rPr lang="en-US" sz="2000" dirty="0" smtClean="0"/>
              <a:t>of retina-cortex mapping</a:t>
            </a:r>
          </a:p>
          <a:p>
            <a:pPr lvl="1">
              <a:lnSpc>
                <a:spcPct val="80000"/>
              </a:lnSpc>
            </a:pPr>
            <a:r>
              <a:rPr lang="en-US" sz="2000" dirty="0" err="1" smtClean="0"/>
              <a:t>Amari’s</a:t>
            </a:r>
            <a:r>
              <a:rPr lang="en-US" sz="2000" dirty="0" smtClean="0"/>
              <a:t> mathematical analysis of self-organization in the cortex (1980),</a:t>
            </a:r>
          </a:p>
          <a:p>
            <a:pPr lvl="1">
              <a:lnSpc>
                <a:spcPct val="80000"/>
              </a:lnSpc>
            </a:pPr>
            <a:r>
              <a:rPr lang="en-US" sz="2000" dirty="0" err="1" smtClean="0"/>
              <a:t>Kohonen’s</a:t>
            </a:r>
            <a:r>
              <a:rPr lang="en-US" sz="2000" dirty="0" smtClean="0"/>
              <a:t> self-organizing map (1982),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and </a:t>
            </a:r>
            <a:r>
              <a:rPr lang="en-US" sz="2000" dirty="0" smtClean="0"/>
              <a:t>Cottrell and Fort’s self-organizing model of </a:t>
            </a:r>
            <a:r>
              <a:rPr lang="en-US" sz="2000" dirty="0" err="1" smtClean="0"/>
              <a:t>retinotopy</a:t>
            </a:r>
            <a:r>
              <a:rPr lang="en-US" sz="2000" dirty="0" smtClean="0"/>
              <a:t> (1986)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7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419600" cy="365125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 anchor="t"/>
          <a:lstStyle/>
          <a:p>
            <a:pPr algn="ctr"/>
            <a:r>
              <a:rPr lang="en-US" dirty="0" smtClean="0"/>
              <a:t>EXISTING SOLUTION</a:t>
            </a:r>
            <a:endParaRPr lang="en-US" dirty="0"/>
          </a:p>
        </p:txBody>
      </p:sp>
      <p:pic>
        <p:nvPicPr>
          <p:cNvPr id="6" name="Picture 5" descr="wea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600"/>
            <a:ext cx="2185458" cy="3810000"/>
          </a:xfrm>
          <a:prstGeom prst="rect">
            <a:avLst/>
          </a:prstGeom>
        </p:spPr>
      </p:pic>
      <p:pic>
        <p:nvPicPr>
          <p:cNvPr id="7" name="Picture 6" descr="weight_lifting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590800"/>
            <a:ext cx="4667250" cy="3495675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Self-organizing </a:t>
            </a:r>
            <a:r>
              <a:rPr lang="en-US" dirty="0" smtClean="0"/>
              <a:t>power of these early </a:t>
            </a:r>
            <a:r>
              <a:rPr lang="en-US" dirty="0" smtClean="0"/>
              <a:t>models</a:t>
            </a:r>
            <a:br>
              <a:rPr lang="en-US" dirty="0" smtClean="0"/>
            </a:br>
            <a:r>
              <a:rPr lang="en-US" dirty="0" smtClean="0"/>
              <a:t>was </a:t>
            </a:r>
            <a:r>
              <a:rPr lang="en-US" dirty="0" smtClean="0"/>
              <a:t>rather </a:t>
            </a:r>
            <a:r>
              <a:rPr lang="en-US" dirty="0" smtClean="0"/>
              <a:t>weak</a:t>
            </a:r>
            <a:endParaRPr lang="en-US" dirty="0" smtClean="0"/>
          </a:p>
          <a:p>
            <a:r>
              <a:rPr lang="en-US" dirty="0" smtClean="0"/>
              <a:t>Allowing devices to reconnoiter their surroundings, cooperate to form topologies, </a:t>
            </a:r>
            <a:br>
              <a:rPr lang="en-US" dirty="0" smtClean="0"/>
            </a:br>
            <a:r>
              <a:rPr lang="en-US" dirty="0" smtClean="0"/>
              <a:t>and monitor and adapt to environmental changes, </a:t>
            </a:r>
            <a:br>
              <a:rPr lang="en-US" dirty="0" smtClean="0"/>
            </a:br>
            <a:r>
              <a:rPr lang="en-US" dirty="0" smtClean="0"/>
              <a:t>all </a:t>
            </a:r>
            <a:r>
              <a:rPr lang="en-US" b="1" dirty="0" smtClean="0"/>
              <a:t>without</a:t>
            </a:r>
            <a:r>
              <a:rPr lang="en-US" dirty="0" smtClean="0"/>
              <a:t> human intervention</a:t>
            </a:r>
          </a:p>
          <a:p>
            <a:r>
              <a:rPr lang="en-US" dirty="0" smtClean="0"/>
              <a:t>SOMs are unique because the neurons are arranged</a:t>
            </a:r>
            <a:br>
              <a:rPr lang="en-US" dirty="0" smtClean="0"/>
            </a:br>
            <a:r>
              <a:rPr lang="en-US" dirty="0" smtClean="0"/>
              <a:t>in regular geometric structures,</a:t>
            </a:r>
            <a:br>
              <a:rPr lang="en-US" dirty="0" smtClean="0"/>
            </a:br>
            <a:r>
              <a:rPr lang="en-US" dirty="0" smtClean="0"/>
              <a:t>typically two-dimensional lattices</a:t>
            </a:r>
            <a:br>
              <a:rPr lang="en-US" dirty="0" smtClean="0"/>
            </a:br>
            <a:r>
              <a:rPr lang="en-US" dirty="0" smtClean="0"/>
              <a:t>with rectangular or hexagonal patterns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8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343400" cy="365125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52800"/>
            <a:ext cx="2647950" cy="2943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 anchor="t"/>
          <a:lstStyle/>
          <a:p>
            <a:pPr algn="ctr"/>
            <a:r>
              <a:rPr lang="en-US" dirty="0" smtClean="0"/>
              <a:t>EXISTING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Self-organizing systems can solve problems </a:t>
            </a:r>
            <a:br>
              <a:rPr lang="en-US" sz="2800" dirty="0" smtClean="0"/>
            </a:br>
            <a:r>
              <a:rPr lang="en-US" sz="2800" dirty="0" smtClean="0"/>
              <a:t>that are unsolvable using other </a:t>
            </a:r>
            <a:r>
              <a:rPr lang="en-US" sz="2800" dirty="0" smtClean="0"/>
              <a:t>techniques </a:t>
            </a:r>
            <a:endParaRPr lang="en-US" sz="2800" dirty="0" smtClean="0"/>
          </a:p>
          <a:p>
            <a:r>
              <a:rPr lang="en-US" sz="2800" dirty="0" smtClean="0"/>
              <a:t>Even for problems with known </a:t>
            </a:r>
            <a:r>
              <a:rPr lang="en-US" sz="2800" dirty="0" smtClean="0"/>
              <a:t>solutions,</a:t>
            </a:r>
            <a:br>
              <a:rPr lang="en-US" sz="2800" dirty="0" smtClean="0"/>
            </a:br>
            <a:r>
              <a:rPr lang="en-US" sz="2800" dirty="0" smtClean="0"/>
              <a:t>self-organizing systems</a:t>
            </a:r>
            <a:br>
              <a:rPr lang="en-US" sz="2800" dirty="0" smtClean="0"/>
            </a:br>
            <a:r>
              <a:rPr lang="en-US" sz="2800" dirty="0" smtClean="0"/>
              <a:t>can </a:t>
            </a:r>
            <a:r>
              <a:rPr lang="en-US" sz="2800" dirty="0" smtClean="0"/>
              <a:t>devise </a:t>
            </a:r>
            <a:r>
              <a:rPr lang="en-US" sz="2800" dirty="0" smtClean="0"/>
              <a:t>innovative </a:t>
            </a:r>
            <a:r>
              <a:rPr lang="en-US" sz="2800" dirty="0" smtClean="0"/>
              <a:t>approaches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that </a:t>
            </a:r>
            <a:r>
              <a:rPr lang="en-US" sz="2800" dirty="0" smtClean="0"/>
              <a:t>might otherwise go undiscovered</a:t>
            </a:r>
          </a:p>
          <a:p>
            <a:r>
              <a:rPr lang="en-US" sz="2800" dirty="0" smtClean="0"/>
              <a:t>Exhibit the principle of least action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which </a:t>
            </a:r>
            <a:r>
              <a:rPr lang="en-US" sz="2800" dirty="0" smtClean="0"/>
              <a:t>tends  </a:t>
            </a:r>
            <a:r>
              <a:rPr lang="en-US" sz="2800" dirty="0" smtClean="0"/>
              <a:t>to </a:t>
            </a:r>
            <a:r>
              <a:rPr lang="en-US" sz="2800" dirty="0" smtClean="0"/>
              <a:t>minimize distance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to </a:t>
            </a:r>
            <a:r>
              <a:rPr lang="en-US" sz="2800" dirty="0" smtClean="0"/>
              <a:t>an optimal (stable) state,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and </a:t>
            </a:r>
            <a:r>
              <a:rPr lang="en-US" sz="2800" dirty="0" smtClean="0"/>
              <a:t>thus prove efficient at solving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difficult </a:t>
            </a:r>
            <a:r>
              <a:rPr lang="en-US" sz="2800" dirty="0" smtClean="0"/>
              <a:t>optimization problems</a:t>
            </a:r>
            <a:endParaRPr lang="en-US" sz="2800" dirty="0"/>
          </a:p>
        </p:txBody>
      </p:sp>
      <p:pic>
        <p:nvPicPr>
          <p:cNvPr id="4" name="Picture 3" descr="rubi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590800"/>
            <a:ext cx="2286000" cy="2286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9</a:t>
            </a:fld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038600" cy="365125"/>
          </a:xfrm>
        </p:spPr>
        <p:txBody>
          <a:bodyPr/>
          <a:lstStyle/>
          <a:p>
            <a:pPr algn="ctr"/>
            <a:r>
              <a:rPr lang="en-US" sz="1400" dirty="0" smtClean="0"/>
              <a:t>Milan </a:t>
            </a:r>
            <a:r>
              <a:rPr lang="en-US" sz="1400" dirty="0" err="1" smtClean="0"/>
              <a:t>Branković</a:t>
            </a:r>
            <a:r>
              <a:rPr lang="en-US" sz="1400" dirty="0" smtClean="0"/>
              <a:t> milan.brankovic@rocketmail.com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790</TotalTime>
  <Words>643</Words>
  <Application>Microsoft Office PowerPoint</Application>
  <PresentationFormat>On-screen Show (4:3)</PresentationFormat>
  <Paragraphs>194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WIRELESS LOCALIZATION USING  SELF-ORGANIZING MAPS</vt:lpstr>
      <vt:lpstr>THE PROBLEM</vt:lpstr>
      <vt:lpstr>THE PROBLEM</vt:lpstr>
      <vt:lpstr>PROBLEM IMPORTANCE</vt:lpstr>
      <vt:lpstr>PROBLEM IMPORTANCE</vt:lpstr>
      <vt:lpstr>PROBLEM TREND</vt:lpstr>
      <vt:lpstr>EXISTING SOLUTION</vt:lpstr>
      <vt:lpstr>EXISTING SOLUTION</vt:lpstr>
      <vt:lpstr>EXISTING SOLUTION</vt:lpstr>
      <vt:lpstr>Self-Organizing Map (SOM)</vt:lpstr>
      <vt:lpstr>SOM Structure</vt:lpstr>
      <vt:lpstr>SOM Structure</vt:lpstr>
      <vt:lpstr>Overall SOM Algorithm</vt:lpstr>
      <vt:lpstr>SOM – Algorithm Overview</vt:lpstr>
      <vt:lpstr>SOM – Algorithm Overview</vt:lpstr>
      <vt:lpstr>Calculating the Best Matching Unit</vt:lpstr>
      <vt:lpstr>Determining the BMU Neighborhood</vt:lpstr>
      <vt:lpstr>Modifying Nodes’ Weights</vt:lpstr>
      <vt:lpstr>EXAMPLE (1)</vt:lpstr>
      <vt:lpstr>EXAMPLE (2)</vt:lpstr>
      <vt:lpstr>EXAMPLE (3)</vt:lpstr>
      <vt:lpstr>EXAMPLE (4)</vt:lpstr>
      <vt:lpstr>CURRENT APPLICATION (1)</vt:lpstr>
      <vt:lpstr>CURRENT APPLICATION (2)</vt:lpstr>
      <vt:lpstr>CURRENT APPLICATION (3)</vt:lpstr>
      <vt:lpstr>CONCLUSIONS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Localization Using Self-Organizing Maps</dc:title>
  <dc:creator/>
  <cp:lastModifiedBy>!Fantazio!</cp:lastModifiedBy>
  <cp:revision>117</cp:revision>
  <dcterms:created xsi:type="dcterms:W3CDTF">2006-08-16T00:00:00Z</dcterms:created>
  <dcterms:modified xsi:type="dcterms:W3CDTF">2011-11-23T13:22:03Z</dcterms:modified>
</cp:coreProperties>
</file>