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7" r:id="rId3"/>
    <p:sldId id="288" r:id="rId4"/>
    <p:sldId id="289" r:id="rId5"/>
    <p:sldId id="290" r:id="rId6"/>
    <p:sldId id="258" r:id="rId7"/>
    <p:sldId id="259" r:id="rId8"/>
    <p:sldId id="260" r:id="rId9"/>
    <p:sldId id="296" r:id="rId10"/>
    <p:sldId id="276" r:id="rId11"/>
    <p:sldId id="274" r:id="rId12"/>
    <p:sldId id="275" r:id="rId13"/>
    <p:sldId id="277" r:id="rId14"/>
    <p:sldId id="286" r:id="rId15"/>
    <p:sldId id="285" r:id="rId16"/>
    <p:sldId id="282" r:id="rId17"/>
    <p:sldId id="297" r:id="rId18"/>
    <p:sldId id="284" r:id="rId19"/>
    <p:sldId id="298" r:id="rId20"/>
    <p:sldId id="278" r:id="rId21"/>
    <p:sldId id="272" r:id="rId22"/>
    <p:sldId id="279" r:id="rId23"/>
    <p:sldId id="280"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81" autoAdjust="0"/>
    <p:restoredTop sz="94660"/>
  </p:normalViewPr>
  <p:slideViewPr>
    <p:cSldViewPr>
      <p:cViewPr varScale="1">
        <p:scale>
          <a:sx n="88" d="100"/>
          <a:sy n="88" d="100"/>
        </p:scale>
        <p:origin x="-10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67BF1D-9BE9-496B-BBEF-C77E67BC77A4}" type="datetimeFigureOut">
              <a:rPr lang="en-US" smtClean="0"/>
              <a:pPr/>
              <a:t>11/23/2011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0D7E-BAB6-4AF2-9DB9-7666F5192A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Advantages:</a:t>
            </a:r>
          </a:p>
          <a:p>
            <a:r>
              <a:rPr lang="en-US" sz="1200" kern="1200" baseline="0" dirty="0" smtClean="0">
                <a:solidFill>
                  <a:schemeClr val="tx1"/>
                </a:solidFill>
                <a:latin typeface="+mn-lt"/>
                <a:ea typeface="+mn-ea"/>
                <a:cs typeface="+mn-cs"/>
              </a:rPr>
              <a:t>- Facets and their attributes are given (reduced effort)</a:t>
            </a:r>
          </a:p>
          <a:p>
            <a:r>
              <a:rPr lang="en-US" sz="1200" kern="1200" baseline="0" dirty="0" smtClean="0">
                <a:solidFill>
                  <a:schemeClr val="tx1"/>
                </a:solidFill>
                <a:latin typeface="+mn-lt"/>
                <a:ea typeface="+mn-ea"/>
                <a:cs typeface="+mn-cs"/>
              </a:rPr>
              <a:t>- Attributes are </a:t>
            </a:r>
            <a:r>
              <a:rPr lang="en-US" sz="1200" kern="1200" baseline="0" dirty="0" err="1" smtClean="0">
                <a:solidFill>
                  <a:schemeClr val="tx1"/>
                </a:solidFill>
                <a:latin typeface="+mn-lt"/>
                <a:ea typeface="+mn-ea"/>
                <a:cs typeface="+mn-cs"/>
              </a:rPr>
              <a:t>categoriezed</a:t>
            </a:r>
            <a:r>
              <a:rPr lang="en-US" sz="1200" kern="1200" baseline="0" dirty="0" smtClean="0">
                <a:solidFill>
                  <a:schemeClr val="tx1"/>
                </a:solidFill>
                <a:latin typeface="+mn-lt"/>
                <a:ea typeface="+mn-ea"/>
                <a:cs typeface="+mn-cs"/>
              </a:rPr>
              <a:t> (understanding)</a:t>
            </a:r>
          </a:p>
          <a:p>
            <a:r>
              <a:rPr lang="en-US" sz="1200" kern="1200" baseline="0" dirty="0" smtClean="0">
                <a:solidFill>
                  <a:schemeClr val="tx1"/>
                </a:solidFill>
                <a:latin typeface="+mn-lt"/>
                <a:ea typeface="+mn-ea"/>
                <a:cs typeface="+mn-cs"/>
              </a:rPr>
              <a:t>- No facet attribute can lead to an empty result set</a:t>
            </a:r>
          </a:p>
          <a:p>
            <a:r>
              <a:rPr lang="en-US" sz="1200" kern="1200" baseline="0" dirty="0" smtClean="0">
                <a:solidFill>
                  <a:schemeClr val="tx1"/>
                </a:solidFill>
                <a:latin typeface="+mn-lt"/>
                <a:ea typeface="+mn-ea"/>
                <a:cs typeface="+mn-cs"/>
              </a:rPr>
              <a:t>- Resulting number of results is shown in advance</a:t>
            </a:r>
          </a:p>
          <a:p>
            <a:r>
              <a:rPr lang="en-US" sz="1200" kern="1200" baseline="0" dirty="0" smtClean="0">
                <a:solidFill>
                  <a:schemeClr val="tx1"/>
                </a:solidFill>
                <a:latin typeface="+mn-lt"/>
                <a:ea typeface="+mn-ea"/>
                <a:cs typeface="+mn-cs"/>
              </a:rPr>
              <a:t>- Rapid update of result set (dynamic queries)</a:t>
            </a:r>
          </a:p>
          <a:p>
            <a:r>
              <a:rPr lang="en-US" sz="1200" kern="1200" baseline="0" dirty="0" smtClean="0">
                <a:solidFill>
                  <a:schemeClr val="tx1"/>
                </a:solidFill>
                <a:latin typeface="+mn-lt"/>
                <a:ea typeface="+mn-ea"/>
                <a:cs typeface="+mn-cs"/>
              </a:rPr>
              <a:t>- Selected attributes are shown and can be deselected</a:t>
            </a:r>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Facets and result set are represented as nodes in a graph visualization and are connected by labeled edges that fosters users’ understanding of the relationships between the facets and also allows for an easy extension by further nodes and edges. The graph provides a coherent representation of multiple, even distantly connected facets on one page</a:t>
            </a:r>
          </a:p>
          <a:p>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avoid the ambiguity of natural language queries, users only select already defined attributes organized in facets to build their search queries. The facets are represented as nodes in a graph visualization and can be interactively added and removed by the users in order to produce individual search interfaces. This provides the possibility to generate interfaces in arbitrary complexities and access arbitrary domains. Even multiple and distantly connected facets can be integrated in the graph facilitating the access of information from different user defined perspectives. Challenges include massive amounts of data, massive semantic relations within the data, highly complex search queries and users’ unfamiliarity with the Semantic Web.</a:t>
            </a:r>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Participants in the one group used </a:t>
            </a:r>
            <a:r>
              <a:rPr lang="en-US" sz="1200" kern="1200" baseline="0" dirty="0" err="1" smtClean="0">
                <a:solidFill>
                  <a:schemeClr val="tx1"/>
                </a:solidFill>
                <a:latin typeface="+mn-lt"/>
                <a:ea typeface="+mn-ea"/>
                <a:cs typeface="+mn-cs"/>
              </a:rPr>
              <a:t>gFacet</a:t>
            </a:r>
            <a:r>
              <a:rPr lang="en-US" sz="1200" kern="1200" baseline="0" dirty="0" smtClean="0">
                <a:solidFill>
                  <a:schemeClr val="tx1"/>
                </a:solidFill>
                <a:latin typeface="+mn-lt"/>
                <a:ea typeface="+mn-ea"/>
                <a:cs typeface="+mn-cs"/>
              </a:rPr>
              <a:t> first and then Parallax, while</a:t>
            </a:r>
          </a:p>
          <a:p>
            <a:r>
              <a:rPr lang="en-US" sz="1200" kern="1200" baseline="0" dirty="0" smtClean="0">
                <a:solidFill>
                  <a:schemeClr val="tx1"/>
                </a:solidFill>
                <a:latin typeface="+mn-lt"/>
                <a:ea typeface="+mn-ea"/>
                <a:cs typeface="+mn-cs"/>
              </a:rPr>
              <a:t>participants in the other group used Parallax first and then </a:t>
            </a:r>
            <a:r>
              <a:rPr lang="en-US" sz="1200" kern="1200" baseline="0" dirty="0" err="1" smtClean="0">
                <a:solidFill>
                  <a:schemeClr val="tx1"/>
                </a:solidFill>
                <a:latin typeface="+mn-lt"/>
                <a:ea typeface="+mn-ea"/>
                <a:cs typeface="+mn-cs"/>
              </a:rPr>
              <a:t>gFacet</a:t>
            </a:r>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approach supports the dynamic and user-defined integration of distant domains in order to allow the user to access information from different perspectives.</a:t>
            </a:r>
          </a:p>
          <a:p>
            <a:r>
              <a:rPr lang="en-US" dirty="0" smtClean="0"/>
              <a:t>We use a graph-based visualization to facilitate an understandable integration of different domains and a facet-based filter mechanism to support an efficient exploration of highly structured and interrelated datasets</a:t>
            </a:r>
          </a:p>
          <a:p>
            <a:r>
              <a:rPr lang="en-US" dirty="0" smtClean="0"/>
              <a:t>In addition to the general advantages of faceted search, the visualization of facets as nodes in a graph allows the direct representation of relationships between nodes by labeled edges and thus a connected presentation of the result set together with all relevant facets on one page</a:t>
            </a:r>
          </a:p>
          <a:p>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Future work includes the integration of appropriate zooming functionalities in combination with a focus and context technique to foster users to retain an overview even when using massive amounts of facets in one graph. Another interesting idea is to provide an opportunity to save especially helpful combinations of facets and share such search interfaces with other users. This would further lower the barrier of acceptance for using </a:t>
            </a:r>
            <a:r>
              <a:rPr lang="en-US" dirty="0" err="1" smtClean="0"/>
              <a:t>gFacet</a:t>
            </a:r>
            <a:r>
              <a:rPr lang="en-US" dirty="0" smtClean="0"/>
              <a:t> since users can load existing search interfaces that are built by more experienced users and thus do not need to start from scratch.</a:t>
            </a:r>
          </a:p>
          <a:p>
            <a:endParaRPr lang="en-US" dirty="0"/>
          </a:p>
        </p:txBody>
      </p:sp>
      <p:sp>
        <p:nvSpPr>
          <p:cNvPr id="4" name="Slide Number Placeholder 3"/>
          <p:cNvSpPr>
            <a:spLocks noGrp="1"/>
          </p:cNvSpPr>
          <p:nvPr>
            <p:ph type="sldNum" sz="quarter" idx="10"/>
          </p:nvPr>
        </p:nvSpPr>
        <p:spPr/>
        <p:txBody>
          <a:bodyPr/>
          <a:lstStyle/>
          <a:p>
            <a:fld id="{FC2B0D7E-BAB6-4AF2-9DB9-7666F5192AE1}"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57FCE-A109-4901-98D0-B4D6B4DD7DBC}" type="datetime1">
              <a:rPr lang="en-US" smtClean="0"/>
              <a:pPr/>
              <a:t>11/23/2011</a:t>
            </a:fld>
            <a:endParaRPr lang="en-US"/>
          </a:p>
        </p:txBody>
      </p:sp>
      <p:sp>
        <p:nvSpPr>
          <p:cNvPr id="19" name="Footer Placeholder 18"/>
          <p:cNvSpPr>
            <a:spLocks noGrp="1"/>
          </p:cNvSpPr>
          <p:nvPr>
            <p:ph type="ftr" sz="quarter" idx="11"/>
          </p:nvPr>
        </p:nvSpPr>
        <p:spPr/>
        <p:txBody>
          <a:bodyPr/>
          <a:lstStyle/>
          <a:p>
            <a:r>
              <a:rPr lang="en-US" smtClean="0"/>
              <a:t>Milan Branković     milan.brankovic@rocketmail.com</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2595E-D745-4912-9010-0532FBA325B8}" type="datetime1">
              <a:rPr lang="en-US" smtClean="0"/>
              <a:pPr/>
              <a:t>11/23/2011</a:t>
            </a:fld>
            <a:endParaRPr lang="en-US"/>
          </a:p>
        </p:txBody>
      </p:sp>
      <p:sp>
        <p:nvSpPr>
          <p:cNvPr id="5" name="Footer Placeholder 4"/>
          <p:cNvSpPr>
            <a:spLocks noGrp="1"/>
          </p:cNvSpPr>
          <p:nvPr>
            <p:ph type="ftr" sz="quarter" idx="11"/>
          </p:nvPr>
        </p:nvSpPr>
        <p:spPr/>
        <p:txBody>
          <a:bodyPr/>
          <a:lstStyle/>
          <a:p>
            <a:r>
              <a:rPr lang="en-US" smtClean="0"/>
              <a:t>Milan Branković     milan.brankovic@rocketmail.com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024C90-9C35-408C-9569-2A246F1D0C7F}" type="datetime1">
              <a:rPr lang="en-US" smtClean="0"/>
              <a:pPr/>
              <a:t>11/23/2011</a:t>
            </a:fld>
            <a:endParaRPr lang="en-US"/>
          </a:p>
        </p:txBody>
      </p:sp>
      <p:sp>
        <p:nvSpPr>
          <p:cNvPr id="5" name="Footer Placeholder 4"/>
          <p:cNvSpPr>
            <a:spLocks noGrp="1"/>
          </p:cNvSpPr>
          <p:nvPr>
            <p:ph type="ftr" sz="quarter" idx="11"/>
          </p:nvPr>
        </p:nvSpPr>
        <p:spPr/>
        <p:txBody>
          <a:bodyPr/>
          <a:lstStyle/>
          <a:p>
            <a:r>
              <a:rPr lang="en-US" smtClean="0"/>
              <a:t>Milan Branković     milan.brankovic@rocketmail.com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A77A3-6865-4412-BA97-AE2CE1F5AF2B}" type="datetime1">
              <a:rPr lang="en-US" smtClean="0"/>
              <a:pPr/>
              <a:t>11/23/2011</a:t>
            </a:fld>
            <a:endParaRPr lang="en-US"/>
          </a:p>
        </p:txBody>
      </p:sp>
      <p:sp>
        <p:nvSpPr>
          <p:cNvPr id="5" name="Footer Placeholder 4"/>
          <p:cNvSpPr>
            <a:spLocks noGrp="1"/>
          </p:cNvSpPr>
          <p:nvPr>
            <p:ph type="ftr" sz="quarter" idx="11"/>
          </p:nvPr>
        </p:nvSpPr>
        <p:spPr/>
        <p:txBody>
          <a:bodyPr/>
          <a:lstStyle/>
          <a:p>
            <a:r>
              <a:rPr lang="en-US" smtClean="0"/>
              <a:t>Milan Branković     milan.brankovic@rocketmail.com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AD974F-FF33-40C3-96D9-3E77DE718522}" type="datetime1">
              <a:rPr lang="en-US" smtClean="0"/>
              <a:pPr/>
              <a:t>11/23/2011</a:t>
            </a:fld>
            <a:endParaRPr lang="en-US"/>
          </a:p>
        </p:txBody>
      </p:sp>
      <p:sp>
        <p:nvSpPr>
          <p:cNvPr id="5" name="Footer Placeholder 4"/>
          <p:cNvSpPr>
            <a:spLocks noGrp="1"/>
          </p:cNvSpPr>
          <p:nvPr>
            <p:ph type="ftr" sz="quarter" idx="11"/>
          </p:nvPr>
        </p:nvSpPr>
        <p:spPr/>
        <p:txBody>
          <a:bodyPr/>
          <a:lstStyle/>
          <a:p>
            <a:r>
              <a:rPr lang="en-US" smtClean="0"/>
              <a:t>Milan Branković     milan.brankovic@rocketmail.com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78AD43-6C42-4AA5-86B2-3C006D570DE2}" type="datetime1">
              <a:rPr lang="en-US" smtClean="0"/>
              <a:pPr/>
              <a:t>11/23/2011</a:t>
            </a:fld>
            <a:endParaRPr lang="en-US"/>
          </a:p>
        </p:txBody>
      </p:sp>
      <p:sp>
        <p:nvSpPr>
          <p:cNvPr id="6" name="Footer Placeholder 5"/>
          <p:cNvSpPr>
            <a:spLocks noGrp="1"/>
          </p:cNvSpPr>
          <p:nvPr>
            <p:ph type="ftr" sz="quarter" idx="11"/>
          </p:nvPr>
        </p:nvSpPr>
        <p:spPr/>
        <p:txBody>
          <a:bodyPr/>
          <a:lstStyle/>
          <a:p>
            <a:r>
              <a:rPr lang="en-US" smtClean="0"/>
              <a:t>Milan Branković     milan.brankovic@rocketmail.com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C2089E-0AAC-40F2-A923-CCBD818ECC43}" type="datetime1">
              <a:rPr lang="en-US" smtClean="0"/>
              <a:pPr/>
              <a:t>11/23/2011</a:t>
            </a:fld>
            <a:endParaRPr lang="en-US"/>
          </a:p>
        </p:txBody>
      </p:sp>
      <p:sp>
        <p:nvSpPr>
          <p:cNvPr id="8" name="Footer Placeholder 7"/>
          <p:cNvSpPr>
            <a:spLocks noGrp="1"/>
          </p:cNvSpPr>
          <p:nvPr>
            <p:ph type="ftr" sz="quarter" idx="11"/>
          </p:nvPr>
        </p:nvSpPr>
        <p:spPr/>
        <p:txBody>
          <a:bodyPr/>
          <a:lstStyle/>
          <a:p>
            <a:r>
              <a:rPr lang="en-US" smtClean="0"/>
              <a:t>Milan Branković     milan.brankovic@rocketmail.com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F8DFB0-0E61-4738-9717-54AC4A3240D8}" type="datetime1">
              <a:rPr lang="en-US" smtClean="0"/>
              <a:pPr/>
              <a:t>11/23/2011</a:t>
            </a:fld>
            <a:endParaRPr lang="en-US"/>
          </a:p>
        </p:txBody>
      </p:sp>
      <p:sp>
        <p:nvSpPr>
          <p:cNvPr id="4" name="Footer Placeholder 3"/>
          <p:cNvSpPr>
            <a:spLocks noGrp="1"/>
          </p:cNvSpPr>
          <p:nvPr>
            <p:ph type="ftr" sz="quarter" idx="11"/>
          </p:nvPr>
        </p:nvSpPr>
        <p:spPr/>
        <p:txBody>
          <a:bodyPr/>
          <a:lstStyle/>
          <a:p>
            <a:r>
              <a:rPr lang="en-US" smtClean="0"/>
              <a:t>Milan Branković     milan.brankovic@rocketmail.com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3A693-4AA4-43B8-837C-CDD164E06E22}" type="datetime1">
              <a:rPr lang="en-US" smtClean="0"/>
              <a:pPr/>
              <a:t>11/23/2011</a:t>
            </a:fld>
            <a:endParaRPr lang="en-US"/>
          </a:p>
        </p:txBody>
      </p:sp>
      <p:sp>
        <p:nvSpPr>
          <p:cNvPr id="3" name="Footer Placeholder 2"/>
          <p:cNvSpPr>
            <a:spLocks noGrp="1"/>
          </p:cNvSpPr>
          <p:nvPr>
            <p:ph type="ftr" sz="quarter" idx="11"/>
          </p:nvPr>
        </p:nvSpPr>
        <p:spPr/>
        <p:txBody>
          <a:bodyPr/>
          <a:lstStyle/>
          <a:p>
            <a:r>
              <a:rPr lang="en-US" smtClean="0"/>
              <a:t>Milan Branković     milan.brankovic@rocketmail.com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7348DE-6F6F-4846-B45C-EF1B89D5FA24}" type="datetime1">
              <a:rPr lang="en-US" smtClean="0"/>
              <a:pPr/>
              <a:t>11/23/2011</a:t>
            </a:fld>
            <a:endParaRPr lang="en-US"/>
          </a:p>
        </p:txBody>
      </p:sp>
      <p:sp>
        <p:nvSpPr>
          <p:cNvPr id="6" name="Footer Placeholder 5"/>
          <p:cNvSpPr>
            <a:spLocks noGrp="1"/>
          </p:cNvSpPr>
          <p:nvPr>
            <p:ph type="ftr" sz="quarter" idx="11"/>
          </p:nvPr>
        </p:nvSpPr>
        <p:spPr/>
        <p:txBody>
          <a:bodyPr/>
          <a:lstStyle/>
          <a:p>
            <a:r>
              <a:rPr lang="en-US" smtClean="0"/>
              <a:t>Milan Branković     milan.brankovic@rocketmail.com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37A131-F1B7-4C8E-A6C9-4D5FBA07DDB0}" type="datetime1">
              <a:rPr lang="en-US" smtClean="0"/>
              <a:pPr/>
              <a:t>11/23/2011</a:t>
            </a:fld>
            <a:endParaRPr lang="en-US"/>
          </a:p>
        </p:txBody>
      </p:sp>
      <p:sp>
        <p:nvSpPr>
          <p:cNvPr id="6" name="Footer Placeholder 5"/>
          <p:cNvSpPr>
            <a:spLocks noGrp="1"/>
          </p:cNvSpPr>
          <p:nvPr>
            <p:ph type="ftr" sz="quarter" idx="11"/>
          </p:nvPr>
        </p:nvSpPr>
        <p:spPr/>
        <p:txBody>
          <a:bodyPr/>
          <a:lstStyle/>
          <a:p>
            <a:r>
              <a:rPr lang="en-US" smtClean="0"/>
              <a:t>Milan Branković     milan.brankovic@rocketmail.com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5F7D5DF-99FD-4999-BF2D-F33977F57DC1}" type="datetime1">
              <a:rPr lang="en-US" smtClean="0"/>
              <a:pPr/>
              <a:t>11/23/2011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Milan Branković     milan.brankovic@rocketmail.com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google.com/p/gfac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err="1" smtClean="0"/>
              <a:t>gFacet</a:t>
            </a:r>
            <a:endParaRPr lang="en-US" dirty="0"/>
          </a:p>
        </p:txBody>
      </p:sp>
      <p:sp>
        <p:nvSpPr>
          <p:cNvPr id="3" name="Subtitle 2"/>
          <p:cNvSpPr>
            <a:spLocks noGrp="1"/>
          </p:cNvSpPr>
          <p:nvPr>
            <p:ph type="subTitle" idx="1"/>
          </p:nvPr>
        </p:nvSpPr>
        <p:spPr>
          <a:xfrm>
            <a:off x="533400" y="3733800"/>
            <a:ext cx="7854696" cy="1752600"/>
          </a:xfrm>
        </p:spPr>
        <p:txBody>
          <a:bodyPr>
            <a:normAutofit fontScale="92500" lnSpcReduction="10000"/>
          </a:bodyPr>
          <a:lstStyle/>
          <a:p>
            <a:pPr algn="ctr"/>
            <a:r>
              <a:rPr lang="en-US" dirty="0" smtClean="0">
                <a:solidFill>
                  <a:schemeClr val="tx1"/>
                </a:solidFill>
              </a:rPr>
              <a:t>Milan </a:t>
            </a:r>
            <a:r>
              <a:rPr lang="sr-Latn-CS" dirty="0" smtClean="0">
                <a:solidFill>
                  <a:schemeClr val="tx1"/>
                </a:solidFill>
              </a:rPr>
              <a:t>Branković</a:t>
            </a:r>
          </a:p>
          <a:p>
            <a:pPr algn="ctr"/>
            <a:r>
              <a:rPr lang="en-US" dirty="0" smtClean="0">
                <a:solidFill>
                  <a:schemeClr val="tx1"/>
                </a:solidFill>
              </a:rPr>
              <a:t>University of Belgrade</a:t>
            </a:r>
          </a:p>
          <a:p>
            <a:pPr algn="ctr"/>
            <a:r>
              <a:rPr lang="en-US" dirty="0" smtClean="0">
                <a:solidFill>
                  <a:schemeClr val="tx1"/>
                </a:solidFill>
              </a:rPr>
              <a:t>School of Electrical Engineering</a:t>
            </a:r>
          </a:p>
          <a:p>
            <a:pPr algn="ctr"/>
            <a:r>
              <a:rPr lang="en-US" dirty="0" smtClean="0">
                <a:solidFill>
                  <a:schemeClr val="tx1"/>
                </a:solidFill>
              </a:rPr>
              <a:t>Department of Computer Science</a:t>
            </a:r>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Existing solutions</a:t>
            </a:r>
            <a:endParaRPr lang="en-US" dirty="0"/>
          </a:p>
        </p:txBody>
      </p:sp>
      <p:sp>
        <p:nvSpPr>
          <p:cNvPr id="3" name="Content Placeholder 2"/>
          <p:cNvSpPr>
            <a:spLocks noGrp="1"/>
          </p:cNvSpPr>
          <p:nvPr>
            <p:ph idx="1"/>
          </p:nvPr>
        </p:nvSpPr>
        <p:spPr>
          <a:xfrm>
            <a:off x="457200" y="1600201"/>
            <a:ext cx="8229600" cy="2895600"/>
          </a:xfrm>
        </p:spPr>
        <p:txBody>
          <a:bodyPr>
            <a:normAutofit/>
          </a:bodyPr>
          <a:lstStyle/>
          <a:p>
            <a:pPr>
              <a:buNone/>
            </a:pPr>
            <a:r>
              <a:rPr lang="en-US" b="1" dirty="0" smtClean="0"/>
              <a:t>MSPACE </a:t>
            </a:r>
            <a:r>
              <a:rPr lang="en-US" dirty="0" smtClean="0"/>
              <a:t>(Hearst 2002)</a:t>
            </a:r>
          </a:p>
          <a:p>
            <a:pPr>
              <a:buNone/>
            </a:pPr>
            <a:endParaRPr lang="en-US" dirty="0" smtClean="0"/>
          </a:p>
          <a:p>
            <a:pPr>
              <a:buNone/>
            </a:pPr>
            <a:r>
              <a:rPr lang="en-US" b="1" dirty="0" smtClean="0"/>
              <a:t>Disadvantages:</a:t>
            </a:r>
          </a:p>
          <a:p>
            <a:pPr marL="914400" lvl="1" indent="-514350">
              <a:buFont typeface="+mj-lt"/>
              <a:buAutoNum type="arabicPeriod"/>
            </a:pPr>
            <a:r>
              <a:rPr lang="en-US" dirty="0" smtClean="0"/>
              <a:t>No facet count (number of results to expect)</a:t>
            </a:r>
          </a:p>
          <a:p>
            <a:pPr marL="914400" lvl="1" indent="-514350">
              <a:buFont typeface="+mj-lt"/>
              <a:buAutoNum type="arabicPeriod"/>
            </a:pPr>
            <a:r>
              <a:rPr lang="en-US" dirty="0" smtClean="0"/>
              <a:t>First order facets only (no hierarchy given)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z="1600" smtClean="0"/>
              <a:pPr/>
              <a:t>10</a:t>
            </a:fld>
            <a:r>
              <a:rPr lang="sr-Latn-CS" sz="1600" dirty="0" smtClean="0"/>
              <a:t> /2</a:t>
            </a:r>
            <a:r>
              <a:rPr lang="en-US" sz="1600" dirty="0" smtClean="0"/>
              <a:t> 4</a:t>
            </a:r>
            <a:endParaRPr lang="en-US" sz="1600" dirty="0"/>
          </a:p>
        </p:txBody>
      </p:sp>
      <p:sp>
        <p:nvSpPr>
          <p:cNvPr id="7" name="Footer Placeholder 6"/>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8" name="Picture 2"/>
          <p:cNvPicPr>
            <a:picLocks noChangeAspect="1" noChangeArrowheads="1"/>
          </p:cNvPicPr>
          <p:nvPr/>
        </p:nvPicPr>
        <p:blipFill>
          <a:blip r:embed="rId2"/>
          <a:srcRect/>
          <a:stretch>
            <a:fillRect/>
          </a:stretch>
        </p:blipFill>
        <p:spPr bwMode="auto">
          <a:xfrm>
            <a:off x="533400" y="914400"/>
            <a:ext cx="7178779" cy="5334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Existing solutions</a:t>
            </a:r>
            <a:endParaRPr lang="en-US" dirty="0"/>
          </a:p>
        </p:txBody>
      </p:sp>
      <p:sp>
        <p:nvSpPr>
          <p:cNvPr id="3" name="Content Placeholder 2"/>
          <p:cNvSpPr>
            <a:spLocks noGrp="1"/>
          </p:cNvSpPr>
          <p:nvPr>
            <p:ph idx="1"/>
          </p:nvPr>
        </p:nvSpPr>
        <p:spPr/>
        <p:txBody>
          <a:bodyPr>
            <a:normAutofit/>
          </a:bodyPr>
          <a:lstStyle/>
          <a:p>
            <a:pPr>
              <a:buNone/>
            </a:pPr>
            <a:r>
              <a:rPr lang="en-US" b="1" dirty="0" smtClean="0"/>
              <a:t>Parallax </a:t>
            </a:r>
            <a:r>
              <a:rPr lang="en-US" dirty="0" smtClean="0"/>
              <a:t>(Huynh and </a:t>
            </a:r>
            <a:r>
              <a:rPr lang="en-US" dirty="0" err="1" smtClean="0"/>
              <a:t>Karger</a:t>
            </a:r>
            <a:r>
              <a:rPr lang="en-US" dirty="0" smtClean="0"/>
              <a:t> 2009)</a:t>
            </a:r>
          </a:p>
          <a:p>
            <a:endParaRPr lang="en-US" b="1" dirty="0" smtClean="0"/>
          </a:p>
          <a:p>
            <a:pPr>
              <a:buNone/>
            </a:pPr>
            <a:r>
              <a:rPr lang="en-US" b="1" dirty="0" smtClean="0"/>
              <a:t>Advantage:</a:t>
            </a:r>
          </a:p>
          <a:p>
            <a:pPr marL="914400" lvl="1" indent="-514350">
              <a:buAutoNum type="arabicPeriod"/>
            </a:pPr>
            <a:r>
              <a:rPr lang="en-US" dirty="0" smtClean="0"/>
              <a:t>Hierarchical facets possible </a:t>
            </a:r>
            <a:br>
              <a:rPr lang="en-US" dirty="0" smtClean="0"/>
            </a:br>
            <a:r>
              <a:rPr lang="en-US" dirty="0" smtClean="0"/>
              <a:t>(second or higher order facets)</a:t>
            </a:r>
          </a:p>
          <a:p>
            <a:pPr marL="514350" indent="-514350">
              <a:buNone/>
            </a:pPr>
            <a:endParaRPr lang="en-US" dirty="0" smtClean="0"/>
          </a:p>
          <a:p>
            <a:pPr>
              <a:buNone/>
            </a:pPr>
            <a:r>
              <a:rPr lang="en-US" b="1" dirty="0" smtClean="0"/>
              <a:t>Disadvantages:</a:t>
            </a:r>
          </a:p>
          <a:p>
            <a:pPr marL="914400" lvl="1" indent="-514350">
              <a:buFont typeface="+mj-lt"/>
              <a:buAutoNum type="arabicPeriod"/>
            </a:pPr>
            <a:r>
              <a:rPr lang="en-US" dirty="0" smtClean="0"/>
              <a:t>Hierarchy not visible </a:t>
            </a:r>
          </a:p>
          <a:p>
            <a:pPr marL="914400" lvl="1" indent="-514350">
              <a:buFont typeface="+mj-lt"/>
              <a:buAutoNum type="arabicPeriod"/>
            </a:pPr>
            <a:r>
              <a:rPr lang="en-US" dirty="0" smtClean="0"/>
              <a:t>Browsing required</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z="1600" smtClean="0"/>
              <a:pPr/>
              <a:t>11</a:t>
            </a:fld>
            <a:r>
              <a:rPr lang="sr-Latn-CS" sz="1600" dirty="0" smtClean="0"/>
              <a:t> /2</a:t>
            </a:r>
            <a:r>
              <a:rPr lang="en-US" sz="1600" dirty="0" smtClean="0"/>
              <a:t> 4</a:t>
            </a:r>
            <a:endParaRPr lang="en-US" sz="1600" dirty="0"/>
          </a:p>
        </p:txBody>
      </p:sp>
      <p:sp>
        <p:nvSpPr>
          <p:cNvPr id="8" name="Footer Placeholder 7"/>
          <p:cNvSpPr>
            <a:spLocks noGrp="1"/>
          </p:cNvSpPr>
          <p:nvPr>
            <p:ph type="ftr" sz="quarter" idx="11"/>
          </p:nvPr>
        </p:nvSpPr>
        <p:spPr>
          <a:xfrm>
            <a:off x="2667000" y="6356350"/>
            <a:ext cx="43434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9" name="Picture 2"/>
          <p:cNvPicPr>
            <a:picLocks noChangeAspect="1" noChangeArrowheads="1"/>
          </p:cNvPicPr>
          <p:nvPr/>
        </p:nvPicPr>
        <p:blipFill>
          <a:blip r:embed="rId2"/>
          <a:srcRect/>
          <a:stretch>
            <a:fillRect/>
          </a:stretch>
        </p:blipFill>
        <p:spPr bwMode="auto">
          <a:xfrm>
            <a:off x="152400" y="1066800"/>
            <a:ext cx="8814409" cy="4953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23" presetClass="entr" presetSubtype="16"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p:cTn id="2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par>
                          <p:cTn id="31" fill="hold">
                            <p:stCondLst>
                              <p:cond delay="1000"/>
                            </p:stCondLst>
                            <p:childTnLst>
                              <p:par>
                                <p:cTn id="32" presetID="23" presetClass="entr" presetSubtype="16"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p:cTn id="3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Existing solutions</a:t>
            </a:r>
            <a:endParaRPr lang="en-US" dirty="0"/>
          </a:p>
        </p:txBody>
      </p:sp>
      <p:sp>
        <p:nvSpPr>
          <p:cNvPr id="3" name="Content Placeholder 2"/>
          <p:cNvSpPr>
            <a:spLocks noGrp="1"/>
          </p:cNvSpPr>
          <p:nvPr>
            <p:ph idx="1"/>
          </p:nvPr>
        </p:nvSpPr>
        <p:spPr/>
        <p:txBody>
          <a:bodyPr>
            <a:normAutofit/>
          </a:bodyPr>
          <a:lstStyle/>
          <a:p>
            <a:pPr>
              <a:buNone/>
            </a:pPr>
            <a:r>
              <a:rPr lang="en-US" b="1" dirty="0" smtClean="0"/>
              <a:t>Tabulator </a:t>
            </a:r>
            <a:r>
              <a:rPr lang="en-US" dirty="0" smtClean="0"/>
              <a:t>(Berners-Lee 2008)</a:t>
            </a:r>
          </a:p>
          <a:p>
            <a:pPr>
              <a:buNone/>
            </a:pPr>
            <a:endParaRPr lang="en-US" dirty="0" smtClean="0"/>
          </a:p>
          <a:p>
            <a:pPr>
              <a:buNone/>
            </a:pPr>
            <a:r>
              <a:rPr lang="en-US" b="1" dirty="0" smtClean="0"/>
              <a:t>Advantages:</a:t>
            </a:r>
          </a:p>
          <a:p>
            <a:pPr marL="914400" lvl="1" indent="-514350">
              <a:buFont typeface="+mj-lt"/>
              <a:buAutoNum type="arabicPeriod"/>
            </a:pPr>
            <a:r>
              <a:rPr lang="en-US" dirty="0" smtClean="0"/>
              <a:t>Hierarchical facets</a:t>
            </a:r>
          </a:p>
          <a:p>
            <a:pPr marL="914400" lvl="1" indent="-514350">
              <a:buFont typeface="+mj-lt"/>
              <a:buAutoNum type="arabicPeriod"/>
            </a:pPr>
            <a:r>
              <a:rPr lang="en-US" dirty="0" smtClean="0"/>
              <a:t>Hierarchy on one page</a:t>
            </a:r>
          </a:p>
          <a:p>
            <a:pPr>
              <a:buNone/>
            </a:pPr>
            <a:endParaRPr lang="en-US" b="1" dirty="0" smtClean="0"/>
          </a:p>
          <a:p>
            <a:pPr>
              <a:buNone/>
            </a:pPr>
            <a:r>
              <a:rPr lang="en-US" b="1" dirty="0" smtClean="0"/>
              <a:t>Disadvantages:</a:t>
            </a:r>
          </a:p>
          <a:p>
            <a:pPr marL="914400" lvl="1" indent="-514350">
              <a:buFont typeface="+mj-lt"/>
              <a:buAutoNum type="arabicPeriod"/>
            </a:pPr>
            <a:r>
              <a:rPr lang="en-US" dirty="0" smtClean="0"/>
              <a:t>Attributes get partitioned in different </a:t>
            </a:r>
            <a:r>
              <a:rPr lang="en-US" dirty="0" err="1" smtClean="0"/>
              <a:t>subtrees</a:t>
            </a:r>
            <a:endParaRPr lang="en-US" dirty="0" smtClean="0"/>
          </a:p>
          <a:p>
            <a:pPr marL="914400" lvl="1" indent="-514350">
              <a:buFont typeface="+mj-lt"/>
              <a:buAutoNum type="arabicPeriod"/>
            </a:pPr>
            <a:r>
              <a:rPr lang="en-US" dirty="0" smtClean="0"/>
              <a:t>Redundant attributes</a:t>
            </a:r>
          </a:p>
          <a:p>
            <a:pPr>
              <a:buNone/>
            </a:pP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z="1600" smtClean="0"/>
              <a:pPr/>
              <a:t>12</a:t>
            </a:fld>
            <a:r>
              <a:rPr lang="sr-Latn-CS" sz="1600" dirty="0" smtClean="0"/>
              <a:t> /2</a:t>
            </a:r>
            <a:r>
              <a:rPr lang="en-US" sz="1600" dirty="0" smtClean="0"/>
              <a:t> 4</a:t>
            </a:r>
            <a:endParaRPr lang="en-US" sz="1600" dirty="0"/>
          </a:p>
        </p:txBody>
      </p:sp>
      <p:sp>
        <p:nvSpPr>
          <p:cNvPr id="8" name="Footer Placeholder 7"/>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9" name="Picture 2"/>
          <p:cNvPicPr>
            <a:picLocks noChangeAspect="1" noChangeArrowheads="1"/>
          </p:cNvPicPr>
          <p:nvPr/>
        </p:nvPicPr>
        <p:blipFill>
          <a:blip r:embed="rId2"/>
          <a:srcRect/>
          <a:stretch>
            <a:fillRect/>
          </a:stretch>
        </p:blipFill>
        <p:spPr bwMode="auto">
          <a:xfrm>
            <a:off x="265234" y="914400"/>
            <a:ext cx="8878766" cy="520541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p:cTn id="2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3" presetClass="entr" presetSubtype="16"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p:cTn id="3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23" presetClass="entr" presetSubtype="16"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FACET GRAPHS</a:t>
            </a:r>
            <a:endParaRPr lang="en-US" dirty="0"/>
          </a:p>
        </p:txBody>
      </p:sp>
      <p:sp>
        <p:nvSpPr>
          <p:cNvPr id="3" name="Content Placeholder 2"/>
          <p:cNvSpPr>
            <a:spLocks noGrp="1"/>
          </p:cNvSpPr>
          <p:nvPr>
            <p:ph idx="1"/>
          </p:nvPr>
        </p:nvSpPr>
        <p:spPr>
          <a:xfrm>
            <a:off x="457200" y="1524000"/>
            <a:ext cx="8229600" cy="1219200"/>
          </a:xfrm>
        </p:spPr>
        <p:txBody>
          <a:bodyPr/>
          <a:lstStyle/>
          <a:p>
            <a:pPr>
              <a:buNone/>
            </a:pPr>
            <a:r>
              <a:rPr lang="en-US" b="1" dirty="0" smtClean="0"/>
              <a:t>Idea: </a:t>
            </a:r>
            <a:r>
              <a:rPr lang="en-US" dirty="0" smtClean="0"/>
              <a:t>Facets and result set are represented as nodes</a:t>
            </a:r>
            <a:br>
              <a:rPr lang="en-US" dirty="0" smtClean="0"/>
            </a:br>
            <a:r>
              <a:rPr lang="en-US" dirty="0" smtClean="0"/>
              <a:t> in a graph visualization</a:t>
            </a:r>
            <a:endParaRPr lang="en-US" dirty="0"/>
          </a:p>
        </p:txBody>
      </p:sp>
      <p:pic>
        <p:nvPicPr>
          <p:cNvPr id="4103" name="Picture 7"/>
          <p:cNvPicPr>
            <a:picLocks noChangeAspect="1" noChangeArrowheads="1"/>
          </p:cNvPicPr>
          <p:nvPr/>
        </p:nvPicPr>
        <p:blipFill>
          <a:blip r:embed="rId3"/>
          <a:srcRect/>
          <a:stretch>
            <a:fillRect/>
          </a:stretch>
        </p:blipFill>
        <p:spPr bwMode="auto">
          <a:xfrm>
            <a:off x="1447800" y="4038600"/>
            <a:ext cx="6438900" cy="2543175"/>
          </a:xfrm>
          <a:prstGeom prst="rect">
            <a:avLst/>
          </a:prstGeom>
          <a:noFill/>
          <a:ln w="9525">
            <a:noFill/>
            <a:miter lim="800000"/>
            <a:headEnd/>
            <a:tailEnd/>
          </a:ln>
          <a:effectLst/>
        </p:spPr>
      </p:pic>
      <p:cxnSp>
        <p:nvCxnSpPr>
          <p:cNvPr id="11" name="Straight Arrow Connector 10"/>
          <p:cNvCxnSpPr/>
          <p:nvPr/>
        </p:nvCxnSpPr>
        <p:spPr>
          <a:xfrm rot="10800000">
            <a:off x="1143000" y="2895600"/>
            <a:ext cx="19812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6200000" flipV="1">
            <a:off x="2590800" y="2895600"/>
            <a:ext cx="11430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16200000" flipV="1">
            <a:off x="3582194" y="3505994"/>
            <a:ext cx="1294606" cy="754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4103" idx="0"/>
          </p:cNvCxnSpPr>
          <p:nvPr/>
        </p:nvCxnSpPr>
        <p:spPr>
          <a:xfrm rot="5400000" flipH="1" flipV="1">
            <a:off x="4772025" y="2714625"/>
            <a:ext cx="1219200" cy="1428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V="1">
            <a:off x="5791200" y="2819400"/>
            <a:ext cx="20574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Rectangle 31"/>
          <p:cNvSpPr/>
          <p:nvPr/>
        </p:nvSpPr>
        <p:spPr>
          <a:xfrm>
            <a:off x="3733800" y="5257800"/>
            <a:ext cx="16002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set</a:t>
            </a:r>
            <a:endParaRPr lang="en-US" dirty="0">
              <a:solidFill>
                <a:schemeClr val="tx1"/>
              </a:solidFill>
            </a:endParaRPr>
          </a:p>
        </p:txBody>
      </p:sp>
      <p:sp>
        <p:nvSpPr>
          <p:cNvPr id="33" name="Rectangle 32"/>
          <p:cNvSpPr/>
          <p:nvPr/>
        </p:nvSpPr>
        <p:spPr>
          <a:xfrm>
            <a:off x="3200400" y="3200400"/>
            <a:ext cx="21336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categories</a:t>
            </a:r>
          </a:p>
          <a:p>
            <a:pPr algn="ctr"/>
            <a:r>
              <a:rPr lang="en-US" dirty="0" smtClean="0">
                <a:solidFill>
                  <a:schemeClr val="tx1"/>
                </a:solidFill>
              </a:rPr>
              <a:t>(labeled edges)</a:t>
            </a:r>
            <a:endParaRPr lang="en-US" dirty="0">
              <a:solidFill>
                <a:schemeClr val="tx1"/>
              </a:solidFill>
            </a:endParaRPr>
          </a:p>
        </p:txBody>
      </p:sp>
      <p:pic>
        <p:nvPicPr>
          <p:cNvPr id="19" name="Picture 2"/>
          <p:cNvPicPr>
            <a:picLocks noChangeAspect="1" noChangeArrowheads="1"/>
          </p:cNvPicPr>
          <p:nvPr/>
        </p:nvPicPr>
        <p:blipFill>
          <a:blip r:embed="rId4"/>
          <a:srcRect/>
          <a:stretch>
            <a:fillRect/>
          </a:stretch>
        </p:blipFill>
        <p:spPr bwMode="auto">
          <a:xfrm>
            <a:off x="533400" y="1524000"/>
            <a:ext cx="1066800" cy="1343025"/>
          </a:xfrm>
          <a:prstGeom prst="rect">
            <a:avLst/>
          </a:prstGeom>
          <a:noFill/>
          <a:ln w="9525">
            <a:noFill/>
            <a:miter lim="800000"/>
            <a:headEnd/>
            <a:tailEnd/>
          </a:ln>
          <a:effectLst/>
        </p:spPr>
      </p:pic>
      <p:pic>
        <p:nvPicPr>
          <p:cNvPr id="20" name="Picture 3"/>
          <p:cNvPicPr>
            <a:picLocks noChangeAspect="1" noChangeArrowheads="1"/>
          </p:cNvPicPr>
          <p:nvPr/>
        </p:nvPicPr>
        <p:blipFill>
          <a:blip r:embed="rId5"/>
          <a:srcRect/>
          <a:stretch>
            <a:fillRect/>
          </a:stretch>
        </p:blipFill>
        <p:spPr bwMode="auto">
          <a:xfrm>
            <a:off x="2057400" y="1524000"/>
            <a:ext cx="1057275" cy="1333500"/>
          </a:xfrm>
          <a:prstGeom prst="rect">
            <a:avLst/>
          </a:prstGeom>
          <a:noFill/>
          <a:ln w="9525">
            <a:noFill/>
            <a:miter lim="800000"/>
            <a:headEnd/>
            <a:tailEnd/>
          </a:ln>
          <a:effectLst/>
        </p:spPr>
      </p:pic>
      <p:pic>
        <p:nvPicPr>
          <p:cNvPr id="21" name="Picture 4"/>
          <p:cNvPicPr>
            <a:picLocks noChangeAspect="1" noChangeArrowheads="1"/>
          </p:cNvPicPr>
          <p:nvPr/>
        </p:nvPicPr>
        <p:blipFill>
          <a:blip r:embed="rId6"/>
          <a:srcRect/>
          <a:stretch>
            <a:fillRect/>
          </a:stretch>
        </p:blipFill>
        <p:spPr bwMode="auto">
          <a:xfrm>
            <a:off x="3505200" y="1524000"/>
            <a:ext cx="1552575" cy="1333500"/>
          </a:xfrm>
          <a:prstGeom prst="rect">
            <a:avLst/>
          </a:prstGeom>
          <a:noFill/>
          <a:ln w="9525">
            <a:noFill/>
            <a:miter lim="800000"/>
            <a:headEnd/>
            <a:tailEnd/>
          </a:ln>
          <a:effectLst/>
        </p:spPr>
      </p:pic>
      <p:pic>
        <p:nvPicPr>
          <p:cNvPr id="23" name="Picture 5"/>
          <p:cNvPicPr>
            <a:picLocks noChangeAspect="1" noChangeArrowheads="1"/>
          </p:cNvPicPr>
          <p:nvPr/>
        </p:nvPicPr>
        <p:blipFill>
          <a:blip r:embed="rId7"/>
          <a:srcRect/>
          <a:stretch>
            <a:fillRect/>
          </a:stretch>
        </p:blipFill>
        <p:spPr bwMode="auto">
          <a:xfrm>
            <a:off x="5410200" y="1524000"/>
            <a:ext cx="1552575" cy="1333500"/>
          </a:xfrm>
          <a:prstGeom prst="rect">
            <a:avLst/>
          </a:prstGeom>
          <a:noFill/>
          <a:ln w="9525">
            <a:noFill/>
            <a:miter lim="800000"/>
            <a:headEnd/>
            <a:tailEnd/>
          </a:ln>
          <a:effectLst/>
        </p:spPr>
      </p:pic>
      <p:pic>
        <p:nvPicPr>
          <p:cNvPr id="24" name="Picture 6"/>
          <p:cNvPicPr>
            <a:picLocks noChangeAspect="1" noChangeArrowheads="1"/>
          </p:cNvPicPr>
          <p:nvPr/>
        </p:nvPicPr>
        <p:blipFill>
          <a:blip r:embed="rId8"/>
          <a:srcRect/>
          <a:stretch>
            <a:fillRect/>
          </a:stretch>
        </p:blipFill>
        <p:spPr bwMode="auto">
          <a:xfrm>
            <a:off x="7391400" y="1524000"/>
            <a:ext cx="1152525" cy="1323975"/>
          </a:xfrm>
          <a:prstGeom prst="rect">
            <a:avLst/>
          </a:prstGeom>
          <a:noFill/>
          <a:ln w="9525">
            <a:noFill/>
            <a:miter lim="800000"/>
            <a:headEnd/>
            <a:tailEnd/>
          </a:ln>
          <a:effectLst/>
        </p:spPr>
      </p:pic>
      <p:sp>
        <p:nvSpPr>
          <p:cNvPr id="25" name="Rectangle 24"/>
          <p:cNvSpPr/>
          <p:nvPr/>
        </p:nvSpPr>
        <p:spPr>
          <a:xfrm>
            <a:off x="3810000" y="1905000"/>
            <a:ext cx="914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facets</a:t>
            </a:r>
            <a:endParaRPr lang="en-US" dirty="0">
              <a:solidFill>
                <a:schemeClr val="tx1"/>
              </a:solidFill>
            </a:endParaRPr>
          </a:p>
        </p:txBody>
      </p:sp>
      <p:sp>
        <p:nvSpPr>
          <p:cNvPr id="26" name="Slide Number Placeholder 25"/>
          <p:cNvSpPr>
            <a:spLocks noGrp="1"/>
          </p:cNvSpPr>
          <p:nvPr>
            <p:ph type="sldNum" sz="quarter" idx="12"/>
          </p:nvPr>
        </p:nvSpPr>
        <p:spPr/>
        <p:txBody>
          <a:bodyPr/>
          <a:lstStyle/>
          <a:p>
            <a:fld id="{B6F15528-21DE-4FAA-801E-634DDDAF4B2B}" type="slidenum">
              <a:rPr lang="en-US" sz="1600" smtClean="0"/>
              <a:pPr/>
              <a:t>13</a:t>
            </a:fld>
            <a:r>
              <a:rPr lang="sr-Latn-CS" sz="1600" dirty="0" smtClean="0"/>
              <a:t> /2</a:t>
            </a:r>
            <a:r>
              <a:rPr lang="en-US" sz="1600" dirty="0" smtClean="0"/>
              <a:t> 4</a:t>
            </a:r>
            <a:endParaRPr lang="en-US" sz="1600" dirty="0"/>
          </a:p>
        </p:txBody>
      </p:sp>
      <p:sp>
        <p:nvSpPr>
          <p:cNvPr id="27" name="Footer Placeholder 26"/>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100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100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10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nodeType="afterEffect">
                                  <p:stCondLst>
                                    <p:cond delay="100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par>
                          <p:cTn id="43" fill="hold">
                            <p:stCondLst>
                              <p:cond delay="5000"/>
                            </p:stCondLst>
                            <p:childTnLst>
                              <p:par>
                                <p:cTn id="44" presetID="10" presetClass="entr" presetSubtype="0" fill="hold" grpId="0" nodeType="afterEffect">
                                  <p:stCondLst>
                                    <p:cond delay="10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20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FACET GRAPHS</a:t>
            </a:r>
            <a:endParaRPr lang="en-US" dirty="0"/>
          </a:p>
        </p:txBody>
      </p:sp>
      <p:sp>
        <p:nvSpPr>
          <p:cNvPr id="3" name="Content Placeholder 2"/>
          <p:cNvSpPr>
            <a:spLocks noGrp="1"/>
          </p:cNvSpPr>
          <p:nvPr>
            <p:ph idx="1"/>
          </p:nvPr>
        </p:nvSpPr>
        <p:spPr>
          <a:xfrm>
            <a:off x="152400" y="1828800"/>
            <a:ext cx="8839200" cy="4389120"/>
          </a:xfrm>
        </p:spPr>
        <p:txBody>
          <a:bodyPr>
            <a:normAutofit/>
          </a:bodyPr>
          <a:lstStyle/>
          <a:p>
            <a:r>
              <a:rPr lang="en-US" dirty="0" smtClean="0"/>
              <a:t>to combine the graph-based and the facet-based approach by arranging facets as nodes in a graph structure</a:t>
            </a:r>
          </a:p>
          <a:p>
            <a:r>
              <a:rPr lang="en-US" dirty="0" smtClean="0"/>
              <a:t>to visualize and interact with hierarchical facets </a:t>
            </a:r>
            <a:br>
              <a:rPr lang="en-US" dirty="0" smtClean="0"/>
            </a:br>
            <a:r>
              <a:rPr lang="en-US" dirty="0" smtClean="0"/>
              <a:t>that aims at preventing large and confusing tree structures and hence facilitates an easy generation </a:t>
            </a:r>
            <a:br>
              <a:rPr lang="en-US" dirty="0" smtClean="0"/>
            </a:br>
            <a:r>
              <a:rPr lang="en-US" dirty="0" smtClean="0"/>
              <a:t>of semantically unique queries by the user</a:t>
            </a:r>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14</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2672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FACET GRAPHS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SELECT DISTINCT ?class ?label COUNT(?o) AS ?</a:t>
            </a:r>
            <a:r>
              <a:rPr lang="en-US" dirty="0" err="1" smtClean="0"/>
              <a:t>numOfObj</a:t>
            </a:r>
            <a:endParaRPr lang="en-US" dirty="0" smtClean="0"/>
          </a:p>
          <a:p>
            <a:pPr>
              <a:buNone/>
            </a:pPr>
            <a:r>
              <a:rPr lang="en-US" dirty="0" smtClean="0"/>
              <a:t>WHERE { ?class </a:t>
            </a:r>
            <a:r>
              <a:rPr lang="en-US" dirty="0" err="1" smtClean="0"/>
              <a:t>rdf:type</a:t>
            </a:r>
            <a:r>
              <a:rPr lang="en-US" dirty="0" smtClean="0"/>
              <a:t> </a:t>
            </a:r>
            <a:r>
              <a:rPr lang="en-US" dirty="0" err="1" smtClean="0"/>
              <a:t>skos:Concept</a:t>
            </a:r>
            <a:r>
              <a:rPr lang="en-US" dirty="0" smtClean="0"/>
              <a:t> .</a:t>
            </a:r>
          </a:p>
          <a:p>
            <a:pPr>
              <a:buNone/>
            </a:pPr>
            <a:r>
              <a:rPr lang="en-US" dirty="0" smtClean="0"/>
              <a:t>?o </a:t>
            </a:r>
            <a:r>
              <a:rPr lang="en-US" dirty="0" err="1" smtClean="0"/>
              <a:t>skos:subject</a:t>
            </a:r>
            <a:r>
              <a:rPr lang="en-US" dirty="0" smtClean="0"/>
              <a:t> ?class .</a:t>
            </a:r>
          </a:p>
          <a:p>
            <a:pPr>
              <a:buNone/>
            </a:pPr>
            <a:r>
              <a:rPr lang="en-US" dirty="0" smtClean="0"/>
              <a:t>?class </a:t>
            </a:r>
            <a:r>
              <a:rPr lang="en-US" dirty="0" err="1" smtClean="0"/>
              <a:t>rdfs:label</a:t>
            </a:r>
            <a:r>
              <a:rPr lang="en-US" dirty="0" smtClean="0"/>
              <a:t> ?label .</a:t>
            </a:r>
          </a:p>
          <a:p>
            <a:pPr>
              <a:buNone/>
            </a:pPr>
            <a:r>
              <a:rPr lang="en-US" dirty="0" smtClean="0"/>
              <a:t>?label </a:t>
            </a:r>
            <a:r>
              <a:rPr lang="en-US" dirty="0" err="1" smtClean="0"/>
              <a:t>bif:contains</a:t>
            </a:r>
            <a:r>
              <a:rPr lang="en-US" dirty="0" smtClean="0"/>
              <a:t> "</a:t>
            </a:r>
            <a:r>
              <a:rPr lang="en-US" dirty="0" err="1" smtClean="0"/>
              <a:t>german</a:t>
            </a:r>
            <a:r>
              <a:rPr lang="en-US" dirty="0" smtClean="0"/>
              <a:t> and football" .</a:t>
            </a:r>
          </a:p>
          <a:p>
            <a:pPr>
              <a:buNone/>
            </a:pPr>
            <a:r>
              <a:rPr lang="en-US" dirty="0" smtClean="0"/>
              <a:t>FILTER (</a:t>
            </a:r>
            <a:r>
              <a:rPr lang="en-US" dirty="0" err="1" smtClean="0"/>
              <a:t>lang</a:t>
            </a:r>
            <a:r>
              <a:rPr lang="en-US" dirty="0" smtClean="0"/>
              <a:t>(?label) = "en") }</a:t>
            </a:r>
          </a:p>
          <a:p>
            <a:pPr>
              <a:buNone/>
            </a:pPr>
            <a:r>
              <a:rPr lang="en-US" dirty="0" smtClean="0"/>
              <a:t>ORDER BY DESC(?</a:t>
            </a:r>
            <a:r>
              <a:rPr lang="en-US" dirty="0" err="1" smtClean="0"/>
              <a:t>numOfObj</a:t>
            </a:r>
            <a:r>
              <a:rPr lang="en-US" dirty="0" smtClean="0"/>
              <a:t>) LIMIT 30</a:t>
            </a:r>
          </a:p>
          <a:p>
            <a:pPr>
              <a:buNone/>
            </a:pPr>
            <a:endParaRPr lang="en-US" dirty="0" smtClean="0"/>
          </a:p>
          <a:p>
            <a:pPr>
              <a:buNone/>
            </a:pPr>
            <a:r>
              <a:rPr lang="en-US" dirty="0" smtClean="0"/>
              <a:t>SELECT DISTINCT ?prop ?</a:t>
            </a:r>
            <a:r>
              <a:rPr lang="en-US" dirty="0" err="1" smtClean="0"/>
              <a:t>newClass</a:t>
            </a:r>
            <a:endParaRPr lang="en-US" dirty="0" smtClean="0"/>
          </a:p>
          <a:p>
            <a:pPr>
              <a:buNone/>
            </a:pPr>
            <a:r>
              <a:rPr lang="en-US" dirty="0" smtClean="0"/>
              <a:t>COUNT(DISTINCT ?</a:t>
            </a:r>
            <a:r>
              <a:rPr lang="en-US" dirty="0" err="1" smtClean="0"/>
              <a:t>objNewClass</a:t>
            </a:r>
            <a:r>
              <a:rPr lang="en-US" dirty="0" smtClean="0"/>
              <a:t>) AS ?</a:t>
            </a:r>
            <a:r>
              <a:rPr lang="en-US" dirty="0" err="1" smtClean="0"/>
              <a:t>numOfObj</a:t>
            </a:r>
            <a:endParaRPr lang="en-US" dirty="0" smtClean="0"/>
          </a:p>
          <a:p>
            <a:pPr>
              <a:buNone/>
            </a:pPr>
            <a:r>
              <a:rPr lang="en-US" dirty="0" smtClean="0"/>
              <a:t>WHERE {</a:t>
            </a:r>
          </a:p>
          <a:p>
            <a:pPr>
              <a:buNone/>
            </a:pPr>
            <a:r>
              <a:rPr lang="en-US" dirty="0" smtClean="0"/>
              <a:t>?</a:t>
            </a:r>
            <a:r>
              <a:rPr lang="en-US" dirty="0" err="1" smtClean="0"/>
              <a:t>objCurrClass</a:t>
            </a:r>
            <a:r>
              <a:rPr lang="en-US" dirty="0" smtClean="0"/>
              <a:t> </a:t>
            </a:r>
            <a:r>
              <a:rPr lang="en-US" dirty="0" err="1" smtClean="0"/>
              <a:t>skos:subject</a:t>
            </a:r>
            <a:r>
              <a:rPr lang="en-US" dirty="0" smtClean="0"/>
              <a:t> &lt;</a:t>
            </a:r>
            <a:r>
              <a:rPr lang="en-US" dirty="0" err="1" smtClean="0"/>
              <a:t>URIofGermanFootbalClubs</a:t>
            </a:r>
            <a:r>
              <a:rPr lang="en-US" dirty="0" smtClean="0"/>
              <a:t>&gt; .</a:t>
            </a:r>
          </a:p>
          <a:p>
            <a:pPr>
              <a:buNone/>
            </a:pPr>
            <a:r>
              <a:rPr lang="en-US" dirty="0" smtClean="0"/>
              <a:t>?</a:t>
            </a:r>
            <a:r>
              <a:rPr lang="en-US" dirty="0" err="1" smtClean="0"/>
              <a:t>objCurrClass</a:t>
            </a:r>
            <a:r>
              <a:rPr lang="en-US" dirty="0" smtClean="0"/>
              <a:t> ?prop ?</a:t>
            </a:r>
            <a:r>
              <a:rPr lang="en-US" dirty="0" err="1" smtClean="0"/>
              <a:t>objNewClass</a:t>
            </a:r>
            <a:r>
              <a:rPr lang="en-US" dirty="0" smtClean="0"/>
              <a:t> .</a:t>
            </a:r>
          </a:p>
          <a:p>
            <a:pPr>
              <a:buNone/>
            </a:pPr>
            <a:r>
              <a:rPr lang="en-US" dirty="0" smtClean="0"/>
              <a:t>?</a:t>
            </a:r>
            <a:r>
              <a:rPr lang="en-US" dirty="0" err="1" smtClean="0"/>
              <a:t>objNewClass</a:t>
            </a:r>
            <a:r>
              <a:rPr lang="en-US" dirty="0" smtClean="0"/>
              <a:t> </a:t>
            </a:r>
            <a:r>
              <a:rPr lang="en-US" dirty="0" err="1" smtClean="0"/>
              <a:t>skos:subject</a:t>
            </a:r>
            <a:r>
              <a:rPr lang="en-US" dirty="0" smtClean="0"/>
              <a:t> ?</a:t>
            </a:r>
            <a:r>
              <a:rPr lang="en-US" dirty="0" err="1" smtClean="0"/>
              <a:t>newClass</a:t>
            </a:r>
            <a:r>
              <a:rPr lang="en-US" dirty="0" smtClean="0"/>
              <a:t> .</a:t>
            </a:r>
          </a:p>
          <a:p>
            <a:pPr>
              <a:buNone/>
            </a:pPr>
            <a:r>
              <a:rPr lang="en-US" dirty="0" smtClean="0"/>
              <a:t>?</a:t>
            </a:r>
            <a:r>
              <a:rPr lang="en-US" dirty="0" err="1" smtClean="0"/>
              <a:t>newClass</a:t>
            </a:r>
            <a:r>
              <a:rPr lang="en-US" dirty="0" smtClean="0"/>
              <a:t> </a:t>
            </a:r>
            <a:r>
              <a:rPr lang="en-US" dirty="0" err="1" smtClean="0"/>
              <a:t>rdf:type</a:t>
            </a:r>
            <a:r>
              <a:rPr lang="en-US" dirty="0" smtClean="0"/>
              <a:t> </a:t>
            </a:r>
            <a:r>
              <a:rPr lang="en-US" dirty="0" err="1" smtClean="0"/>
              <a:t>skos:Concept</a:t>
            </a:r>
            <a:r>
              <a:rPr lang="en-US" dirty="0" smtClean="0"/>
              <a:t> .}</a:t>
            </a:r>
          </a:p>
          <a:p>
            <a:pPr>
              <a:buNone/>
            </a:pPr>
            <a:r>
              <a:rPr lang="en-US" dirty="0" smtClean="0"/>
              <a:t>ORDER BY DESC(?</a:t>
            </a:r>
            <a:r>
              <a:rPr lang="en-US" dirty="0" err="1" smtClean="0"/>
              <a:t>objNewClass</a:t>
            </a:r>
            <a:r>
              <a:rPr lang="en-US" dirty="0" smtClean="0"/>
              <a:t>) ?prop ?</a:t>
            </a:r>
            <a:r>
              <a:rPr lang="en-US" dirty="0" err="1" smtClean="0"/>
              <a:t>newClass</a:t>
            </a:r>
            <a:r>
              <a:rPr lang="en-US" dirty="0" smtClean="0"/>
              <a:t> LIMIT 40</a:t>
            </a:r>
            <a:endParaRPr lang="en-US" dirty="0"/>
          </a:p>
        </p:txBody>
      </p:sp>
      <p:sp>
        <p:nvSpPr>
          <p:cNvPr id="4" name="Rectangular Callout 3"/>
          <p:cNvSpPr/>
          <p:nvPr/>
        </p:nvSpPr>
        <p:spPr>
          <a:xfrm>
            <a:off x="6781800" y="1295400"/>
            <a:ext cx="1600200" cy="1143000"/>
          </a:xfrm>
          <a:prstGeom prst="wedgeRectCallout">
            <a:avLst>
              <a:gd name="adj1" fmla="val -170153"/>
              <a:gd name="adj2" fmla="val 10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SPARQL</a:t>
            </a:r>
          </a:p>
          <a:p>
            <a:r>
              <a:rPr lang="en-US" dirty="0" smtClean="0"/>
              <a:t>Query</a:t>
            </a:r>
            <a:r>
              <a:rPr lang="sr-Latn-CS" dirty="0" smtClean="0"/>
              <a:t>       </a:t>
            </a:r>
            <a:endParaRPr lang="en-US" dirty="0"/>
          </a:p>
        </p:txBody>
      </p:sp>
      <p:sp>
        <p:nvSpPr>
          <p:cNvPr id="5" name="Rectangular Callout 4"/>
          <p:cNvSpPr/>
          <p:nvPr/>
        </p:nvSpPr>
        <p:spPr>
          <a:xfrm>
            <a:off x="6019800" y="3505200"/>
            <a:ext cx="2514600" cy="1295400"/>
          </a:xfrm>
          <a:prstGeom prst="wedgeRectCallout">
            <a:avLst>
              <a:gd name="adj1" fmla="val -75162"/>
              <a:gd name="adj2" fmla="val 110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several facets with the same property but with different classes,</a:t>
            </a:r>
          </a:p>
          <a:p>
            <a:r>
              <a:rPr lang="en-US" dirty="0" smtClean="0"/>
              <a:t>or different properties but with the same class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z="1600" smtClean="0"/>
              <a:pPr/>
              <a:t>15</a:t>
            </a:fld>
            <a:r>
              <a:rPr lang="sr-Latn-CS" sz="1600" dirty="0" smtClean="0"/>
              <a:t> /2</a:t>
            </a:r>
            <a:r>
              <a:rPr lang="en-US" sz="1600" dirty="0" smtClean="0"/>
              <a:t> 4</a:t>
            </a:r>
            <a:endParaRPr lang="en-US" sz="1600" dirty="0"/>
          </a:p>
        </p:txBody>
      </p:sp>
      <p:sp>
        <p:nvSpPr>
          <p:cNvPr id="7" name="Footer Placeholder 6"/>
          <p:cNvSpPr>
            <a:spLocks noGrp="1"/>
          </p:cNvSpPr>
          <p:nvPr>
            <p:ph type="ftr" sz="quarter" idx="11"/>
          </p:nvPr>
        </p:nvSpPr>
        <p:spPr>
          <a:xfrm>
            <a:off x="2667000" y="6356350"/>
            <a:ext cx="43434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8" name="Picture 2"/>
          <p:cNvPicPr>
            <a:picLocks noChangeAspect="1" noChangeArrowheads="1"/>
          </p:cNvPicPr>
          <p:nvPr/>
        </p:nvPicPr>
        <p:blipFill>
          <a:blip r:embed="rId2"/>
          <a:srcRect/>
          <a:stretch>
            <a:fillRect/>
          </a:stretch>
        </p:blipFill>
        <p:spPr bwMode="auto">
          <a:xfrm>
            <a:off x="457200" y="838200"/>
            <a:ext cx="8143875" cy="53900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16" presetClass="entr" presetSubtype="26" fill="hold" grpId="1" nodeType="afterEffect">
                                  <p:stCondLst>
                                    <p:cond delay="1000"/>
                                  </p:stCondLst>
                                  <p:iterate type="lt">
                                    <p:tmPct val="0"/>
                                  </p:iterate>
                                  <p:childTnLst>
                                    <p:set>
                                      <p:cBhvr>
                                        <p:cTn id="35" dur="1" fill="hold">
                                          <p:stCondLst>
                                            <p:cond delay="0"/>
                                          </p:stCondLst>
                                        </p:cTn>
                                        <p:tgtEl>
                                          <p:spTgt spid="4"/>
                                        </p:tgtEl>
                                        <p:attrNameLst>
                                          <p:attrName>style.visibility</p:attrName>
                                        </p:attrNameLst>
                                      </p:cBhvr>
                                      <p:to>
                                        <p:strVal val="visible"/>
                                      </p:to>
                                    </p:set>
                                    <p:animEffect transition="in" filter="barn(in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p:cTn id="4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8" end="8"/>
                                            </p:txEl>
                                          </p:spTgt>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p:cTn id="45"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9" end="9"/>
                                            </p:txEl>
                                          </p:spTgt>
                                        </p:tgtEl>
                                        <p:attrNameLst>
                                          <p:attrName>ppt_h</p:attrName>
                                        </p:attrNameLst>
                                      </p:cBhvr>
                                      <p:tavLst>
                                        <p:tav tm="0">
                                          <p:val>
                                            <p:fltVal val="0"/>
                                          </p:val>
                                        </p:tav>
                                        <p:tav tm="100000">
                                          <p:val>
                                            <p:strVal val="#ppt_h"/>
                                          </p:val>
                                        </p:tav>
                                      </p:tavLst>
                                    </p:anim>
                                  </p:childTnLst>
                                </p:cTn>
                              </p:par>
                              <p:par>
                                <p:cTn id="47" presetID="23" presetClass="entr" presetSubtype="16"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10" end="10"/>
                                            </p:txEl>
                                          </p:spTgt>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p:cTn id="5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2" end="12"/>
                                            </p:txEl>
                                          </p:spTgt>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p:cTn id="61"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3" end="13"/>
                                            </p:txEl>
                                          </p:spTgt>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p:cTn id="65"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6" dur="500" fill="hold"/>
                                        <p:tgtEl>
                                          <p:spTgt spid="3">
                                            <p:txEl>
                                              <p:pRg st="14" end="14"/>
                                            </p:txEl>
                                          </p:spTgt>
                                        </p:tgtEl>
                                        <p:attrNameLst>
                                          <p:attrName>ppt_h</p:attrName>
                                        </p:attrNameLst>
                                      </p:cBhvr>
                                      <p:tavLst>
                                        <p:tav tm="0">
                                          <p:val>
                                            <p:fltVal val="0"/>
                                          </p:val>
                                        </p:tav>
                                        <p:tav tm="100000">
                                          <p:val>
                                            <p:strVal val="#ppt_h"/>
                                          </p:val>
                                        </p:tav>
                                      </p:tavLst>
                                    </p:anim>
                                  </p:childTnLst>
                                </p:cTn>
                              </p:par>
                              <p:par>
                                <p:cTn id="67" presetID="23" presetClass="entr" presetSubtype="16" fill="hold"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 calcmode="lin" valueType="num">
                                      <p:cBhvr>
                                        <p:cTn id="69"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15" end="15"/>
                                            </p:txEl>
                                          </p:spTgt>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9" presetClass="entr" presetSubtype="0" fill="hold" grpId="0" nodeType="afterEffect">
                                  <p:stCondLst>
                                    <p:cond delay="1000"/>
                                  </p:stCondLst>
                                  <p:childTnLst>
                                    <p:set>
                                      <p:cBhvr>
                                        <p:cTn id="73" dur="1" fill="hold">
                                          <p:stCondLst>
                                            <p:cond delay="0"/>
                                          </p:stCondLst>
                                        </p:cTn>
                                        <p:tgtEl>
                                          <p:spTgt spid="5"/>
                                        </p:tgtEl>
                                        <p:attrNameLst>
                                          <p:attrName>style.visibility</p:attrName>
                                        </p:attrNameLst>
                                      </p:cBhvr>
                                      <p:to>
                                        <p:strVal val="visible"/>
                                      </p:to>
                                    </p:set>
                                    <p:animEffect transition="in" filter="dissolv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13" presetClass="entr" presetSubtype="16"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plus(in)">
                                      <p:cBhvr>
                                        <p:cTn id="7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FACET GRAPHS</a:t>
            </a:r>
            <a:endParaRPr lang="en-US" dirty="0"/>
          </a:p>
        </p:txBody>
      </p:sp>
      <p:sp>
        <p:nvSpPr>
          <p:cNvPr id="3" name="Content Placeholder 2"/>
          <p:cNvSpPr>
            <a:spLocks noGrp="1"/>
          </p:cNvSpPr>
          <p:nvPr>
            <p:ph idx="1"/>
          </p:nvPr>
        </p:nvSpPr>
        <p:spPr/>
        <p:txBody>
          <a:bodyPr/>
          <a:lstStyle/>
          <a:p>
            <a:r>
              <a:rPr lang="en-US" b="1" dirty="0" smtClean="0"/>
              <a:t>Hierarchical facets:</a:t>
            </a:r>
            <a:endParaRPr lang="en-US" dirty="0"/>
          </a:p>
        </p:txBody>
      </p:sp>
      <p:pic>
        <p:nvPicPr>
          <p:cNvPr id="4" name="Picture 2"/>
          <p:cNvPicPr>
            <a:picLocks noChangeAspect="1" noChangeArrowheads="1"/>
          </p:cNvPicPr>
          <p:nvPr/>
        </p:nvPicPr>
        <p:blipFill>
          <a:blip r:embed="rId2"/>
          <a:srcRect/>
          <a:stretch>
            <a:fillRect/>
          </a:stretch>
        </p:blipFill>
        <p:spPr bwMode="auto">
          <a:xfrm>
            <a:off x="609600" y="2362200"/>
            <a:ext cx="7743825" cy="34956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09600" y="2362200"/>
            <a:ext cx="7372350" cy="33242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z="1600" smtClean="0"/>
              <a:pPr/>
              <a:t>16</a:t>
            </a:fld>
            <a:r>
              <a:rPr lang="sr-Latn-CS" sz="1600" dirty="0" smtClean="0"/>
              <a:t> /2</a:t>
            </a:r>
            <a:r>
              <a:rPr lang="en-US" sz="1600" dirty="0" smtClean="0"/>
              <a:t> 4</a:t>
            </a:r>
            <a:endParaRPr lang="en-US" sz="1600" dirty="0"/>
          </a:p>
        </p:txBody>
      </p:sp>
      <p:sp>
        <p:nvSpPr>
          <p:cNvPr id="7" name="Footer Placeholder 6"/>
          <p:cNvSpPr>
            <a:spLocks noGrp="1"/>
          </p:cNvSpPr>
          <p:nvPr>
            <p:ph type="ftr" sz="quarter" idx="11"/>
          </p:nvPr>
        </p:nvSpPr>
        <p:spPr>
          <a:xfrm>
            <a:off x="2667000" y="6356350"/>
            <a:ext cx="42672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0.70"/>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par>
                                <p:cTn id="22" presetID="1" presetClass="exit" presetSubtype="0" fill="hold" nodeType="with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914400" y="1600200"/>
            <a:ext cx="6743700" cy="4686300"/>
          </a:xfrm>
          <a:prstGeom prst="rect">
            <a:avLst/>
          </a:prstGeom>
          <a:noFill/>
          <a:ln w="9525">
            <a:noFill/>
            <a:miter lim="800000"/>
            <a:headEnd/>
            <a:tailEnd/>
          </a:ln>
          <a:effectLst/>
        </p:spPr>
      </p:pic>
      <p:sp>
        <p:nvSpPr>
          <p:cNvPr id="2" name="Title 1"/>
          <p:cNvSpPr>
            <a:spLocks noGrp="1"/>
          </p:cNvSpPr>
          <p:nvPr>
            <p:ph type="title"/>
          </p:nvPr>
        </p:nvSpPr>
        <p:spPr/>
        <p:txBody>
          <a:bodyPr anchor="t"/>
          <a:lstStyle/>
          <a:p>
            <a:pPr algn="ctr"/>
            <a:r>
              <a:rPr lang="en-US" b="1" dirty="0" smtClean="0"/>
              <a:t>FACET GRAPHS</a:t>
            </a:r>
            <a:endParaRPr lang="en-US" dirty="0"/>
          </a:p>
        </p:txBody>
      </p:sp>
      <p:sp>
        <p:nvSpPr>
          <p:cNvPr id="3" name="Content Placeholder 2"/>
          <p:cNvSpPr>
            <a:spLocks noGrp="1"/>
          </p:cNvSpPr>
          <p:nvPr>
            <p:ph idx="1"/>
          </p:nvPr>
        </p:nvSpPr>
        <p:spPr>
          <a:xfrm>
            <a:off x="457200" y="1447801"/>
            <a:ext cx="8229600" cy="609600"/>
          </a:xfrm>
        </p:spPr>
        <p:txBody>
          <a:bodyPr/>
          <a:lstStyle/>
          <a:p>
            <a:r>
              <a:rPr lang="en-US" b="1" dirty="0" smtClean="0"/>
              <a:t>Multiple selections: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z="1600" smtClean="0"/>
              <a:pPr/>
              <a:t>17</a:t>
            </a:fld>
            <a:r>
              <a:rPr lang="sr-Latn-CS" sz="1600" dirty="0" smtClean="0"/>
              <a:t> /2</a:t>
            </a:r>
            <a:r>
              <a:rPr lang="en-US" sz="1600" dirty="0" smtClean="0"/>
              <a:t> 4</a:t>
            </a:r>
            <a:endParaRPr lang="en-US" sz="1600" dirty="0"/>
          </a:p>
        </p:txBody>
      </p:sp>
      <p:sp>
        <p:nvSpPr>
          <p:cNvPr id="6" name="Footer Placeholder 5"/>
          <p:cNvSpPr>
            <a:spLocks noGrp="1"/>
          </p:cNvSpPr>
          <p:nvPr>
            <p:ph type="ftr" sz="quarter" idx="11"/>
          </p:nvPr>
        </p:nvSpPr>
        <p:spPr>
          <a:xfrm>
            <a:off x="2667000" y="6356350"/>
            <a:ext cx="44196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FACET GRAPHS</a:t>
            </a:r>
            <a:endParaRPr lang="en-US" dirty="0"/>
          </a:p>
        </p:txBody>
      </p:sp>
      <p:sp>
        <p:nvSpPr>
          <p:cNvPr id="3" name="Content Placeholder 2"/>
          <p:cNvSpPr>
            <a:spLocks noGrp="1"/>
          </p:cNvSpPr>
          <p:nvPr>
            <p:ph idx="1"/>
          </p:nvPr>
        </p:nvSpPr>
        <p:spPr>
          <a:xfrm>
            <a:off x="457200" y="1371600"/>
            <a:ext cx="8229600" cy="1600200"/>
          </a:xfrm>
        </p:spPr>
        <p:txBody>
          <a:bodyPr/>
          <a:lstStyle/>
          <a:p>
            <a:r>
              <a:rPr lang="en-US" b="1" dirty="0" smtClean="0"/>
              <a:t>Pivot operation:</a:t>
            </a:r>
          </a:p>
          <a:p>
            <a:pPr lvl="1"/>
            <a:r>
              <a:rPr lang="en-US" dirty="0" smtClean="0"/>
              <a:t>While using </a:t>
            </a:r>
            <a:r>
              <a:rPr lang="en-US" dirty="0" err="1" smtClean="0"/>
              <a:t>gFacet</a:t>
            </a:r>
            <a:r>
              <a:rPr lang="en-US" dirty="0" smtClean="0"/>
              <a:t>, users may change their minds</a:t>
            </a:r>
            <a:br>
              <a:rPr lang="en-US" dirty="0" smtClean="0"/>
            </a:br>
            <a:r>
              <a:rPr lang="en-US" dirty="0" smtClean="0"/>
              <a:t>about what they want to search</a:t>
            </a:r>
            <a:endParaRPr lang="en-US" dirty="0"/>
          </a:p>
        </p:txBody>
      </p:sp>
      <p:pic>
        <p:nvPicPr>
          <p:cNvPr id="2050" name="Picture 2"/>
          <p:cNvPicPr>
            <a:picLocks noChangeAspect="1" noChangeArrowheads="1"/>
          </p:cNvPicPr>
          <p:nvPr/>
        </p:nvPicPr>
        <p:blipFill>
          <a:blip r:embed="rId2"/>
          <a:srcRect/>
          <a:stretch>
            <a:fillRect/>
          </a:stretch>
        </p:blipFill>
        <p:spPr bwMode="auto">
          <a:xfrm>
            <a:off x="685800" y="2895600"/>
            <a:ext cx="7677150" cy="357187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z="1600" smtClean="0"/>
              <a:pPr/>
              <a:t>18</a:t>
            </a:fld>
            <a:r>
              <a:rPr lang="sr-Latn-CS" sz="1600" dirty="0" smtClean="0"/>
              <a:t> /2</a:t>
            </a:r>
            <a:r>
              <a:rPr lang="en-US" sz="1600" dirty="0" smtClean="0"/>
              <a:t> 4</a:t>
            </a:r>
            <a:endParaRPr lang="en-US" sz="1600" dirty="0"/>
          </a:p>
        </p:txBody>
      </p:sp>
      <p:sp>
        <p:nvSpPr>
          <p:cNvPr id="9" name="Footer Placeholder 8"/>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55"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1000" fill="hold"/>
                                        <p:tgtEl>
                                          <p:spTgt spid="2050"/>
                                        </p:tgtEl>
                                        <p:attrNameLst>
                                          <p:attrName>ppt_w</p:attrName>
                                        </p:attrNameLst>
                                      </p:cBhvr>
                                      <p:tavLst>
                                        <p:tav tm="0">
                                          <p:val>
                                            <p:strVal val="#ppt_w*0.70"/>
                                          </p:val>
                                        </p:tav>
                                        <p:tav tm="100000">
                                          <p:val>
                                            <p:strVal val="#ppt_w"/>
                                          </p:val>
                                        </p:tav>
                                      </p:tavLst>
                                    </p:anim>
                                    <p:anim calcmode="lin" valueType="num">
                                      <p:cBhvr>
                                        <p:cTn id="18" dur="1000" fill="hold"/>
                                        <p:tgtEl>
                                          <p:spTgt spid="2050"/>
                                        </p:tgtEl>
                                        <p:attrNameLst>
                                          <p:attrName>ppt_h</p:attrName>
                                        </p:attrNameLst>
                                      </p:cBhvr>
                                      <p:tavLst>
                                        <p:tav tm="0">
                                          <p:val>
                                            <p:strVal val="#ppt_h"/>
                                          </p:val>
                                        </p:tav>
                                        <p:tav tm="100000">
                                          <p:val>
                                            <p:strVal val="#ppt_h"/>
                                          </p:val>
                                        </p:tav>
                                      </p:tavLst>
                                    </p:anim>
                                    <p:animEffect transition="in" filter="fade">
                                      <p:cBhvr>
                                        <p:cTn id="1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FACET GRAPHS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gFacet</a:t>
            </a:r>
            <a:r>
              <a:rPr lang="en-US" b="1" dirty="0" smtClean="0"/>
              <a:t>:</a:t>
            </a:r>
          </a:p>
          <a:p>
            <a:pPr marL="914400" lvl="1" indent="-514350">
              <a:buFont typeface="+mj-lt"/>
              <a:buAutoNum type="arabicPeriod"/>
            </a:pPr>
            <a:r>
              <a:rPr lang="en-US" dirty="0" smtClean="0"/>
              <a:t>Flash application (animation, independence, no installation)</a:t>
            </a:r>
          </a:p>
          <a:p>
            <a:pPr marL="914400" lvl="1" indent="-514350">
              <a:buFont typeface="+mj-lt"/>
              <a:buAutoNum type="arabicPeriod"/>
            </a:pPr>
            <a:r>
              <a:rPr lang="en-US" dirty="0" smtClean="0"/>
              <a:t>SPARQL queries (standard, data set independent)</a:t>
            </a:r>
          </a:p>
          <a:p>
            <a:pPr marL="914400" lvl="1" indent="-514350">
              <a:buFont typeface="+mj-lt"/>
              <a:buAutoNum type="arabicPeriod"/>
            </a:pPr>
            <a:r>
              <a:rPr lang="en-US" dirty="0" smtClean="0"/>
              <a:t>Open source (</a:t>
            </a:r>
            <a:r>
              <a:rPr lang="en-US" dirty="0" smtClean="0">
                <a:hlinkClick r:id="rId2"/>
              </a:rPr>
              <a:t>http://code.google.com/p/gfacet/</a:t>
            </a:r>
            <a:r>
              <a:rPr lang="en-US" dirty="0" smtClean="0"/>
              <a:t>)</a:t>
            </a:r>
          </a:p>
          <a:p>
            <a:r>
              <a:rPr lang="en-US" b="1" dirty="0" smtClean="0"/>
              <a:t>General benefits of Facet Graphs:</a:t>
            </a:r>
          </a:p>
          <a:p>
            <a:pPr marL="914400" lvl="1" indent="-514350">
              <a:buFont typeface="+mj-lt"/>
              <a:buAutoNum type="arabicPeriod"/>
            </a:pPr>
            <a:r>
              <a:rPr lang="en-US" dirty="0" smtClean="0"/>
              <a:t>Attributes for each facet are grouped into one node</a:t>
            </a:r>
          </a:p>
          <a:p>
            <a:pPr marL="914400" lvl="1" indent="-514350">
              <a:buFont typeface="+mj-lt"/>
              <a:buAutoNum type="arabicPeriod"/>
            </a:pPr>
            <a:r>
              <a:rPr lang="en-US" dirty="0" smtClean="0"/>
              <a:t>All nodes are shown in a coherent presentation on one page </a:t>
            </a:r>
            <a:br>
              <a:rPr lang="en-US" dirty="0" smtClean="0"/>
            </a:br>
            <a:r>
              <a:rPr lang="en-US" dirty="0" smtClean="0"/>
              <a:t>(single coherent visualization)</a:t>
            </a:r>
          </a:p>
          <a:p>
            <a:pPr marL="914400" lvl="1" indent="-514350">
              <a:buFont typeface="+mj-lt"/>
              <a:buAutoNum type="arabicPeriod"/>
            </a:pPr>
            <a:r>
              <a:rPr lang="en-US" dirty="0" smtClean="0"/>
              <a:t>Semantic relations between the nodes are represented by</a:t>
            </a:r>
            <a:br>
              <a:rPr lang="en-US" dirty="0" smtClean="0"/>
            </a:br>
            <a:r>
              <a:rPr lang="en-US" dirty="0" smtClean="0"/>
              <a:t>labeled edges</a:t>
            </a:r>
          </a:p>
          <a:p>
            <a:pPr marL="914400" lvl="1" indent="-514350">
              <a:buFont typeface="+mj-lt"/>
              <a:buAutoNum type="arabicPeriod"/>
            </a:pPr>
            <a:r>
              <a:rPr lang="en-US" dirty="0" smtClean="0"/>
              <a:t>Facets can be added and removed by the user</a:t>
            </a:r>
            <a:br>
              <a:rPr lang="en-US" dirty="0" smtClean="0"/>
            </a:br>
            <a:r>
              <a:rPr lang="en-US" dirty="0" smtClean="0"/>
              <a:t>(individual search interfaces)</a:t>
            </a:r>
          </a:p>
          <a:p>
            <a:pPr marL="914400" lvl="1" indent="-514350">
              <a:buFont typeface="+mj-lt"/>
              <a:buAutoNum type="arabicPeriod"/>
            </a:pPr>
            <a:r>
              <a:rPr lang="en-US" dirty="0" smtClean="0"/>
              <a:t>Prevention of an over-cluttered graph</a:t>
            </a:r>
          </a:p>
          <a:p>
            <a:pPr marL="914400" lvl="1" indent="-514350">
              <a:buFont typeface="+mj-lt"/>
              <a:buAutoNum type="arabicPeriod"/>
            </a:pPr>
            <a:r>
              <a:rPr lang="en-US" dirty="0" smtClean="0"/>
              <a:t>Representation of relations between facets</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19</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23" presetClass="entr" presetSubtype="16"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par>
                          <p:cTn id="35" fill="hold">
                            <p:stCondLst>
                              <p:cond delay="1000"/>
                            </p:stCondLst>
                            <p:childTnLst>
                              <p:par>
                                <p:cTn id="36" presetID="23" presetClass="entr" presetSubtype="16"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par>
                          <p:cTn id="40" fill="hold">
                            <p:stCondLst>
                              <p:cond delay="1500"/>
                            </p:stCondLst>
                            <p:childTnLst>
                              <p:par>
                                <p:cTn id="41" presetID="23" presetClass="entr" presetSubtype="16"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par>
                          <p:cTn id="45" fill="hold">
                            <p:stCondLst>
                              <p:cond delay="2000"/>
                            </p:stCondLst>
                            <p:childTnLst>
                              <p:par>
                                <p:cTn id="46" presetID="23" presetClass="entr" presetSubtype="16" fill="hold"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p:cTn id="4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par>
                          <p:cTn id="50" fill="hold">
                            <p:stCondLst>
                              <p:cond delay="2500"/>
                            </p:stCondLst>
                            <p:childTnLst>
                              <p:par>
                                <p:cTn id="51" presetID="23" presetClass="entr" presetSubtype="16" fill="hold" nodeType="after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p:cTn id="5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9" end="9"/>
                                            </p:txEl>
                                          </p:spTgt>
                                        </p:tgtEl>
                                        <p:attrNameLst>
                                          <p:attrName>ppt_h</p:attrName>
                                        </p:attrNameLst>
                                      </p:cBhvr>
                                      <p:tavLst>
                                        <p:tav tm="0">
                                          <p:val>
                                            <p:fltVal val="0"/>
                                          </p:val>
                                        </p:tav>
                                        <p:tav tm="100000">
                                          <p:val>
                                            <p:strVal val="#ppt_h"/>
                                          </p:val>
                                        </p:tav>
                                      </p:tavLst>
                                    </p:anim>
                                  </p:childTnLst>
                                </p:cTn>
                              </p:par>
                            </p:childTnLst>
                          </p:cTn>
                        </p:par>
                        <p:par>
                          <p:cTn id="55" fill="hold">
                            <p:stCondLst>
                              <p:cond delay="3000"/>
                            </p:stCondLst>
                            <p:childTnLst>
                              <p:par>
                                <p:cTn id="56" presetID="23" presetClass="entr" presetSubtype="16" fill="hold" nodeType="after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 calcmode="lin" valueType="num">
                                      <p:cBhvr>
                                        <p:cTn id="5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THE PROBLEM</a:t>
            </a:r>
            <a:endParaRPr lang="en-US" dirty="0"/>
          </a:p>
        </p:txBody>
      </p:sp>
      <p:sp>
        <p:nvSpPr>
          <p:cNvPr id="3" name="Content Placeholder 2"/>
          <p:cNvSpPr>
            <a:spLocks noGrp="1"/>
          </p:cNvSpPr>
          <p:nvPr>
            <p:ph idx="1"/>
          </p:nvPr>
        </p:nvSpPr>
        <p:spPr>
          <a:xfrm>
            <a:off x="457200" y="1676400"/>
            <a:ext cx="8229600" cy="4389120"/>
          </a:xfrm>
        </p:spPr>
        <p:txBody>
          <a:bodyPr>
            <a:normAutofit lnSpcReduction="10000"/>
          </a:bodyPr>
          <a:lstStyle/>
          <a:p>
            <a:r>
              <a:rPr lang="en-US" b="1" dirty="0" smtClean="0"/>
              <a:t>Common Web:</a:t>
            </a:r>
          </a:p>
          <a:p>
            <a:pPr lvl="1"/>
            <a:r>
              <a:rPr lang="en-US" dirty="0" smtClean="0"/>
              <a:t>Entering words in an input field (e.g. </a:t>
            </a:r>
            <a:r>
              <a:rPr lang="en-US" i="1" dirty="0" smtClean="0"/>
              <a:t>Google)</a:t>
            </a:r>
          </a:p>
          <a:p>
            <a:pPr lvl="1"/>
            <a:r>
              <a:rPr lang="en-US" dirty="0" smtClean="0"/>
              <a:t>High recall, low precision</a:t>
            </a:r>
            <a:endParaRPr lang="en-US" i="1" dirty="0" smtClean="0"/>
          </a:p>
          <a:p>
            <a:r>
              <a:rPr lang="en-US" b="1" dirty="0" smtClean="0"/>
              <a:t>Problem: Ambiguity</a:t>
            </a:r>
          </a:p>
          <a:p>
            <a:pPr lvl="1"/>
            <a:r>
              <a:rPr lang="en-US" dirty="0" smtClean="0"/>
              <a:t>Natural language is ambiguous!</a:t>
            </a:r>
          </a:p>
          <a:p>
            <a:pPr lvl="1"/>
            <a:r>
              <a:rPr lang="en-US" dirty="0" smtClean="0"/>
              <a:t>Finding the right information, however, </a:t>
            </a:r>
            <a:br>
              <a:rPr lang="en-US" dirty="0" smtClean="0"/>
            </a:br>
            <a:r>
              <a:rPr lang="en-US" dirty="0" smtClean="0"/>
              <a:t>requires the semantic of what should be searched </a:t>
            </a:r>
            <a:br>
              <a:rPr lang="en-US" dirty="0" smtClean="0"/>
            </a:br>
            <a:r>
              <a:rPr lang="en-US" dirty="0" smtClean="0"/>
              <a:t>to be specified by the user</a:t>
            </a:r>
          </a:p>
          <a:p>
            <a:r>
              <a:rPr lang="en-US" b="1" dirty="0" smtClean="0"/>
              <a:t>Solution:</a:t>
            </a:r>
          </a:p>
          <a:p>
            <a:pPr lvl="1"/>
            <a:r>
              <a:rPr lang="en-US" dirty="0" smtClean="0"/>
              <a:t>Artificial query languages like </a:t>
            </a:r>
            <a:r>
              <a:rPr lang="en-US" i="1" dirty="0" smtClean="0"/>
              <a:t>SPARQL </a:t>
            </a:r>
            <a:br>
              <a:rPr lang="en-US" i="1" dirty="0" smtClean="0"/>
            </a:br>
            <a:r>
              <a:rPr lang="en-US" i="1" dirty="0" smtClean="0"/>
              <a:t>that are uniquely </a:t>
            </a:r>
            <a:r>
              <a:rPr lang="en-US" dirty="0" smtClean="0"/>
              <a:t>defined</a:t>
            </a:r>
          </a:p>
          <a:p>
            <a:pPr lvl="1">
              <a:buNone/>
            </a:pPr>
            <a:endParaRPr lang="en-US" i="1"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2</a:t>
            </a:fld>
            <a:r>
              <a:rPr lang="sr-Latn-CS" sz="1600" dirty="0" smtClean="0"/>
              <a:t>/2</a:t>
            </a:r>
            <a:r>
              <a:rPr lang="en-US" sz="1600" dirty="0" smtClean="0"/>
              <a:t>4</a:t>
            </a:r>
            <a:endParaRPr lang="en-US" sz="1600" dirty="0"/>
          </a:p>
        </p:txBody>
      </p:sp>
      <p:sp>
        <p:nvSpPr>
          <p:cNvPr id="5" name="Footer Placeholder 4"/>
          <p:cNvSpPr>
            <a:spLocks noGrp="1"/>
          </p:cNvSpPr>
          <p:nvPr>
            <p:ph type="ftr" sz="quarter" idx="11"/>
          </p:nvPr>
        </p:nvSpPr>
        <p:spPr>
          <a:xfrm>
            <a:off x="2667000" y="6356350"/>
            <a:ext cx="42672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6" name="Picture 5" descr="google2.jpg"/>
          <p:cNvPicPr>
            <a:picLocks noChangeAspect="1"/>
          </p:cNvPicPr>
          <p:nvPr/>
        </p:nvPicPr>
        <p:blipFill>
          <a:blip r:embed="rId2"/>
          <a:stretch>
            <a:fillRect/>
          </a:stretch>
        </p:blipFill>
        <p:spPr>
          <a:xfrm>
            <a:off x="4495800" y="2590800"/>
            <a:ext cx="4048125" cy="2857500"/>
          </a:xfrm>
          <a:prstGeom prst="rect">
            <a:avLst/>
          </a:prstGeom>
        </p:spPr>
      </p:pic>
      <p:pic>
        <p:nvPicPr>
          <p:cNvPr id="8" name="Picture 7" descr="sparql.png"/>
          <p:cNvPicPr>
            <a:picLocks noChangeAspect="1"/>
          </p:cNvPicPr>
          <p:nvPr/>
        </p:nvPicPr>
        <p:blipFill>
          <a:blip r:embed="rId3"/>
          <a:stretch>
            <a:fillRect/>
          </a:stretch>
        </p:blipFill>
        <p:spPr>
          <a:xfrm>
            <a:off x="6705600" y="4953000"/>
            <a:ext cx="1790700" cy="1219200"/>
          </a:xfrm>
          <a:prstGeom prst="rect">
            <a:avLst/>
          </a:prstGeom>
        </p:spPr>
      </p:pic>
      <p:pic>
        <p:nvPicPr>
          <p:cNvPr id="9" name="Picture 8" descr="natural_language.jpg"/>
          <p:cNvPicPr>
            <a:picLocks noChangeAspect="1"/>
          </p:cNvPicPr>
          <p:nvPr/>
        </p:nvPicPr>
        <p:blipFill>
          <a:blip r:embed="rId4"/>
          <a:stretch>
            <a:fillRect/>
          </a:stretch>
        </p:blipFill>
        <p:spPr>
          <a:xfrm>
            <a:off x="838200" y="3733800"/>
            <a:ext cx="5398243" cy="2971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par>
                                <p:cTn id="15" presetID="5"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childTnLst>
                                </p:cTn>
                              </p:par>
                              <p:par>
                                <p:cTn id="24" presetID="1" presetClass="exit" presetSubtype="0" fill="hold" nodeType="withEffect">
                                  <p:stCondLst>
                                    <p:cond delay="0"/>
                                  </p:stCondLst>
                                  <p:childTnLst>
                                    <p:set>
                                      <p:cBhvr>
                                        <p:cTn id="25" dur="1" fill="hold">
                                          <p:stCondLst>
                                            <p:cond delay="0"/>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childTnLst>
                                </p:cTn>
                              </p:par>
                              <p:par>
                                <p:cTn id="38" presetID="14"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5" end="5"/>
                                            </p:txEl>
                                          </p:spTgt>
                                        </p:tgtEl>
                                        <p:attrNameLst>
                                          <p:attrName>ppt_h</p:attrName>
                                        </p:attrNameLst>
                                      </p:cBhvr>
                                      <p:tavLst>
                                        <p:tav tm="0">
                                          <p:val>
                                            <p:fltVal val="0"/>
                                          </p:val>
                                        </p:tav>
                                        <p:tav tm="100000">
                                          <p:val>
                                            <p:strVal val="#ppt_h"/>
                                          </p:val>
                                        </p:tav>
                                      </p:tavLst>
                                    </p:anim>
                                  </p:childTnLst>
                                </p:cTn>
                              </p:par>
                              <p:par>
                                <p:cTn id="47" presetID="1" presetClass="exit" presetSubtype="0" fill="hold"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7" end="7"/>
                                            </p:txEl>
                                          </p:spTgt>
                                        </p:tgtEl>
                                        <p:attrNameLst>
                                          <p:attrName>ppt_h</p:attrName>
                                        </p:attrNameLst>
                                      </p:cBhvr>
                                      <p:tavLst>
                                        <p:tav tm="0">
                                          <p:val>
                                            <p:fltVal val="0"/>
                                          </p:val>
                                        </p:tav>
                                        <p:tav tm="100000">
                                          <p:val>
                                            <p:strVal val="#ppt_h"/>
                                          </p:val>
                                        </p:tav>
                                      </p:tavLst>
                                    </p:anim>
                                  </p:childTnLst>
                                </p:cTn>
                              </p:par>
                              <p:par>
                                <p:cTn id="61" presetID="1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slide(fromBottom)">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Parallax vs. </a:t>
            </a:r>
            <a:r>
              <a:rPr lang="en-US" dirty="0" err="1" smtClean="0"/>
              <a:t>gFacet</a:t>
            </a:r>
            <a:endParaRPr lang="en-US" dirty="0"/>
          </a:p>
        </p:txBody>
      </p:sp>
      <p:sp>
        <p:nvSpPr>
          <p:cNvPr id="3" name="Content Placeholder 2"/>
          <p:cNvSpPr>
            <a:spLocks noGrp="1"/>
          </p:cNvSpPr>
          <p:nvPr>
            <p:ph idx="1"/>
          </p:nvPr>
        </p:nvSpPr>
        <p:spPr>
          <a:xfrm>
            <a:off x="457200" y="4572000"/>
            <a:ext cx="8229600" cy="1828800"/>
          </a:xfrm>
        </p:spPr>
        <p:txBody>
          <a:bodyPr>
            <a:normAutofit fontScale="85000" lnSpcReduction="20000"/>
          </a:bodyPr>
          <a:lstStyle/>
          <a:p>
            <a:pPr>
              <a:buNone/>
            </a:pPr>
            <a:r>
              <a:rPr lang="en-US" b="1" dirty="0" smtClean="0"/>
              <a:t>Three different types of tasks:</a:t>
            </a:r>
            <a:endParaRPr lang="en-US" dirty="0" smtClean="0"/>
          </a:p>
          <a:p>
            <a:pPr marL="914400" lvl="1" indent="-514350">
              <a:buFont typeface="+mj-lt"/>
              <a:buAutoNum type="arabicPeriod"/>
            </a:pPr>
            <a:r>
              <a:rPr lang="en-US" dirty="0" smtClean="0"/>
              <a:t>Find two players who are playing for a certain club</a:t>
            </a:r>
          </a:p>
          <a:p>
            <a:pPr marL="914400" lvl="1" indent="-514350">
              <a:buFont typeface="+mj-lt"/>
              <a:buAutoNum type="arabicPeriod"/>
            </a:pPr>
            <a:r>
              <a:rPr lang="en-US" dirty="0" smtClean="0"/>
              <a:t>Find two cities where players who are playing for</a:t>
            </a:r>
            <a:br>
              <a:rPr lang="en-US" dirty="0" smtClean="0"/>
            </a:br>
            <a:r>
              <a:rPr lang="en-US" dirty="0" smtClean="0"/>
              <a:t> a certain club are born</a:t>
            </a:r>
          </a:p>
          <a:p>
            <a:pPr marL="914400" lvl="1" indent="-514350">
              <a:buFont typeface="+mj-lt"/>
              <a:buAutoNum type="arabicPeriod"/>
            </a:pPr>
            <a:r>
              <a:rPr lang="en-US" dirty="0" smtClean="0"/>
              <a:t>Find one player who is playing for a certain club </a:t>
            </a:r>
            <a:br>
              <a:rPr lang="en-US" dirty="0" smtClean="0"/>
            </a:br>
            <a:r>
              <a:rPr lang="en-US" dirty="0" smtClean="0"/>
              <a:t>and is born in a certain city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1600200"/>
            <a:ext cx="4162425" cy="24288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29200" y="1600200"/>
            <a:ext cx="3905250" cy="2457450"/>
          </a:xfrm>
          <a:prstGeom prst="rect">
            <a:avLst/>
          </a:prstGeom>
          <a:noFill/>
          <a:ln w="9525">
            <a:noFill/>
            <a:miter lim="800000"/>
            <a:headEnd/>
            <a:tailEnd/>
          </a:ln>
          <a:effectLst/>
        </p:spPr>
      </p:pic>
      <p:sp>
        <p:nvSpPr>
          <p:cNvPr id="7" name="TextBox 6"/>
          <p:cNvSpPr txBox="1"/>
          <p:nvPr/>
        </p:nvSpPr>
        <p:spPr>
          <a:xfrm>
            <a:off x="4572000" y="2667000"/>
            <a:ext cx="435312" cy="369332"/>
          </a:xfrm>
          <a:prstGeom prst="rect">
            <a:avLst/>
          </a:prstGeom>
          <a:noFill/>
        </p:spPr>
        <p:txBody>
          <a:bodyPr wrap="none" rtlCol="0">
            <a:spAutoFit/>
          </a:bodyPr>
          <a:lstStyle/>
          <a:p>
            <a:r>
              <a:rPr lang="en-US" dirty="0" smtClean="0"/>
              <a:t>vs.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z="1600" smtClean="0"/>
              <a:pPr/>
              <a:t>20</a:t>
            </a:fld>
            <a:r>
              <a:rPr lang="sr-Latn-CS" sz="1600" dirty="0" smtClean="0"/>
              <a:t> /2</a:t>
            </a:r>
            <a:r>
              <a:rPr lang="en-US" sz="1600" dirty="0" smtClean="0"/>
              <a:t> 4</a:t>
            </a:r>
            <a:endParaRPr lang="en-US" sz="1600" dirty="0"/>
          </a:p>
        </p:txBody>
      </p:sp>
      <p:sp>
        <p:nvSpPr>
          <p:cNvPr id="9" name="Footer Placeholder 8"/>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3075"/>
                                        </p:tgtEl>
                                        <p:attrNameLst>
                                          <p:attrName>style.visibility</p:attrName>
                                        </p:attrNameLst>
                                      </p:cBhvr>
                                      <p:to>
                                        <p:strVal val="visible"/>
                                      </p:to>
                                    </p:set>
                                    <p:animEffect transition="in" filter="dissolve">
                                      <p:cBhvr>
                                        <p:cTn id="16" dur="500"/>
                                        <p:tgtEl>
                                          <p:spTgt spid="3075"/>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23" presetClass="entr" presetSubtype="16"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28" fill="hold">
                            <p:stCondLst>
                              <p:cond delay="1000"/>
                            </p:stCondLst>
                            <p:childTnLst>
                              <p:par>
                                <p:cTn id="29" presetID="23" presetClass="entr" presetSubtype="16"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33" fill="hold">
                            <p:stCondLst>
                              <p:cond delay="1500"/>
                            </p:stCondLst>
                            <p:childTnLst>
                              <p:par>
                                <p:cTn id="34" presetID="23" presetClass="entr" presetSubtype="16" fill="hold"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533400" y="1447800"/>
            <a:ext cx="7772400" cy="3200400"/>
          </a:xfrm>
          <a:prstGeom prst="rect">
            <a:avLst/>
          </a:prstGeom>
          <a:noFill/>
          <a:ln w="9525">
            <a:noFill/>
            <a:miter lim="800000"/>
            <a:headEnd/>
            <a:tailEnd/>
          </a:ln>
          <a:effectLst/>
        </p:spPr>
      </p:pic>
      <p:sp>
        <p:nvSpPr>
          <p:cNvPr id="2" name="Title 1"/>
          <p:cNvSpPr>
            <a:spLocks noGrp="1"/>
          </p:cNvSpPr>
          <p:nvPr>
            <p:ph type="title"/>
          </p:nvPr>
        </p:nvSpPr>
        <p:spPr/>
        <p:txBody>
          <a:bodyPr anchor="t"/>
          <a:lstStyle/>
          <a:p>
            <a:pPr algn="ctr"/>
            <a:r>
              <a:rPr lang="en-US" dirty="0" smtClean="0"/>
              <a:t>Parallax vs. </a:t>
            </a:r>
            <a:r>
              <a:rPr lang="en-US" dirty="0" err="1" smtClean="0"/>
              <a:t>gFacet</a:t>
            </a:r>
            <a:endParaRPr lang="en-US" dirty="0"/>
          </a:p>
        </p:txBody>
      </p:sp>
      <p:sp>
        <p:nvSpPr>
          <p:cNvPr id="6" name="Content Placeholder 2"/>
          <p:cNvSpPr txBox="1">
            <a:spLocks/>
          </p:cNvSpPr>
          <p:nvPr/>
        </p:nvSpPr>
        <p:spPr>
          <a:xfrm>
            <a:off x="457200" y="4572000"/>
            <a:ext cx="8229600" cy="18288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Three different types of tasks: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Find two players who are playing for a certain club.</a:t>
            </a:r>
          </a:p>
          <a:p>
            <a:pPr marL="914400" marR="0" lvl="1"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Find two cities where players who are playing for</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r>
              <a:rPr kumimoji="0" lang="en-US" sz="2800" b="0" i="0" u="none" strike="noStrike" kern="1200" cap="none" spc="0" normalizeH="0" baseline="0" noProof="0" dirty="0" smtClean="0">
                <a:ln>
                  <a:noFill/>
                </a:ln>
                <a:solidFill>
                  <a:schemeClr val="tx1"/>
                </a:solidFill>
                <a:effectLst/>
                <a:uLnTx/>
                <a:uFillTx/>
                <a:latin typeface="+mn-lt"/>
                <a:ea typeface="+mn-ea"/>
                <a:cs typeface="+mn-cs"/>
              </a:rPr>
              <a:t> a certain club are born.</a:t>
            </a:r>
          </a:p>
          <a:p>
            <a:pPr marL="914400" marR="0" lvl="1"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Find one player who is playing for a certain club </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r>
              <a:rPr kumimoji="0" lang="en-US" sz="2800" b="0" i="0" u="none" strike="noStrike" kern="1200" cap="none" spc="0" normalizeH="0" baseline="0" noProof="0" dirty="0" smtClean="0">
                <a:ln>
                  <a:noFill/>
                </a:ln>
                <a:solidFill>
                  <a:schemeClr val="tx1"/>
                </a:solidFill>
                <a:effectLst/>
                <a:uLnTx/>
                <a:uFillTx/>
                <a:latin typeface="+mn-lt"/>
                <a:ea typeface="+mn-ea"/>
                <a:cs typeface="+mn-cs"/>
              </a:rPr>
              <a:t>and is born in a certain city.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B6F15528-21DE-4FAA-801E-634DDDAF4B2B}" type="slidenum">
              <a:rPr lang="en-US" sz="1600" smtClean="0"/>
              <a:pPr/>
              <a:t>21</a:t>
            </a:fld>
            <a:r>
              <a:rPr lang="sr-Latn-CS" sz="1600" dirty="0" smtClean="0"/>
              <a:t> /2</a:t>
            </a:r>
            <a:r>
              <a:rPr lang="en-US" sz="1600" dirty="0" smtClean="0"/>
              <a:t> 4</a:t>
            </a:r>
            <a:endParaRPr lang="en-US" sz="1600" dirty="0"/>
          </a:p>
        </p:txBody>
      </p:sp>
      <p:sp>
        <p:nvSpPr>
          <p:cNvPr id="8" name="Footer Placeholder 7"/>
          <p:cNvSpPr>
            <a:spLocks noGrp="1"/>
          </p:cNvSpPr>
          <p:nvPr>
            <p:ph type="ftr" sz="quarter" idx="11"/>
          </p:nvPr>
        </p:nvSpPr>
        <p:spPr>
          <a:xfrm>
            <a:off x="2667000" y="6356350"/>
            <a:ext cx="42672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Facet Graphs:</a:t>
            </a:r>
          </a:p>
          <a:p>
            <a:pPr>
              <a:buNone/>
            </a:pPr>
            <a:r>
              <a:rPr lang="en-US" dirty="0" smtClean="0"/>
              <a:t>	- Facets as nodes in a graph visualization: </a:t>
            </a:r>
            <a:br>
              <a:rPr lang="en-US" dirty="0" smtClean="0"/>
            </a:br>
            <a:r>
              <a:rPr lang="en-US" dirty="0" smtClean="0"/>
              <a:t>	Direct representation of relationships between facets</a:t>
            </a:r>
          </a:p>
          <a:p>
            <a:pPr>
              <a:buNone/>
            </a:pPr>
            <a:r>
              <a:rPr lang="en-US" dirty="0" smtClean="0"/>
              <a:t>	- Connected representation on one page</a:t>
            </a:r>
          </a:p>
          <a:p>
            <a:pPr>
              <a:buNone/>
            </a:pPr>
            <a:r>
              <a:rPr lang="en-US" dirty="0" smtClean="0"/>
              <a:t>	- Hierarchical facets</a:t>
            </a:r>
          </a:p>
          <a:p>
            <a:pPr>
              <a:buNone/>
            </a:pPr>
            <a:r>
              <a:rPr lang="en-US" dirty="0" smtClean="0"/>
              <a:t>	- Color-coding: Understanding and </a:t>
            </a:r>
            <a:r>
              <a:rPr lang="en-US" dirty="0" err="1" smtClean="0"/>
              <a:t>traceing</a:t>
            </a:r>
            <a:r>
              <a:rPr lang="en-US" dirty="0" smtClean="0"/>
              <a:t> filtering effects</a:t>
            </a:r>
          </a:p>
          <a:p>
            <a:pPr>
              <a:buNone/>
            </a:pPr>
            <a:r>
              <a:rPr lang="en-US" dirty="0" smtClean="0"/>
              <a:t>	- Personalized search interface (add/remove facets)</a:t>
            </a:r>
          </a:p>
          <a:p>
            <a:r>
              <a:rPr lang="en-US" b="1" dirty="0" err="1" smtClean="0"/>
              <a:t>gFacet</a:t>
            </a:r>
            <a:r>
              <a:rPr lang="en-US" b="1" dirty="0" smtClean="0"/>
              <a:t>:</a:t>
            </a:r>
          </a:p>
          <a:p>
            <a:pPr>
              <a:buNone/>
            </a:pPr>
            <a:r>
              <a:rPr lang="en-US" dirty="0" smtClean="0"/>
              <a:t>	- Proof of concept</a:t>
            </a:r>
          </a:p>
          <a:p>
            <a:pPr>
              <a:buNone/>
            </a:pPr>
            <a:r>
              <a:rPr lang="en-US" dirty="0" smtClean="0"/>
              <a:t>	- Can query arbitrary SPARQL endpoints (e.g. </a:t>
            </a:r>
            <a:r>
              <a:rPr lang="en-US" dirty="0" err="1" smtClean="0"/>
              <a:t>DBpedia</a:t>
            </a:r>
            <a:r>
              <a:rPr lang="en-US" dirty="0" smtClean="0"/>
              <a:t>)</a:t>
            </a:r>
          </a:p>
          <a:p>
            <a:pPr>
              <a:buNone/>
            </a:pPr>
            <a:r>
              <a:rPr lang="en-US" dirty="0" smtClean="0"/>
              <a:t>	- Comparative study: Especially applicable for complex queries (Semantic Web)</a:t>
            </a:r>
          </a:p>
          <a:p>
            <a:pPr>
              <a:buNone/>
            </a:pPr>
            <a:r>
              <a:rPr lang="en-US" dirty="0" smtClean="0"/>
              <a:t>	- However: Control remains a challenging task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22</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p:cTn id="6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cebook-share-button.jpg"/>
          <p:cNvPicPr>
            <a:picLocks noChangeAspect="1"/>
          </p:cNvPicPr>
          <p:nvPr/>
        </p:nvPicPr>
        <p:blipFill>
          <a:blip r:embed="rId3"/>
          <a:stretch>
            <a:fillRect/>
          </a:stretch>
        </p:blipFill>
        <p:spPr>
          <a:xfrm>
            <a:off x="685800" y="4572000"/>
            <a:ext cx="4271963" cy="1893334"/>
          </a:xfrm>
          <a:prstGeom prst="rect">
            <a:avLst/>
          </a:prstGeom>
        </p:spPr>
      </p:pic>
      <p:sp>
        <p:nvSpPr>
          <p:cNvPr id="2" name="Title 1"/>
          <p:cNvSpPr>
            <a:spLocks noGrp="1"/>
          </p:cNvSpPr>
          <p:nvPr>
            <p:ph type="title"/>
          </p:nvPr>
        </p:nvSpPr>
        <p:spPr/>
        <p:txBody>
          <a:bodyPr anchor="ctr"/>
          <a:lstStyle/>
          <a:p>
            <a:pPr algn="ctr"/>
            <a:r>
              <a:rPr lang="en-US" b="1" dirty="0" smtClean="0"/>
              <a:t>Future work</a:t>
            </a:r>
            <a:endParaRPr lang="en-US" dirty="0"/>
          </a:p>
        </p:txBody>
      </p:sp>
      <p:sp>
        <p:nvSpPr>
          <p:cNvPr id="3" name="Content Placeholder 2"/>
          <p:cNvSpPr>
            <a:spLocks noGrp="1"/>
          </p:cNvSpPr>
          <p:nvPr>
            <p:ph idx="1"/>
          </p:nvPr>
        </p:nvSpPr>
        <p:spPr/>
        <p:txBody>
          <a:bodyPr>
            <a:normAutofit/>
          </a:bodyPr>
          <a:lstStyle/>
          <a:p>
            <a:r>
              <a:rPr lang="en-US" b="1" dirty="0" smtClean="0"/>
              <a:t>Zooming functionalities </a:t>
            </a:r>
            <a:br>
              <a:rPr lang="en-US" b="1" dirty="0" smtClean="0"/>
            </a:br>
            <a:r>
              <a:rPr lang="en-US" b="1" dirty="0" smtClean="0"/>
              <a:t>+ focus and context technique:</a:t>
            </a:r>
          </a:p>
          <a:p>
            <a:pPr lvl="1"/>
            <a:r>
              <a:rPr lang="en-US" dirty="0" smtClean="0"/>
              <a:t>to handle massive amounts of facets in one graph</a:t>
            </a:r>
          </a:p>
          <a:p>
            <a:r>
              <a:rPr lang="en-US" b="1" dirty="0" smtClean="0"/>
              <a:t>Saving search interfaces:</a:t>
            </a:r>
          </a:p>
          <a:p>
            <a:pPr lvl="1"/>
            <a:r>
              <a:rPr lang="en-US" dirty="0" smtClean="0"/>
              <a:t>to share especially helpful combinations of facets</a:t>
            </a:r>
          </a:p>
          <a:p>
            <a:pPr lvl="1"/>
            <a:r>
              <a:rPr lang="en-US" dirty="0" smtClean="0"/>
              <a:t>to lower the barrier for new users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23</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nodeType="afterEffect">
                                  <p:stCondLst>
                                    <p:cond delay="100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3" end="3"/>
                                            </p:txEl>
                                          </p:spTgt>
                                        </p:tgtEl>
                                        <p:attrNameLst>
                                          <p:attrName>ppt_h</p:attrName>
                                        </p:attrNameLst>
                                      </p:cBhvr>
                                      <p:tavLst>
                                        <p:tav tm="0">
                                          <p:val>
                                            <p:fltVal val="0"/>
                                          </p:val>
                                        </p:tav>
                                        <p:tav tm="100000">
                                          <p:val>
                                            <p:strVal val="#ppt_h"/>
                                          </p:val>
                                        </p:tav>
                                      </p:tavLst>
                                    </p:anim>
                                  </p:childTnLst>
                                </p:cTn>
                              </p:par>
                              <p:par>
                                <p:cTn id="25" presetID="47"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3" presetClass="entr" presetSubtype="16" fill="hold" nodeType="afterEffect">
                                  <p:stCondLst>
                                    <p:cond delay="100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question.jpeg"/>
          <p:cNvPicPr>
            <a:picLocks noChangeAspect="1"/>
          </p:cNvPicPr>
          <p:nvPr/>
        </p:nvPicPr>
        <p:blipFill>
          <a:blip r:embed="rId2"/>
          <a:srcRect/>
          <a:stretch>
            <a:fillRect/>
          </a:stretch>
        </p:blipFill>
        <p:spPr bwMode="auto">
          <a:xfrm>
            <a:off x="3136900" y="2725738"/>
            <a:ext cx="2773363" cy="2760662"/>
          </a:xfrm>
          <a:prstGeom prst="rect">
            <a:avLst/>
          </a:prstGeom>
          <a:noFill/>
          <a:ln w="9525">
            <a:noFill/>
            <a:miter lim="800000"/>
            <a:headEnd/>
            <a:tailEnd/>
          </a:ln>
        </p:spPr>
      </p:pic>
      <p:sp>
        <p:nvSpPr>
          <p:cNvPr id="5" name="Rectangle 4"/>
          <p:cNvSpPr/>
          <p:nvPr/>
        </p:nvSpPr>
        <p:spPr>
          <a:xfrm>
            <a:off x="2743200" y="1143000"/>
            <a:ext cx="3393264" cy="1446550"/>
          </a:xfrm>
          <a:prstGeom prst="rect">
            <a:avLst/>
          </a:prstGeom>
          <a:noFill/>
        </p:spPr>
        <p:txBody>
          <a:bodyPr wrap="square" lIns="91440" tIns="45720" rIns="91440" bIns="45720">
            <a:spAutoFit/>
          </a:bodyPr>
          <a:lstStyle/>
          <a:p>
            <a:pPr algn="ctr"/>
            <a:r>
              <a:rPr lang="en-US" sz="88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Q&amp;A</a:t>
            </a:r>
            <a:endParaRPr lang="en-US" sz="88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6" name="Rectangle 5"/>
          <p:cNvSpPr/>
          <p:nvPr/>
        </p:nvSpPr>
        <p:spPr>
          <a:xfrm>
            <a:off x="1143000" y="2514600"/>
            <a:ext cx="6845335" cy="175432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a:t>
            </a:r>
          </a:p>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your attention!</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53"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Effect transition="in" filter="fade">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ip art question.jpg"/>
          <p:cNvPicPr>
            <a:picLocks noChangeAspect="1"/>
          </p:cNvPicPr>
          <p:nvPr/>
        </p:nvPicPr>
        <p:blipFill>
          <a:blip r:embed="rId2"/>
          <a:stretch>
            <a:fillRect/>
          </a:stretch>
        </p:blipFill>
        <p:spPr>
          <a:xfrm>
            <a:off x="1143000" y="4114800"/>
            <a:ext cx="2009775" cy="2286000"/>
          </a:xfrm>
          <a:prstGeom prst="rect">
            <a:avLst/>
          </a:prstGeom>
        </p:spPr>
      </p:pic>
      <p:sp>
        <p:nvSpPr>
          <p:cNvPr id="2" name="Title 1"/>
          <p:cNvSpPr>
            <a:spLocks noGrp="1"/>
          </p:cNvSpPr>
          <p:nvPr>
            <p:ph type="title"/>
          </p:nvPr>
        </p:nvSpPr>
        <p:spPr/>
        <p:txBody>
          <a:bodyPr anchor="t"/>
          <a:lstStyle/>
          <a:p>
            <a:pPr algn="ctr"/>
            <a:r>
              <a:rPr lang="en-US" dirty="0" smtClean="0"/>
              <a:t>THE PROBLEM</a:t>
            </a:r>
            <a:endParaRPr lang="en-US" dirty="0"/>
          </a:p>
        </p:txBody>
      </p:sp>
      <p:sp>
        <p:nvSpPr>
          <p:cNvPr id="3" name="Content Placeholder 2"/>
          <p:cNvSpPr>
            <a:spLocks noGrp="1"/>
          </p:cNvSpPr>
          <p:nvPr>
            <p:ph idx="1"/>
          </p:nvPr>
        </p:nvSpPr>
        <p:spPr>
          <a:xfrm>
            <a:off x="457200" y="1676400"/>
            <a:ext cx="8229600" cy="2743200"/>
          </a:xfrm>
        </p:spPr>
        <p:txBody>
          <a:bodyPr>
            <a:normAutofit lnSpcReduction="10000"/>
          </a:bodyPr>
          <a:lstStyle/>
          <a:p>
            <a:r>
              <a:rPr lang="en-US" b="1" dirty="0" smtClean="0"/>
              <a:t>Problem: Required knowledge</a:t>
            </a:r>
          </a:p>
          <a:p>
            <a:pPr lvl="1"/>
            <a:r>
              <a:rPr lang="en-US" dirty="0" smtClean="0"/>
              <a:t>SPARQL requires the language to be learned by the user (rather a task for experts)</a:t>
            </a:r>
          </a:p>
          <a:p>
            <a:r>
              <a:rPr lang="en-US" b="1" dirty="0" smtClean="0"/>
              <a:t>Solution:</a:t>
            </a:r>
          </a:p>
          <a:p>
            <a:pPr lvl="1"/>
            <a:r>
              <a:rPr lang="en-US" dirty="0" smtClean="0"/>
              <a:t>Intuitive graphical interfaces</a:t>
            </a:r>
            <a:br>
              <a:rPr lang="en-US" dirty="0" smtClean="0"/>
            </a:br>
            <a:r>
              <a:rPr lang="en-US" dirty="0" smtClean="0"/>
              <a:t>to express search queries that are semantically unique</a:t>
            </a:r>
            <a:br>
              <a:rPr lang="en-US" dirty="0" smtClean="0"/>
            </a:br>
            <a:r>
              <a:rPr lang="en-US" dirty="0" smtClean="0"/>
              <a:t>but do not require any extra knowledge!</a:t>
            </a:r>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3</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
        <p:nvSpPr>
          <p:cNvPr id="8" name="Cloud Callout 7"/>
          <p:cNvSpPr/>
          <p:nvPr/>
        </p:nvSpPr>
        <p:spPr>
          <a:xfrm>
            <a:off x="4724400" y="4419600"/>
            <a:ext cx="2667000" cy="612648"/>
          </a:xfrm>
          <a:prstGeom prst="cloudCallout">
            <a:avLst>
              <a:gd name="adj1" fmla="val -130515"/>
              <a:gd name="adj2" fmla="val 89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can they look like?</a:t>
            </a:r>
            <a:endParaRPr 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ofessorFrink1.gif"/>
          <p:cNvPicPr>
            <a:picLocks noChangeAspect="1"/>
          </p:cNvPicPr>
          <p:nvPr/>
        </p:nvPicPr>
        <p:blipFill>
          <a:blip r:embed="rId2"/>
          <a:stretch>
            <a:fillRect/>
          </a:stretch>
        </p:blipFill>
        <p:spPr>
          <a:xfrm>
            <a:off x="5638800" y="3124200"/>
            <a:ext cx="3067050" cy="3067050"/>
          </a:xfrm>
          <a:prstGeom prst="rect">
            <a:avLst/>
          </a:prstGeom>
        </p:spPr>
      </p:pic>
      <p:sp>
        <p:nvSpPr>
          <p:cNvPr id="2" name="Title 1"/>
          <p:cNvSpPr>
            <a:spLocks noGrp="1"/>
          </p:cNvSpPr>
          <p:nvPr>
            <p:ph type="title"/>
          </p:nvPr>
        </p:nvSpPr>
        <p:spPr/>
        <p:txBody>
          <a:bodyPr anchor="t"/>
          <a:lstStyle/>
          <a:p>
            <a:pPr algn="ctr"/>
            <a:r>
              <a:rPr lang="en-US" dirty="0" smtClean="0"/>
              <a:t>PROBLEM IMPORTANCE</a:t>
            </a:r>
            <a:endParaRPr lang="en-US" dirty="0"/>
          </a:p>
        </p:txBody>
      </p:sp>
      <p:sp>
        <p:nvSpPr>
          <p:cNvPr id="3" name="Content Placeholder 2"/>
          <p:cNvSpPr>
            <a:spLocks noGrp="1"/>
          </p:cNvSpPr>
          <p:nvPr>
            <p:ph idx="1"/>
          </p:nvPr>
        </p:nvSpPr>
        <p:spPr>
          <a:xfrm>
            <a:off x="457200" y="1676400"/>
            <a:ext cx="8229600" cy="4389120"/>
          </a:xfrm>
        </p:spPr>
        <p:txBody>
          <a:bodyPr>
            <a:normAutofit/>
          </a:bodyPr>
          <a:lstStyle/>
          <a:p>
            <a:r>
              <a:rPr lang="en-US" dirty="0" smtClean="0"/>
              <a:t>Human involvement is necessary </a:t>
            </a:r>
            <a:br>
              <a:rPr lang="en-US" dirty="0" smtClean="0"/>
            </a:br>
            <a:r>
              <a:rPr lang="en-US" dirty="0" smtClean="0"/>
              <a:t>to interpret and combine results</a:t>
            </a:r>
          </a:p>
          <a:p>
            <a:r>
              <a:rPr lang="en-US" dirty="0" smtClean="0"/>
              <a:t>The meaning of Web content is not </a:t>
            </a:r>
            <a:br>
              <a:rPr lang="en-US" dirty="0" smtClean="0"/>
            </a:br>
            <a:r>
              <a:rPr lang="en-US" dirty="0" smtClean="0"/>
              <a:t>machine-accessible: lack of semantics</a:t>
            </a:r>
          </a:p>
          <a:p>
            <a:r>
              <a:rPr lang="en-US" dirty="0" smtClean="0"/>
              <a:t>It is simply difficult to distinguish the meaning between these two sentences:</a:t>
            </a:r>
          </a:p>
          <a:p>
            <a:pPr>
              <a:buNone/>
            </a:pPr>
            <a:r>
              <a:rPr lang="en-US" i="1" dirty="0" smtClean="0"/>
              <a:t>		I am a professor of computer science.</a:t>
            </a:r>
          </a:p>
          <a:p>
            <a:pPr>
              <a:buNone/>
            </a:pPr>
            <a:r>
              <a:rPr lang="en-US" i="1" dirty="0" smtClean="0"/>
              <a:t>		I am a professor of computer science, </a:t>
            </a:r>
            <a:br>
              <a:rPr lang="en-US" i="1" dirty="0" smtClean="0"/>
            </a:br>
            <a:r>
              <a:rPr lang="en-US" i="1" dirty="0" smtClean="0"/>
              <a:t>		you may think. Well, I am. . .</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4</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par>
                                <p:cTn id="27" presetID="55"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strVal val="#ppt_w*0.70"/>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Effect transition="in" filter="fade">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 PROBLEM TREND</a:t>
            </a:r>
            <a:endParaRPr lang="en-US" dirty="0"/>
          </a:p>
        </p:txBody>
      </p:sp>
      <p:sp>
        <p:nvSpPr>
          <p:cNvPr id="3" name="Content Placeholder 2"/>
          <p:cNvSpPr>
            <a:spLocks noGrp="1"/>
          </p:cNvSpPr>
          <p:nvPr>
            <p:ph idx="1"/>
          </p:nvPr>
        </p:nvSpPr>
        <p:spPr/>
        <p:txBody>
          <a:bodyPr/>
          <a:lstStyle/>
          <a:p>
            <a:r>
              <a:rPr lang="en-US" dirty="0" smtClean="0"/>
              <a:t>Appropriate tools for searching the Web</a:t>
            </a:r>
            <a:br>
              <a:rPr lang="en-US" dirty="0" smtClean="0"/>
            </a:br>
            <a:r>
              <a:rPr lang="en-US" dirty="0" smtClean="0"/>
              <a:t>are still at infancy level</a:t>
            </a:r>
          </a:p>
          <a:p>
            <a:r>
              <a:rPr lang="en-US" dirty="0" smtClean="0"/>
              <a:t>The Semantic Web will gradually evolve </a:t>
            </a:r>
            <a:r>
              <a:rPr lang="en-US" dirty="0" smtClean="0"/>
              <a:t/>
            </a:r>
            <a:br>
              <a:rPr lang="en-US" dirty="0" smtClean="0"/>
            </a:br>
            <a:r>
              <a:rPr lang="en-US" dirty="0" smtClean="0"/>
              <a:t>out </a:t>
            </a:r>
            <a:r>
              <a:rPr lang="en-US" dirty="0" smtClean="0"/>
              <a:t>of the existing Web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5</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6" name="Picture 5" descr="Baby1.jpg"/>
          <p:cNvPicPr>
            <a:picLocks noChangeAspect="1"/>
          </p:cNvPicPr>
          <p:nvPr/>
        </p:nvPicPr>
        <p:blipFill>
          <a:blip r:embed="rId2"/>
          <a:stretch>
            <a:fillRect/>
          </a:stretch>
        </p:blipFill>
        <p:spPr>
          <a:xfrm>
            <a:off x="914400" y="3886200"/>
            <a:ext cx="2857500" cy="2219325"/>
          </a:xfrm>
          <a:prstGeom prst="rect">
            <a:avLst/>
          </a:prstGeom>
        </p:spPr>
      </p:pic>
      <p:pic>
        <p:nvPicPr>
          <p:cNvPr id="7" name="Picture 6" descr="evolve-480x444.jpg"/>
          <p:cNvPicPr>
            <a:picLocks noChangeAspect="1"/>
          </p:cNvPicPr>
          <p:nvPr/>
        </p:nvPicPr>
        <p:blipFill>
          <a:blip r:embed="rId3"/>
          <a:stretch>
            <a:fillRect/>
          </a:stretch>
        </p:blipFill>
        <p:spPr>
          <a:xfrm>
            <a:off x="5105400" y="3505200"/>
            <a:ext cx="2800865" cy="2590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childTnLst>
                                </p:cTn>
                              </p:par>
                              <p:par>
                                <p:cTn id="18" presetID="5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Scale>
                                      <p:cBhvr>
                                        <p:cTn id="2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7"/>
                                        </p:tgtEl>
                                        <p:attrNameLst>
                                          <p:attrName>ppt_x</p:attrName>
                                          <p:attrName>ppt_y</p:attrName>
                                        </p:attrNameLst>
                                      </p:cBhvr>
                                    </p:animMotion>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ocialcallgraph.gif"/>
          <p:cNvPicPr>
            <a:picLocks noChangeAspect="1"/>
          </p:cNvPicPr>
          <p:nvPr/>
        </p:nvPicPr>
        <p:blipFill>
          <a:blip r:embed="rId2"/>
          <a:stretch>
            <a:fillRect/>
          </a:stretch>
        </p:blipFill>
        <p:spPr>
          <a:xfrm>
            <a:off x="3810000" y="2667000"/>
            <a:ext cx="5048250" cy="3819525"/>
          </a:xfrm>
          <a:prstGeom prst="rect">
            <a:avLst/>
          </a:prstGeom>
        </p:spPr>
      </p:pic>
      <p:sp>
        <p:nvSpPr>
          <p:cNvPr id="2" name="Title 1"/>
          <p:cNvSpPr>
            <a:spLocks noGrp="1"/>
          </p:cNvSpPr>
          <p:nvPr>
            <p:ph type="title"/>
          </p:nvPr>
        </p:nvSpPr>
        <p:spPr/>
        <p:txBody>
          <a:bodyPr anchor="ctr">
            <a:normAutofit fontScale="90000"/>
          </a:bodyPr>
          <a:lstStyle/>
          <a:p>
            <a:pPr algn="ctr"/>
            <a:r>
              <a:rPr lang="en-US" b="1" dirty="0" smtClean="0"/>
              <a:t>Overview of Existing Approaches</a:t>
            </a:r>
            <a:endParaRPr lang="en-US" dirty="0"/>
          </a:p>
        </p:txBody>
      </p:sp>
      <p:sp>
        <p:nvSpPr>
          <p:cNvPr id="3" name="Content Placeholder 2"/>
          <p:cNvSpPr>
            <a:spLocks noGrp="1"/>
          </p:cNvSpPr>
          <p:nvPr>
            <p:ph idx="1"/>
          </p:nvPr>
        </p:nvSpPr>
        <p:spPr/>
        <p:txBody>
          <a:bodyPr/>
          <a:lstStyle/>
          <a:p>
            <a:r>
              <a:rPr lang="en-US" dirty="0" smtClean="0"/>
              <a:t>Graph-based </a:t>
            </a:r>
            <a:r>
              <a:rPr lang="en-US" dirty="0" smtClean="0"/>
              <a:t>approach that </a:t>
            </a:r>
            <a:r>
              <a:rPr lang="en-US" dirty="0" smtClean="0"/>
              <a:t>explicitly visualizes </a:t>
            </a:r>
            <a:r>
              <a:rPr lang="en-US" dirty="0" smtClean="0"/>
              <a:t/>
            </a:r>
            <a:br>
              <a:rPr lang="en-US" dirty="0" smtClean="0"/>
            </a:br>
            <a:r>
              <a:rPr lang="en-US" dirty="0" smtClean="0"/>
              <a:t>the </a:t>
            </a:r>
            <a:r>
              <a:rPr lang="en-US" dirty="0" smtClean="0"/>
              <a:t>structure of the RDF datasets by </a:t>
            </a:r>
            <a:br>
              <a:rPr lang="en-US" dirty="0" smtClean="0"/>
            </a:br>
            <a:r>
              <a:rPr lang="en-US" dirty="0" smtClean="0"/>
              <a:t>nodes and edges</a:t>
            </a:r>
          </a:p>
          <a:p>
            <a:r>
              <a:rPr lang="en-US" dirty="0" smtClean="0"/>
              <a:t>The second group divides the screen into several areas, each containing a subset of the data,</a:t>
            </a:r>
            <a:br>
              <a:rPr lang="en-US" dirty="0" smtClean="0"/>
            </a:br>
            <a:r>
              <a:rPr lang="en-US" dirty="0" smtClean="0"/>
              <a:t>allowing </a:t>
            </a:r>
            <a:r>
              <a:rPr lang="en-US" dirty="0" smtClean="0"/>
              <a:t>for faceted browsing</a:t>
            </a:r>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6</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148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7" name="Picture 6" descr="divide_screen.jpg"/>
          <p:cNvPicPr>
            <a:picLocks noChangeAspect="1"/>
          </p:cNvPicPr>
          <p:nvPr/>
        </p:nvPicPr>
        <p:blipFill>
          <a:blip r:embed="rId3"/>
          <a:stretch>
            <a:fillRect/>
          </a:stretch>
        </p:blipFill>
        <p:spPr>
          <a:xfrm>
            <a:off x="1524000" y="1828800"/>
            <a:ext cx="5867400" cy="44005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39" presetClass="entr" presetSubtype="0" ac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2"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3"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Graph-based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RDF syntax is based on triples in the form of </a:t>
            </a:r>
            <a:br>
              <a:rPr lang="en-US" dirty="0" smtClean="0"/>
            </a:br>
            <a:r>
              <a:rPr lang="en-US" dirty="0" smtClean="0"/>
              <a:t>subject-predicate-object expressions</a:t>
            </a:r>
          </a:p>
          <a:p>
            <a:r>
              <a:rPr lang="en-US" dirty="0" smtClean="0"/>
              <a:t>Using a visualization that directly presents </a:t>
            </a:r>
            <a:br>
              <a:rPr lang="en-US" dirty="0" smtClean="0"/>
            </a:br>
            <a:r>
              <a:rPr lang="en-US" dirty="0" smtClean="0"/>
              <a:t>this RDF graph structure to the users seems obvious </a:t>
            </a:r>
            <a:br>
              <a:rPr lang="en-US" dirty="0" smtClean="0"/>
            </a:br>
            <a:r>
              <a:rPr lang="en-US" dirty="0" smtClean="0"/>
              <a:t>and is suitable to show the structural complexity</a:t>
            </a:r>
            <a:br>
              <a:rPr lang="en-US" dirty="0" smtClean="0"/>
            </a:br>
            <a:r>
              <a:rPr lang="en-US" dirty="0" smtClean="0"/>
              <a:t>of the relations within the data</a:t>
            </a:r>
          </a:p>
          <a:p>
            <a:r>
              <a:rPr lang="en-US" dirty="0" smtClean="0"/>
              <a:t>RDF datasets are often large and highly interconnected, visualizing all the relations that exist </a:t>
            </a:r>
            <a:br>
              <a:rPr lang="en-US" dirty="0" smtClean="0"/>
            </a:br>
            <a:r>
              <a:rPr lang="en-US" dirty="0" smtClean="0"/>
              <a:t>within the graph structure can quickly cause </a:t>
            </a:r>
            <a:br>
              <a:rPr lang="en-US" dirty="0" smtClean="0"/>
            </a:br>
            <a:r>
              <a:rPr lang="en-US" dirty="0" smtClean="0"/>
              <a:t>a high number of edge crossings and hence hinder</a:t>
            </a:r>
            <a:br>
              <a:rPr lang="en-US" dirty="0" smtClean="0"/>
            </a:br>
            <a:r>
              <a:rPr lang="en-US" dirty="0" smtClean="0"/>
              <a:t>an understandable visualization of the data</a:t>
            </a:r>
          </a:p>
          <a:p>
            <a:r>
              <a:rPr lang="en-US" dirty="0" smtClean="0"/>
              <a:t>Not appropriate to visualize complex interrelations</a:t>
            </a:r>
            <a:br>
              <a:rPr lang="en-US" dirty="0" smtClean="0"/>
            </a:br>
            <a:r>
              <a:rPr lang="en-US" dirty="0" smtClean="0"/>
              <a:t>within large datasets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7</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6" name="Picture 5" descr="RDFTriple.jpg"/>
          <p:cNvPicPr>
            <a:picLocks noChangeAspect="1"/>
          </p:cNvPicPr>
          <p:nvPr/>
        </p:nvPicPr>
        <p:blipFill>
          <a:blip r:embed="rId2"/>
          <a:stretch>
            <a:fillRect/>
          </a:stretch>
        </p:blipFill>
        <p:spPr>
          <a:xfrm>
            <a:off x="1676400" y="2590800"/>
            <a:ext cx="4876800" cy="2543175"/>
          </a:xfrm>
          <a:prstGeom prst="rect">
            <a:avLst/>
          </a:prstGeom>
        </p:spPr>
      </p:pic>
      <p:pic>
        <p:nvPicPr>
          <p:cNvPr id="7" name="Picture 6" descr="dataset.jpg"/>
          <p:cNvPicPr>
            <a:picLocks noChangeAspect="1"/>
          </p:cNvPicPr>
          <p:nvPr/>
        </p:nvPicPr>
        <p:blipFill>
          <a:blip r:embed="rId3"/>
          <a:stretch>
            <a:fillRect/>
          </a:stretch>
        </p:blipFill>
        <p:spPr>
          <a:xfrm>
            <a:off x="1447800" y="1905000"/>
            <a:ext cx="5334000" cy="41243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8" presetClass="entr" presetSubtype="0" accel="5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6"/>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6"/>
                                        </p:tgtEl>
                                        <p:attrNameLst>
                                          <p:attrName>ppt_y</p:attrName>
                                        </p:attrNameLst>
                                      </p:cBhvr>
                                      <p:tavLst>
                                        <p:tav tm="0">
                                          <p:val>
                                            <p:strVal val="#ppt_y"/>
                                          </p:val>
                                        </p:tav>
                                        <p:tav tm="100000">
                                          <p:val>
                                            <p:strVal val="#ppt_y"/>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par>
                                <p:cTn id="22" presetID="1" presetClass="exit" presetSubtype="0" fill="hold"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strVal val="#ppt_w*0.70"/>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Effect transition="in" filter="fade">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3" end="3"/>
                                            </p:txEl>
                                          </p:spTgt>
                                        </p:tgtEl>
                                        <p:attrNameLst>
                                          <p:attrName>ppt_h</p:attrName>
                                        </p:attrNameLst>
                                      </p:cBhvr>
                                      <p:tavLst>
                                        <p:tav tm="0">
                                          <p:val>
                                            <p:fltVal val="0"/>
                                          </p:val>
                                        </p:tav>
                                        <p:tav tm="100000">
                                          <p:val>
                                            <p:strVal val="#ppt_h"/>
                                          </p:val>
                                        </p:tav>
                                      </p:tavLst>
                                    </p:anim>
                                  </p:childTnLst>
                                </p:cTn>
                              </p:par>
                              <p:par>
                                <p:cTn id="43" presetID="1" presetClass="exit" presetSubtype="0" fill="hold"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Facet-based Approach</a:t>
            </a:r>
            <a:endParaRPr lang="en-US" dirty="0"/>
          </a:p>
        </p:txBody>
      </p:sp>
      <p:sp>
        <p:nvSpPr>
          <p:cNvPr id="3" name="Content Placeholder 2"/>
          <p:cNvSpPr>
            <a:spLocks noGrp="1"/>
          </p:cNvSpPr>
          <p:nvPr>
            <p:ph idx="1"/>
          </p:nvPr>
        </p:nvSpPr>
        <p:spPr>
          <a:xfrm>
            <a:off x="457200" y="1935480"/>
            <a:ext cx="8534400" cy="4389120"/>
          </a:xfrm>
        </p:spPr>
        <p:txBody>
          <a:bodyPr>
            <a:normAutofit/>
          </a:bodyPr>
          <a:lstStyle/>
          <a:p>
            <a:r>
              <a:rPr lang="en-US" dirty="0" smtClean="0"/>
              <a:t>The data gets partitioned using </a:t>
            </a:r>
            <a:r>
              <a:rPr lang="en-US" dirty="0" smtClean="0"/>
              <a:t/>
            </a:r>
            <a:br>
              <a:rPr lang="en-US" dirty="0" smtClean="0"/>
            </a:br>
            <a:r>
              <a:rPr lang="en-US" dirty="0" smtClean="0"/>
              <a:t>orthogonal </a:t>
            </a:r>
            <a:r>
              <a:rPr lang="en-US" dirty="0" smtClean="0"/>
              <a:t>conceptual dimensions</a:t>
            </a:r>
          </a:p>
          <a:p>
            <a:r>
              <a:rPr lang="en-US" dirty="0" smtClean="0"/>
              <a:t>iTunes that uses the faceted filtering approach </a:t>
            </a:r>
            <a:br>
              <a:rPr lang="en-US" dirty="0" smtClean="0"/>
            </a:br>
            <a:r>
              <a:rPr lang="en-US" dirty="0" smtClean="0"/>
              <a:t>to let the user access music according </a:t>
            </a:r>
            <a:r>
              <a:rPr lang="en-US" dirty="0" smtClean="0"/>
              <a:t>to</a:t>
            </a:r>
            <a:br>
              <a:rPr lang="en-US" dirty="0" smtClean="0"/>
            </a:br>
            <a:r>
              <a:rPr lang="en-US" dirty="0" smtClean="0"/>
              <a:t>different attributes</a:t>
            </a:r>
            <a:r>
              <a:rPr lang="en-US" dirty="0" smtClean="0"/>
              <a:t>, such as the artist, album, or genre</a:t>
            </a:r>
          </a:p>
          <a:p>
            <a:r>
              <a:rPr lang="en-US" dirty="0" smtClean="0"/>
              <a:t>The faceted-browsing paradigm is especially applicable to large datasets with many interrelations</a:t>
            </a:r>
          </a:p>
          <a:p>
            <a:r>
              <a:rPr lang="en-US" dirty="0" smtClean="0"/>
              <a:t>Limited only to facets that are directly related </a:t>
            </a:r>
            <a:r>
              <a:rPr lang="en-US" dirty="0" smtClean="0"/>
              <a:t/>
            </a:r>
            <a:br>
              <a:rPr lang="en-US" dirty="0" smtClean="0"/>
            </a:br>
            <a:r>
              <a:rPr lang="en-US" dirty="0" smtClean="0"/>
              <a:t>to </a:t>
            </a:r>
            <a:r>
              <a:rPr lang="en-US" dirty="0" smtClean="0"/>
              <a:t>the result set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1600" smtClean="0"/>
              <a:pPr/>
              <a:t>8</a:t>
            </a:fld>
            <a:r>
              <a:rPr lang="sr-Latn-CS" sz="1600" dirty="0" smtClean="0"/>
              <a:t> /2</a:t>
            </a:r>
            <a:r>
              <a:rPr lang="en-US" sz="1600" dirty="0" smtClean="0"/>
              <a:t> 4</a:t>
            </a:r>
            <a:endParaRPr lang="en-US" sz="1600" dirty="0"/>
          </a:p>
        </p:txBody>
      </p:sp>
      <p:sp>
        <p:nvSpPr>
          <p:cNvPr id="5" name="Footer Placeholder 4"/>
          <p:cNvSpPr>
            <a:spLocks noGrp="1"/>
          </p:cNvSpPr>
          <p:nvPr>
            <p:ph type="ftr" sz="quarter" idx="11"/>
          </p:nvPr>
        </p:nvSpPr>
        <p:spPr>
          <a:xfrm>
            <a:off x="2667000" y="6356350"/>
            <a:ext cx="41910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6" name="Picture 5" descr="itunes-7-cover-flow.jpg"/>
          <p:cNvPicPr>
            <a:picLocks noChangeAspect="1"/>
          </p:cNvPicPr>
          <p:nvPr/>
        </p:nvPicPr>
        <p:blipFill>
          <a:blip r:embed="rId2"/>
          <a:stretch>
            <a:fillRect/>
          </a:stretch>
        </p:blipFill>
        <p:spPr>
          <a:xfrm>
            <a:off x="609600" y="838200"/>
            <a:ext cx="8001000" cy="58326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3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out)">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childTnLst>
                                </p:cTn>
                              </p:par>
                              <p:par>
                                <p:cTn id="26" presetID="1" presetClass="exit" presetSubtype="0" fill="hold" nodeType="with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srcRect/>
          <a:stretch>
            <a:fillRect/>
          </a:stretch>
        </p:blipFill>
        <p:spPr bwMode="auto">
          <a:xfrm>
            <a:off x="533400" y="2286000"/>
            <a:ext cx="7743825" cy="2800350"/>
          </a:xfrm>
          <a:prstGeom prst="rect">
            <a:avLst/>
          </a:prstGeom>
          <a:noFill/>
          <a:ln w="9525">
            <a:noFill/>
            <a:miter lim="800000"/>
            <a:headEnd/>
            <a:tailEnd/>
          </a:ln>
          <a:effectLst/>
        </p:spPr>
      </p:pic>
      <p:sp>
        <p:nvSpPr>
          <p:cNvPr id="2" name="Title 1"/>
          <p:cNvSpPr>
            <a:spLocks noGrp="1"/>
          </p:cNvSpPr>
          <p:nvPr>
            <p:ph type="title"/>
          </p:nvPr>
        </p:nvSpPr>
        <p:spPr/>
        <p:txBody>
          <a:bodyPr anchor="ctr">
            <a:normAutofit fontScale="90000"/>
          </a:bodyPr>
          <a:lstStyle/>
          <a:p>
            <a:pPr algn="ctr"/>
            <a:r>
              <a:rPr lang="en-US" b="1" dirty="0" smtClean="0"/>
              <a:t>Faceted Search: An Introduction</a:t>
            </a:r>
            <a:endParaRPr lang="en-US" dirty="0"/>
          </a:p>
        </p:txBody>
      </p:sp>
      <p:sp>
        <p:nvSpPr>
          <p:cNvPr id="3" name="Content Placeholder 2"/>
          <p:cNvSpPr>
            <a:spLocks noGrp="1"/>
          </p:cNvSpPr>
          <p:nvPr>
            <p:ph idx="1"/>
          </p:nvPr>
        </p:nvSpPr>
        <p:spPr/>
        <p:txBody>
          <a:bodyPr/>
          <a:lstStyle/>
          <a:p>
            <a:r>
              <a:rPr lang="en-US" dirty="0" smtClean="0"/>
              <a:t>The search space gets partitioned </a:t>
            </a:r>
            <a:br>
              <a:rPr lang="en-US" dirty="0" smtClean="0"/>
            </a:br>
            <a:r>
              <a:rPr lang="en-US" dirty="0" smtClean="0"/>
              <a:t>using orthogonal conceptual dimensions </a:t>
            </a:r>
            <a:br>
              <a:rPr lang="en-US" dirty="0" smtClean="0"/>
            </a:br>
            <a:r>
              <a:rPr lang="en-US" dirty="0" smtClean="0"/>
              <a:t>whereas one acts as the result set </a:t>
            </a:r>
            <a:br>
              <a:rPr lang="en-US" dirty="0" smtClean="0"/>
            </a:br>
            <a:r>
              <a:rPr lang="en-US" dirty="0" smtClean="0"/>
              <a:t>and the others as </a:t>
            </a:r>
            <a:r>
              <a:rPr lang="en-US" dirty="0" smtClean="0"/>
              <a:t>facets</a:t>
            </a:r>
            <a:endParaRPr lang="en-US" dirty="0" smtClean="0"/>
          </a:p>
          <a:p>
            <a:r>
              <a:rPr lang="en-US" dirty="0" smtClean="0"/>
              <a:t>The facets can then be used to filter </a:t>
            </a:r>
            <a:r>
              <a:rPr lang="en-US" dirty="0" smtClean="0"/>
              <a:t>the </a:t>
            </a:r>
            <a:r>
              <a:rPr lang="en-US" dirty="0" smtClean="0"/>
              <a:t>result </a:t>
            </a:r>
            <a:r>
              <a:rPr lang="en-US" dirty="0" smtClean="0"/>
              <a:t>set</a:t>
            </a:r>
            <a:br>
              <a:rPr lang="en-US" dirty="0" smtClean="0"/>
            </a:br>
            <a:r>
              <a:rPr lang="en-US" dirty="0" smtClean="0"/>
              <a:t>by </a:t>
            </a:r>
            <a:r>
              <a:rPr lang="en-US" dirty="0" smtClean="0"/>
              <a:t>different attributes</a:t>
            </a:r>
            <a:br>
              <a:rPr lang="en-US" dirty="0" smtClean="0"/>
            </a:br>
            <a:r>
              <a:rPr lang="en-US" dirty="0" smtClean="0"/>
              <a:t>that can be selected </a:t>
            </a:r>
            <a:r>
              <a:rPr lang="en-US" dirty="0" smtClean="0"/>
              <a:t>independently from </a:t>
            </a:r>
            <a:r>
              <a:rPr lang="en-US" dirty="0" smtClean="0"/>
              <a:t>each other</a:t>
            </a:r>
          </a:p>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z="1600" smtClean="0"/>
              <a:pPr/>
              <a:t>9</a:t>
            </a:fld>
            <a:r>
              <a:rPr lang="sr-Latn-CS" sz="1600" dirty="0" smtClean="0"/>
              <a:t> /2</a:t>
            </a:r>
            <a:r>
              <a:rPr lang="en-US" sz="1600" dirty="0" smtClean="0"/>
              <a:t> 4</a:t>
            </a:r>
            <a:endParaRPr lang="en-US" sz="1600" dirty="0"/>
          </a:p>
        </p:txBody>
      </p:sp>
      <p:sp>
        <p:nvSpPr>
          <p:cNvPr id="8" name="Footer Placeholder 7"/>
          <p:cNvSpPr>
            <a:spLocks noGrp="1"/>
          </p:cNvSpPr>
          <p:nvPr>
            <p:ph type="ftr" sz="quarter" idx="11"/>
          </p:nvPr>
        </p:nvSpPr>
        <p:spPr>
          <a:xfrm>
            <a:off x="2667000" y="6356350"/>
            <a:ext cx="4267200" cy="365125"/>
          </a:xfrm>
        </p:spPr>
        <p:txBody>
          <a:bodyPr/>
          <a:lstStyle/>
          <a:p>
            <a:r>
              <a:rPr lang="en-US" sz="1400" dirty="0" smtClean="0"/>
              <a:t>Milan </a:t>
            </a:r>
            <a:r>
              <a:rPr lang="en-US" sz="1400" dirty="0" err="1" smtClean="0"/>
              <a:t>Branković</a:t>
            </a:r>
            <a:r>
              <a:rPr lang="en-US" sz="1400" dirty="0" smtClean="0"/>
              <a:t>     milan.brankovic@rocketmail.com</a:t>
            </a:r>
            <a:endParaRPr lang="en-US" sz="1400" dirty="0"/>
          </a:p>
        </p:txBody>
      </p:sp>
      <p:pic>
        <p:nvPicPr>
          <p:cNvPr id="9" name="Picture 2"/>
          <p:cNvPicPr>
            <a:picLocks noChangeAspect="1" noChangeArrowheads="1"/>
          </p:cNvPicPr>
          <p:nvPr/>
        </p:nvPicPr>
        <p:blipFill>
          <a:blip r:embed="rId4"/>
          <a:srcRect/>
          <a:stretch>
            <a:fillRect/>
          </a:stretch>
        </p:blipFill>
        <p:spPr bwMode="auto">
          <a:xfrm>
            <a:off x="152400" y="914400"/>
            <a:ext cx="8839200" cy="51911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70" decel="100000"/>
                                        <p:tgtEl>
                                          <p:spTgt spid="5"/>
                                        </p:tgtEl>
                                      </p:cBhvr>
                                    </p:animEffect>
                                    <p:animScale>
                                      <p:cBhvr>
                                        <p:cTn id="20" dur="770" decel="100000"/>
                                        <p:tgtEl>
                                          <p:spTgt spid="5"/>
                                        </p:tgtEl>
                                      </p:cBhvr>
                                      <p:from x="10000" y="10000"/>
                                      <p:to x="200000" y="450000"/>
                                    </p:animScale>
                                    <p:animScale>
                                      <p:cBhvr>
                                        <p:cTn id="21" dur="1230" accel="100000" fill="hold">
                                          <p:stCondLst>
                                            <p:cond delay="770"/>
                                          </p:stCondLst>
                                        </p:cTn>
                                        <p:tgtEl>
                                          <p:spTgt spid="5"/>
                                        </p:tgtEl>
                                      </p:cBhvr>
                                      <p:from x="200000" y="450000"/>
                                      <p:to x="100000" y="100000"/>
                                    </p:animScale>
                                    <p:set>
                                      <p:cBhvr>
                                        <p:cTn id="22" dur="770" fill="hold"/>
                                        <p:tgtEl>
                                          <p:spTgt spid="5"/>
                                        </p:tgtEl>
                                        <p:attrNameLst>
                                          <p:attrName>ppt_x</p:attrName>
                                        </p:attrNameLst>
                                      </p:cBhvr>
                                      <p:to>
                                        <p:strVal val="(0.5)"/>
                                      </p:to>
                                    </p:set>
                                    <p:anim from="(0.5)" to="(#ppt_x)" calcmode="lin" valueType="num">
                                      <p:cBhvr>
                                        <p:cTn id="23" dur="1230" accel="100000" fill="hold">
                                          <p:stCondLst>
                                            <p:cond delay="770"/>
                                          </p:stCondLst>
                                        </p:cTn>
                                        <p:tgtEl>
                                          <p:spTgt spid="5"/>
                                        </p:tgtEl>
                                        <p:attrNameLst>
                                          <p:attrName>ppt_x</p:attrName>
                                        </p:attrNameLst>
                                      </p:cBhvr>
                                    </p:anim>
                                    <p:set>
                                      <p:cBhvr>
                                        <p:cTn id="24" dur="770" fill="hold"/>
                                        <p:tgtEl>
                                          <p:spTgt spid="5"/>
                                        </p:tgtEl>
                                        <p:attrNameLst>
                                          <p:attrName>ppt_y</p:attrName>
                                        </p:attrNameLst>
                                      </p:cBhvr>
                                      <p:to>
                                        <p:strVal val="(#ppt_y+0.4)"/>
                                      </p:to>
                                    </p:set>
                                    <p:anim from="(#ppt_y+0.4)" to="(#ppt_y)" calcmode="lin" valueType="num">
                                      <p:cBhvr>
                                        <p:cTn id="25" dur="1230" accel="100000" fill="hold">
                                          <p:stCondLst>
                                            <p:cond delay="770"/>
                                          </p:stCondLst>
                                        </p:cTn>
                                        <p:tgtEl>
                                          <p:spTgt spid="5"/>
                                        </p:tgtEl>
                                        <p:attrNameLst>
                                          <p:attrName>ppt_y</p:attrName>
                                        </p:attrNameLst>
                                      </p:cBhvr>
                                    </p:anim>
                                  </p:childTnLst>
                                </p:cTn>
                              </p:par>
                              <p:par>
                                <p:cTn id="26" presetID="1" presetClass="exit" presetSubtype="0" fill="hold"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iterate type="lt">
                                    <p:tmPct val="5000"/>
                                  </p:iterate>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ppt_w</p:attrName>
                                        </p:attrNameLst>
                                      </p:cBhvr>
                                      <p:tavLst>
                                        <p:tav tm="0">
                                          <p:val>
                                            <p:fltVal val="0"/>
                                          </p:val>
                                        </p:tav>
                                        <p:tav tm="100000">
                                          <p:val>
                                            <p:strVal val="#ppt_w"/>
                                          </p:val>
                                        </p:tav>
                                      </p:tavLst>
                                    </p:anim>
                                    <p:anim calcmode="lin" valueType="num">
                                      <p:cBhvr>
                                        <p:cTn id="35" dur="1000" fill="hold"/>
                                        <p:tgtEl>
                                          <p:spTgt spid="9"/>
                                        </p:tgtEl>
                                        <p:attrNameLst>
                                          <p:attrName>ppt_h</p:attrName>
                                        </p:attrNameLst>
                                      </p:cBhvr>
                                      <p:tavLst>
                                        <p:tav tm="0">
                                          <p:val>
                                            <p:fltVal val="0"/>
                                          </p:val>
                                        </p:tav>
                                        <p:tav tm="100000">
                                          <p:val>
                                            <p:strVal val="#ppt_h"/>
                                          </p:val>
                                        </p:tav>
                                      </p:tavLst>
                                    </p:anim>
                                    <p:anim calcmode="lin" valueType="num">
                                      <p:cBhvr>
                                        <p:cTn id="36" dur="1000" fill="hold"/>
                                        <p:tgtEl>
                                          <p:spTgt spid="9"/>
                                        </p:tgtEl>
                                        <p:attrNameLst>
                                          <p:attrName>style.rotation</p:attrName>
                                        </p:attrNameLst>
                                      </p:cBhvr>
                                      <p:tavLst>
                                        <p:tav tm="0">
                                          <p:val>
                                            <p:fltVal val="90"/>
                                          </p:val>
                                        </p:tav>
                                        <p:tav tm="100000">
                                          <p:val>
                                            <p:fltVal val="0"/>
                                          </p:val>
                                        </p:tav>
                                      </p:tavLst>
                                    </p:anim>
                                    <p:animEffect transition="in" filter="fade">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456</TotalTime>
  <Words>1154</Words>
  <Application>Microsoft Office PowerPoint</Application>
  <PresentationFormat>On-screen Show (4:3)</PresentationFormat>
  <Paragraphs>217</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gFacet</vt:lpstr>
      <vt:lpstr>THE PROBLEM</vt:lpstr>
      <vt:lpstr>THE PROBLEM</vt:lpstr>
      <vt:lpstr>PROBLEM IMPORTANCE</vt:lpstr>
      <vt:lpstr> PROBLEM TREND</vt:lpstr>
      <vt:lpstr>Overview of Existing Approaches</vt:lpstr>
      <vt:lpstr>Graph-based Approach</vt:lpstr>
      <vt:lpstr>Facet-based Approach</vt:lpstr>
      <vt:lpstr>Faceted Search: An Introduction</vt:lpstr>
      <vt:lpstr>Existing solutions</vt:lpstr>
      <vt:lpstr>Existing solutions</vt:lpstr>
      <vt:lpstr>Existing solutions</vt:lpstr>
      <vt:lpstr>FACET GRAPHS</vt:lpstr>
      <vt:lpstr>FACET GRAPHS</vt:lpstr>
      <vt:lpstr>FACET GRAPHS</vt:lpstr>
      <vt:lpstr>FACET GRAPHS</vt:lpstr>
      <vt:lpstr>FACET GRAPHS</vt:lpstr>
      <vt:lpstr>FACET GRAPHS</vt:lpstr>
      <vt:lpstr>FACET GRAPHS</vt:lpstr>
      <vt:lpstr>Parallax vs. gFacet</vt:lpstr>
      <vt:lpstr>Parallax vs. gFacet</vt:lpstr>
      <vt:lpstr>Conclusion</vt:lpstr>
      <vt:lpstr>Future work</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gFacet</dc:title>
  <dc:creator/>
  <cp:lastModifiedBy>!Fantazio!</cp:lastModifiedBy>
  <cp:revision>64</cp:revision>
  <dcterms:created xsi:type="dcterms:W3CDTF">2006-08-16T00:00:00Z</dcterms:created>
  <dcterms:modified xsi:type="dcterms:W3CDTF">2011-11-23T13:30:46Z</dcterms:modified>
</cp:coreProperties>
</file>