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6"/>
  </p:notesMasterIdLst>
  <p:sldIdLst>
    <p:sldId id="256" r:id="rId2"/>
    <p:sldId id="358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92" r:id="rId11"/>
    <p:sldId id="275" r:id="rId12"/>
    <p:sldId id="286" r:id="rId13"/>
    <p:sldId id="287" r:id="rId14"/>
    <p:sldId id="288" r:id="rId15"/>
    <p:sldId id="289" r:id="rId16"/>
    <p:sldId id="290" r:id="rId17"/>
    <p:sldId id="280" r:id="rId18"/>
    <p:sldId id="293" r:id="rId19"/>
    <p:sldId id="281" r:id="rId20"/>
    <p:sldId id="282" r:id="rId21"/>
    <p:sldId id="291" r:id="rId22"/>
    <p:sldId id="294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3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61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00953-FF9B-45AF-B1EA-ACE4CCA4CFC9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5B1A-D05A-446A-B2DF-7E62CE7DD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CrossRef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omogućavao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uključenim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izdavačima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povezivanje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citirane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literature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punim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tekstovima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njihovim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digitalnim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arhivima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olakšavajući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pretplatnicima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pronalaženju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naučne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literature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5B1A-D05A-446A-B2DF-7E62CE7DDD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Zabrana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preuzimanja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izdavačkih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celina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postoji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sprečila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kompletne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časopise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knjige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izdavač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pripremio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objavljivanje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prodaje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neko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ugrožava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komercijalne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izdavača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nosioci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autorskih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prava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publikacije. Njeno kršenje povlači sankcije predviđene ugovorom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5B1A-D05A-446A-B2DF-7E62CE7DDD5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003785" y="695134"/>
            <a:ext cx="4846107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85512" y="4343230"/>
            <a:ext cx="548409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003785" y="695134"/>
            <a:ext cx="4848988" cy="357911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85512" y="4343230"/>
            <a:ext cx="5486975" cy="357911"/>
          </a:xfrm>
          <a:prstGeom prst="rect">
            <a:avLst/>
          </a:prstGeom>
          <a:noFill/>
          <a:ln>
            <a:noFill/>
          </a:ln>
        </p:spPr>
        <p:txBody>
          <a:bodyPr lIns="80152" tIns="40065" rIns="80152" bIns="40065" anchor="ctr" anchorCtr="0">
            <a:sp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685512" y="4343230"/>
            <a:ext cx="5482655" cy="346535"/>
          </a:xfrm>
          <a:prstGeom prst="rect">
            <a:avLst/>
          </a:prstGeom>
        </p:spPr>
        <p:txBody>
          <a:bodyPr lIns="80152" tIns="80152" rIns="80152" bIns="80152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4BE2BB-B3C3-448F-BCF6-E86CD3BD1EA1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BC0-9535-483F-B882-D5FFF5BBDA4D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A7C8A4-C051-4EF2-A73B-7E60ACB8E179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0880" cy="926017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930" indent="-25920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6815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51541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268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0994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95720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10446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25172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53761" y="1768506"/>
            <a:ext cx="8029439" cy="3454922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270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930" indent="-259204" algn="l" rtl="0">
              <a:lnSpc>
                <a:spcPct val="93000"/>
              </a:lnSpc>
              <a:spcBef>
                <a:spcPts val="0"/>
              </a:spcBef>
              <a:spcAft>
                <a:spcPts val="998"/>
              </a:spcAft>
              <a:defRPr sz="25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6815" indent="-207363" algn="l" rtl="0">
              <a:lnSpc>
                <a:spcPct val="93000"/>
              </a:lnSpc>
              <a:spcBef>
                <a:spcPts val="0"/>
              </a:spcBef>
              <a:spcAft>
                <a:spcPts val="726"/>
              </a:spcAft>
              <a:defRPr sz="22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51541" indent="-207363" algn="l" rtl="0">
              <a:lnSpc>
                <a:spcPct val="93000"/>
              </a:lnSpc>
              <a:spcBef>
                <a:spcPts val="0"/>
              </a:spcBef>
              <a:spcAft>
                <a:spcPts val="454"/>
              </a:spcAft>
              <a:defRPr sz="1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268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1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0994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95720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10446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25172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dt" idx="10"/>
          </p:nvPr>
        </p:nvSpPr>
        <p:spPr>
          <a:xfrm>
            <a:off x="489600" y="5731802"/>
            <a:ext cx="2125440" cy="468048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marL="0" marR="0" indent="0" algn="l" rtl="0">
              <a:lnSpc>
                <a:spcPct val="95000"/>
              </a:lnSpc>
              <a:defRPr sz="13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fld id="{48059D83-4F02-4029-B79F-CC467F118AE7}" type="datetime1">
              <a:rPr lang="en-US" smtClean="0"/>
              <a:pPr/>
              <a:t>6/1/2012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ftr" idx="11"/>
          </p:nvPr>
        </p:nvSpPr>
        <p:spPr>
          <a:xfrm>
            <a:off x="2963520" y="5757724"/>
            <a:ext cx="2894399" cy="468048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marL="0" marR="0" indent="0" algn="ctr" rtl="0">
              <a:lnSpc>
                <a:spcPct val="95000"/>
              </a:lnSpc>
              <a:defRPr sz="13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sldNum" idx="12"/>
          </p:nvPr>
        </p:nvSpPr>
        <p:spPr>
          <a:xfrm>
            <a:off x="6196319" y="5757724"/>
            <a:ext cx="2125440" cy="468048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marL="0" marR="0" indent="0" algn="r" rtl="0">
              <a:lnSpc>
                <a:spcPct val="95000"/>
              </a:lnSpc>
              <a:defRPr sz="13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Obj" type="fourObj">
  <p:cSld name="fourObj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928896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ctr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930" indent="-25920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6815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51541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268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0994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95720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10446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25172" indent="-20736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53760" y="1768506"/>
            <a:ext cx="8027999" cy="3453482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270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930" indent="-259204" algn="l" rtl="0">
              <a:lnSpc>
                <a:spcPct val="93000"/>
              </a:lnSpc>
              <a:spcBef>
                <a:spcPts val="0"/>
              </a:spcBef>
              <a:spcAft>
                <a:spcPts val="998"/>
              </a:spcAft>
              <a:defRPr sz="25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36815" indent="-207363" algn="l" rtl="0">
              <a:lnSpc>
                <a:spcPct val="93000"/>
              </a:lnSpc>
              <a:spcBef>
                <a:spcPts val="0"/>
              </a:spcBef>
              <a:spcAft>
                <a:spcPts val="726"/>
              </a:spcAft>
              <a:defRPr sz="22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51541" indent="-207363" algn="l" rtl="0">
              <a:lnSpc>
                <a:spcPct val="93000"/>
              </a:lnSpc>
              <a:spcBef>
                <a:spcPts val="0"/>
              </a:spcBef>
              <a:spcAft>
                <a:spcPts val="454"/>
              </a:spcAft>
              <a:defRPr sz="1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66268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1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0994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95720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10446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525172" indent="-207363" algn="l" rtl="0">
              <a:lnSpc>
                <a:spcPct val="93000"/>
              </a:lnSpc>
              <a:spcBef>
                <a:spcPts val="0"/>
              </a:spcBef>
              <a:spcAft>
                <a:spcPts val="181"/>
              </a:spcAft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dt" idx="10"/>
          </p:nvPr>
        </p:nvSpPr>
        <p:spPr>
          <a:xfrm>
            <a:off x="489600" y="5731802"/>
            <a:ext cx="2125440" cy="468048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marL="0" marR="0" indent="0" algn="l" rtl="0">
              <a:lnSpc>
                <a:spcPct val="95000"/>
              </a:lnSpc>
              <a:defRPr sz="13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fld id="{2B822E98-594A-49B5-9F11-F2D706F59B8A}" type="datetime1">
              <a:rPr lang="en-US" smtClean="0"/>
              <a:pPr/>
              <a:t>6/1/2012</a:t>
            </a:fld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ftr" idx="11"/>
          </p:nvPr>
        </p:nvSpPr>
        <p:spPr>
          <a:xfrm>
            <a:off x="2963520" y="5757724"/>
            <a:ext cx="2894399" cy="468048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marL="0" marR="0" indent="0" algn="ctr" rtl="0">
              <a:lnSpc>
                <a:spcPct val="95000"/>
              </a:lnSpc>
              <a:defRPr sz="13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sldNum" idx="12"/>
          </p:nvPr>
        </p:nvSpPr>
        <p:spPr>
          <a:xfrm>
            <a:off x="6196319" y="5757724"/>
            <a:ext cx="2125440" cy="468048"/>
          </a:xfrm>
          <a:prstGeom prst="rect">
            <a:avLst/>
          </a:prstGeom>
          <a:noFill/>
          <a:ln>
            <a:noFill/>
          </a:ln>
        </p:spPr>
        <p:txBody>
          <a:bodyPr lIns="82932" tIns="82932" rIns="82932" bIns="82932" anchor="t" anchorCtr="0"/>
          <a:lstStyle>
            <a:lvl1pPr marL="0" marR="0" indent="0" algn="r" rtl="0">
              <a:lnSpc>
                <a:spcPct val="95000"/>
              </a:lnSpc>
              <a:defRPr sz="13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2A1C-289C-4FA2-B514-D9D13483ABD1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0EBD-6275-4146-99B2-59144E359913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EAA5C12-DF40-4312-8F68-7F15379B4E27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63CD18-A567-4121-A99E-C5250398BD7D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726B-45A9-4141-A739-D1C94D388115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55D5-E5A9-42CF-9CD0-EDBC0EC847F0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9CA7-C931-4878-AD28-A70837FDE7D9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2E2F29A-FE9B-4DAD-AE67-2EF794AE5F99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B0C108-E496-47F1-AA94-91A341247AE9}" type="datetime1">
              <a:rPr lang="en-US" smtClean="0"/>
              <a:pPr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kobson.nb.rs/upload/documents/GoogleScholarPodesavanje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theeuropeanlibrary.org/portal/en/index.html" TargetMode="External"/><Relationship Id="rId2" Type="http://schemas.openxmlformats.org/officeDocument/2006/relationships/hyperlink" Target="http://www.vbs.rs/cobis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theeuropeanlibrary.org/portal/en/index.html" TargetMode="External"/><Relationship Id="rId2" Type="http://schemas.openxmlformats.org/officeDocument/2006/relationships/hyperlink" Target="http://www.gutenberg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-europe.eu/browse-list.php?index=country" TargetMode="External"/><Relationship Id="rId2" Type="http://schemas.openxmlformats.org/officeDocument/2006/relationships/hyperlink" Target="http://www.ndltd.org/serviceproviders/scirus-etd-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thos.bl.uk/Home.d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rchive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kia.com/" TargetMode="External"/><Relationship Id="rId2" Type="http://schemas.openxmlformats.org/officeDocument/2006/relationships/hyperlink" Target="http://www.search-engine-index.co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magojr.com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scindeks-repozitorijum.nb.rs/" TargetMode="External"/><Relationship Id="rId2" Type="http://schemas.openxmlformats.org/officeDocument/2006/relationships/hyperlink" Target="http://scindeks.nb.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pisnica.ceon.rs/" TargetMode="External"/><Relationship Id="rId4" Type="http://schemas.openxmlformats.org/officeDocument/2006/relationships/hyperlink" Target="http://nainfo.nb.rs/kategorizacija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8077200" cy="1143000"/>
          </a:xfrm>
        </p:spPr>
        <p:txBody>
          <a:bodyPr/>
          <a:lstStyle/>
          <a:p>
            <a:r>
              <a:rPr lang="en-US" dirty="0" err="1" smtClean="0"/>
              <a:t>Nau</a:t>
            </a:r>
            <a:r>
              <a:rPr lang="sr-Latn-CS" dirty="0" smtClean="0"/>
              <a:t>čne informacije u Srbiji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81400"/>
            <a:ext cx="6705600" cy="2163837"/>
          </a:xfrm>
        </p:spPr>
        <p:txBody>
          <a:bodyPr>
            <a:normAutofit/>
          </a:bodyPr>
          <a:lstStyle/>
          <a:p>
            <a:pPr algn="r"/>
            <a:r>
              <a:rPr lang="sr-Latn-CS" dirty="0" smtClean="0"/>
              <a:t>Milan Branković</a:t>
            </a:r>
          </a:p>
          <a:p>
            <a:pPr algn="r"/>
            <a:r>
              <a:rPr lang="sr-Latn-CS" dirty="0" smtClean="0"/>
              <a:t>Vesna Milošević</a:t>
            </a:r>
          </a:p>
          <a:p>
            <a:pPr algn="r"/>
            <a:r>
              <a:rPr lang="sr-Latn-CS" dirty="0" smtClean="0"/>
              <a:t>Đorđe Perović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Budu</a:t>
            </a:r>
            <a:r>
              <a:rPr lang="sr-Latn-CS" dirty="0" smtClean="0"/>
              <a:t>ćnost...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Obuhvatiti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mogućnosti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pronalaženja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gotovo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nemoguća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misija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Pretraživači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kakve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poznajemo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će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promeniti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(Web 3.0,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semantički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„cloud computing”,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nešto</a:t>
            </a:r>
            <a:r>
              <a:rPr lang="mk-MK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sasvim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drugo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Osnovna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tehnologija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tretira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usluga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ugovara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njeno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korišćenje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provajderima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što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ugovara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isporuka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električne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energije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elektrodistribucije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Pristup</a:t>
            </a:r>
            <a:r>
              <a:rPr lang="en-US" b="1" i="1" dirty="0" smtClean="0"/>
              <a:t> </a:t>
            </a:r>
            <a:r>
              <a:rPr lang="en-US" b="1" i="1" dirty="0" err="1" smtClean="0"/>
              <a:t>naučnim</a:t>
            </a:r>
            <a:r>
              <a:rPr lang="en-US" b="1" i="1" dirty="0" smtClean="0"/>
              <a:t> </a:t>
            </a:r>
            <a:r>
              <a:rPr lang="en-US" b="1" i="1" dirty="0" err="1" smtClean="0"/>
              <a:t>informacijama</a:t>
            </a:r>
            <a:r>
              <a:rPr lang="en-US" b="1" i="1" dirty="0" smtClean="0"/>
              <a:t> u </a:t>
            </a:r>
            <a:r>
              <a:rPr lang="en-US" b="1" i="1" dirty="0" err="1" smtClean="0"/>
              <a:t>Srbiji</a:t>
            </a:r>
            <a:r>
              <a:rPr lang="en-US" b="1" i="1" dirty="0" smtClean="0"/>
              <a:t> </a:t>
            </a:r>
            <a:r>
              <a:rPr lang="mk-MK" b="1" i="1" dirty="0" smtClean="0"/>
              <a:t> (1/</a:t>
            </a:r>
            <a:r>
              <a:rPr lang="en-US" b="1" i="1" dirty="0" smtClean="0"/>
              <a:t>6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Naučne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informacije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Srbiji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dostupne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naučnim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bibliotekama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preko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Interneta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Šta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KoBSON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Konzorcijum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Srbije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objedinjenu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nabavku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Inicijatori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nn-NO" sz="2000" dirty="0" smtClean="0">
                <a:latin typeface="Times New Roman" pitchFamily="18" charset="0"/>
                <a:cs typeface="Times New Roman" pitchFamily="18" charset="0"/>
              </a:rPr>
              <a:t>Narodne biblioteke Srbije, Biblioteke Matice srpske, Univerzitetske biblioteke „Svetozar Marković”, Univerzitetske biblioteke „Nikola Tesla” Niš, Univerzitetske biblioteke Univerziteta u Kragujevcu i Biblioteke SANU – Beograd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Osnovni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ciljevi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udruživanja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nabavka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stranih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naučnih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informacija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prelazak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papirnih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izdanja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elektronska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unapređenje pristupa elektronskim informacijama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2000" dirty="0" smtClean="0">
                <a:latin typeface="Times New Roman" pitchFamily="18" charset="0"/>
                <a:cs typeface="Times New Roman" pitchFamily="18" charset="0"/>
              </a:rPr>
              <a:t>KoBSON sarađuje i sa pretraživačem Google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http://kobson.nb.rs/upload/documents/GoogleScholarPodesavanje.pdf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nn-NO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kob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657600"/>
            <a:ext cx="1866900" cy="1057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Pristup</a:t>
            </a:r>
            <a:r>
              <a:rPr lang="en-US" b="1" i="1" dirty="0" smtClean="0"/>
              <a:t> </a:t>
            </a:r>
            <a:r>
              <a:rPr lang="en-US" b="1" i="1" dirty="0" err="1" smtClean="0"/>
              <a:t>naučnim</a:t>
            </a:r>
            <a:r>
              <a:rPr lang="en-US" b="1" i="1" dirty="0" smtClean="0"/>
              <a:t> </a:t>
            </a:r>
            <a:r>
              <a:rPr lang="en-US" b="1" i="1" dirty="0" err="1" smtClean="0"/>
              <a:t>informacijama</a:t>
            </a:r>
            <a:r>
              <a:rPr lang="en-US" b="1" i="1" dirty="0" smtClean="0"/>
              <a:t> u </a:t>
            </a:r>
            <a:r>
              <a:rPr lang="en-US" b="1" i="1" dirty="0" err="1" smtClean="0"/>
              <a:t>Srbiji</a:t>
            </a:r>
            <a:r>
              <a:rPr lang="en-US" b="1" i="1" dirty="0" smtClean="0"/>
              <a:t> </a:t>
            </a:r>
            <a:r>
              <a:rPr lang="mk-MK" b="1" i="1" dirty="0" smtClean="0"/>
              <a:t> (2/</a:t>
            </a:r>
            <a:r>
              <a:rPr lang="en-US" b="1" i="1" dirty="0" smtClean="0"/>
              <a:t>6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pristup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akademskih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(AMRES)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preko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komercijalnih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provajdera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(ADSL,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kablovski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dial-up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sl.).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Jedini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dopunski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zahtev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sastoji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 u tome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korisnik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potpiše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licencni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ugovor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kojim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obavezuje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će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pridržavati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pravila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korišćenja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servisa</a:t>
            </a:r>
            <a:endParaRPr lang="sr-Latn-CS" sz="25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Nije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dozvoljeno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preuzimanje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celih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brojeva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časopisa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celih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knjiga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Izuzetak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koja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istekla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autorska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prava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odlukom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nosioca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autorskih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prava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postavljene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otvoreni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pristup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tehnike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pretplaćene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okviru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servisa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Engineering Village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Refrax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Pristup</a:t>
            </a:r>
            <a:r>
              <a:rPr lang="en-US" b="1" i="1" dirty="0" smtClean="0"/>
              <a:t> </a:t>
            </a:r>
            <a:r>
              <a:rPr lang="en-US" b="1" i="1" dirty="0" err="1" smtClean="0"/>
              <a:t>naučnim</a:t>
            </a:r>
            <a:r>
              <a:rPr lang="en-US" b="1" i="1" dirty="0" smtClean="0"/>
              <a:t> </a:t>
            </a:r>
            <a:r>
              <a:rPr lang="en-US" b="1" i="1" dirty="0" err="1" smtClean="0"/>
              <a:t>informacijama</a:t>
            </a:r>
            <a:r>
              <a:rPr lang="en-US" b="1" i="1" dirty="0" smtClean="0"/>
              <a:t> u </a:t>
            </a:r>
            <a:r>
              <a:rPr lang="en-US" b="1" i="1" dirty="0" err="1" smtClean="0"/>
              <a:t>Srbiji</a:t>
            </a:r>
            <a:r>
              <a:rPr lang="en-US" b="1" i="1" dirty="0" smtClean="0"/>
              <a:t> </a:t>
            </a:r>
            <a:r>
              <a:rPr lang="mk-MK" b="1" i="1" dirty="0" smtClean="0"/>
              <a:t> (3/</a:t>
            </a:r>
            <a:r>
              <a:rPr lang="en-US" b="1" i="1" dirty="0" smtClean="0"/>
              <a:t>6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Raspoloživi informacioni izvori preko sajta KoBSON-a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indeksne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baze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podataka</a:t>
            </a:r>
            <a:r>
              <a:rPr lang="sr-Latn-CS" b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of Science, Scopus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komercijaln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Scholar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besplatno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dostupna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elektronske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časopise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35.000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časopisa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sr-Latn-CS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pretplaćenih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izdavača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čiji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naslovi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dostupni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punog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teksta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Izdavača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Digital Library, Science Direct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Agregatora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(High Wire, JSTORE , Open Access (DOAJ) )</a:t>
            </a:r>
          </a:p>
          <a:p>
            <a:pPr lvl="1"/>
            <a:r>
              <a:rPr lang="sr-Latn-CS" b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lektronske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40.000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naslova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sr-Latn-CS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mogu se skinuti kompletni tekstovi, ili samo određeni broj strana, bilo kao celo poglavlje ili stranica 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stranica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(Engineering village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Refrax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Google Books )</a:t>
            </a:r>
            <a:endParaRPr lang="sr-Latn-C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4673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14600"/>
            <a:ext cx="74676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819400"/>
            <a:ext cx="55340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Pristup</a:t>
            </a:r>
            <a:r>
              <a:rPr lang="en-US" b="1" i="1" dirty="0" smtClean="0"/>
              <a:t> </a:t>
            </a:r>
            <a:r>
              <a:rPr lang="en-US" b="1" i="1" dirty="0" err="1" smtClean="0"/>
              <a:t>naučnim</a:t>
            </a:r>
            <a:r>
              <a:rPr lang="en-US" b="1" i="1" dirty="0" smtClean="0"/>
              <a:t> </a:t>
            </a:r>
            <a:r>
              <a:rPr lang="en-US" b="1" i="1" dirty="0" err="1" smtClean="0"/>
              <a:t>informacijama</a:t>
            </a:r>
            <a:r>
              <a:rPr lang="en-US" b="1" i="1" dirty="0" smtClean="0"/>
              <a:t> u </a:t>
            </a:r>
            <a:r>
              <a:rPr lang="en-US" b="1" i="1" dirty="0" err="1" smtClean="0"/>
              <a:t>Srbiji</a:t>
            </a:r>
            <a:r>
              <a:rPr lang="en-US" b="1" i="1" dirty="0" smtClean="0"/>
              <a:t> </a:t>
            </a:r>
            <a:r>
              <a:rPr lang="mk-MK" b="1" i="1" dirty="0" smtClean="0"/>
              <a:t> (</a:t>
            </a:r>
            <a:r>
              <a:rPr lang="en-US" b="1" i="1" dirty="0" smtClean="0"/>
              <a:t>4</a:t>
            </a:r>
            <a:r>
              <a:rPr lang="mk-MK" b="1" i="1" dirty="0" smtClean="0"/>
              <a:t>/</a:t>
            </a:r>
            <a:r>
              <a:rPr lang="en-US" b="1" i="1" dirty="0" smtClean="0"/>
              <a:t>6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Šta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je COBISS?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Kooperativni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bibliografski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servisi</a:t>
            </a:r>
            <a:endParaRPr lang="nn-N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 smtClean="0">
                <a:latin typeface="Times New Roman" pitchFamily="18" charset="0"/>
                <a:cs typeface="Times New Roman" pitchFamily="18" charset="0"/>
              </a:rPr>
              <a:t>Osnovan 2003. godine na osnovu projekta Virtuelna biblioteka Srbije u saradnji sa IZUM-om.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Osnivači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Narodna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Srbije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Matica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Srpska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Univerzitetska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Svetozar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Marković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Formiran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obavlja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funkcije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Nacionalnog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COBISS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čiji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zadaci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povezivanje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jedinstven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bibliotečko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COBISS.SR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neprekidan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pristup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elektronskim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kataloškim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članica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uzajamnoj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COBIB.SR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bazi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članica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COLIB.SR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Pristup</a:t>
            </a:r>
            <a:r>
              <a:rPr lang="en-US" b="1" i="1" dirty="0" smtClean="0"/>
              <a:t> </a:t>
            </a:r>
            <a:r>
              <a:rPr lang="en-US" b="1" i="1" dirty="0" err="1" smtClean="0"/>
              <a:t>naučnim</a:t>
            </a:r>
            <a:r>
              <a:rPr lang="en-US" b="1" i="1" dirty="0" smtClean="0"/>
              <a:t> </a:t>
            </a:r>
            <a:r>
              <a:rPr lang="en-US" b="1" i="1" dirty="0" err="1" smtClean="0"/>
              <a:t>informacijama</a:t>
            </a:r>
            <a:r>
              <a:rPr lang="en-US" b="1" i="1" dirty="0" smtClean="0"/>
              <a:t> u </a:t>
            </a:r>
            <a:r>
              <a:rPr lang="en-US" b="1" i="1" dirty="0" err="1" smtClean="0"/>
              <a:t>Srbiji</a:t>
            </a:r>
            <a:r>
              <a:rPr lang="en-US" b="1" i="1" dirty="0" smtClean="0"/>
              <a:t> </a:t>
            </a:r>
            <a:r>
              <a:rPr lang="mk-MK" b="1" i="1" dirty="0" smtClean="0"/>
              <a:t> (</a:t>
            </a:r>
            <a:r>
              <a:rPr lang="en-US" b="1" i="1" dirty="0" smtClean="0"/>
              <a:t>5</a:t>
            </a:r>
            <a:r>
              <a:rPr lang="mk-MK" b="1" i="1" dirty="0" smtClean="0"/>
              <a:t>/</a:t>
            </a:r>
            <a:r>
              <a:rPr lang="en-US" b="1" i="1" dirty="0" smtClean="0"/>
              <a:t>6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organizacioni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povezivanja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bibliotečko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uzajamnom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katalogizacijom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COBISS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centar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nacionalnoj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nn-NO" dirty="0" smtClean="0">
                <a:latin typeface="Times New Roman" pitchFamily="18" charset="0"/>
                <a:cs typeface="Times New Roman" pitchFamily="18" charset="0"/>
              </a:rPr>
              <a:t>biblioteke kao punopravne članice sistema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računarska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komunikaciona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povezanost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US" b="1" i="1" dirty="0" err="1" smtClean="0"/>
              <a:t>Pristup</a:t>
            </a:r>
            <a:r>
              <a:rPr lang="en-US" b="1" i="1" dirty="0" smtClean="0"/>
              <a:t> </a:t>
            </a:r>
            <a:r>
              <a:rPr lang="en-US" b="1" i="1" dirty="0" err="1" smtClean="0"/>
              <a:t>naučnim</a:t>
            </a:r>
            <a:r>
              <a:rPr lang="en-US" b="1" i="1" dirty="0" smtClean="0"/>
              <a:t> </a:t>
            </a:r>
            <a:r>
              <a:rPr lang="en-US" b="1" i="1" dirty="0" err="1" smtClean="0"/>
              <a:t>informacijama</a:t>
            </a:r>
            <a:r>
              <a:rPr lang="en-US" b="1" i="1" dirty="0" smtClean="0"/>
              <a:t> u </a:t>
            </a:r>
            <a:r>
              <a:rPr lang="en-US" b="1" i="1" dirty="0" err="1" smtClean="0"/>
              <a:t>Srbiji</a:t>
            </a:r>
            <a:r>
              <a:rPr lang="en-US" b="1" i="1" dirty="0" smtClean="0"/>
              <a:t> </a:t>
            </a:r>
            <a:r>
              <a:rPr lang="mk-MK" b="1" i="1" dirty="0" smtClean="0"/>
              <a:t> (</a:t>
            </a:r>
            <a:r>
              <a:rPr lang="en-US" b="1" i="1" dirty="0" smtClean="0"/>
              <a:t>6</a:t>
            </a:r>
            <a:r>
              <a:rPr lang="mk-MK" b="1" i="1" dirty="0" smtClean="0"/>
              <a:t>/</a:t>
            </a:r>
            <a:r>
              <a:rPr lang="en-US" b="1" i="1" dirty="0" smtClean="0"/>
              <a:t>6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COBISS.Net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Mreža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bibliotečkih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istraživačkoj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delatnosti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COBISS.Net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nastao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zajednički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projekat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institucija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Sloveniji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Bosni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Hercegovini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Crnoj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Makedoniji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Srbiji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preuzele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odgovornost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razvoj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bibliotečko-informacionih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istraživačkoj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delatnosti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bCOBI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71600"/>
            <a:ext cx="2324100" cy="762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l-PL" b="1" i="1" dirty="0" smtClean="0"/>
              <a:t>Elektronski izvori informacija u Srbiji </a:t>
            </a:r>
            <a:r>
              <a:rPr lang="mk-MK" b="1" i="1" dirty="0" smtClean="0"/>
              <a:t>(1/</a:t>
            </a:r>
            <a:r>
              <a:rPr lang="en-US" b="1" i="1" dirty="0" smtClean="0"/>
              <a:t>4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tražiti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miliona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publikacija</a:t>
            </a:r>
            <a:endParaRPr lang="sr-Latn-C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dvadesetak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kriterijuma</a:t>
            </a:r>
            <a:endParaRPr lang="sr-Latn-C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http://www.vbs.rs/cobiss/</a:t>
            </a:r>
            <a:endParaRPr lang="sr-Latn-C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sr-Latn-CS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ažalost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još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dosta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fakulteta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instituta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Srpske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akademije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nauka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umetnosti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podatke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celokupnom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poseduju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pravo na međubibliotečku pozajmicu preko vaše matične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biblioteke</a:t>
            </a:r>
            <a:endParaRPr lang="sr-Latn-C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Evropske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digitalne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http://search.theeuropeanlibrary.org/portal/en/index.html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EBRARY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l-PL" b="1" i="1" dirty="0" smtClean="0"/>
              <a:t>Elektronski izvori informacija u Srbiji </a:t>
            </a:r>
            <a:r>
              <a:rPr lang="mk-MK" b="1" i="1" dirty="0" smtClean="0"/>
              <a:t>(</a:t>
            </a:r>
            <a:r>
              <a:rPr lang="en-US" b="1" i="1" dirty="0" smtClean="0"/>
              <a:t>2</a:t>
            </a:r>
            <a:r>
              <a:rPr lang="mk-MK" b="1" i="1" dirty="0" smtClean="0"/>
              <a:t>/</a:t>
            </a:r>
            <a:r>
              <a:rPr lang="en-US" b="1" i="1" dirty="0" smtClean="0"/>
              <a:t>4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tražiti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elektronske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Najpoznatiji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projekt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Gutenberg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www.gutenberg.org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KoBSON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Springer Link, Oxford Scholarship Online, Hein Online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Engineering Village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Evropske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digitalne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http://search.theeuropeanlibrary.org/portal/en/index.html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EBRARY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Books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l-PL" b="1" i="1" dirty="0" smtClean="0"/>
              <a:t>Elektronski izvori informacija u Srbiji </a:t>
            </a:r>
            <a:r>
              <a:rPr lang="mk-MK" b="1" i="1" dirty="0" smtClean="0"/>
              <a:t>(</a:t>
            </a:r>
            <a:r>
              <a:rPr lang="en-US" b="1" i="1" dirty="0" smtClean="0"/>
              <a:t>3</a:t>
            </a:r>
            <a:r>
              <a:rPr lang="mk-MK" b="1" i="1" dirty="0" smtClean="0"/>
              <a:t>/</a:t>
            </a:r>
            <a:r>
              <a:rPr lang="en-US" b="1" i="1" dirty="0" smtClean="0"/>
              <a:t>4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tražiti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doktorske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disertacije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Univerzitetska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Svetozar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Marković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Networked Digital Library of Theses and Dissertations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http://www.ndltd.org/serviceproviders/scirus-etd-search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Evropski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projekat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http://www.dart-europe.eu/browse-list.php?index=country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Electronic Theses online service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http://ethos.bl.uk/Home.do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portal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Britanskoj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nacionalnoj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biblioteci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1676400"/>
            <a:ext cx="58674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 A D R Ž A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2057400"/>
          </a:xfrm>
        </p:spPr>
        <p:txBody>
          <a:bodyPr/>
          <a:lstStyle/>
          <a:p>
            <a:r>
              <a:rPr lang="pl-PL" b="1" dirty="0" smtClean="0"/>
              <a:t>Elektronski izvori informacija u Srbiji</a:t>
            </a:r>
            <a:endParaRPr lang="en-US" dirty="0" smtClean="0"/>
          </a:p>
          <a:p>
            <a:r>
              <a:rPr lang="en-US" b="1" dirty="0" err="1" smtClean="0"/>
              <a:t>Pokret</a:t>
            </a:r>
            <a:r>
              <a:rPr lang="en-US" b="1" dirty="0" smtClean="0"/>
              <a:t>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slobodni</a:t>
            </a:r>
            <a:r>
              <a:rPr lang="en-US" b="1" dirty="0" smtClean="0"/>
              <a:t> </a:t>
            </a:r>
            <a:r>
              <a:rPr lang="en-US" b="1" dirty="0" err="1" smtClean="0"/>
              <a:t>pristup</a:t>
            </a:r>
            <a:r>
              <a:rPr lang="en-US" b="1" dirty="0" smtClean="0"/>
              <a:t> </a:t>
            </a:r>
            <a:r>
              <a:rPr lang="en-US" b="1" dirty="0" err="1" smtClean="0"/>
              <a:t>informacijama</a:t>
            </a:r>
            <a:r>
              <a:rPr lang="en-US" b="1" dirty="0" smtClean="0"/>
              <a:t> – </a:t>
            </a:r>
            <a:br>
              <a:rPr lang="en-US" b="1" dirty="0" smtClean="0"/>
            </a:br>
            <a:r>
              <a:rPr lang="en-US" b="1" dirty="0" smtClean="0"/>
              <a:t>Open Access</a:t>
            </a:r>
          </a:p>
          <a:p>
            <a:r>
              <a:rPr lang="en-US" b="1" dirty="0" err="1" smtClean="0"/>
              <a:t>Procena</a:t>
            </a:r>
            <a:r>
              <a:rPr lang="en-US" b="1" dirty="0" smtClean="0"/>
              <a:t> </a:t>
            </a:r>
            <a:r>
              <a:rPr lang="en-US" b="1" dirty="0" err="1" smtClean="0"/>
              <a:t>vrednosti</a:t>
            </a:r>
            <a:r>
              <a:rPr lang="en-US" b="1" dirty="0" smtClean="0"/>
              <a:t> </a:t>
            </a:r>
            <a:r>
              <a:rPr lang="en-US" b="1" dirty="0" err="1" smtClean="0"/>
              <a:t>naučnih</a:t>
            </a:r>
            <a:r>
              <a:rPr lang="en-US" b="1" dirty="0" smtClean="0"/>
              <a:t> </a:t>
            </a:r>
            <a:r>
              <a:rPr lang="en-US" b="1" dirty="0" err="1" smtClean="0"/>
              <a:t>informacija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l-PL" b="1" i="1" dirty="0" smtClean="0"/>
              <a:t>Elektronski izvori informacija u Srbiji </a:t>
            </a:r>
            <a:r>
              <a:rPr lang="mk-MK" b="1" i="1" dirty="0" smtClean="0"/>
              <a:t>(</a:t>
            </a:r>
            <a:r>
              <a:rPr lang="en-US" b="1" i="1" dirty="0" smtClean="0"/>
              <a:t>4</a:t>
            </a:r>
            <a:r>
              <a:rPr lang="mk-MK" b="1" i="1" dirty="0" smtClean="0"/>
              <a:t>/</a:t>
            </a:r>
            <a:r>
              <a:rPr lang="en-US" b="1" i="1" dirty="0" smtClean="0"/>
              <a:t>4</a:t>
            </a:r>
            <a:r>
              <a:rPr lang="mk-MK" b="1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tražiti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članke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Srpskog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citatnog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indeksa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SCINDEKS, Web of Science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Scopus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Agregatori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Engineering village, JSTOR,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Izdavači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ScienceDirect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Springer-link, Wiley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InterScience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IEEE Computer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bmp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52400"/>
            <a:ext cx="8115300" cy="6492240"/>
          </a:xfrm>
        </p:spPr>
      </p:pic>
      <p:pic>
        <p:nvPicPr>
          <p:cNvPr id="5" name="Picture 4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"/>
            <a:ext cx="8191500" cy="6553200"/>
          </a:xfrm>
          <a:prstGeom prst="rect">
            <a:avLst/>
          </a:prstGeom>
        </p:spPr>
      </p:pic>
      <p:pic>
        <p:nvPicPr>
          <p:cNvPr id="6" name="Picture 5" descr="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2400"/>
            <a:ext cx="8210550" cy="6568440"/>
          </a:xfrm>
          <a:prstGeom prst="rect">
            <a:avLst/>
          </a:prstGeom>
        </p:spPr>
      </p:pic>
      <p:pic>
        <p:nvPicPr>
          <p:cNvPr id="8" name="Picture 7" descr="5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2400"/>
            <a:ext cx="8191500" cy="6553200"/>
          </a:xfrm>
          <a:prstGeom prst="rect">
            <a:avLst/>
          </a:prstGeom>
        </p:spPr>
      </p:pic>
      <p:pic>
        <p:nvPicPr>
          <p:cNvPr id="9" name="Picture 8" descr="4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52400"/>
            <a:ext cx="8229600" cy="6583680"/>
          </a:xfrm>
          <a:prstGeom prst="rect">
            <a:avLst/>
          </a:prstGeom>
        </p:spPr>
      </p:pic>
      <p:pic>
        <p:nvPicPr>
          <p:cNvPr id="10" name="Picture 9" descr="6.b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52400"/>
            <a:ext cx="8229600" cy="6583680"/>
          </a:xfrm>
          <a:prstGeom prst="rect">
            <a:avLst/>
          </a:prstGeom>
        </p:spPr>
      </p:pic>
      <p:pic>
        <p:nvPicPr>
          <p:cNvPr id="11" name="Picture 10" descr="7.b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52400"/>
            <a:ext cx="8229600" cy="6583680"/>
          </a:xfrm>
          <a:prstGeom prst="rect">
            <a:avLst/>
          </a:prstGeom>
        </p:spPr>
      </p:pic>
      <p:pic>
        <p:nvPicPr>
          <p:cNvPr id="12" name="Picture 11" descr="8.b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52400"/>
            <a:ext cx="8229600" cy="6583680"/>
          </a:xfrm>
          <a:prstGeom prst="rect">
            <a:avLst/>
          </a:prstGeom>
        </p:spPr>
      </p:pic>
      <p:pic>
        <p:nvPicPr>
          <p:cNvPr id="13" name="Picture 12" descr="9.b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152400"/>
            <a:ext cx="8229600" cy="6583680"/>
          </a:xfrm>
          <a:prstGeom prst="rect">
            <a:avLst/>
          </a:prstGeom>
        </p:spPr>
      </p:pic>
      <p:pic>
        <p:nvPicPr>
          <p:cNvPr id="15" name="Picture 14" descr="10.bm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" y="685800"/>
            <a:ext cx="8717280" cy="54483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2209800"/>
            <a:ext cx="72390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 A D R Ž A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2133600"/>
          </a:xfrm>
        </p:spPr>
        <p:txBody>
          <a:bodyPr/>
          <a:lstStyle/>
          <a:p>
            <a:r>
              <a:rPr lang="pl-PL" b="1" dirty="0" smtClean="0"/>
              <a:t>Elektronski izvori informacija u Srbiji</a:t>
            </a:r>
            <a:endParaRPr lang="en-US" dirty="0" smtClean="0"/>
          </a:p>
          <a:p>
            <a:r>
              <a:rPr lang="en-US" b="1" dirty="0" err="1" smtClean="0"/>
              <a:t>Pokret</a:t>
            </a:r>
            <a:r>
              <a:rPr lang="en-US" b="1" dirty="0" smtClean="0"/>
              <a:t>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slobodni</a:t>
            </a:r>
            <a:r>
              <a:rPr lang="en-US" b="1" dirty="0" smtClean="0"/>
              <a:t> </a:t>
            </a:r>
            <a:r>
              <a:rPr lang="en-US" b="1" dirty="0" err="1" smtClean="0"/>
              <a:t>pristup</a:t>
            </a:r>
            <a:r>
              <a:rPr lang="en-US" b="1" dirty="0" smtClean="0"/>
              <a:t> </a:t>
            </a:r>
            <a:r>
              <a:rPr lang="en-US" b="1" dirty="0" err="1" smtClean="0"/>
              <a:t>informacijama</a:t>
            </a:r>
            <a:r>
              <a:rPr lang="en-US" b="1" dirty="0" smtClean="0"/>
              <a:t> – </a:t>
            </a:r>
            <a:r>
              <a:rPr lang="sr-Latn-CS" b="1" dirty="0" smtClean="0"/>
              <a:t/>
            </a:r>
            <a:br>
              <a:rPr lang="sr-Latn-CS" b="1" dirty="0" smtClean="0"/>
            </a:br>
            <a:r>
              <a:rPr lang="en-US" b="1" dirty="0" smtClean="0"/>
              <a:t>Open Access</a:t>
            </a:r>
          </a:p>
          <a:p>
            <a:r>
              <a:rPr lang="en-US" b="1" dirty="0" err="1" smtClean="0"/>
              <a:t>Procena</a:t>
            </a:r>
            <a:r>
              <a:rPr lang="en-US" b="1" dirty="0" smtClean="0"/>
              <a:t> </a:t>
            </a:r>
            <a:r>
              <a:rPr lang="en-US" b="1" dirty="0" err="1" smtClean="0"/>
              <a:t>vrednosti</a:t>
            </a:r>
            <a:r>
              <a:rPr lang="en-US" b="1" dirty="0" smtClean="0"/>
              <a:t> </a:t>
            </a:r>
            <a:r>
              <a:rPr lang="en-US" b="1" dirty="0" err="1" smtClean="0"/>
              <a:t>naučnih</a:t>
            </a:r>
            <a:r>
              <a:rPr lang="en-US" b="1" dirty="0" smtClean="0"/>
              <a:t> </a:t>
            </a:r>
            <a:r>
              <a:rPr lang="en-US" b="1" dirty="0" err="1" smtClean="0"/>
              <a:t>informacija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Autorska prava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45920" y="1939882"/>
            <a:ext cx="7636320" cy="4353541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Autor – osoba koja je stvorila neko delo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Autorska prava</a:t>
            </a:r>
          </a:p>
          <a:p>
            <a:pPr marL="1044015" lvl="1" indent="511208">
              <a:buClr>
                <a:srgbClr val="000000"/>
              </a:buClr>
              <a:buSzPct val="74404"/>
              <a:buFont typeface="Arial"/>
              <a:buChar char="•"/>
            </a:pPr>
            <a:r>
              <a:rPr lang="x-none"/>
              <a:t>Moralni aspekt – delo se pripisuje originalnom autoru I niko nema pravo da ga menja ni na koji način</a:t>
            </a:r>
          </a:p>
          <a:p>
            <a:pPr marL="1044015" lvl="1" indent="511208">
              <a:buClr>
                <a:srgbClr val="000000"/>
              </a:buClr>
              <a:buSzPct val="74404"/>
              <a:buFont typeface="Arial"/>
              <a:buChar char="•"/>
            </a:pPr>
            <a:r>
              <a:rPr lang="x-none"/>
              <a:t>Materijalni aspekt – pravo na umnožavanje, koje donosi materijalnu dobit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Naučnici – bitan moralni aspekt, zbog prestiža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Autorska prava se najčešće prenose na izdavače (manjak finansija), čime se koči razvoj nauke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Autorska prava - zakoni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843840" y="1906760"/>
            <a:ext cx="7636320" cy="4326033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Štite originalnu implementaciju i način prikaza neke ideje, ali ne i same činjenice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Prioritet imaju nacionalni zakoni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Bernska konvencija (1886) – autorsko pravo stranaca tretira se kao pravo nacionalnih autora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Primenjuje se I u Srbiji (od 1930)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Autorsko pravo: 70 godina posle smrti autora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Patent: 20 godina od patentiranja</a:t>
            </a:r>
          </a:p>
          <a:p>
            <a:pPr marL="95041" indent="285124">
              <a:buClr>
                <a:srgbClr val="000000"/>
              </a:buClr>
              <a:buSzPct val="45454"/>
              <a:buFont typeface="Arial"/>
              <a:buChar char="•"/>
            </a:pPr>
            <a:r>
              <a:rPr lang="x-none" sz="2000"/>
              <a:t>Autorska prava se mogu preneti na drugo lice ili organizaciju</a:t>
            </a:r>
          </a:p>
          <a:p>
            <a:pPr marL="95041" indent="285124">
              <a:buClr>
                <a:srgbClr val="000000"/>
              </a:buClr>
              <a:buSzPct val="45454"/>
              <a:buFont typeface="Arial"/>
              <a:buChar char="•"/>
            </a:pPr>
            <a:r>
              <a:rPr lang="x-none" sz="2000"/>
              <a:t>Postoje I kolektivna autorska prava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Autorska prava - izuzeci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843840" y="1906760"/>
            <a:ext cx="7636320" cy="3796529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454"/>
              <a:buFont typeface="Arial"/>
              <a:buChar char="•"/>
            </a:pPr>
            <a:r>
              <a:rPr lang="x-none" sz="2000"/>
              <a:t>Izuzeci u Srbiji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Sloboda izražavanja I pravo na privatnost (javni govor, citiranje, parodiranje I reprodukovanje u sopstvene nekomercijalne svrhe)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Komercijalni interesi (prikazi u štampi, muzejski katalozi, dekompilacija programa zbog interoperabilnosti)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Širenje znanja I informacija (korišćenje u bibliotekama, nastavi, istraživanjima)</a:t>
            </a:r>
          </a:p>
          <a:p>
            <a:pPr marL="95041" indent="285124">
              <a:buClr>
                <a:srgbClr val="000000"/>
              </a:buClr>
              <a:buSzPct val="45454"/>
              <a:buFont typeface="Arial"/>
              <a:buChar char="•"/>
            </a:pPr>
            <a:r>
              <a:rPr lang="x-none" sz="2000"/>
              <a:t>Problem: Autor ili nosilac autorskih prava se ne mogu locirati ili se ne znaju, pa se ne može odrediti kada delo prelazi u javno vlasništvo, niti se može tražiti dozvola za slobodno korišćenje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Autorska prava - Internet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745920" y="1939882"/>
            <a:ext cx="7636320" cy="5131510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Elektronske publikacije se ne prodaju, proaje se pristup serverima na kojima se one čuvaju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Licence – ugovori između korisnika I izdavača, kojim se reguliše pravo korišćenja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Biblioteke obezbeđuku veća prava korišćenja, jer postoji mogućnost ugovaranja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Međubibliotečka pozajmica nije adekvatno definisana licencama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Radi se na reformi sistema zaštite autorskih prava, kojom se pravo na slobodu informisanja postavlja kao osnovno pravo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DRM (Digital Rights Management) – Microsoft, Apple Inc...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Licence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843840" y="1906760"/>
            <a:ext cx="7636320" cy="4499798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Izjave o autorskim pravima (“I agree”)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Autorska prava u punom obimu ne pomažu u promociji I širokoj distribuciji dela, već predstavljaju prepreku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Organizacije koje obezbeđuju gotove, pravno zasnovane tekstove licenci – Creative Commons, Free Software Foundation...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“Open source” softverl – GNU GPL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Creative Commons licence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Korišćenje autorskih dela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Na jednostavan način definišu koja je prava autor zadržao, a kojih se odrekao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Creative Commons licence</a:t>
            </a:r>
          </a:p>
        </p:txBody>
      </p:sp>
      <p:sp>
        <p:nvSpPr>
          <p:cNvPr id="97" name="Shape 97"/>
          <p:cNvSpPr/>
          <p:nvPr/>
        </p:nvSpPr>
        <p:spPr>
          <a:xfrm>
            <a:off x="653760" y="1882276"/>
            <a:ext cx="829440" cy="8295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8" name="Shape 98"/>
          <p:cNvSpPr/>
          <p:nvPr/>
        </p:nvSpPr>
        <p:spPr>
          <a:xfrm>
            <a:off x="622080" y="4977163"/>
            <a:ext cx="829440" cy="829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  <p:sp>
        <p:nvSpPr>
          <p:cNvPr id="99" name="Shape 99"/>
          <p:cNvSpPr/>
          <p:nvPr/>
        </p:nvSpPr>
        <p:spPr>
          <a:xfrm>
            <a:off x="622080" y="3940254"/>
            <a:ext cx="829440" cy="82952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0" name="Shape 100"/>
          <p:cNvSpPr/>
          <p:nvPr/>
        </p:nvSpPr>
        <p:spPr>
          <a:xfrm>
            <a:off x="622081" y="2903345"/>
            <a:ext cx="829439" cy="829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</p:sp>
      <p:sp>
        <p:nvSpPr>
          <p:cNvPr id="101" name="Shape 101"/>
          <p:cNvSpPr/>
          <p:nvPr/>
        </p:nvSpPr>
        <p:spPr>
          <a:xfrm>
            <a:off x="1451520" y="1876515"/>
            <a:ext cx="7050240" cy="885219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100801" indent="290884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25000"/>
            </a:pPr>
            <a:r>
              <a:rPr lang="x-non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Autorstvo</a:t>
            </a:r>
            <a:r>
              <a:rPr lang="x-non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x-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dozvoljavate umnožavanje, distribuciju i javno 	saopštavanje dela - i prerade – ako se navede ime autora na način određen od strane autora ili davaoca licence</a:t>
            </a:r>
          </a:p>
        </p:txBody>
      </p:sp>
      <p:sp>
        <p:nvSpPr>
          <p:cNvPr id="102" name="Shape 102"/>
          <p:cNvSpPr/>
          <p:nvPr/>
        </p:nvSpPr>
        <p:spPr>
          <a:xfrm>
            <a:off x="1451520" y="2903345"/>
            <a:ext cx="7050240" cy="885219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100801" indent="290884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25000"/>
            </a:pPr>
            <a:r>
              <a:rPr lang="x-non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Nekomercijalno</a:t>
            </a:r>
            <a:r>
              <a:rPr lang="x-non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x-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dozvoljavate umnožavanje, distribuciju i javno 	saopštavanje dela - i prerade, ali samo u nekomercijalne svrhe</a:t>
            </a:r>
          </a:p>
        </p:txBody>
      </p:sp>
      <p:sp>
        <p:nvSpPr>
          <p:cNvPr id="103" name="Shape 103"/>
          <p:cNvSpPr/>
          <p:nvPr/>
        </p:nvSpPr>
        <p:spPr>
          <a:xfrm>
            <a:off x="1451520" y="3940254"/>
            <a:ext cx="7050240" cy="627584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100801" indent="290884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25000"/>
            </a:pPr>
            <a:r>
              <a:rPr lang="x-non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Bez prerada</a:t>
            </a:r>
            <a:r>
              <a:rPr lang="x-non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x-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dozvoljavate umnožavanje, distribuciju I javno 	saopštavanje dela bez prerade</a:t>
            </a:r>
          </a:p>
        </p:txBody>
      </p:sp>
      <p:sp>
        <p:nvSpPr>
          <p:cNvPr id="104" name="Shape 104"/>
          <p:cNvSpPr/>
          <p:nvPr/>
        </p:nvSpPr>
        <p:spPr>
          <a:xfrm>
            <a:off x="1451520" y="4987243"/>
            <a:ext cx="7050240" cy="885219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100801" indent="290884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25000"/>
            </a:pPr>
            <a:r>
              <a:rPr lang="x-non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Deliti pod istim uslovima</a:t>
            </a:r>
            <a:r>
              <a:rPr lang="x-non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x-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dozvoljavate umnožavanje, distribuciju i javno 	saopštavanje dela - i prerade – ali samo ako se prerada distribuira pod istom ili sličnom licencom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Univerzitet u Beogradu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53760" y="1768506"/>
            <a:ext cx="8032319" cy="3502218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Otvoreni pristup naučnom znanju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Digitalni arhiv u Univerzitetskoj biblioteci “Svetozar Marković”</a:t>
            </a:r>
          </a:p>
          <a:p>
            <a:pPr marL="852493" lvl="1" indent="253444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Puni tekstovi doktorskih disertacija, master radova, radova nastavnika I saradnika Univerziteta, obrazovni materijali...</a:t>
            </a:r>
          </a:p>
          <a:p>
            <a:pPr marL="852493" lvl="1" indent="253444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Autor potpisuje dozvolu koju trajno čuva biblioteka</a:t>
            </a:r>
          </a:p>
          <a:p>
            <a:pPr marL="852493" lvl="1" indent="253444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Povećava vidljivost I citiranost radova, jer postaju vidljivi u celom svetu</a:t>
            </a:r>
          </a:p>
          <a:p>
            <a:pPr marL="852493" lvl="1" indent="253444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CC licence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cs typeface="Times New Roman" pitchFamily="18" charset="0"/>
              </a:rPr>
              <a:t>Pretraživanje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naučnih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informacija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preko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Interneta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Rast nosilaca informacija u digitalnom obliku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identifikacije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digitalnih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svetskoj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mreži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DOI (Digital Object Identifier)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Količina informacija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duplira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 manje od dve godine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Jednan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zetabajt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trilion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gigabajta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 (2010)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što efikasniji način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prona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ći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relevantne informacije za svoju struku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oo_many_inf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124199"/>
            <a:ext cx="2590800" cy="1715037"/>
          </a:xfrm>
          <a:prstGeom prst="rect">
            <a:avLst/>
          </a:prstGeom>
        </p:spPr>
      </p:pic>
      <p:pic>
        <p:nvPicPr>
          <p:cNvPr id="5" name="Picture 4" descr="igla-u-plastu-s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28800"/>
            <a:ext cx="3810000" cy="3886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22080" y="62214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Citiranje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653760" y="1768506"/>
            <a:ext cx="8032319" cy="4528396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Bibliografski citat – pozivanje na knjige, članke I drugu naučnu literaturu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Upućuje na izvore kojima se autor rada koristio, ukazuje na druge radove o datoj temi I potkrepljuje stavove autora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Sve što se direktno preuzima iz drugih izvora treba označiti I jasno navesti odakle je preuzeto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Rad koji se citira mora biti naveden tako da je jednoznačno definisan I da ga je moguće lako pronaći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Osnovni sistemi citiranja: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U zagradi osnovni, na kraju potpuni podaci</a:t>
            </a:r>
          </a:p>
          <a:p>
            <a:pPr marL="1044015" lvl="1" indent="511208">
              <a:buClr>
                <a:srgbClr val="000000"/>
              </a:buClr>
              <a:buSzPct val="75757"/>
              <a:buFont typeface="Arial"/>
              <a:buChar char="•"/>
            </a:pPr>
            <a:r>
              <a:rPr lang="x-none" sz="2000"/>
              <a:t>Brojevi uz tekst, detalji na dnu stranice ili teksta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Plagijarizam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53760" y="1768506"/>
            <a:ext cx="8032319" cy="3320501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Kopiranje ili prisvajanje tuđeg kreativnog dela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Često među studentima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Nije krivično delo, ali je moralno neprihvatljiv I sankcioniše se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Internet je olakšao I povećao plagijarizam</a:t>
            </a:r>
          </a:p>
          <a:p>
            <a:pPr marL="95041" indent="285124">
              <a:buClr>
                <a:srgbClr val="000000"/>
              </a:buClr>
              <a:buSzPct val="45138"/>
              <a:buFont typeface="Arial"/>
              <a:buChar char="•"/>
            </a:pPr>
            <a:r>
              <a:rPr lang="x-none"/>
              <a:t>Specijalizovani softveri koji otkrivaju plagijate tako što zadati tekst porede sa svim tekstovima prisutnim na mreži (Google 34, Yahoo 50 reči pod navodnicima)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3759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Open Access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653760" y="1768506"/>
            <a:ext cx="8032319" cy="516017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/>
              <a:t>Objavljivanje rezultata je postao neodvojivi deo naučnog rada</a:t>
            </a:r>
          </a:p>
          <a:p>
            <a:pPr marL="99361" indent="591849"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/>
              <a:t>Izdavači vrše recenzije (a time i selekciju)</a:t>
            </a:r>
          </a:p>
          <a:p>
            <a:pPr marL="99361" indent="591849"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/>
              <a:t>Porast broja naučnika → mali izdavači slabe → veliki izdavači jačaju</a:t>
            </a:r>
          </a:p>
          <a:p>
            <a:pPr marL="99361" indent="591849"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/>
              <a:t>Cena i broj časopisa rastu → biblioteke ne mogu sve da ih priušte → pravi se uska selekcija → formira se grupa prestižnih časopisa</a:t>
            </a:r>
          </a:p>
          <a:p>
            <a:pPr marL="99361" indent="591849"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/>
              <a:t>Objavljuju se uglavnom časopisi i radovi naučnika iz razvijenih zemalja</a:t>
            </a:r>
          </a:p>
          <a:p>
            <a:pPr marL="99361" indent="591849"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/>
              <a:t>Naučnici zemalja u razvoju se bave problemima razvijenih zemalja (umesto lokalnim), kako bi stekli šansu da njihov rad bude objavljen u prestižnom listu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653760" y="756213"/>
            <a:ext cx="7670880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 smtClean="0"/>
              <a:t>O</a:t>
            </a:r>
            <a:r>
              <a:rPr lang="x-none" dirty="0" smtClean="0"/>
              <a:t>pen </a:t>
            </a:r>
            <a:r>
              <a:rPr lang="x-none" smtClean="0"/>
              <a:t>A</a:t>
            </a:r>
            <a:r>
              <a:rPr lang="x-none" dirty="0" smtClean="0"/>
              <a:t>ccess</a:t>
            </a:r>
            <a:r>
              <a:rPr lang="x-none" smtClean="0"/>
              <a:t> </a:t>
            </a:r>
            <a:r>
              <a:rPr lang="x-none"/>
              <a:t>– pojam i inicijative</a:t>
            </a:r>
          </a:p>
        </p:txBody>
      </p:sp>
      <p:sp>
        <p:nvSpPr>
          <p:cNvPr id="144" name="Shape 144"/>
          <p:cNvSpPr/>
          <p:nvPr/>
        </p:nvSpPr>
        <p:spPr>
          <a:xfrm>
            <a:off x="653760" y="1768505"/>
            <a:ext cx="8032319" cy="4579820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Pokret za otvoreni pristup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Svaki korisnik Interneta ima pravo da čita, preuzime, čuva, štampa I koristi digitalni sadržaj radova objavljenih u otvorenom pristupu, sa jedinom obavezom da ih korektno citira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Inicijative:ArXiv(1991), Stevan Harnad(1995), SPARC(1998)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Medline (1997) – najveća I najstarija baza podataka za medicinske nauke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PloS (2003) - “neprofitna organizacija naučnika I lekara koji su posvećeni tome da svetsku naučnu I medicinsku literaturu učine slobodno dostupnim javnim dobrom 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53760" y="756213"/>
            <a:ext cx="7670880" cy="655001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r>
              <a:rPr lang="x-none" dirty="0" smtClean="0"/>
              <a:t>Zakonske regulative OA</a:t>
            </a:r>
            <a:endParaRPr dirty="0"/>
          </a:p>
        </p:txBody>
      </p:sp>
      <p:sp>
        <p:nvSpPr>
          <p:cNvPr id="152" name="Shape 152"/>
          <p:cNvSpPr/>
          <p:nvPr/>
        </p:nvSpPr>
        <p:spPr>
          <a:xfrm>
            <a:off x="653760" y="1768506"/>
            <a:ext cx="8032319" cy="4938123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Budimpeštanska inicijativa za otvoreni pristup (2002)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Bethesda deklaracija (2003)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Berlinska deklaracija (2003)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98484"/>
              <a:buFont typeface="Arial"/>
              <a:buChar char="•"/>
            </a:pPr>
            <a:r>
              <a:rPr lang="x-non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Početak uključivanja istraživačkih organizacija u OA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98484"/>
              <a:buFont typeface="Arial"/>
              <a:buChar char="•"/>
            </a:pPr>
            <a:r>
              <a:rPr lang="x-non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Sugeriše autorima da svoj rad deponuju u institucionalni ili tematski digitalni repozitorijum, zajedno sa izjavom o svom autorskom pravu, kojom proklamuju svoje autorstvo I definišu prava korisnika rada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98484"/>
              <a:buFont typeface="Arial"/>
              <a:buChar char="•"/>
            </a:pPr>
            <a:r>
              <a:rPr lang="x-non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Univerzitetska biblioteka “Svetizar Marković” je potpisnica ovog ugovora od novembra 2011.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Prednost: Smanjivanje informacionog jaza između razvijenih zemalja I zemalja u razvoju, jer svima pruža jednake mogućnosti pristupa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3760" y="756213"/>
            <a:ext cx="7670880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 smtClean="0"/>
              <a:t>Oblici ostvarivanja</a:t>
            </a:r>
            <a:r>
              <a:rPr lang="x-none" dirty="0" smtClean="0"/>
              <a:t> OA</a:t>
            </a:r>
            <a:endParaRPr lang="x-none"/>
          </a:p>
        </p:txBody>
      </p:sp>
      <p:sp>
        <p:nvSpPr>
          <p:cNvPr id="160" name="Shape 160"/>
          <p:cNvSpPr/>
          <p:nvPr/>
        </p:nvSpPr>
        <p:spPr>
          <a:xfrm>
            <a:off x="653760" y="1768505"/>
            <a:ext cx="8032319" cy="363860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Dva osnovna oblika OA su: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Samoarhiviranjem I izgradnjom mreže institucionalnih ili disciplinarnih repozitorijuma, kojima se povećava dostupnost I vidljivost naučne produkcije određene institucije ili određene naušne discipline, pri čemu je rad moguće uneti pre recenziranja (preprint) ili već recenziran I negde objavljen (postprint)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Objavljivanjem radova u časopisima koji su u otvorenom pristupu, u potpunosti ili delimično (tzv. hibridni časopisi)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653760" y="756213"/>
            <a:ext cx="7670880" cy="655001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r>
              <a:rPr lang="x-none" dirty="0" smtClean="0"/>
              <a:t>Benefiti OA</a:t>
            </a:r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53760" y="1768505"/>
            <a:ext cx="8032319" cy="4643940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Prednosti izdavanja otvorenog pristupa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Nema suprotnosti sa zakonom o autorskom pravu, jer postoji licenca, koja je obavezna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 je dostupan većem broju čitalaca, što može povoljno uticati na napredovanje karijere autora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Veliki izdavači ne mogu više držati monopol I naplaćivati velike sume I autorima I bibliotekama, odnosno korisnicima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Pokazalo se da proces recenziranja nije bitno promenjen uvođenjem otvorenog pristupa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Objavljivanje radova u časopisima se I dalje naplaćuje (oko 3000$) - popust imaju zemlje u razvoju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653760" y="756213"/>
            <a:ext cx="7670880" cy="655001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r>
              <a:rPr lang="x-none" dirty="0" smtClean="0"/>
              <a:t>OA Baze</a:t>
            </a: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655200" y="1768505"/>
            <a:ext cx="8032319" cy="4363544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Tematski repozitorijumi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ArXiv (matematika, fizika, kvantitativna biologija)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PubMed (biomedicina)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RePEc (ekonomija)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E_LIS (bibliotekarstvo I informacione nauke)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Centralni katalog digitalnih izvora (OAIster) sadrži preko 23 miliona radova u elektronskom obliku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WorldCat (OCLC) – sadrži online kataloge 72000 biblioteka iz 170 zemalja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DOAJ – 6553 časopisa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0880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OA pristup - činjenice</a:t>
            </a:r>
          </a:p>
        </p:txBody>
      </p:sp>
      <p:sp>
        <p:nvSpPr>
          <p:cNvPr id="184" name="Shape 184"/>
          <p:cNvSpPr/>
          <p:nvPr/>
        </p:nvSpPr>
        <p:spPr>
          <a:xfrm>
            <a:off x="655200" y="1769945"/>
            <a:ext cx="8032319" cy="492331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Arhiviranje koje rade autori u odgovarajućim repozitorijumima koji podržavaju OAI-PMH protokole može da obezbedi pristup do velikog broja radova publikovanih u časopisima sa recenzijom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Repozitorijumi su postigli skroman uspeh u prikupljanju radova svojih osnivača.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Obaveza da se radovi deponuju u repozitorijume je dobra stvar i većina naučnika bi je izvršavala bez velikih negodovanja. To bi obezbedilo pristup do većine, ako ne i svih, objavljenih radova.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Radovi u otvorenom pristupu imaju veći uticaj nego radovi do kojih se pristup plaća.</a:t>
            </a:r>
          </a:p>
          <a:p>
            <a:pPr marL="416166" lvl="1" indent="252004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25000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0880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OA - budućnost</a:t>
            </a:r>
          </a:p>
        </p:txBody>
      </p:sp>
      <p:sp>
        <p:nvSpPr>
          <p:cNvPr id="192" name="Shape 192"/>
          <p:cNvSpPr/>
          <p:nvPr/>
        </p:nvSpPr>
        <p:spPr>
          <a:xfrm>
            <a:off x="655200" y="1769944"/>
            <a:ext cx="8032319" cy="4293653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Institucionalni I tematski repozitorijumi treba da se povezuju, a ne da se smatraju konkurencijom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Treba podržavati prelazak postoječih časopisa u časopise sa otvorenim pristupom I pokretati nove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 će dovesti do transformacije I reformisanja sistema komunikacije u nauci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Vlade I privatne kompanije finansiraju nauku ne zbog objektivnih saznanja, već zbog moći koje im ta znanja donose, tako da oni u nekom trenutku mogu I da sabotiraju napredak OA pristupa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 je prvenstveno političko pitanje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arhiviranje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Doba pisanih i štampanih publikacija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Novo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digitalno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mračnom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dobu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 Archive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http://www.archive.org/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Nije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moru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raspoloživih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pronaći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pravu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Neophodni su alati za uspešnu pretragu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(Google)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a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990600"/>
            <a:ext cx="1219200" cy="121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0880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OA - univerziteti</a:t>
            </a:r>
          </a:p>
        </p:txBody>
      </p:sp>
      <p:sp>
        <p:nvSpPr>
          <p:cNvPr id="200" name="Shape 200"/>
          <p:cNvSpPr/>
          <p:nvPr/>
        </p:nvSpPr>
        <p:spPr>
          <a:xfrm>
            <a:off x="655200" y="1769945"/>
            <a:ext cx="8032319" cy="4843354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Institute of Health (2008) – uveo je obavezno javni pristup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Science Foundation (2010) – traži otvoreni pristup radovima I podacima prikupljenim tokom istraživanja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Ferbruar 2008. - Odluka kojom se od svih autora zahteva da pošalju digitalnu kopiju svakog rada na univerzitetski digitalni repozitorijum I da svi autori sa fakulteta automatski daju licencu univerzitetu da arhivira I distrinuira te radove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Ovu obavezu prihvatili su mnogi ugledni američki univerziteti (MIT, Columbia, Duke, Berkley...), ako I veliki broj evropskih univerziteta</a:t>
            </a:r>
          </a:p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Mnogi univerziteti su postavili I predavanja I materijale sa svih  kurseva u otvoreni pristup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653760" y="620705"/>
            <a:ext cx="7670880" cy="656182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ctr" anchorCtr="0">
            <a:sp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x-none"/>
              <a:t>Zaključak</a:t>
            </a:r>
          </a:p>
        </p:txBody>
      </p:sp>
      <p:sp>
        <p:nvSpPr>
          <p:cNvPr id="208" name="Shape 208"/>
          <p:cNvSpPr/>
          <p:nvPr/>
        </p:nvSpPr>
        <p:spPr>
          <a:xfrm>
            <a:off x="655200" y="1769944"/>
            <a:ext cx="8032319" cy="4008510"/>
          </a:xfrm>
          <a:prstGeom prst="rect">
            <a:avLst/>
          </a:prstGeom>
          <a:noFill/>
          <a:ln>
            <a:noFill/>
          </a:ln>
        </p:spPr>
        <p:txBody>
          <a:bodyPr lIns="82932" tIns="41454" rIns="82932" bIns="41454" anchor="t" anchorCtr="0">
            <a:spAutoFit/>
          </a:bodyPr>
          <a:lstStyle/>
          <a:p>
            <a:pPr marL="99361" indent="591849">
              <a:lnSpc>
                <a:spcPct val="93000"/>
              </a:lnSpc>
              <a:spcAft>
                <a:spcPts val="127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Promene u najmanje 3 oblasti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Promena načina publikovanja, tako da ne zarađuje više samo mali broj velikih izdavača koji podižu cene, a da se pri tome očuva kvalitet recenzija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Promena načina objavljivanja znanja, sadašnji restriktivni model kojim sva prava imaju izdavači zamenjen je modelom otvorenog pristupa institucionalnim repozitorijumima preko kojih naučnici razmenjuju svoje radove</a:t>
            </a:r>
          </a:p>
          <a:p>
            <a:pPr marL="830892" lvl="1" indent="505448">
              <a:lnSpc>
                <a:spcPct val="93000"/>
              </a:lnSpc>
              <a:spcAft>
                <a:spcPts val="998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x-none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Otvoreni pristup naučnim informacijama širom sveta, što koristi I društvu I naučnicima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124200"/>
            <a:ext cx="62484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S A D R Ž A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57400"/>
          </a:xfrm>
        </p:spPr>
        <p:txBody>
          <a:bodyPr/>
          <a:lstStyle/>
          <a:p>
            <a:r>
              <a:rPr lang="pl-PL" b="1" dirty="0" smtClean="0"/>
              <a:t>Elektronski izvori informacija u Srbiji</a:t>
            </a:r>
            <a:endParaRPr lang="en-US" dirty="0" smtClean="0"/>
          </a:p>
          <a:p>
            <a:r>
              <a:rPr lang="en-US" b="1" dirty="0" err="1" smtClean="0"/>
              <a:t>Pokret</a:t>
            </a:r>
            <a:r>
              <a:rPr lang="en-US" b="1" dirty="0" smtClean="0"/>
              <a:t>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slobodni</a:t>
            </a:r>
            <a:r>
              <a:rPr lang="en-US" b="1" dirty="0" smtClean="0"/>
              <a:t> </a:t>
            </a:r>
            <a:r>
              <a:rPr lang="en-US" b="1" dirty="0" err="1" smtClean="0"/>
              <a:t>pristup</a:t>
            </a:r>
            <a:r>
              <a:rPr lang="en-US" b="1" dirty="0" smtClean="0"/>
              <a:t> </a:t>
            </a:r>
            <a:r>
              <a:rPr lang="en-US" b="1" dirty="0" err="1" smtClean="0"/>
              <a:t>informacijama</a:t>
            </a:r>
            <a:r>
              <a:rPr lang="en-US" b="1" dirty="0" smtClean="0"/>
              <a:t> – </a:t>
            </a:r>
            <a:r>
              <a:rPr lang="sr-Latn-CS" b="1" dirty="0" smtClean="0"/>
              <a:t/>
            </a:r>
            <a:br>
              <a:rPr lang="sr-Latn-CS" b="1" dirty="0" smtClean="0"/>
            </a:br>
            <a:r>
              <a:rPr lang="en-US" b="1" dirty="0" smtClean="0"/>
              <a:t>Open Access</a:t>
            </a:r>
          </a:p>
          <a:p>
            <a:r>
              <a:rPr lang="en-US" b="1" dirty="0" err="1" smtClean="0"/>
              <a:t>Procena</a:t>
            </a:r>
            <a:r>
              <a:rPr lang="en-US" b="1" dirty="0" smtClean="0"/>
              <a:t> </a:t>
            </a:r>
            <a:r>
              <a:rPr lang="en-US" b="1" dirty="0" err="1" smtClean="0"/>
              <a:t>vrednosti</a:t>
            </a:r>
            <a:r>
              <a:rPr lang="en-US" b="1" dirty="0" smtClean="0"/>
              <a:t> </a:t>
            </a:r>
            <a:r>
              <a:rPr lang="en-US" b="1" dirty="0" err="1" smtClean="0"/>
              <a:t>naučnih</a:t>
            </a:r>
            <a:r>
              <a:rPr lang="en-US" b="1" dirty="0" smtClean="0"/>
              <a:t> </a:t>
            </a:r>
            <a:r>
              <a:rPr lang="en-US" b="1" dirty="0" err="1" smtClean="0"/>
              <a:t>informacija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Verdana" pitchFamily="34" charset="0"/>
                <a:cs typeface="Verdana" pitchFamily="34" charset="0"/>
              </a:rPr>
              <a:t>Sadr</a:t>
            </a:r>
            <a:r>
              <a:rPr lang="x-none" dirty="0" smtClean="0">
                <a:ea typeface="Verdana" pitchFamily="34" charset="0"/>
                <a:cs typeface="Verdana" pitchFamily="34" charset="0"/>
              </a:rPr>
              <a:t>žaj</a:t>
            </a:r>
            <a:endParaRPr lang="en-US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Uvod</a:t>
            </a:r>
          </a:p>
          <a:p>
            <a:r>
              <a:rPr lang="x-none" dirty="0" smtClean="0"/>
              <a:t>Naukometrija</a:t>
            </a:r>
          </a:p>
          <a:p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endParaRPr lang="x-none" dirty="0" smtClean="0"/>
          </a:p>
          <a:p>
            <a:r>
              <a:rPr lang="en-US" dirty="0" err="1" smtClean="0"/>
              <a:t>Citiranost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citatni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endParaRPr lang="x-none" dirty="0" smtClean="0"/>
          </a:p>
          <a:p>
            <a:r>
              <a:rPr lang="en-US" dirty="0" err="1" smtClean="0"/>
              <a:t>Citatne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x-none" dirty="0" smtClean="0"/>
          </a:p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</a:t>
            </a:r>
            <a:r>
              <a:rPr lang="en-US" dirty="0" err="1" smtClean="0"/>
              <a:t>aučne</a:t>
            </a:r>
            <a:r>
              <a:rPr lang="en-US" dirty="0" smtClean="0"/>
              <a:t> </a:t>
            </a:r>
            <a:r>
              <a:rPr lang="en-US" dirty="0" err="1" smtClean="0"/>
              <a:t>informacije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relevantne</a:t>
            </a:r>
            <a:r>
              <a:rPr lang="x-none" dirty="0" smtClean="0"/>
              <a:t> ako su objavljene,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x-none" dirty="0" smtClean="0"/>
              <a:t> tako </a:t>
            </a:r>
            <a:r>
              <a:rPr lang="en-US" dirty="0" err="1" smtClean="0"/>
              <a:t>stavljene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uvid</a:t>
            </a:r>
            <a:r>
              <a:rPr lang="en-US" dirty="0" smtClean="0"/>
              <a:t> </a:t>
            </a:r>
            <a:r>
              <a:rPr lang="x-none" dirty="0" smtClean="0"/>
              <a:t>naučnoj </a:t>
            </a:r>
            <a:r>
              <a:rPr lang="en-US" dirty="0" err="1" smtClean="0"/>
              <a:t>zajednici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mo</a:t>
            </a:r>
            <a:r>
              <a:rPr lang="x-none" dirty="0" smtClean="0"/>
              <a:t>že da ih pr</a:t>
            </a:r>
            <a:r>
              <a:rPr lang="en-US" dirty="0" err="1" smtClean="0"/>
              <a:t>overi</a:t>
            </a:r>
            <a:r>
              <a:rPr lang="en-US" dirty="0" smtClean="0"/>
              <a:t>, </a:t>
            </a:r>
            <a:r>
              <a:rPr lang="en-US" dirty="0" err="1" smtClean="0"/>
              <a:t>proceni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dalja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en-US" dirty="0" smtClean="0"/>
              <a:t>.</a:t>
            </a:r>
            <a:endParaRPr lang="x-none" dirty="0" smtClean="0"/>
          </a:p>
          <a:p>
            <a:r>
              <a:rPr lang="x-none" dirty="0" smtClean="0"/>
              <a:t>Glavni komunikacioni kanal u nauci</a:t>
            </a:r>
            <a:r>
              <a:rPr lang="en-US" dirty="0" smtClean="0"/>
              <a:t>:</a:t>
            </a:r>
            <a:endParaRPr lang="x-none" dirty="0" smtClean="0"/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Nekada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x-none" dirty="0" smtClean="0">
                <a:solidFill>
                  <a:schemeClr val="tx1"/>
                </a:solidFill>
              </a:rPr>
              <a:t> Naučne monografije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Dvadeseti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x-none" dirty="0" smtClean="0">
                <a:solidFill>
                  <a:schemeClr val="tx1"/>
                </a:solidFill>
              </a:rPr>
              <a:t>vek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x-none" dirty="0" smtClean="0">
                <a:solidFill>
                  <a:schemeClr val="tx1"/>
                </a:solidFill>
              </a:rPr>
              <a:t> Naučni časopisi</a:t>
            </a:r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Danas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x-none" dirty="0" smtClean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</a:t>
            </a:r>
            <a:r>
              <a:rPr lang="en-US" dirty="0" err="1" smtClean="0"/>
              <a:t>ecenziranje</a:t>
            </a:r>
            <a:r>
              <a:rPr lang="en-US" dirty="0" smtClean="0"/>
              <a:t> </a:t>
            </a:r>
            <a:r>
              <a:rPr lang="x-none" dirty="0" smtClean="0"/>
              <a:t> čini jedan d</a:t>
            </a:r>
            <a:r>
              <a:rPr lang="en-US" dirty="0" err="1" smtClean="0"/>
              <a:t>eo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publikovanja</a:t>
            </a:r>
            <a:r>
              <a:rPr lang="en-US" dirty="0" smtClean="0"/>
              <a:t> </a:t>
            </a:r>
            <a:r>
              <a:rPr lang="x-none" dirty="0" smtClean="0"/>
              <a:t>rada.</a:t>
            </a:r>
          </a:p>
          <a:p>
            <a:r>
              <a:rPr lang="en-US" dirty="0" err="1" smtClean="0"/>
              <a:t>Recenzente</a:t>
            </a:r>
            <a:r>
              <a:rPr lang="en-US" dirty="0" smtClean="0"/>
              <a:t> </a:t>
            </a:r>
            <a:r>
              <a:rPr lang="en-US" dirty="0" err="1" smtClean="0"/>
              <a:t>biraju</a:t>
            </a:r>
            <a:r>
              <a:rPr lang="en-US" dirty="0" smtClean="0"/>
              <a:t> </a:t>
            </a:r>
            <a:r>
              <a:rPr lang="en-US" dirty="0" err="1" smtClean="0"/>
              <a:t>izdavači</a:t>
            </a:r>
            <a:r>
              <a:rPr lang="en-US" dirty="0" smtClean="0"/>
              <a:t>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urednici</a:t>
            </a:r>
            <a:r>
              <a:rPr lang="en-US" dirty="0" smtClean="0"/>
              <a:t> </a:t>
            </a:r>
            <a:r>
              <a:rPr lang="en-US" dirty="0" err="1" smtClean="0"/>
              <a:t>publikacija</a:t>
            </a:r>
            <a:r>
              <a:rPr lang="x-none" dirty="0" smtClean="0"/>
              <a:t>.</a:t>
            </a:r>
          </a:p>
          <a:p>
            <a:r>
              <a:rPr lang="x-none" dirty="0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proce</a:t>
            </a:r>
            <a:r>
              <a:rPr lang="x-none" dirty="0" smtClean="0"/>
              <a:t>njuju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predloženi</a:t>
            </a:r>
            <a:r>
              <a:rPr lang="x-none" dirty="0" smtClean="0"/>
              <a:t> </a:t>
            </a:r>
            <a:r>
              <a:rPr lang="en-US" dirty="0" err="1" smtClean="0"/>
              <a:t>radovi</a:t>
            </a:r>
            <a:r>
              <a:rPr lang="en-US" dirty="0" smtClean="0"/>
              <a:t> </a:t>
            </a:r>
            <a:r>
              <a:rPr lang="en-US" dirty="0" err="1" smtClean="0"/>
              <a:t>zadovoljavaju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 </a:t>
            </a:r>
            <a:r>
              <a:rPr lang="en-US" dirty="0" err="1" smtClean="0"/>
              <a:t>zadate</a:t>
            </a:r>
            <a:r>
              <a:rPr lang="en-US" dirty="0" smtClean="0"/>
              <a:t> </a:t>
            </a:r>
            <a:r>
              <a:rPr lang="en-US" dirty="0" err="1" smtClean="0"/>
              <a:t>kriterijume</a:t>
            </a:r>
            <a:r>
              <a:rPr lang="en-US" dirty="0" smtClean="0"/>
              <a:t> o </a:t>
            </a:r>
            <a:r>
              <a:rPr lang="en-US" dirty="0" err="1" smtClean="0"/>
              <a:t>originalnosti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kvalitetu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r>
              <a:rPr lang="x-none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I</a:t>
            </a:r>
            <a:r>
              <a:rPr lang="en-US" dirty="0" err="1" smtClean="0"/>
              <a:t>zdavači</a:t>
            </a:r>
            <a:r>
              <a:rPr lang="en-US" dirty="0" smtClean="0"/>
              <a:t> </a:t>
            </a:r>
            <a:r>
              <a:rPr lang="en-US" dirty="0" err="1" smtClean="0"/>
              <a:t>naučnih</a:t>
            </a:r>
            <a:r>
              <a:rPr lang="en-US" dirty="0" smtClean="0"/>
              <a:t> </a:t>
            </a:r>
            <a:r>
              <a:rPr lang="en-US" dirty="0" err="1" smtClean="0"/>
              <a:t>publikacija</a:t>
            </a:r>
            <a:endParaRPr lang="x-none" dirty="0" smtClean="0"/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 19. </a:t>
            </a:r>
            <a:r>
              <a:rPr lang="en-US" dirty="0" err="1" smtClean="0">
                <a:solidFill>
                  <a:schemeClr val="tx1"/>
                </a:solidFill>
              </a:rPr>
              <a:t>veka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x-none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većinom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naučna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društva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institucije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x-none" dirty="0" smtClean="0">
              <a:solidFill>
                <a:schemeClr val="tx1"/>
              </a:solidFill>
            </a:endParaRPr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olovinom</a:t>
            </a:r>
            <a:r>
              <a:rPr lang="en-US" dirty="0" smtClean="0">
                <a:solidFill>
                  <a:schemeClr val="tx1"/>
                </a:solidFill>
              </a:rPr>
              <a:t> 19. </a:t>
            </a:r>
            <a:r>
              <a:rPr lang="en-US" dirty="0" err="1" smtClean="0">
                <a:solidFill>
                  <a:schemeClr val="tx1"/>
                </a:solidFill>
              </a:rPr>
              <a:t>veka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x-none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prvi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komercijalni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izdavači</a:t>
            </a:r>
            <a:r>
              <a:rPr lang="x-none" dirty="0" smtClean="0">
                <a:solidFill>
                  <a:schemeClr val="tx1"/>
                </a:solidFill>
              </a:rPr>
              <a:t>. </a:t>
            </a:r>
          </a:p>
          <a:p>
            <a:r>
              <a:rPr lang="x-none" dirty="0" smtClean="0"/>
              <a:t>Danas je </a:t>
            </a:r>
            <a:r>
              <a:rPr lang="pl-PL" dirty="0" smtClean="0"/>
              <a:t>postao veliki biznis koji donosi i veliki profit.</a:t>
            </a:r>
          </a:p>
          <a:p>
            <a:r>
              <a:rPr lang="pl-PL" dirty="0" smtClean="0"/>
              <a:t>Udeo komercijalnih časopisa </a:t>
            </a:r>
            <a:r>
              <a:rPr lang="en-US" dirty="0" smtClean="0"/>
              <a:t>je </a:t>
            </a:r>
            <a:r>
              <a:rPr lang="pl-PL" dirty="0" smtClean="0"/>
              <a:t>najveći u biomedicinskim naukama</a:t>
            </a:r>
            <a:r>
              <a:rPr lang="en-US" dirty="0" smtClean="0"/>
              <a:t> </a:t>
            </a:r>
            <a:r>
              <a:rPr lang="pl-PL" dirty="0" smtClean="0"/>
              <a:t>–</a:t>
            </a:r>
            <a:r>
              <a:rPr lang="en-US" dirty="0" smtClean="0"/>
              <a:t> </a:t>
            </a:r>
            <a:r>
              <a:rPr lang="pl-PL" dirty="0" smtClean="0"/>
              <a:t>preko 80%, a najmanji u društvenim – oko 20%. 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Ranije je </a:t>
            </a:r>
            <a:r>
              <a:rPr lang="vi-VN" dirty="0" smtClean="0">
                <a:cs typeface="Calibri" pitchFamily="34" charset="0"/>
              </a:rPr>
              <a:t>vredovanje publikovanih </a:t>
            </a:r>
            <a:r>
              <a:rPr lang="x-none" dirty="0" smtClean="0"/>
              <a:t>radova povezivano</a:t>
            </a:r>
            <a:r>
              <a:rPr lang="vi-VN" dirty="0" smtClean="0"/>
              <a:t> </a:t>
            </a:r>
            <a:r>
              <a:rPr lang="vi-VN" dirty="0" smtClean="0">
                <a:cs typeface="Calibri" pitchFamily="34" charset="0"/>
              </a:rPr>
              <a:t>sa reputacijom izdavača</a:t>
            </a:r>
            <a:r>
              <a:rPr lang="x-none" dirty="0" smtClean="0">
                <a:cs typeface="Calibri" pitchFamily="34" charset="0"/>
              </a:rPr>
              <a:t> i njihovih recenzenata</a:t>
            </a:r>
            <a:r>
              <a:rPr lang="vi-VN" dirty="0" smtClean="0">
                <a:cs typeface="Calibri" pitchFamily="34" charset="0"/>
              </a:rPr>
              <a:t>.</a:t>
            </a:r>
            <a:endParaRPr lang="x-none" dirty="0" smtClean="0">
              <a:cs typeface="Calibri" pitchFamily="34" charset="0"/>
            </a:endParaRPr>
          </a:p>
          <a:p>
            <a:r>
              <a:rPr lang="en-US" dirty="0" smtClean="0"/>
              <a:t>D</a:t>
            </a:r>
            <a:r>
              <a:rPr lang="x-none" dirty="0" smtClean="0"/>
              <a:t>ve velik</a:t>
            </a:r>
            <a:r>
              <a:rPr lang="en-US" dirty="0" smtClean="0"/>
              <a:t>e </a:t>
            </a:r>
            <a:r>
              <a:rPr lang="en-US" dirty="0" err="1" smtClean="0"/>
              <a:t>promene</a:t>
            </a:r>
            <a:r>
              <a:rPr lang="x-none" dirty="0" smtClean="0"/>
              <a:t> u</a:t>
            </a:r>
            <a:r>
              <a:rPr lang="en-US" dirty="0" smtClean="0"/>
              <a:t> </a:t>
            </a:r>
            <a:r>
              <a:rPr lang="en-US" dirty="0" err="1" smtClean="0"/>
              <a:t>naučnom</a:t>
            </a:r>
            <a:r>
              <a:rPr lang="en-US" dirty="0" smtClean="0"/>
              <a:t> </a:t>
            </a:r>
            <a:r>
              <a:rPr lang="en-US" dirty="0" err="1" smtClean="0"/>
              <a:t>publikovanju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načinu</a:t>
            </a:r>
            <a:r>
              <a:rPr lang="en-US" dirty="0" smtClean="0"/>
              <a:t> </a:t>
            </a:r>
            <a:r>
              <a:rPr lang="x-none" dirty="0" smtClean="0"/>
              <a:t>analiziranja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en-US" dirty="0" smtClean="0"/>
              <a:t>:</a:t>
            </a:r>
            <a:endParaRPr lang="x-none" dirty="0" smtClean="0"/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K</a:t>
            </a:r>
            <a:r>
              <a:rPr lang="en-US" dirty="0" err="1" smtClean="0">
                <a:solidFill>
                  <a:schemeClr val="tx1"/>
                </a:solidFill>
              </a:rPr>
              <a:t>ompjuterizacija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procesa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štampanja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x-none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manj</a:t>
            </a:r>
            <a:r>
              <a:rPr lang="x-none" dirty="0" smtClean="0">
                <a:solidFill>
                  <a:schemeClr val="tx1"/>
                </a:solidFill>
              </a:rPr>
              <a:t>i </a:t>
            </a:r>
            <a:r>
              <a:rPr lang="en-US" dirty="0" err="1" smtClean="0">
                <a:solidFill>
                  <a:schemeClr val="tx1"/>
                </a:solidFill>
              </a:rPr>
              <a:t>troškov</a:t>
            </a:r>
            <a:r>
              <a:rPr lang="x-none" dirty="0" smtClean="0">
                <a:solidFill>
                  <a:schemeClr val="tx1"/>
                </a:solidFill>
              </a:rPr>
              <a:t>i,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x-none" dirty="0" smtClean="0">
                <a:solidFill>
                  <a:schemeClr val="tx1"/>
                </a:solidFill>
              </a:rPr>
              <a:t>povećan broj objavljenih knjiga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časopisa</a:t>
            </a:r>
            <a:r>
              <a:rPr lang="x-none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renos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celog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ciklusa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publikovanja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en-US" dirty="0" smtClean="0">
                <a:solidFill>
                  <a:schemeClr val="tx1"/>
                </a:solidFill>
              </a:rPr>
              <a:t> Internet</a:t>
            </a:r>
            <a:r>
              <a:rPr lang="x-none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br</a:t>
            </a:r>
            <a:r>
              <a:rPr lang="x-none" dirty="0" smtClean="0">
                <a:solidFill>
                  <a:schemeClr val="tx1"/>
                </a:solidFill>
              </a:rPr>
              <a:t>ža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jeftini</a:t>
            </a:r>
            <a:r>
              <a:rPr lang="x-none" dirty="0" smtClean="0">
                <a:solidFill>
                  <a:schemeClr val="tx1"/>
                </a:solidFill>
              </a:rPr>
              <a:t>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komunikacij</a:t>
            </a:r>
            <a:r>
              <a:rPr lang="x-none" dirty="0" smtClean="0">
                <a:solidFill>
                  <a:schemeClr val="tx1"/>
                </a:solidFill>
              </a:rPr>
              <a:t>a)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vi-VN" dirty="0" smtClean="0">
              <a:solidFill>
                <a:schemeClr val="tx1"/>
              </a:solidFill>
            </a:endParaRPr>
          </a:p>
          <a:p>
            <a:endParaRPr lang="x-none" dirty="0" smtClean="0"/>
          </a:p>
          <a:p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Izdavači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nemaju</a:t>
            </a:r>
            <a:r>
              <a:rPr lang="en-US" dirty="0" smtClean="0"/>
              <a:t> </a:t>
            </a:r>
            <a:r>
              <a:rPr lang="en-US" dirty="0" err="1" smtClean="0"/>
              <a:t>monopol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Internetu</a:t>
            </a:r>
            <a:r>
              <a:rPr lang="x-none" dirty="0" smtClean="0"/>
              <a:t>.</a:t>
            </a:r>
          </a:p>
          <a:p>
            <a:r>
              <a:rPr lang="x-none" dirty="0" smtClean="0"/>
              <a:t>A</a:t>
            </a:r>
            <a:r>
              <a:rPr lang="en-US" dirty="0" err="1" smtClean="0"/>
              <a:t>utori</a:t>
            </a:r>
            <a:r>
              <a:rPr lang="x-none" dirty="0" smtClean="0"/>
              <a:t> mogu </a:t>
            </a:r>
            <a:r>
              <a:rPr lang="en-US" dirty="0" err="1" smtClean="0"/>
              <a:t>sami</a:t>
            </a:r>
            <a:r>
              <a:rPr lang="en-US" dirty="0" smtClean="0"/>
              <a:t> </a:t>
            </a:r>
            <a:r>
              <a:rPr lang="x-none" dirty="0" smtClean="0"/>
              <a:t>da </a:t>
            </a:r>
            <a:r>
              <a:rPr lang="en-US" dirty="0" err="1" smtClean="0"/>
              <a:t>postave</a:t>
            </a:r>
            <a:r>
              <a:rPr lang="en-US" dirty="0" smtClean="0"/>
              <a:t> </a:t>
            </a:r>
            <a:r>
              <a:rPr lang="en-US" dirty="0" err="1" smtClean="0"/>
              <a:t>materijale</a:t>
            </a:r>
            <a:r>
              <a:rPr lang="x-none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recenzije</a:t>
            </a:r>
            <a:r>
              <a:rPr lang="en-US" dirty="0" smtClean="0"/>
              <a:t>. </a:t>
            </a:r>
            <a:endParaRPr lang="x-none" dirty="0" smtClean="0"/>
          </a:p>
          <a:p>
            <a:r>
              <a:rPr lang="x-none" dirty="0" smtClean="0"/>
              <a:t>T</a:t>
            </a:r>
            <a:r>
              <a:rPr lang="en-US" dirty="0" err="1" smtClean="0"/>
              <a:t>akvi</a:t>
            </a:r>
            <a:r>
              <a:rPr lang="en-US" dirty="0" smtClean="0"/>
              <a:t> </a:t>
            </a:r>
            <a:r>
              <a:rPr lang="en-US" dirty="0" err="1" smtClean="0"/>
              <a:t>radovi</a:t>
            </a:r>
            <a:r>
              <a:rPr lang="x-none" dirty="0" smtClean="0"/>
              <a:t> su</a:t>
            </a:r>
            <a:r>
              <a:rPr lang="en-US" dirty="0" smtClean="0"/>
              <a:t> </a:t>
            </a:r>
            <a:r>
              <a:rPr lang="en-US" dirty="0" err="1" smtClean="0"/>
              <a:t>dostupni</a:t>
            </a:r>
            <a:r>
              <a:rPr lang="en-US" dirty="0" smtClean="0"/>
              <a:t> </a:t>
            </a:r>
            <a:r>
              <a:rPr lang="en-US" dirty="0" err="1" smtClean="0"/>
              <a:t>svima</a:t>
            </a:r>
            <a:r>
              <a:rPr lang="en-US" dirty="0" smtClean="0"/>
              <a:t> </a:t>
            </a:r>
            <a:r>
              <a:rPr lang="x-none" dirty="0" smtClean="0"/>
              <a:t>i svi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mogućnost</a:t>
            </a:r>
            <a:r>
              <a:rPr lang="x-none" dirty="0" smtClean="0"/>
              <a:t> o</a:t>
            </a:r>
            <a:r>
              <a:rPr lang="en-US" dirty="0" err="1" smtClean="0"/>
              <a:t>stavljanja</a:t>
            </a:r>
            <a:r>
              <a:rPr lang="en-US" dirty="0" smtClean="0"/>
              <a:t> </a:t>
            </a:r>
            <a:r>
              <a:rPr lang="en-US" dirty="0" err="1" smtClean="0"/>
              <a:t>primedbi</a:t>
            </a:r>
            <a:r>
              <a:rPr lang="en-US" dirty="0" smtClean="0"/>
              <a:t>. </a:t>
            </a:r>
            <a:endParaRPr lang="x-none" dirty="0" smtClean="0"/>
          </a:p>
          <a:p>
            <a:r>
              <a:rPr lang="x-none" dirty="0" smtClean="0"/>
              <a:t>E</a:t>
            </a:r>
            <a:r>
              <a:rPr lang="vi-VN" dirty="0" smtClean="0"/>
              <a:t>ksplozij</a:t>
            </a:r>
            <a:r>
              <a:rPr lang="x-none" dirty="0" smtClean="0"/>
              <a:t>a</a:t>
            </a:r>
            <a:r>
              <a:rPr lang="vi-VN" dirty="0" smtClean="0"/>
              <a:t> </a:t>
            </a:r>
            <a:r>
              <a:rPr lang="x-none" dirty="0" smtClean="0"/>
              <a:t>broja </a:t>
            </a:r>
            <a:r>
              <a:rPr lang="vi-VN" dirty="0" smtClean="0"/>
              <a:t>publik</a:t>
            </a:r>
            <a:r>
              <a:rPr lang="x-none" dirty="0" smtClean="0"/>
              <a:t>acija i skup i spor </a:t>
            </a:r>
            <a:r>
              <a:rPr lang="vi-VN" dirty="0" smtClean="0"/>
              <a:t>proces </a:t>
            </a:r>
            <a:r>
              <a:rPr lang="x-none" dirty="0" smtClean="0"/>
              <a:t>vrednovanja utiču na sve veću upotrebu </a:t>
            </a:r>
            <a:r>
              <a:rPr lang="vi-VN" dirty="0" smtClean="0"/>
              <a:t>kvantitativni</a:t>
            </a:r>
            <a:r>
              <a:rPr lang="x-none" dirty="0" smtClean="0"/>
              <a:t>h</a:t>
            </a:r>
            <a:r>
              <a:rPr lang="vi-VN" dirty="0" smtClean="0"/>
              <a:t> pokazatelj</a:t>
            </a:r>
            <a:r>
              <a:rPr lang="x-none" dirty="0" smtClean="0"/>
              <a:t>a prilikom analize radova.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Naukometrija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x-none" b="1" dirty="0" smtClean="0"/>
              <a:t>Naukometrija</a:t>
            </a:r>
            <a:r>
              <a:rPr lang="x-none" dirty="0" smtClean="0"/>
              <a:t> se </a:t>
            </a:r>
            <a:r>
              <a:rPr lang="en-US" dirty="0" err="1" smtClean="0"/>
              <a:t>bavi</a:t>
            </a:r>
            <a:r>
              <a:rPr lang="en-US" dirty="0" smtClean="0"/>
              <a:t> </a:t>
            </a:r>
            <a:r>
              <a:rPr lang="en-US" dirty="0" err="1" smtClean="0"/>
              <a:t>egzaktnim</a:t>
            </a:r>
            <a:r>
              <a:rPr lang="en-US" dirty="0" smtClean="0"/>
              <a:t> </a:t>
            </a:r>
            <a:r>
              <a:rPr lang="en-US" dirty="0" err="1" smtClean="0"/>
              <a:t>merenjem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značajnih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vrednovanje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x-none" dirty="0" smtClean="0"/>
              <a:t>.</a:t>
            </a:r>
          </a:p>
          <a:p>
            <a:r>
              <a:rPr lang="x-none" dirty="0" smtClean="0"/>
              <a:t>Proces vrednovanje obuhvata elemente</a:t>
            </a:r>
            <a:r>
              <a:rPr lang="en-US" dirty="0" smtClean="0"/>
              <a:t>:</a:t>
            </a:r>
            <a:endParaRPr lang="x-none" dirty="0" smtClean="0"/>
          </a:p>
          <a:p>
            <a:pPr lvl="1"/>
            <a:r>
              <a:rPr lang="en-US" dirty="0" smtClean="0"/>
              <a:t>T</a:t>
            </a:r>
            <a:r>
              <a:rPr lang="vi-VN" dirty="0" smtClean="0"/>
              <a:t>ip istraživanja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smtClean="0"/>
              <a:t>V</a:t>
            </a:r>
            <a:r>
              <a:rPr lang="vi-VN" dirty="0" smtClean="0"/>
              <a:t>remenski period za koji se vrednovanje vrši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smtClean="0"/>
              <a:t>G</a:t>
            </a:r>
            <a:r>
              <a:rPr lang="vi-VN" dirty="0" smtClean="0"/>
              <a:t>ranice istraživačkog projekta koji se vrednuje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smtClean="0"/>
              <a:t>S</a:t>
            </a:r>
            <a:r>
              <a:rPr lang="vi-VN" dirty="0" smtClean="0"/>
              <a:t>vrha vrednovanja</a:t>
            </a:r>
            <a:r>
              <a:rPr lang="x-none" dirty="0" smtClean="0"/>
              <a:t> i </a:t>
            </a:r>
            <a:r>
              <a:rPr lang="vi-VN" dirty="0" smtClean="0"/>
              <a:t>kriterijumi prilagođeni toj svrsi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smtClean="0"/>
              <a:t>O</a:t>
            </a:r>
            <a:r>
              <a:rPr lang="vi-VN" dirty="0" smtClean="0"/>
              <a:t>dređivanje procedure i stručnjaka koji će je vršiti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endParaRPr lang="x-none" dirty="0" smtClean="0"/>
          </a:p>
          <a:p>
            <a:pPr lvl="1"/>
            <a:endParaRPr lang="x-none" dirty="0" smtClean="0"/>
          </a:p>
          <a:p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Pretraživač</a:t>
            </a:r>
            <a:r>
              <a:rPr lang="sr-Latn-CS" b="1" dirty="0" smtClean="0"/>
              <a:t>i </a:t>
            </a:r>
            <a:r>
              <a:rPr lang="mk-MK" b="1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“googol”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označava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jedinicu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stoji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stotinu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nula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matemati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ka)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Larry Page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Sergey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napravili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algoritam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za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rangira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nje</a:t>
            </a:r>
          </a:p>
          <a:p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Google nije najbolje iskorišćen,</a:t>
            </a:r>
            <a:br>
              <a:rPr lang="nl-NL" dirty="0" smtClean="0">
                <a:latin typeface="Times New Roman" pitchFamily="18" charset="0"/>
                <a:cs typeface="Times New Roman" pitchFamily="18" charset="0"/>
              </a:rPr>
            </a:b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jer se mnoge opcije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pruža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retko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koriste</a:t>
            </a:r>
            <a:endParaRPr lang="sr-Latn-C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Search Engine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Index daje pregled pretraživača po tematskim kategorijama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http://www.search-engine-index.co.uk/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HAKIA (</a:t>
            </a:r>
            <a:r>
              <a:rPr lang="fi-FI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http://www.hakia.com/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) - kreirali bibliotekari, pretra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ž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ivac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fokusiran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kvalitet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sajtova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koristi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semantičku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tehnologiju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pronašao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najrelevantnije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rezultate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3" descr="google-paint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838200"/>
            <a:ext cx="2143125" cy="1371600"/>
          </a:xfrm>
          <a:prstGeom prst="rect">
            <a:avLst/>
          </a:prstGeom>
        </p:spPr>
      </p:pic>
      <p:pic>
        <p:nvPicPr>
          <p:cNvPr id="5" name="Picture 4" descr="hak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5334000"/>
            <a:ext cx="4191000" cy="10096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Naukometrija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Fraskati</a:t>
            </a:r>
            <a:r>
              <a:rPr lang="en-US" b="1" dirty="0" smtClean="0"/>
              <a:t> </a:t>
            </a:r>
            <a:r>
              <a:rPr lang="en-US" b="1" dirty="0" err="1" smtClean="0"/>
              <a:t>priručnik</a:t>
            </a:r>
            <a:r>
              <a:rPr lang="x-none" b="1" dirty="0" smtClean="0"/>
              <a:t> </a:t>
            </a:r>
            <a:r>
              <a:rPr lang="x-none" dirty="0" smtClean="0"/>
              <a:t>grupiše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vrednovanja</a:t>
            </a:r>
            <a:r>
              <a:rPr lang="en-US" dirty="0" smtClean="0"/>
              <a:t> 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sledeći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:</a:t>
            </a:r>
            <a:endParaRPr lang="x-none" dirty="0" smtClean="0"/>
          </a:p>
          <a:p>
            <a:pPr lvl="1"/>
            <a:r>
              <a:rPr lang="x-none" dirty="0" smtClean="0"/>
              <a:t>D</a:t>
            </a:r>
            <a:r>
              <a:rPr lang="en-US" dirty="0" err="1" smtClean="0"/>
              <a:t>irektne</a:t>
            </a:r>
            <a:r>
              <a:rPr lang="en-US" dirty="0" smtClean="0"/>
              <a:t> </a:t>
            </a:r>
            <a:r>
              <a:rPr lang="en-US" dirty="0" err="1" smtClean="0"/>
              <a:t>ocene</a:t>
            </a:r>
            <a:r>
              <a:rPr lang="en-US" dirty="0" smtClean="0"/>
              <a:t> </a:t>
            </a:r>
            <a:r>
              <a:rPr lang="en-US" dirty="0" err="1" smtClean="0"/>
              <a:t>kolega</a:t>
            </a:r>
            <a:r>
              <a:rPr lang="en-US" dirty="0" smtClean="0"/>
              <a:t> </a:t>
            </a:r>
            <a:r>
              <a:rPr lang="en-US" dirty="0" err="1" smtClean="0"/>
              <a:t>stručnjaka</a:t>
            </a:r>
            <a:r>
              <a:rPr lang="en-US" dirty="0" smtClean="0"/>
              <a:t>.</a:t>
            </a:r>
          </a:p>
          <a:p>
            <a:pPr lvl="1"/>
            <a:r>
              <a:rPr lang="x-none" dirty="0" smtClean="0"/>
              <a:t>M</a:t>
            </a:r>
            <a:r>
              <a:rPr lang="en-US" dirty="0" err="1" smtClean="0"/>
              <a:t>odifikovane</a:t>
            </a:r>
            <a:r>
              <a:rPr lang="en-US" dirty="0" smtClean="0"/>
              <a:t> </a:t>
            </a:r>
            <a:r>
              <a:rPr lang="en-US" dirty="0" err="1" smtClean="0"/>
              <a:t>direktne</a:t>
            </a:r>
            <a:r>
              <a:rPr lang="en-US" dirty="0" smtClean="0"/>
              <a:t> </a:t>
            </a:r>
            <a:r>
              <a:rPr lang="en-US" dirty="0" err="1" smtClean="0"/>
              <a:t>ocene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x-none" dirty="0" smtClean="0"/>
              <a:t>I</a:t>
            </a:r>
            <a:r>
              <a:rPr lang="en-US" dirty="0" err="1" smtClean="0"/>
              <a:t>ndirektne</a:t>
            </a:r>
            <a:r>
              <a:rPr lang="en-US" dirty="0" smtClean="0"/>
              <a:t> </a:t>
            </a:r>
            <a:r>
              <a:rPr lang="en-US" dirty="0" err="1" smtClean="0"/>
              <a:t>ocene</a:t>
            </a:r>
            <a:r>
              <a:rPr lang="en-US" dirty="0" smtClean="0"/>
              <a:t>.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Naukometrija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err="1" smtClean="0"/>
              <a:t>Direktne</a:t>
            </a:r>
            <a:r>
              <a:rPr lang="en-US" b="1" dirty="0" smtClean="0"/>
              <a:t> </a:t>
            </a:r>
            <a:r>
              <a:rPr lang="en-US" b="1" dirty="0" err="1" smtClean="0"/>
              <a:t>ocene</a:t>
            </a:r>
            <a:r>
              <a:rPr lang="en-US" b="1" dirty="0" smtClean="0"/>
              <a:t> </a:t>
            </a:r>
            <a:r>
              <a:rPr lang="en-US" b="1" dirty="0" err="1" smtClean="0"/>
              <a:t>kolega</a:t>
            </a:r>
            <a:r>
              <a:rPr lang="en-US" b="1" dirty="0" smtClean="0"/>
              <a:t> </a:t>
            </a:r>
            <a:r>
              <a:rPr lang="en-US" b="1" dirty="0" err="1" smtClean="0"/>
              <a:t>stručnjaka</a:t>
            </a:r>
            <a:r>
              <a:rPr lang="en-US" dirty="0" smtClean="0"/>
              <a:t>, </a:t>
            </a:r>
            <a:r>
              <a:rPr lang="x-none" dirty="0" smtClean="0"/>
              <a:t>tj. </a:t>
            </a:r>
            <a:r>
              <a:rPr lang="en-US" dirty="0" err="1" smtClean="0"/>
              <a:t>recenzije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najrasprostranjenija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. </a:t>
            </a:r>
            <a:endParaRPr lang="x-non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x-none" dirty="0" smtClean="0"/>
              <a:t>O</a:t>
            </a:r>
            <a:r>
              <a:rPr lang="en-US" dirty="0" err="1" smtClean="0"/>
              <a:t>buhvataju</a:t>
            </a:r>
            <a:r>
              <a:rPr lang="en-US" dirty="0" smtClean="0"/>
              <a:t>:</a:t>
            </a:r>
            <a:endParaRPr lang="x-none" dirty="0" smtClean="0"/>
          </a:p>
          <a:p>
            <a:pPr marL="742950" lvl="2" indent="-342900"/>
            <a:r>
              <a:rPr lang="x-none" dirty="0" smtClean="0"/>
              <a:t>R</a:t>
            </a:r>
            <a:r>
              <a:rPr lang="en-US" dirty="0" err="1" smtClean="0"/>
              <a:t>eferat</a:t>
            </a:r>
            <a:r>
              <a:rPr lang="x-none" dirty="0" smtClean="0"/>
              <a:t>e</a:t>
            </a:r>
            <a:r>
              <a:rPr lang="en-US" dirty="0" smtClean="0"/>
              <a:t> o </a:t>
            </a:r>
            <a:r>
              <a:rPr lang="en-US" dirty="0" err="1" smtClean="0"/>
              <a:t>kandidatima</a:t>
            </a:r>
            <a:r>
              <a:rPr lang="en-US" dirty="0" smtClean="0"/>
              <a:t> </a:t>
            </a:r>
            <a:r>
              <a:rPr lang="x-none" dirty="0" smtClean="0"/>
              <a:t>(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dodelu</a:t>
            </a:r>
            <a:r>
              <a:rPr lang="en-US" dirty="0" smtClean="0"/>
              <a:t> </a:t>
            </a:r>
            <a:r>
              <a:rPr lang="en-US" dirty="0" err="1" smtClean="0"/>
              <a:t>zvanja</a:t>
            </a:r>
            <a:r>
              <a:rPr lang="x-none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radna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fakultetima</a:t>
            </a:r>
            <a:r>
              <a:rPr lang="x-none" dirty="0" smtClean="0"/>
              <a:t>, itd)</a:t>
            </a:r>
            <a:r>
              <a:rPr lang="en-US" dirty="0" smtClean="0"/>
              <a:t>.</a:t>
            </a:r>
            <a:endParaRPr lang="x-none" dirty="0" smtClean="0"/>
          </a:p>
          <a:p>
            <a:pPr marL="742950" lvl="2" indent="-342900"/>
            <a:r>
              <a:rPr lang="en-US" dirty="0" err="1" smtClean="0"/>
              <a:t>Recenzije</a:t>
            </a:r>
            <a:r>
              <a:rPr lang="en-US" dirty="0" smtClean="0"/>
              <a:t> </a:t>
            </a:r>
            <a:r>
              <a:rPr lang="en-US" dirty="0" err="1" smtClean="0"/>
              <a:t>knjiga</a:t>
            </a:r>
            <a:r>
              <a:rPr lang="en-US" dirty="0" smtClean="0"/>
              <a:t>, </a:t>
            </a:r>
            <a:r>
              <a:rPr lang="en-US" dirty="0" err="1" smtClean="0"/>
              <a:t>članaka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projekata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Naukometrija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err="1" smtClean="0"/>
              <a:t>Modifikovane</a:t>
            </a:r>
            <a:r>
              <a:rPr lang="en-US" b="1" dirty="0" smtClean="0"/>
              <a:t> </a:t>
            </a:r>
            <a:r>
              <a:rPr lang="en-US" b="1" dirty="0" err="1" smtClean="0"/>
              <a:t>ocene</a:t>
            </a:r>
            <a:r>
              <a:rPr lang="en-US" b="1" dirty="0" smtClean="0"/>
              <a:t> </a:t>
            </a:r>
            <a:r>
              <a:rPr lang="en-US" b="1" dirty="0" err="1" smtClean="0"/>
              <a:t>stručnjaka</a:t>
            </a:r>
            <a:r>
              <a:rPr lang="en-US" b="1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procenu</a:t>
            </a:r>
            <a:r>
              <a:rPr lang="en-US" dirty="0" smtClean="0"/>
              <a:t> </a:t>
            </a:r>
            <a:r>
              <a:rPr lang="en-US" dirty="0" err="1" smtClean="0"/>
              <a:t>strateških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primenjenih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x-none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x-none" dirty="0" smtClean="0"/>
              <a:t>U </a:t>
            </a:r>
            <a:r>
              <a:rPr lang="en-US" dirty="0" err="1" smtClean="0"/>
              <a:t>ocenjivačke</a:t>
            </a:r>
            <a:r>
              <a:rPr lang="en-US" dirty="0" smtClean="0"/>
              <a:t> </a:t>
            </a:r>
            <a:r>
              <a:rPr lang="en-US" dirty="0" err="1" smtClean="0"/>
              <a:t>timove</a:t>
            </a:r>
            <a:r>
              <a:rPr lang="en-US" dirty="0" smtClean="0"/>
              <a:t> se pored </a:t>
            </a:r>
            <a:r>
              <a:rPr lang="en-US" dirty="0" err="1" smtClean="0"/>
              <a:t>eksperata</a:t>
            </a:r>
            <a:r>
              <a:rPr lang="en-US" dirty="0" smtClean="0"/>
              <a:t> </a:t>
            </a:r>
            <a:r>
              <a:rPr lang="en-US" dirty="0" err="1" smtClean="0"/>
              <a:t>uključuju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potencijalni</a:t>
            </a:r>
            <a:r>
              <a:rPr lang="en-US" dirty="0" smtClean="0"/>
              <a:t> </a:t>
            </a:r>
            <a:r>
              <a:rPr lang="en-US" dirty="0" err="1" smtClean="0"/>
              <a:t>korisnici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x-none" dirty="0" smtClean="0"/>
              <a:t>.</a:t>
            </a:r>
          </a:p>
          <a:p>
            <a:endParaRPr lang="x-none" dirty="0" smtClean="0"/>
          </a:p>
          <a:p>
            <a:pPr lvl="1">
              <a:buNone/>
            </a:pP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Naukometrija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err="1" smtClean="0"/>
              <a:t>Indirektne</a:t>
            </a:r>
            <a:r>
              <a:rPr lang="en-US" b="1" dirty="0" smtClean="0"/>
              <a:t> </a:t>
            </a:r>
            <a:r>
              <a:rPr lang="en-US" b="1" dirty="0" err="1" smtClean="0"/>
              <a:t>ocene</a:t>
            </a:r>
            <a:r>
              <a:rPr lang="en-US" b="1" dirty="0" smtClean="0"/>
              <a:t> </a:t>
            </a:r>
            <a:r>
              <a:rPr lang="en-US" b="1" dirty="0" err="1" smtClean="0"/>
              <a:t>stručnjaka</a:t>
            </a:r>
            <a:r>
              <a:rPr lang="en-US" b="1" dirty="0" smtClean="0"/>
              <a:t> </a:t>
            </a:r>
            <a:r>
              <a:rPr lang="x-none" dirty="0" smtClean="0"/>
              <a:t>predstavljaju </a:t>
            </a:r>
            <a:r>
              <a:rPr lang="en-US" dirty="0" err="1" smtClean="0"/>
              <a:t>ocene</a:t>
            </a:r>
            <a:r>
              <a:rPr lang="en-US" dirty="0" smtClean="0"/>
              <a:t> </a:t>
            </a:r>
            <a:r>
              <a:rPr lang="en-US" dirty="0" err="1" smtClean="0"/>
              <a:t>naučnih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celokupne</a:t>
            </a:r>
            <a:r>
              <a:rPr lang="en-US" dirty="0" smtClean="0"/>
              <a:t> </a:t>
            </a:r>
            <a:r>
              <a:rPr lang="en-US" dirty="0" err="1" smtClean="0"/>
              <a:t>naučne</a:t>
            </a:r>
            <a:r>
              <a:rPr lang="en-US" dirty="0" smtClean="0"/>
              <a:t> </a:t>
            </a:r>
            <a:r>
              <a:rPr lang="en-US" dirty="0" err="1" smtClean="0"/>
              <a:t>javnosti</a:t>
            </a:r>
            <a:r>
              <a:rPr lang="en-US" dirty="0" smtClean="0"/>
              <a:t>. </a:t>
            </a:r>
            <a:endParaRPr lang="x-non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x-none" dirty="0" smtClean="0"/>
              <a:t>Na osnovu </a:t>
            </a:r>
            <a:r>
              <a:rPr lang="en-US" dirty="0" err="1" smtClean="0"/>
              <a:t>kvantitativnih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stoje</a:t>
            </a:r>
            <a:r>
              <a:rPr lang="en-US" dirty="0" smtClean="0"/>
              <a:t> u </a:t>
            </a:r>
            <a:r>
              <a:rPr lang="en-US" dirty="0" err="1" smtClean="0"/>
              <a:t>vezi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rezultatima</a:t>
            </a:r>
            <a:r>
              <a:rPr lang="en-US" dirty="0" smtClean="0"/>
              <a:t> </a:t>
            </a:r>
            <a:r>
              <a:rPr lang="en-US" dirty="0" err="1" smtClean="0"/>
              <a:t>naučnih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x-none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definišu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r>
              <a:rPr lang="en-US" dirty="0" smtClean="0"/>
              <a:t>. </a:t>
            </a:r>
            <a:endParaRPr lang="x-none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Indikatori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grupisati</a:t>
            </a:r>
            <a:r>
              <a:rPr lang="en-US" dirty="0" smtClean="0"/>
              <a:t> u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kategorije</a:t>
            </a:r>
            <a:r>
              <a:rPr lang="en-US" dirty="0" smtClean="0"/>
              <a:t>: </a:t>
            </a:r>
            <a:endParaRPr lang="x-none" dirty="0" smtClean="0"/>
          </a:p>
          <a:p>
            <a:pPr marL="742950" lvl="2" indent="-342900"/>
            <a:r>
              <a:rPr lang="en-US" dirty="0" err="1" smtClean="0"/>
              <a:t>Indikatori</a:t>
            </a:r>
            <a:r>
              <a:rPr lang="en-US" dirty="0" smtClean="0"/>
              <a:t> </a:t>
            </a:r>
            <a:r>
              <a:rPr lang="en-US" dirty="0" err="1" smtClean="0"/>
              <a:t>zasnovani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</a:t>
            </a:r>
            <a:r>
              <a:rPr lang="en-US" dirty="0" err="1" smtClean="0"/>
              <a:t>nagrada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priznanja</a:t>
            </a:r>
            <a:r>
              <a:rPr lang="en-US" dirty="0" smtClean="0"/>
              <a:t>.</a:t>
            </a:r>
            <a:endParaRPr lang="x-none" dirty="0" smtClean="0"/>
          </a:p>
          <a:p>
            <a:pPr marL="742950" lvl="2" indent="-342900"/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r>
              <a:rPr lang="en-US" dirty="0" smtClean="0"/>
              <a:t>.</a:t>
            </a:r>
            <a:endParaRPr lang="x-none" dirty="0" smtClean="0"/>
          </a:p>
          <a:p>
            <a:pPr lvl="1">
              <a:buNone/>
            </a:pP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Naukometrija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Pokazalo se da se </a:t>
            </a:r>
            <a:r>
              <a:rPr lang="en-US" dirty="0" err="1" smtClean="0"/>
              <a:t>rezultati</a:t>
            </a:r>
            <a:r>
              <a:rPr lang="x-none" dirty="0" smtClean="0"/>
              <a:t> </a:t>
            </a:r>
            <a:r>
              <a:rPr lang="en-US" dirty="0" err="1" smtClean="0"/>
              <a:t>skupi</a:t>
            </a:r>
            <a:r>
              <a:rPr lang="x-none" dirty="0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x-none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recenziranja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bibliometrijskih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en-US" dirty="0" smtClean="0"/>
              <a:t> u </a:t>
            </a:r>
            <a:r>
              <a:rPr lang="en-US" dirty="0" err="1" smtClean="0"/>
              <a:t>velikoj</a:t>
            </a:r>
            <a:r>
              <a:rPr lang="en-US" dirty="0" smtClean="0"/>
              <a:t> </a:t>
            </a:r>
            <a:r>
              <a:rPr lang="en-US" dirty="0" err="1" smtClean="0"/>
              <a:t>meri</a:t>
            </a:r>
            <a:r>
              <a:rPr lang="en-US" dirty="0" smtClean="0"/>
              <a:t> </a:t>
            </a:r>
            <a:r>
              <a:rPr lang="en-US" dirty="0" err="1" smtClean="0"/>
              <a:t>podudaraju</a:t>
            </a:r>
            <a:r>
              <a:rPr lang="en-US" dirty="0" smtClean="0"/>
              <a:t>. </a:t>
            </a:r>
            <a:endParaRPr lang="x-none" dirty="0" smtClean="0"/>
          </a:p>
          <a:p>
            <a:r>
              <a:rPr lang="x-none" b="1" dirty="0" smtClean="0"/>
              <a:t>B</a:t>
            </a:r>
            <a:r>
              <a:rPr lang="en-US" b="1" dirty="0" err="1" smtClean="0"/>
              <a:t>ibliometrija</a:t>
            </a:r>
            <a:r>
              <a:rPr lang="x-none" dirty="0" smtClean="0"/>
              <a:t> kao deo naukometrije predstavlja </a:t>
            </a:r>
            <a:r>
              <a:rPr lang="en-US" dirty="0" err="1" smtClean="0"/>
              <a:t>kvantitativno</a:t>
            </a:r>
            <a:r>
              <a:rPr lang="en-US" dirty="0" smtClean="0"/>
              <a:t> </a:t>
            </a:r>
            <a:r>
              <a:rPr lang="en-US" dirty="0" err="1" smtClean="0"/>
              <a:t>proučavanje</a:t>
            </a:r>
            <a:r>
              <a:rPr lang="en-US" dirty="0" smtClean="0"/>
              <a:t> </a:t>
            </a:r>
            <a:r>
              <a:rPr lang="en-US" dirty="0" err="1" smtClean="0"/>
              <a:t>pisanog</a:t>
            </a:r>
            <a:r>
              <a:rPr lang="en-US" dirty="0" smtClean="0"/>
              <a:t> </a:t>
            </a:r>
            <a:r>
              <a:rPr lang="en-US" dirty="0" err="1" smtClean="0"/>
              <a:t>outputa</a:t>
            </a:r>
            <a:r>
              <a:rPr lang="en-US" dirty="0" smtClean="0"/>
              <a:t> </a:t>
            </a:r>
            <a:r>
              <a:rPr lang="en-US" dirty="0" err="1" smtClean="0"/>
              <a:t>nauke</a:t>
            </a:r>
            <a:r>
              <a:rPr lang="x-none" dirty="0" smtClean="0"/>
              <a:t> kroz statističku analizu naučne literature</a:t>
            </a:r>
            <a:r>
              <a:rPr lang="en-US" dirty="0" smtClean="0"/>
              <a:t>. </a:t>
            </a:r>
            <a:endParaRPr lang="x-none" dirty="0" smtClean="0"/>
          </a:p>
          <a:p>
            <a:r>
              <a:rPr lang="en-US" dirty="0" err="1" smtClean="0"/>
              <a:t>Bibliometrija</a:t>
            </a:r>
            <a:r>
              <a:rPr lang="en-US" dirty="0" smtClean="0"/>
              <a:t> </a:t>
            </a:r>
            <a:r>
              <a:rPr lang="en-US" dirty="0" err="1" smtClean="0"/>
              <a:t>proučava</a:t>
            </a:r>
            <a:r>
              <a:rPr lang="en-US" dirty="0" smtClean="0"/>
              <a:t> </a:t>
            </a:r>
            <a:r>
              <a:rPr lang="en-US" dirty="0" err="1" smtClean="0"/>
              <a:t>publikacije</a:t>
            </a:r>
            <a:r>
              <a:rPr lang="en-US" dirty="0" smtClean="0"/>
              <a:t>, </a:t>
            </a:r>
            <a:r>
              <a:rPr lang="en-US" dirty="0" err="1" smtClean="0"/>
              <a:t>citat</a:t>
            </a:r>
            <a:r>
              <a:rPr lang="x-none" dirty="0" smtClean="0"/>
              <a:t>e</a:t>
            </a:r>
            <a:r>
              <a:rPr lang="en-US" dirty="0" smtClean="0"/>
              <a:t>, </a:t>
            </a:r>
            <a:r>
              <a:rPr lang="en-US" dirty="0" err="1" smtClean="0"/>
              <a:t>sam</a:t>
            </a:r>
            <a:r>
              <a:rPr lang="x-none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naučni</a:t>
            </a:r>
            <a:r>
              <a:rPr lang="x-none" dirty="0" smtClean="0"/>
              <a:t>ke</a:t>
            </a:r>
            <a:r>
              <a:rPr lang="en-US" dirty="0" smtClean="0"/>
              <a:t>, </a:t>
            </a:r>
            <a:r>
              <a:rPr lang="en-US" dirty="0" err="1" smtClean="0"/>
              <a:t>sekundarne</a:t>
            </a:r>
            <a:r>
              <a:rPr lang="en-US" dirty="0" smtClean="0"/>
              <a:t> </a:t>
            </a:r>
            <a:r>
              <a:rPr lang="en-US" dirty="0" err="1" smtClean="0"/>
              <a:t>izvore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(</a:t>
            </a:r>
            <a:r>
              <a:rPr lang="en-US" dirty="0" err="1" smtClean="0"/>
              <a:t>bibliografije</a:t>
            </a:r>
            <a:r>
              <a:rPr lang="en-US" dirty="0" smtClean="0"/>
              <a:t>,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), </a:t>
            </a:r>
            <a:r>
              <a:rPr lang="en-US" dirty="0" err="1" smtClean="0"/>
              <a:t>itd</a:t>
            </a:r>
            <a:r>
              <a:rPr lang="en-US" dirty="0" smtClean="0"/>
              <a:t>. 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x-none" b="1" dirty="0" smtClean="0"/>
              <a:t>Bibliometrijski i</a:t>
            </a:r>
            <a:r>
              <a:rPr lang="en-US" b="1" dirty="0" err="1" smtClean="0"/>
              <a:t>ndikatori</a:t>
            </a:r>
            <a:r>
              <a:rPr lang="en-US" b="1" dirty="0" smtClean="0"/>
              <a:t> </a:t>
            </a:r>
            <a:r>
              <a:rPr lang="x-none" dirty="0" smtClean="0"/>
              <a:t>su </a:t>
            </a:r>
            <a:r>
              <a:rPr lang="en-US" dirty="0" err="1" smtClean="0"/>
              <a:t>zasnovani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publikacijama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osnovnom</a:t>
            </a:r>
            <a:r>
              <a:rPr lang="en-US" dirty="0" smtClean="0"/>
              <a:t> </a:t>
            </a:r>
            <a:r>
              <a:rPr lang="en-US" dirty="0" err="1" smtClean="0"/>
              <a:t>proizvodu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x-none" dirty="0" smtClean="0"/>
              <a:t>.</a:t>
            </a:r>
          </a:p>
          <a:p>
            <a:r>
              <a:rPr lang="x-none" dirty="0" smtClean="0"/>
              <a:t>Njihovo k</a:t>
            </a:r>
            <a:r>
              <a:rPr lang="en-US" dirty="0" err="1" smtClean="0"/>
              <a:t>orišćenje</a:t>
            </a:r>
            <a:r>
              <a:rPr lang="en-US" dirty="0" smtClean="0"/>
              <a:t> </a:t>
            </a:r>
            <a:r>
              <a:rPr lang="x-none" dirty="0" smtClean="0"/>
              <a:t>se</a:t>
            </a:r>
            <a:r>
              <a:rPr lang="en-US" dirty="0" smtClean="0"/>
              <a:t> </a:t>
            </a:r>
            <a:r>
              <a:rPr lang="en-US" dirty="0" err="1" smtClean="0"/>
              <a:t>zas</a:t>
            </a:r>
            <a:r>
              <a:rPr lang="x-none" dirty="0" smtClean="0"/>
              <a:t>niva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tri</a:t>
            </a:r>
            <a:r>
              <a:rPr lang="x-none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x-none" dirty="0" smtClean="0"/>
              <a:t>kad</a:t>
            </a:r>
            <a:r>
              <a:rPr lang="en-US" dirty="0" smtClean="0"/>
              <a:t> </a:t>
            </a:r>
            <a:r>
              <a:rPr lang="x-none" dirty="0" smtClean="0"/>
              <a:t>po</a:t>
            </a:r>
            <a:r>
              <a:rPr lang="en-US" dirty="0" err="1" smtClean="0"/>
              <a:t>tpuno</a:t>
            </a:r>
            <a:r>
              <a:rPr lang="en-US" dirty="0" smtClean="0"/>
              <a:t> </a:t>
            </a:r>
            <a:r>
              <a:rPr lang="en-US" dirty="0" err="1" smtClean="0"/>
              <a:t>zadovoljen</a:t>
            </a:r>
            <a:r>
              <a:rPr lang="x-none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pretpostavke</a:t>
            </a:r>
            <a:endParaRPr lang="en-US" dirty="0" smtClean="0"/>
          </a:p>
          <a:p>
            <a:pPr lvl="1"/>
            <a:r>
              <a:rPr lang="x-none" dirty="0" smtClean="0"/>
              <a:t>P</a:t>
            </a:r>
            <a:r>
              <a:rPr lang="en-US" dirty="0" err="1" smtClean="0"/>
              <a:t>rodukt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en-US" dirty="0" smtClean="0"/>
              <a:t> je </a:t>
            </a:r>
            <a:r>
              <a:rPr lang="en-US" dirty="0" err="1" smtClean="0"/>
              <a:t>dosledno</a:t>
            </a:r>
            <a:r>
              <a:rPr lang="en-US" dirty="0" smtClean="0"/>
              <a:t> </a:t>
            </a:r>
            <a:r>
              <a:rPr lang="en-US" dirty="0" err="1" smtClean="0"/>
              <a:t>prikazan</a:t>
            </a:r>
            <a:r>
              <a:rPr lang="en-US" dirty="0" smtClean="0"/>
              <a:t> u </a:t>
            </a:r>
            <a:r>
              <a:rPr lang="en-US" dirty="0" err="1" smtClean="0"/>
              <a:t>publikacijama</a:t>
            </a:r>
            <a:r>
              <a:rPr lang="en-US" dirty="0" smtClean="0"/>
              <a:t>. </a:t>
            </a:r>
          </a:p>
          <a:p>
            <a:pPr lvl="1"/>
            <a:r>
              <a:rPr lang="x-none" dirty="0" smtClean="0"/>
              <a:t>B</a:t>
            </a:r>
            <a:r>
              <a:rPr lang="en-US" dirty="0" err="1" smtClean="0"/>
              <a:t>roj</a:t>
            </a:r>
            <a:r>
              <a:rPr lang="en-US" dirty="0" smtClean="0"/>
              <a:t> </a:t>
            </a:r>
            <a:r>
              <a:rPr lang="en-US" dirty="0" err="1" smtClean="0"/>
              <a:t>citata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odnosi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publikacije</a:t>
            </a:r>
            <a:r>
              <a:rPr lang="en-US" dirty="0" smtClean="0"/>
              <a:t> je </a:t>
            </a:r>
            <a:r>
              <a:rPr lang="en-US" dirty="0" err="1" smtClean="0"/>
              <a:t>legitimni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njihovog</a:t>
            </a:r>
            <a:r>
              <a:rPr lang="en-US" dirty="0" smtClean="0"/>
              <a:t> </a:t>
            </a:r>
            <a:r>
              <a:rPr lang="en-US" dirty="0" err="1" smtClean="0"/>
              <a:t>kvaliteta</a:t>
            </a:r>
            <a:r>
              <a:rPr lang="en-US" dirty="0" smtClean="0"/>
              <a:t>.</a:t>
            </a:r>
          </a:p>
          <a:p>
            <a:pPr lvl="1"/>
            <a:r>
              <a:rPr lang="pl-PL" dirty="0" smtClean="0"/>
              <a:t>Postoje tačni i potpuni podaci o ovim aktivnostima. </a:t>
            </a:r>
          </a:p>
          <a:p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Najčešći </a:t>
            </a:r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x-none" dirty="0" smtClean="0"/>
              <a:t>indikatori</a:t>
            </a:r>
            <a:r>
              <a:rPr lang="en-US" dirty="0" smtClean="0"/>
              <a:t>:</a:t>
            </a:r>
            <a:endParaRPr lang="x-none" dirty="0" smtClean="0"/>
          </a:p>
          <a:p>
            <a:pPr lvl="1"/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publikacija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x-none" dirty="0" smtClean="0"/>
              <a:t>I</a:t>
            </a:r>
            <a:r>
              <a:rPr lang="en-US" dirty="0" err="1" smtClean="0"/>
              <a:t>mpa</a:t>
            </a:r>
            <a:r>
              <a:rPr lang="x-none" dirty="0" smtClean="0"/>
              <a:t>c</a:t>
            </a:r>
            <a:r>
              <a:rPr lang="en-US" dirty="0" smtClean="0"/>
              <a:t>t </a:t>
            </a:r>
            <a:r>
              <a:rPr lang="x-none" dirty="0" smtClean="0"/>
              <a:t>F</a:t>
            </a:r>
            <a:r>
              <a:rPr lang="en-US" dirty="0" smtClean="0"/>
              <a:t>a</a:t>
            </a:r>
            <a:r>
              <a:rPr lang="x-none" dirty="0" smtClean="0"/>
              <a:t>c</a:t>
            </a:r>
            <a:r>
              <a:rPr lang="en-US" dirty="0" smtClean="0"/>
              <a:t>tor</a:t>
            </a:r>
            <a:r>
              <a:rPr lang="x-none" dirty="0" smtClean="0"/>
              <a:t> (IF)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err="1" smtClean="0"/>
              <a:t>Hiršov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smtClean="0"/>
              <a:t>Source Normalized Impact per Paper</a:t>
            </a:r>
            <a:r>
              <a:rPr lang="x-none" dirty="0" smtClean="0"/>
              <a:t> (SNIP)</a:t>
            </a:r>
            <a:r>
              <a:rPr lang="en-US" dirty="0" smtClean="0"/>
              <a:t> .</a:t>
            </a:r>
            <a:endParaRPr lang="x-none" dirty="0" smtClean="0"/>
          </a:p>
          <a:p>
            <a:pPr lvl="1"/>
            <a:r>
              <a:rPr lang="en-US" dirty="0" smtClean="0"/>
              <a:t>Raw Impact Potential per Paper </a:t>
            </a:r>
            <a:r>
              <a:rPr lang="x-none" dirty="0" smtClean="0"/>
              <a:t>(RIP)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smtClean="0"/>
              <a:t>SJR </a:t>
            </a:r>
            <a:r>
              <a:rPr lang="x-none" dirty="0" smtClean="0"/>
              <a:t>indikator</a:t>
            </a:r>
            <a:r>
              <a:rPr lang="en-US" dirty="0" smtClean="0"/>
              <a:t>.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Broj</a:t>
            </a:r>
            <a:r>
              <a:rPr lang="en-US" b="1" dirty="0" smtClean="0"/>
              <a:t> </a:t>
            </a:r>
            <a:r>
              <a:rPr lang="en-US" b="1" dirty="0" err="1" smtClean="0"/>
              <a:t>publikacija</a:t>
            </a:r>
            <a:r>
              <a:rPr lang="x-none" b="1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objavio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naučnik</a:t>
            </a:r>
            <a:r>
              <a:rPr lang="en-US" dirty="0" smtClean="0"/>
              <a:t>, </a:t>
            </a:r>
            <a:r>
              <a:rPr lang="en-US" dirty="0" err="1" smtClean="0"/>
              <a:t>grupa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institucija</a:t>
            </a:r>
            <a:r>
              <a:rPr lang="en-US" dirty="0" smtClean="0"/>
              <a:t> je </a:t>
            </a:r>
            <a:r>
              <a:rPr lang="en-US" dirty="0" err="1" smtClean="0"/>
              <a:t>najjednostavniji</a:t>
            </a:r>
            <a:r>
              <a:rPr lang="en-US" dirty="0" smtClean="0"/>
              <a:t> </a:t>
            </a:r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. </a:t>
            </a:r>
            <a:endParaRPr lang="x-none" dirty="0" smtClean="0"/>
          </a:p>
          <a:p>
            <a:r>
              <a:rPr lang="x-none" dirty="0" smtClean="0"/>
              <a:t>Posledica primene ovog indikatora je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naučnici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objavljuju</a:t>
            </a:r>
            <a:r>
              <a:rPr lang="en-US" dirty="0" smtClean="0"/>
              <a:t> u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manjih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r>
              <a:rPr lang="en-US" dirty="0" smtClean="0"/>
              <a:t>, </a:t>
            </a:r>
            <a:r>
              <a:rPr lang="en-US" dirty="0" err="1" smtClean="0"/>
              <a:t>umesto</a:t>
            </a:r>
            <a:r>
              <a:rPr lang="en-US" dirty="0" smtClean="0"/>
              <a:t> u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celovitom</a:t>
            </a:r>
            <a:r>
              <a:rPr lang="en-US" dirty="0" smtClean="0"/>
              <a:t>. </a:t>
            </a:r>
            <a:endParaRPr lang="x-none" dirty="0" smtClean="0"/>
          </a:p>
          <a:p>
            <a:r>
              <a:rPr lang="x-none" b="1" dirty="0" smtClean="0"/>
              <a:t>I</a:t>
            </a:r>
            <a:r>
              <a:rPr lang="en-US" b="1" dirty="0" err="1" smtClean="0"/>
              <a:t>mpa</a:t>
            </a:r>
            <a:r>
              <a:rPr lang="x-none" b="1" dirty="0" smtClean="0"/>
              <a:t>c</a:t>
            </a:r>
            <a:r>
              <a:rPr lang="en-US" b="1" dirty="0" smtClean="0"/>
              <a:t>t </a:t>
            </a:r>
            <a:r>
              <a:rPr lang="x-none" b="1" dirty="0" smtClean="0"/>
              <a:t>F</a:t>
            </a:r>
            <a:r>
              <a:rPr lang="en-US" b="1" dirty="0" smtClean="0"/>
              <a:t>a</a:t>
            </a:r>
            <a:r>
              <a:rPr lang="x-none" b="1" dirty="0" smtClean="0"/>
              <a:t>c</a:t>
            </a:r>
            <a:r>
              <a:rPr lang="en-US" b="1" dirty="0" smtClean="0"/>
              <a:t>tor</a:t>
            </a:r>
            <a:r>
              <a:rPr lang="x-none" b="1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odnos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citata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u </a:t>
            </a:r>
            <a:r>
              <a:rPr lang="en-US" dirty="0" err="1" smtClean="0"/>
              <a:t>jednoj</a:t>
            </a:r>
            <a:r>
              <a:rPr lang="en-US" dirty="0" smtClean="0"/>
              <a:t> </a:t>
            </a:r>
            <a:r>
              <a:rPr lang="en-US" dirty="0" err="1" smtClean="0"/>
              <a:t>godini</a:t>
            </a:r>
            <a:r>
              <a:rPr lang="en-US" dirty="0" smtClean="0"/>
              <a:t> </a:t>
            </a:r>
            <a:r>
              <a:rPr lang="en-US" dirty="0" err="1" smtClean="0"/>
              <a:t>dobiju</a:t>
            </a:r>
            <a:r>
              <a:rPr lang="en-US" dirty="0" smtClean="0"/>
              <a:t> </a:t>
            </a:r>
            <a:r>
              <a:rPr lang="en-US" dirty="0" err="1" smtClean="0"/>
              <a:t>radovi</a:t>
            </a:r>
            <a:r>
              <a:rPr lang="en-US" dirty="0" smtClean="0"/>
              <a:t> </a:t>
            </a:r>
            <a:r>
              <a:rPr lang="en-US" dirty="0" err="1" smtClean="0"/>
              <a:t>objavljeni</a:t>
            </a:r>
            <a:r>
              <a:rPr lang="en-US" dirty="0" smtClean="0"/>
              <a:t> u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časopisu</a:t>
            </a:r>
            <a:r>
              <a:rPr lang="en-US" dirty="0" smtClean="0"/>
              <a:t> u </a:t>
            </a:r>
            <a:r>
              <a:rPr lang="en-US" dirty="0" err="1" smtClean="0"/>
              <a:t>prethodne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godine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objavljenih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r>
              <a:rPr lang="en-US" dirty="0" smtClean="0"/>
              <a:t> u </a:t>
            </a:r>
            <a:r>
              <a:rPr lang="en-US" dirty="0" err="1" smtClean="0"/>
              <a:t>istom</a:t>
            </a:r>
            <a:r>
              <a:rPr lang="en-US" dirty="0" smtClean="0"/>
              <a:t> </a:t>
            </a:r>
            <a:r>
              <a:rPr lang="en-US" dirty="0" err="1" smtClean="0"/>
              <a:t>periodu</a:t>
            </a:r>
            <a:r>
              <a:rPr lang="en-US" dirty="0" smtClean="0"/>
              <a:t>.</a:t>
            </a:r>
            <a:endParaRPr lang="x-none" dirty="0" smtClean="0"/>
          </a:p>
          <a:p>
            <a:r>
              <a:rPr lang="en-US" dirty="0" smtClean="0"/>
              <a:t>I</a:t>
            </a:r>
            <a:r>
              <a:rPr lang="pl-PL" dirty="0" smtClean="0"/>
              <a:t>ndikator koji je u najširoj primeni. </a:t>
            </a:r>
          </a:p>
          <a:p>
            <a:r>
              <a:rPr lang="x-none" dirty="0" smtClean="0"/>
              <a:t>Međutim rad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citiran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prosek</a:t>
            </a:r>
            <a:r>
              <a:rPr lang="en-US" dirty="0" smtClean="0"/>
              <a:t> </a:t>
            </a:r>
            <a:r>
              <a:rPr lang="en-US" dirty="0" err="1" smtClean="0"/>
              <a:t>citiranosti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tog </a:t>
            </a:r>
            <a:r>
              <a:rPr lang="en-US" dirty="0" err="1" smtClean="0"/>
              <a:t>časopisa</a:t>
            </a:r>
            <a:r>
              <a:rPr lang="en-US" dirty="0" smtClean="0"/>
              <a:t>.</a:t>
            </a:r>
            <a:endParaRPr lang="pl-PL" dirty="0" smtClean="0"/>
          </a:p>
          <a:p>
            <a:endParaRPr lang="pl-PL" dirty="0" smtClean="0"/>
          </a:p>
          <a:p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Hiršov</a:t>
            </a:r>
            <a:r>
              <a:rPr lang="en-US" b="1" dirty="0" smtClean="0"/>
              <a:t> </a:t>
            </a:r>
            <a:r>
              <a:rPr lang="en-US" b="1" dirty="0" err="1" smtClean="0"/>
              <a:t>indeks</a:t>
            </a:r>
            <a:r>
              <a:rPr lang="x-none" b="1" dirty="0" smtClean="0"/>
              <a:t> </a:t>
            </a:r>
            <a:r>
              <a:rPr lang="en-US" dirty="0" err="1" smtClean="0"/>
              <a:t>zavisi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objavljenih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citata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r>
              <a:rPr lang="en-US" dirty="0" smtClean="0"/>
              <a:t>.</a:t>
            </a:r>
            <a:endParaRPr lang="x-none" dirty="0" smtClean="0"/>
          </a:p>
          <a:p>
            <a:r>
              <a:rPr lang="en-US" dirty="0" smtClean="0"/>
              <a:t>To je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kazuje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je </a:t>
            </a:r>
            <a:r>
              <a:rPr lang="en-US" dirty="0" err="1" smtClean="0"/>
              <a:t>posmatrani</a:t>
            </a:r>
            <a:r>
              <a:rPr lang="en-US" dirty="0" smtClean="0"/>
              <a:t> </a:t>
            </a:r>
            <a:r>
              <a:rPr lang="en-US" dirty="0" err="1" smtClean="0"/>
              <a:t>naučnik</a:t>
            </a:r>
            <a:r>
              <a:rPr lang="en-US" dirty="0" smtClean="0"/>
              <a:t> </a:t>
            </a:r>
            <a:r>
              <a:rPr lang="en-US" dirty="0" err="1" smtClean="0"/>
              <a:t>objavio</a:t>
            </a:r>
            <a:r>
              <a:rPr lang="en-US" dirty="0" smtClean="0"/>
              <a:t> h </a:t>
            </a:r>
            <a:r>
              <a:rPr lang="en-US" dirty="0" err="1" smtClean="0"/>
              <a:t>radova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bili</a:t>
            </a:r>
            <a:r>
              <a:rPr lang="en-US" dirty="0" smtClean="0"/>
              <a:t> </a:t>
            </a:r>
            <a:r>
              <a:rPr lang="en-US" dirty="0" err="1" smtClean="0"/>
              <a:t>citirani</a:t>
            </a:r>
            <a:r>
              <a:rPr lang="en-US" dirty="0" smtClean="0"/>
              <a:t> </a:t>
            </a:r>
            <a:r>
              <a:rPr lang="en-US" dirty="0" err="1" smtClean="0"/>
              <a:t>najmanje</a:t>
            </a:r>
            <a:r>
              <a:rPr lang="en-US" dirty="0" smtClean="0"/>
              <a:t> h </a:t>
            </a:r>
            <a:r>
              <a:rPr lang="en-US" dirty="0" err="1" smtClean="0"/>
              <a:t>puta</a:t>
            </a:r>
            <a:r>
              <a:rPr lang="en-US" dirty="0" smtClean="0"/>
              <a:t>.</a:t>
            </a:r>
            <a:endParaRPr lang="x-none" dirty="0" smtClean="0"/>
          </a:p>
          <a:p>
            <a:r>
              <a:rPr lang="en-US" dirty="0" err="1" smtClean="0"/>
              <a:t>Obično</a:t>
            </a:r>
            <a:r>
              <a:rPr lang="en-US" dirty="0" smtClean="0"/>
              <a:t> je </a:t>
            </a:r>
            <a:r>
              <a:rPr lang="en-US" dirty="0" err="1" smtClean="0"/>
              <a:t>veći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naučnike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dužom</a:t>
            </a:r>
            <a:r>
              <a:rPr lang="en-US" dirty="0" smtClean="0"/>
              <a:t> </a:t>
            </a:r>
            <a:r>
              <a:rPr lang="en-US" dirty="0" err="1" smtClean="0"/>
              <a:t>karijerom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mlade</a:t>
            </a:r>
            <a:r>
              <a:rPr lang="en-US" dirty="0" smtClean="0"/>
              <a:t> </a:t>
            </a:r>
            <a:r>
              <a:rPr lang="en-US" dirty="0" err="1" smtClean="0"/>
              <a:t>autore</a:t>
            </a:r>
            <a:r>
              <a:rPr lang="x-none" dirty="0" smtClean="0"/>
              <a:t>.</a:t>
            </a:r>
          </a:p>
          <a:p>
            <a:endParaRPr lang="pl-PL" dirty="0" smtClean="0"/>
          </a:p>
          <a:p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Source Normalized Impact per Paper </a:t>
            </a:r>
            <a:r>
              <a:rPr lang="en-US" dirty="0" smtClean="0"/>
              <a:t>se </a:t>
            </a:r>
            <a:r>
              <a:rPr lang="en-US" dirty="0" err="1" smtClean="0"/>
              <a:t>definiše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odnos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citiranih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r>
              <a:rPr lang="en-US" dirty="0" smtClean="0"/>
              <a:t> u </a:t>
            </a:r>
            <a:r>
              <a:rPr lang="en-US" dirty="0" err="1" smtClean="0"/>
              <a:t>svakom</a:t>
            </a:r>
            <a:r>
              <a:rPr lang="en-US" dirty="0" smtClean="0"/>
              <a:t> </a:t>
            </a:r>
            <a:r>
              <a:rPr lang="en-US" dirty="0" err="1" smtClean="0"/>
              <a:t>članku</a:t>
            </a:r>
            <a:r>
              <a:rPr lang="en-US" dirty="0" smtClean="0"/>
              <a:t> </a:t>
            </a:r>
            <a:r>
              <a:rPr lang="en-US" dirty="0" err="1" smtClean="0"/>
              <a:t>posmatranog</a:t>
            </a:r>
            <a:r>
              <a:rPr lang="en-US" dirty="0" smtClean="0"/>
              <a:t> </a:t>
            </a:r>
            <a:r>
              <a:rPr lang="en-US" dirty="0" err="1" smtClean="0"/>
              <a:t>časopisa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"</a:t>
            </a:r>
            <a:r>
              <a:rPr lang="en-US" dirty="0" err="1" smtClean="0"/>
              <a:t>citatnog</a:t>
            </a:r>
            <a:r>
              <a:rPr lang="en-US" dirty="0" smtClean="0"/>
              <a:t> </a:t>
            </a:r>
            <a:r>
              <a:rPr lang="en-US" dirty="0" err="1" smtClean="0"/>
              <a:t>potencijala</a:t>
            </a:r>
            <a:r>
              <a:rPr lang="en-US" dirty="0" smtClean="0"/>
              <a:t>" </a:t>
            </a:r>
            <a:r>
              <a:rPr lang="en-US" dirty="0" err="1" smtClean="0"/>
              <a:t>oblasti</a:t>
            </a:r>
            <a:r>
              <a:rPr lang="en-US" dirty="0" smtClean="0"/>
              <a:t> </a:t>
            </a:r>
            <a:r>
              <a:rPr lang="en-US" dirty="0" err="1" smtClean="0"/>
              <a:t>kojoj</a:t>
            </a:r>
            <a:r>
              <a:rPr lang="en-US" dirty="0" smtClean="0"/>
              <a:t> </a:t>
            </a:r>
            <a:r>
              <a:rPr lang="en-US" dirty="0" err="1" smtClean="0"/>
              <a:t>pripada</a:t>
            </a:r>
            <a:r>
              <a:rPr lang="x-none" dirty="0" smtClean="0"/>
              <a:t>.</a:t>
            </a:r>
          </a:p>
          <a:p>
            <a:r>
              <a:rPr lang="it-IT" dirty="0" smtClean="0"/>
              <a:t>Citatni potencijal varira od discipline do discipline, a i u okviru iste discipline.</a:t>
            </a:r>
            <a:endParaRPr lang="x-none" dirty="0" smtClean="0"/>
          </a:p>
          <a:p>
            <a:r>
              <a:rPr lang="en-US" b="1" dirty="0" smtClean="0"/>
              <a:t>Raw Impact Potential per Paper</a:t>
            </a:r>
            <a:r>
              <a:rPr lang="x-none" b="1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prosečan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citiranih</a:t>
            </a:r>
            <a:r>
              <a:rPr lang="en-US" dirty="0" smtClean="0"/>
              <a:t> </a:t>
            </a:r>
            <a:r>
              <a:rPr lang="en-US" dirty="0" err="1" smtClean="0"/>
              <a:t>referenci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definisani</a:t>
            </a:r>
            <a:r>
              <a:rPr lang="en-US" dirty="0" smtClean="0"/>
              <a:t> period u </a:t>
            </a:r>
            <a:r>
              <a:rPr lang="en-US" dirty="0" err="1" smtClean="0"/>
              <a:t>izvorima</a:t>
            </a:r>
            <a:r>
              <a:rPr lang="en-US" dirty="0" smtClean="0"/>
              <a:t> </a:t>
            </a:r>
            <a:r>
              <a:rPr lang="en-US" dirty="0" err="1" smtClean="0"/>
              <a:t>pokrivenim</a:t>
            </a:r>
            <a:r>
              <a:rPr lang="en-US" dirty="0" smtClean="0"/>
              <a:t> </a:t>
            </a:r>
            <a:r>
              <a:rPr lang="en-US" dirty="0" err="1" smtClean="0"/>
              <a:t>datom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sadržani</a:t>
            </a:r>
            <a:r>
              <a:rPr lang="en-US" dirty="0" smtClean="0"/>
              <a:t> u </a:t>
            </a:r>
            <a:r>
              <a:rPr lang="en-US" dirty="0" err="1" smtClean="0"/>
              <a:t>radovima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citiraju</a:t>
            </a:r>
            <a:r>
              <a:rPr lang="en-US" dirty="0" smtClean="0"/>
              <a:t> </a:t>
            </a:r>
            <a:r>
              <a:rPr lang="en-US" dirty="0" err="1" smtClean="0"/>
              <a:t>posmatrani</a:t>
            </a:r>
            <a:r>
              <a:rPr lang="en-US" dirty="0" smtClean="0"/>
              <a:t> </a:t>
            </a:r>
            <a:r>
              <a:rPr lang="en-US" dirty="0" err="1" smtClean="0"/>
              <a:t>časopis</a:t>
            </a:r>
            <a:r>
              <a:rPr lang="en-US" dirty="0" smtClean="0"/>
              <a:t>. </a:t>
            </a:r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Pretraživač</a:t>
            </a:r>
            <a:r>
              <a:rPr lang="sr-Latn-CS" b="1" dirty="0" smtClean="0"/>
              <a:t>i </a:t>
            </a:r>
            <a:r>
              <a:rPr lang="mk-MK" b="1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Cake</a:t>
            </a:r>
            <a:r>
              <a:rPr lang="sr-Latn-CS" sz="5500" dirty="0" smtClean="0">
                <a:latin typeface="Times New Roman" pitchFamily="18" charset="0"/>
                <a:cs typeface="Times New Roman" pitchFamily="18" charset="0"/>
              </a:rPr>
              <a:t> za pretraživanje:</a:t>
            </a: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Pretraživanje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sinonim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a -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ispred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reči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postaviti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znak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~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Fraz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e, 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sintagm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 ili nek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og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 određen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og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 naslov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 ili osob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e - 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stavite obavezno pod </a:t>
            </a:r>
            <a:r>
              <a:rPr lang="vi-VN" sz="4400" b="1" dirty="0" smtClean="0">
                <a:latin typeface="Times New Roman" pitchFamily="18" charset="0"/>
                <a:cs typeface="Times New Roman" pitchFamily="18" charset="0"/>
              </a:rPr>
              <a:t>znak</a:t>
            </a:r>
            <a:r>
              <a:rPr lang="sr-Latn-CS" sz="44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vi-VN" sz="4400" b="1" dirty="0" smtClean="0">
                <a:latin typeface="Times New Roman" pitchFamily="18" charset="0"/>
                <a:cs typeface="Times New Roman" pitchFamily="18" charset="0"/>
              </a:rPr>
              <a:t> navoda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Ukoliko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niste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sigurni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tačno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glasi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neki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naslov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možete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jednu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dve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reči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zameniti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znakom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857250" lvl="1" indent="-457200">
              <a:buFont typeface="+mj-lt"/>
              <a:buAutoNum type="arabicPeriod"/>
            </a:pP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Ako zelite da dobijete kao rezultat samo dokumente u određenom formatu,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unesite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filetype:oznaka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formata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pr.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filetype:pdf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Pretraživanje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možete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ograničiti i na određene domene unoseći </a:t>
            </a:r>
            <a:r>
              <a:rPr lang="vi-VN" sz="4400" b="1" dirty="0" smtClean="0">
                <a:latin typeface="Times New Roman" pitchFamily="18" charset="0"/>
                <a:cs typeface="Times New Roman" pitchFamily="18" charset="0"/>
              </a:rPr>
              <a:t>site:.rs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 za domene iz Srbije</a:t>
            </a:r>
            <a:endParaRPr lang="sr-Latn-C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Pretraživanje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sajtove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imaju određenu reč u naslovu, unosite </a:t>
            </a:r>
            <a:r>
              <a:rPr lang="vi-VN" sz="4400" b="1" dirty="0" smtClean="0">
                <a:latin typeface="Times New Roman" pitchFamily="18" charset="0"/>
                <a:cs typeface="Times New Roman" pitchFamily="18" charset="0"/>
              </a:rPr>
              <a:t>intitle:ključna reč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 (npr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 intitle:zastava)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Sajtovi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imaju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linkove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vaš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sajt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unosite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link:www.ime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sajta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r-Latn-C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npr</a:t>
            </a:r>
            <a:r>
              <a:rPr lang="sr-Latn-CS" sz="4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link:www.nb.rs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Advanced Search,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pojaviće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još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dosta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mogućnosti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precizirate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pretragu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indikatori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SJR </a:t>
            </a:r>
            <a:r>
              <a:rPr lang="en-US" b="1" dirty="0" err="1" smtClean="0"/>
              <a:t>indikator</a:t>
            </a:r>
            <a:r>
              <a:rPr lang="x-none" b="1" dirty="0" smtClean="0"/>
              <a:t> </a:t>
            </a:r>
            <a:r>
              <a:rPr lang="vi-VN" dirty="0" smtClean="0"/>
              <a:t>omogućava rangiranje časopisa po citiranosti tako što se svakom citatu određuje i </a:t>
            </a:r>
            <a:r>
              <a:rPr lang="en-US" dirty="0" smtClean="0"/>
              <a:t>"</a:t>
            </a:r>
            <a:r>
              <a:rPr lang="vi-VN" dirty="0" smtClean="0"/>
              <a:t>specifična težina</a:t>
            </a:r>
            <a:r>
              <a:rPr lang="en-US" dirty="0" smtClean="0"/>
              <a:t>"</a:t>
            </a:r>
            <a:r>
              <a:rPr lang="vi-VN" dirty="0" smtClean="0"/>
              <a:t> u zavisnosti od ranga časopisa u kojem je posmatrani </a:t>
            </a:r>
            <a:r>
              <a:rPr lang="x-none" dirty="0" smtClean="0"/>
              <a:t>citat </a:t>
            </a:r>
            <a:r>
              <a:rPr lang="vi-VN" dirty="0" smtClean="0"/>
              <a:t>citiran. </a:t>
            </a:r>
            <a:endParaRPr lang="x-none" dirty="0" smtClean="0"/>
          </a:p>
          <a:p>
            <a:r>
              <a:rPr lang="x-none" dirty="0" smtClean="0"/>
              <a:t>B</a:t>
            </a:r>
            <a:r>
              <a:rPr lang="en-US" dirty="0" err="1" smtClean="0"/>
              <a:t>esplatno</a:t>
            </a:r>
            <a:r>
              <a:rPr lang="en-US" dirty="0" smtClean="0"/>
              <a:t> </a:t>
            </a:r>
            <a:r>
              <a:rPr lang="en-US" dirty="0" err="1" smtClean="0"/>
              <a:t>dostupan</a:t>
            </a:r>
            <a:r>
              <a:rPr lang="en-US" dirty="0" smtClean="0"/>
              <a:t> </a:t>
            </a:r>
            <a:r>
              <a:rPr lang="en-US" dirty="0" err="1" smtClean="0"/>
              <a:t>svima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portala</a:t>
            </a:r>
            <a:r>
              <a:rPr lang="en-US" dirty="0" smtClean="0"/>
              <a:t> </a:t>
            </a:r>
            <a:r>
              <a:rPr lang="en-US" i="1" dirty="0" err="1" smtClean="0"/>
              <a:t>SCImago</a:t>
            </a:r>
            <a:r>
              <a:rPr lang="en-US" i="1" dirty="0" smtClean="0"/>
              <a:t> Journal &amp; Country Rank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adresi</a:t>
            </a:r>
            <a:r>
              <a:rPr lang="en-US" dirty="0" smtClean="0"/>
              <a:t>: </a:t>
            </a:r>
            <a:r>
              <a:rPr lang="en-US" b="1" i="1" u="sng" dirty="0" smtClean="0">
                <a:hlinkClick r:id="rId2"/>
              </a:rPr>
              <a:t>http://www.scimagojr.com/</a:t>
            </a:r>
            <a:endParaRPr lang="x-none" b="1" i="1" u="sng" dirty="0" smtClean="0"/>
          </a:p>
          <a:p>
            <a:endParaRPr lang="x-none" dirty="0" smtClean="0"/>
          </a:p>
          <a:p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Citiranost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citatni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r>
              <a:rPr lang="en-US" dirty="0" smtClean="0"/>
              <a:t> 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U naučnom radu je standardna praksa pozivanje na rezultate prethodnika i navođenje tačnih podataka o tome gde i kada su ti rezultati objavljeni.</a:t>
            </a:r>
            <a:endParaRPr lang="en-US" dirty="0" smtClean="0"/>
          </a:p>
          <a:p>
            <a:r>
              <a:rPr lang="vi-VN" dirty="0" smtClean="0"/>
              <a:t>Navođenjem radova koji stoje u vezi sa njegovim sopstvenim, autori sami najbolje određuju mesto svoga rada u korpusu nauke i veze svojih rezultata sa rezultatima koji su ranije objavljeni. 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Citiranost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citatni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r>
              <a:rPr lang="en-US" dirty="0" smtClean="0"/>
              <a:t> 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Citatni indeksi </a:t>
            </a:r>
            <a:r>
              <a:rPr lang="vi-VN" dirty="0" smtClean="0"/>
              <a:t>omogućuju da se na osnovu saznanja o nekoj ideji objavljenoj prvi put u radu određenog autora</a:t>
            </a:r>
            <a:r>
              <a:rPr lang="en-US" dirty="0" smtClean="0"/>
              <a:t> </a:t>
            </a:r>
            <a:r>
              <a:rPr lang="vi-VN" dirty="0" smtClean="0"/>
              <a:t>prati razvoj te ideje i njena difuzija u druge naučne discipline.</a:t>
            </a:r>
            <a:endParaRPr lang="en-US" dirty="0" smtClean="0"/>
          </a:p>
          <a:p>
            <a:r>
              <a:rPr lang="en-US" dirty="0" smtClean="0"/>
              <a:t>S </a:t>
            </a:r>
            <a:r>
              <a:rPr lang="en-US" dirty="0" err="1" smtClean="0"/>
              <a:t>obzirom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eksponencijalni</a:t>
            </a:r>
            <a:r>
              <a:rPr lang="en-US" dirty="0" smtClean="0"/>
              <a:t> </a:t>
            </a:r>
            <a:r>
              <a:rPr lang="en-US" dirty="0" err="1" smtClean="0"/>
              <a:t>rast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publikacija</a:t>
            </a:r>
            <a:r>
              <a:rPr lang="en-US" dirty="0" smtClean="0"/>
              <a:t>, </a:t>
            </a:r>
            <a:r>
              <a:rPr lang="en-US" dirty="0" err="1" smtClean="0"/>
              <a:t>najveći</a:t>
            </a:r>
            <a:r>
              <a:rPr lang="en-US" dirty="0" smtClean="0"/>
              <a:t> problem u </a:t>
            </a:r>
            <a:r>
              <a:rPr lang="en-US" dirty="0" err="1" smtClean="0"/>
              <a:t>stvaranju</a:t>
            </a:r>
            <a:r>
              <a:rPr lang="en-US" dirty="0" smtClean="0"/>
              <a:t> </a:t>
            </a:r>
            <a:r>
              <a:rPr lang="en-US" dirty="0" err="1" smtClean="0"/>
              <a:t>citatnih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bio je </a:t>
            </a:r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početnog</a:t>
            </a:r>
            <a:r>
              <a:rPr lang="en-US" dirty="0" smtClean="0"/>
              <a:t> </a:t>
            </a:r>
            <a:r>
              <a:rPr lang="en-US" dirty="0" err="1" smtClean="0"/>
              <a:t>jezgra</a:t>
            </a:r>
            <a:r>
              <a:rPr lang="en-US" dirty="0" smtClean="0"/>
              <a:t> literature u </a:t>
            </a:r>
            <a:r>
              <a:rPr lang="en-US" dirty="0" err="1" smtClean="0"/>
              <a:t>kojoj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pratiti</a:t>
            </a:r>
            <a:r>
              <a:rPr lang="en-US" dirty="0" smtClean="0"/>
              <a:t> </a:t>
            </a:r>
            <a:r>
              <a:rPr lang="en-US" dirty="0" err="1" smtClean="0"/>
              <a:t>citiranost</a:t>
            </a:r>
            <a:r>
              <a:rPr lang="en-US" dirty="0" smtClean="0"/>
              <a:t> </a:t>
            </a:r>
            <a:r>
              <a:rPr lang="en-US" dirty="0" err="1" smtClean="0"/>
              <a:t>dokumenata</a:t>
            </a:r>
            <a:r>
              <a:rPr lang="en-US" dirty="0" smtClean="0"/>
              <a:t>.</a:t>
            </a:r>
          </a:p>
          <a:p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Citiranost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citatni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r>
              <a:rPr lang="en-US" dirty="0" smtClean="0"/>
              <a:t> 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Danas je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citatni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prerastao</a:t>
            </a:r>
            <a:r>
              <a:rPr lang="en-US" dirty="0" smtClean="0"/>
              <a:t> u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posebnih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zajedno</a:t>
            </a:r>
            <a:r>
              <a:rPr lang="en-US" dirty="0" smtClean="0"/>
              <a:t> </a:t>
            </a:r>
            <a:r>
              <a:rPr lang="en-US" dirty="0" err="1" smtClean="0"/>
              <a:t>čine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b="1" dirty="0" smtClean="0"/>
              <a:t>Web of Science</a:t>
            </a:r>
            <a:r>
              <a:rPr lang="en-US" dirty="0" smtClean="0"/>
              <a:t>, </a:t>
            </a:r>
            <a:r>
              <a:rPr lang="en-US" dirty="0" err="1" smtClean="0"/>
              <a:t>dostupnu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Interneta</a:t>
            </a:r>
            <a:r>
              <a:rPr lang="en-US" dirty="0" smtClean="0"/>
              <a:t> (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plati</a:t>
            </a:r>
            <a:r>
              <a:rPr lang="en-US" dirty="0" smtClean="0"/>
              <a:t> </a:t>
            </a:r>
            <a:r>
              <a:rPr lang="en-US" dirty="0" err="1" smtClean="0"/>
              <a:t>licenca</a:t>
            </a:r>
            <a:r>
              <a:rPr lang="en-US" dirty="0" smtClean="0"/>
              <a:t>),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obuhvata</a:t>
            </a:r>
            <a:r>
              <a:rPr lang="en-US" dirty="0" smtClean="0"/>
              <a:t> </a:t>
            </a:r>
            <a:r>
              <a:rPr lang="en-US" dirty="0" err="1" smtClean="0"/>
              <a:t>ukupno</a:t>
            </a:r>
            <a:r>
              <a:rPr lang="en-US" dirty="0" smtClean="0"/>
              <a:t> </a:t>
            </a:r>
            <a:r>
              <a:rPr lang="en-US" dirty="0" err="1" smtClean="0"/>
              <a:t>oko</a:t>
            </a:r>
            <a:r>
              <a:rPr lang="en-US" dirty="0" smtClean="0"/>
              <a:t> 10.000 </a:t>
            </a:r>
            <a:r>
              <a:rPr lang="en-US" dirty="0" err="1" smtClean="0"/>
              <a:t>časopisa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naučnih</a:t>
            </a:r>
            <a:r>
              <a:rPr lang="en-US" dirty="0" smtClean="0"/>
              <a:t> </a:t>
            </a:r>
            <a:r>
              <a:rPr lang="en-US" dirty="0" err="1" smtClean="0"/>
              <a:t>oblasti</a:t>
            </a:r>
            <a:r>
              <a:rPr lang="en-US" dirty="0" smtClean="0"/>
              <a:t>. </a:t>
            </a:r>
          </a:p>
          <a:p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Citiranost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citatni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r>
              <a:rPr lang="en-US" dirty="0" smtClean="0"/>
              <a:t> 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citata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zgodno</a:t>
            </a:r>
            <a:r>
              <a:rPr lang="en-US" dirty="0" smtClean="0"/>
              <a:t> </a:t>
            </a:r>
            <a:r>
              <a:rPr lang="en-US" dirty="0" err="1" smtClean="0"/>
              <a:t>merilo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neophodno</a:t>
            </a:r>
            <a:r>
              <a:rPr lang="en-US" dirty="0" smtClean="0"/>
              <a:t> </a:t>
            </a:r>
            <a:r>
              <a:rPr lang="en-US" dirty="0" err="1" smtClean="0"/>
              <a:t>uključiti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autore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recenzente</a:t>
            </a:r>
            <a:r>
              <a:rPr lang="en-US" dirty="0" smtClean="0"/>
              <a:t> u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prikupljanja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-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javno</a:t>
            </a:r>
            <a:r>
              <a:rPr lang="en-US" dirty="0" smtClean="0"/>
              <a:t> </a:t>
            </a:r>
            <a:r>
              <a:rPr lang="en-US" dirty="0" err="1" smtClean="0"/>
              <a:t>dostupni</a:t>
            </a:r>
            <a:r>
              <a:rPr lang="en-US" dirty="0" smtClean="0"/>
              <a:t> u </a:t>
            </a:r>
            <a:r>
              <a:rPr lang="en-US" dirty="0" err="1" smtClean="0"/>
              <a:t>bazama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 </a:t>
            </a:r>
            <a:endParaRPr lang="x-none" dirty="0" smtClean="0"/>
          </a:p>
          <a:p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proverljivi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zadovoljavaju</a:t>
            </a:r>
            <a:r>
              <a:rPr lang="en-US" dirty="0" smtClean="0"/>
              <a:t> </a:t>
            </a:r>
            <a:r>
              <a:rPr lang="en-US" dirty="0" err="1" smtClean="0"/>
              <a:t>kriterijum</a:t>
            </a:r>
            <a:r>
              <a:rPr lang="en-US" dirty="0" smtClean="0"/>
              <a:t> </a:t>
            </a:r>
            <a:r>
              <a:rPr lang="en-US" dirty="0" err="1" smtClean="0"/>
              <a:t>objektivnosti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Njihovo</a:t>
            </a:r>
            <a:r>
              <a:rPr lang="en-US" dirty="0" smtClean="0"/>
              <a:t> </a:t>
            </a:r>
            <a:r>
              <a:rPr lang="en-US" dirty="0" err="1" smtClean="0"/>
              <a:t>prikupljanje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brži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jeftiniji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bi to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pojedinačnog</a:t>
            </a:r>
            <a:r>
              <a:rPr lang="en-US" dirty="0" smtClean="0"/>
              <a:t> </a:t>
            </a:r>
            <a:r>
              <a:rPr lang="en-US" dirty="0" err="1" smtClean="0"/>
              <a:t>doprinosa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autora</a:t>
            </a:r>
            <a:r>
              <a:rPr lang="en-US" dirty="0" smtClean="0"/>
              <a:t>,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institucije</a:t>
            </a:r>
            <a:r>
              <a:rPr lang="en-US" dirty="0" smtClean="0"/>
              <a:t> u </a:t>
            </a:r>
            <a:r>
              <a:rPr lang="en-US" dirty="0" err="1" smtClean="0"/>
              <a:t>svetskim</a:t>
            </a:r>
            <a:r>
              <a:rPr lang="en-US" dirty="0" smtClean="0"/>
              <a:t> </a:t>
            </a:r>
            <a:r>
              <a:rPr lang="en-US" dirty="0" err="1" smtClean="0"/>
              <a:t>razmerama</a:t>
            </a:r>
            <a:r>
              <a:rPr lang="en-US" dirty="0" smtClean="0"/>
              <a:t>,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eksperata</a:t>
            </a:r>
            <a:r>
              <a:rPr lang="en-US" dirty="0" smtClean="0"/>
              <a:t>. </a:t>
            </a:r>
            <a:endParaRPr lang="x-none" dirty="0" smtClean="0"/>
          </a:p>
          <a:p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Citiranost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citatni</a:t>
            </a:r>
            <a:r>
              <a:rPr lang="en-US" dirty="0" smtClean="0"/>
              <a:t> </a:t>
            </a:r>
            <a:r>
              <a:rPr lang="en-US" dirty="0" err="1" smtClean="0"/>
              <a:t>indeksi</a:t>
            </a:r>
            <a:r>
              <a:rPr lang="en-US" dirty="0" smtClean="0"/>
              <a:t> </a:t>
            </a:r>
            <a:endParaRPr lang="x-non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Nedostaci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u </a:t>
            </a:r>
            <a:r>
              <a:rPr lang="en-US" dirty="0" err="1" smtClean="0"/>
              <a:t>vidu</a:t>
            </a:r>
            <a:r>
              <a:rPr lang="en-US" dirty="0" smtClean="0"/>
              <a:t>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korišćenja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o </a:t>
            </a:r>
            <a:r>
              <a:rPr lang="en-US" dirty="0" err="1" smtClean="0"/>
              <a:t>citiranosti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 </a:t>
            </a:r>
          </a:p>
          <a:p>
            <a:pPr lvl="1"/>
            <a:r>
              <a:rPr lang="vi-VN" dirty="0" smtClean="0"/>
              <a:t>Veza između citiranog rada i posmatranog rada ne mora objektivno postojati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it-IT" dirty="0" smtClean="0"/>
              <a:t>Radovi sa greškom su takođe citirani (negativni citati). </a:t>
            </a:r>
          </a:p>
          <a:p>
            <a:pPr lvl="1"/>
            <a:r>
              <a:rPr lang="it-IT" dirty="0" smtClean="0"/>
              <a:t>Samocitati i kocitati mogu uticati na opšti porast citiranosti. </a:t>
            </a:r>
          </a:p>
          <a:p>
            <a:pPr lvl="1"/>
            <a:r>
              <a:rPr lang="en-US" dirty="0" err="1" smtClean="0"/>
              <a:t>Neformalne</a:t>
            </a:r>
            <a:r>
              <a:rPr lang="en-US" dirty="0" smtClean="0"/>
              <a:t> </a:t>
            </a:r>
            <a:r>
              <a:rPr lang="en-US" dirty="0" err="1" smtClean="0"/>
              <a:t>grupe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manipulišu</a:t>
            </a:r>
            <a:r>
              <a:rPr lang="en-US" dirty="0" smtClean="0"/>
              <a:t> </a:t>
            </a:r>
            <a:r>
              <a:rPr lang="en-US" dirty="0" err="1" smtClean="0"/>
              <a:t>citatima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u </a:t>
            </a:r>
            <a:r>
              <a:rPr lang="en-US" dirty="0" err="1" smtClean="0"/>
              <a:t>naučnim</a:t>
            </a:r>
            <a:r>
              <a:rPr lang="en-US" dirty="0" smtClean="0"/>
              <a:t> </a:t>
            </a:r>
            <a:r>
              <a:rPr lang="en-US" dirty="0" err="1" smtClean="0"/>
              <a:t>krugovima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Greške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unosu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</a:t>
            </a:r>
            <a:r>
              <a:rPr lang="en-US" dirty="0" err="1" smtClean="0"/>
              <a:t>citatne</a:t>
            </a:r>
            <a:r>
              <a:rPr lang="en-US" dirty="0" smtClean="0"/>
              <a:t> </a:t>
            </a:r>
            <a:r>
              <a:rPr lang="en-US" dirty="0" err="1" smtClean="0"/>
              <a:t>indekse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moguće</a:t>
            </a:r>
            <a:r>
              <a:rPr lang="en-US" dirty="0" smtClean="0"/>
              <a:t>. </a:t>
            </a:r>
          </a:p>
          <a:p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Danas postoji dvadesetak međunarodnih i lokalnih baza podataka koje u sebi sadrže i mogućnost praćenja citiranosti radova.</a:t>
            </a:r>
            <a:r>
              <a:rPr lang="x-none" dirty="0" smtClean="0"/>
              <a:t> Najvažnije baze su</a:t>
            </a:r>
            <a:r>
              <a:rPr lang="en-US" dirty="0" smtClean="0"/>
              <a:t>:</a:t>
            </a:r>
            <a:r>
              <a:rPr lang="x-none" dirty="0" smtClean="0"/>
              <a:t> </a:t>
            </a:r>
          </a:p>
          <a:p>
            <a:pPr lvl="1"/>
            <a:r>
              <a:rPr lang="en-US" b="1" dirty="0" smtClean="0"/>
              <a:t>Web of Science</a:t>
            </a:r>
            <a:endParaRPr lang="x-none" b="1" dirty="0" smtClean="0"/>
          </a:p>
          <a:p>
            <a:pPr lvl="1"/>
            <a:r>
              <a:rPr lang="en-US" b="1" dirty="0" smtClean="0"/>
              <a:t>SCOPUS</a:t>
            </a:r>
            <a:endParaRPr lang="x-none" b="1" dirty="0" smtClean="0"/>
          </a:p>
          <a:p>
            <a:pPr lvl="1"/>
            <a:r>
              <a:rPr lang="en-US" b="1" dirty="0" smtClean="0"/>
              <a:t>Google Scholar</a:t>
            </a:r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x-none" b="1" dirty="0" smtClean="0"/>
              <a:t>W</a:t>
            </a:r>
            <a:r>
              <a:rPr lang="en-US" b="1" dirty="0" err="1" smtClean="0"/>
              <a:t>eb</a:t>
            </a:r>
            <a:r>
              <a:rPr lang="en-US" b="1" dirty="0" smtClean="0"/>
              <a:t> of Science</a:t>
            </a:r>
            <a:endParaRPr lang="x-none" b="1" dirty="0" smtClean="0"/>
          </a:p>
          <a:p>
            <a:pPr lvl="1"/>
            <a:r>
              <a:rPr lang="vi-VN" dirty="0" smtClean="0"/>
              <a:t>Sve baze podataka uključene u Web of Science pokrivaju između 10 i 12% naučnih časopisa, sa osnovnim ciljem da pokriju onaj deo naučne produkcije koji se smatra svetskim vrhom, prema mišljenju samih naučnika koji koriste i citiraju te časopise.</a:t>
            </a:r>
            <a:endParaRPr lang="x-none" dirty="0" smtClean="0"/>
          </a:p>
          <a:p>
            <a:pPr lvl="1"/>
            <a:r>
              <a:rPr lang="vi-VN" dirty="0" smtClean="0"/>
              <a:t>Pokrivenost je znatno bolja u prirodnim i tehničkim naukama koje su po svom karakteru međunarodne, nego u disciplinama koje su vezane za lokalnu sredinu</a:t>
            </a:r>
            <a:r>
              <a:rPr lang="en-US" dirty="0" smtClean="0"/>
              <a:t>.</a:t>
            </a:r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b="1" dirty="0" smtClean="0"/>
              <a:t>W</a:t>
            </a:r>
            <a:r>
              <a:rPr lang="en-US" b="1" dirty="0" err="1" smtClean="0"/>
              <a:t>eb</a:t>
            </a:r>
            <a:r>
              <a:rPr lang="en-US" b="1" dirty="0" smtClean="0"/>
              <a:t> of Science</a:t>
            </a:r>
            <a:endParaRPr lang="x-none" b="1" dirty="0" smtClean="0"/>
          </a:p>
          <a:p>
            <a:pPr lvl="1"/>
            <a:r>
              <a:rPr lang="x-none" dirty="0" smtClean="0"/>
              <a:t>S</a:t>
            </a:r>
            <a:r>
              <a:rPr lang="en-US" dirty="0" err="1" smtClean="0"/>
              <a:t>adrži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: </a:t>
            </a:r>
            <a:endParaRPr lang="x-none" dirty="0" smtClean="0"/>
          </a:p>
          <a:p>
            <a:pPr lvl="2"/>
            <a:r>
              <a:rPr lang="en-US" b="1" dirty="0" smtClean="0"/>
              <a:t>Science Citation Index Expanded (SCI)</a:t>
            </a:r>
            <a:endParaRPr lang="x-none" b="1" dirty="0" smtClean="0"/>
          </a:p>
          <a:p>
            <a:pPr lvl="2"/>
            <a:r>
              <a:rPr lang="en-US" b="1" dirty="0" smtClean="0"/>
              <a:t>Social Sciences Citation Index </a:t>
            </a:r>
            <a:endParaRPr lang="x-none" b="1" dirty="0" smtClean="0"/>
          </a:p>
          <a:p>
            <a:pPr lvl="2"/>
            <a:r>
              <a:rPr lang="en-US" b="1" dirty="0" err="1" smtClean="0"/>
              <a:t>Arts&amp;Humanities</a:t>
            </a:r>
            <a:r>
              <a:rPr lang="en-US" b="1" dirty="0" smtClean="0"/>
              <a:t> Citation Index </a:t>
            </a:r>
            <a:endParaRPr lang="x-none" b="1" dirty="0" smtClean="0"/>
          </a:p>
          <a:p>
            <a:pPr lvl="2"/>
            <a:r>
              <a:rPr lang="en-US" b="1" dirty="0" smtClean="0"/>
              <a:t>Journal Citation Report (JCR) </a:t>
            </a:r>
            <a:endParaRPr lang="x-none" b="1" dirty="0" smtClean="0"/>
          </a:p>
          <a:p>
            <a:pPr lvl="2"/>
            <a:r>
              <a:rPr lang="en-US" b="1" dirty="0" smtClean="0"/>
              <a:t>Conference Proceedings 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b="1" dirty="0" smtClean="0"/>
              <a:t>SCOPUS</a:t>
            </a:r>
          </a:p>
          <a:p>
            <a:pPr lvl="1"/>
            <a:r>
              <a:rPr lang="en-US" dirty="0" err="1" smtClean="0"/>
              <a:t>Sadrži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4.500 </a:t>
            </a:r>
            <a:r>
              <a:rPr lang="en-US" dirty="0" err="1" smtClean="0"/>
              <a:t>naučnih</a:t>
            </a:r>
            <a:r>
              <a:rPr lang="en-US" dirty="0" smtClean="0"/>
              <a:t> </a:t>
            </a:r>
            <a:r>
              <a:rPr lang="en-US" dirty="0" err="1" smtClean="0"/>
              <a:t>časopisa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oblasti</a:t>
            </a:r>
            <a:r>
              <a:rPr lang="en-US" dirty="0" smtClean="0"/>
              <a:t> </a:t>
            </a:r>
            <a:r>
              <a:rPr lang="en-US" dirty="0" err="1" smtClean="0"/>
              <a:t>hemije</a:t>
            </a:r>
            <a:r>
              <a:rPr lang="en-US" dirty="0" smtClean="0"/>
              <a:t>, </a:t>
            </a:r>
            <a:r>
              <a:rPr lang="en-US" dirty="0" err="1" smtClean="0"/>
              <a:t>fizike</a:t>
            </a:r>
            <a:r>
              <a:rPr lang="en-US" dirty="0" smtClean="0"/>
              <a:t>, </a:t>
            </a:r>
            <a:r>
              <a:rPr lang="en-US" dirty="0" err="1" smtClean="0"/>
              <a:t>matematike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tehničkih</a:t>
            </a:r>
            <a:r>
              <a:rPr lang="en-US" dirty="0" smtClean="0"/>
              <a:t> </a:t>
            </a:r>
            <a:r>
              <a:rPr lang="en-US" dirty="0" err="1" smtClean="0"/>
              <a:t>nauka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5.900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oblasti</a:t>
            </a:r>
            <a:r>
              <a:rPr lang="en-US" dirty="0" smtClean="0"/>
              <a:t> medicine (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časopise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MEDLINE </a:t>
            </a:r>
            <a:r>
              <a:rPr lang="en-US" dirty="0" err="1" smtClean="0"/>
              <a:t>baze</a:t>
            </a:r>
            <a:r>
              <a:rPr lang="en-US" dirty="0" smtClean="0"/>
              <a:t>), </a:t>
            </a:r>
          </a:p>
          <a:p>
            <a:pPr lvl="2"/>
            <a:r>
              <a:rPr lang="en-US" dirty="0" smtClean="0"/>
              <a:t>2.500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bioloških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biotehničkih</a:t>
            </a:r>
            <a:r>
              <a:rPr lang="en-US" dirty="0" smtClean="0"/>
              <a:t> </a:t>
            </a:r>
            <a:r>
              <a:rPr lang="en-US" dirty="0" err="1" smtClean="0"/>
              <a:t>nauka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2.700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društvenih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humanističkih</a:t>
            </a:r>
            <a:r>
              <a:rPr lang="en-US" dirty="0" smtClean="0"/>
              <a:t> </a:t>
            </a:r>
            <a:r>
              <a:rPr lang="en-US" dirty="0" err="1" smtClean="0"/>
              <a:t>nauka</a:t>
            </a:r>
            <a:r>
              <a:rPr lang="x-none" dirty="0" smtClean="0"/>
              <a:t>.</a:t>
            </a:r>
          </a:p>
          <a:p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Scholar</a:t>
            </a:r>
            <a:r>
              <a:rPr lang="mk-MK" b="1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Pretraživanje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pre svega naučn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informacij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Razvijen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nastavak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projekta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2000.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godine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CrossRef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zamisao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Google Scholar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pretražuje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informacione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izvore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otvorenom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pristupu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časopise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disertacije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zbornike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konferencija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naučne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vesti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 blogove koje su na Internet postavili naučni instituti, univerziteti, profesionalna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udruženja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većina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velikih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izdavača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dozvoljava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robotima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pristup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metapodacima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svojim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izdanjima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ogo_Google-Schol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8600"/>
            <a:ext cx="914400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b="1" dirty="0" smtClean="0"/>
              <a:t>SCOPUS</a:t>
            </a:r>
          </a:p>
          <a:p>
            <a:pPr lvl="1"/>
            <a:r>
              <a:rPr lang="x-none" dirty="0" smtClean="0"/>
              <a:t>Opcije pretrage</a:t>
            </a:r>
            <a:r>
              <a:rPr lang="en-US" dirty="0" smtClean="0"/>
              <a:t>:</a:t>
            </a:r>
            <a:endParaRPr lang="x-none" dirty="0" smtClean="0"/>
          </a:p>
          <a:p>
            <a:pPr lvl="2"/>
            <a:r>
              <a:rPr lang="en-US" b="1" dirty="0" smtClean="0"/>
              <a:t>Citation tracker  </a:t>
            </a:r>
            <a:r>
              <a:rPr lang="vi-VN" dirty="0" smtClean="0"/>
              <a:t>omogućava korisnicima da pronađu sve članke u bazi podataka koji su citirani u selektovanoj bibliografskoj listi. </a:t>
            </a:r>
            <a:endParaRPr lang="x-none" dirty="0" smtClean="0"/>
          </a:p>
          <a:p>
            <a:pPr lvl="2"/>
            <a:r>
              <a:rPr lang="vi-VN" b="1" dirty="0" smtClean="0"/>
              <a:t>Author search </a:t>
            </a:r>
            <a:r>
              <a:rPr lang="vi-VN" dirty="0" smtClean="0"/>
              <a:t>pruža mogućnost pretraživanja svih publikacija jednog autora, bez obzira na kom mestu se nalaze među navedenim autorima članka</a:t>
            </a:r>
            <a:r>
              <a:rPr lang="vi-VN" b="1" i="1" dirty="0" smtClean="0"/>
              <a:t>. </a:t>
            </a:r>
            <a:endParaRPr lang="x-none" dirty="0" smtClean="0"/>
          </a:p>
          <a:p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Google Scholar </a:t>
            </a:r>
            <a:endParaRPr lang="x-none" b="1" dirty="0" smtClean="0"/>
          </a:p>
          <a:p>
            <a:pPr lvl="1"/>
            <a:r>
              <a:rPr lang="pl-PL" dirty="0" smtClean="0"/>
              <a:t>Obuhvata podatke o sadržaju časopisa i ostalih </a:t>
            </a:r>
            <a:r>
              <a:rPr lang="en-US" dirty="0" err="1" smtClean="0"/>
              <a:t>publikacija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izdavači</a:t>
            </a:r>
            <a:r>
              <a:rPr lang="en-US" dirty="0" smtClean="0"/>
              <a:t> </a:t>
            </a:r>
            <a:r>
              <a:rPr lang="en-US" dirty="0" err="1" smtClean="0"/>
              <a:t>postavljaju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svoje</a:t>
            </a:r>
            <a:r>
              <a:rPr lang="en-US" dirty="0" smtClean="0"/>
              <a:t> </a:t>
            </a:r>
            <a:r>
              <a:rPr lang="en-US" dirty="0" err="1" smtClean="0"/>
              <a:t>sajtove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digitalnih</a:t>
            </a:r>
            <a:r>
              <a:rPr lang="en-US" dirty="0" smtClean="0"/>
              <a:t> </a:t>
            </a:r>
            <a:r>
              <a:rPr lang="en-US" dirty="0" err="1" smtClean="0"/>
              <a:t>repozitorija</a:t>
            </a:r>
            <a:r>
              <a:rPr lang="en-US" dirty="0" smtClean="0"/>
              <a:t>, </a:t>
            </a:r>
            <a:r>
              <a:rPr lang="en-US" dirty="0" err="1" smtClean="0"/>
              <a:t>ličnih</a:t>
            </a:r>
            <a:r>
              <a:rPr lang="en-US" dirty="0" smtClean="0"/>
              <a:t> </a:t>
            </a:r>
            <a:r>
              <a:rPr lang="en-US" dirty="0" err="1" smtClean="0"/>
              <a:t>veb</a:t>
            </a:r>
            <a:r>
              <a:rPr lang="en-US" dirty="0" smtClean="0"/>
              <a:t> </a:t>
            </a:r>
            <a:r>
              <a:rPr lang="en-US" dirty="0" err="1" smtClean="0"/>
              <a:t>stranica</a:t>
            </a:r>
            <a:r>
              <a:rPr lang="en-US" dirty="0" smtClean="0"/>
              <a:t>, </a:t>
            </a:r>
            <a:r>
              <a:rPr lang="en-US" dirty="0" err="1" smtClean="0"/>
              <a:t>blogova</a:t>
            </a:r>
            <a:r>
              <a:rPr lang="en-US" dirty="0" smtClean="0"/>
              <a:t> </a:t>
            </a:r>
            <a:r>
              <a:rPr lang="en-US" dirty="0" err="1" smtClean="0"/>
              <a:t>istaknutih</a:t>
            </a:r>
            <a:r>
              <a:rPr lang="en-US" dirty="0" smtClean="0"/>
              <a:t> </a:t>
            </a:r>
            <a:r>
              <a:rPr lang="en-US" dirty="0" err="1" smtClean="0"/>
              <a:t>stručnjaka</a:t>
            </a:r>
            <a:r>
              <a:rPr lang="en-US" dirty="0" smtClean="0"/>
              <a:t>, </a:t>
            </a:r>
            <a:r>
              <a:rPr lang="en-US" dirty="0" err="1" smtClean="0"/>
              <a:t>preprinte</a:t>
            </a:r>
            <a:r>
              <a:rPr lang="en-US" dirty="0" smtClean="0"/>
              <a:t> </a:t>
            </a:r>
            <a:r>
              <a:rPr lang="en-US" dirty="0" err="1" smtClean="0"/>
              <a:t>itd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err="1" smtClean="0"/>
              <a:t>Citati</a:t>
            </a:r>
            <a:r>
              <a:rPr lang="en-US" dirty="0" smtClean="0"/>
              <a:t> se </a:t>
            </a:r>
            <a:r>
              <a:rPr lang="en-US" dirty="0" err="1" smtClean="0"/>
              <a:t>automatski</a:t>
            </a:r>
            <a:r>
              <a:rPr lang="en-US" dirty="0" smtClean="0"/>
              <a:t> </a:t>
            </a:r>
            <a:r>
              <a:rPr lang="en-US" dirty="0" err="1" smtClean="0"/>
              <a:t>izvlače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tekstova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 </a:t>
            </a:r>
            <a:r>
              <a:rPr lang="en-US" dirty="0" err="1" smtClean="0"/>
              <a:t>otvorenom</a:t>
            </a:r>
            <a:r>
              <a:rPr lang="en-US" dirty="0" smtClean="0"/>
              <a:t> </a:t>
            </a:r>
            <a:r>
              <a:rPr lang="en-US" dirty="0" err="1" smtClean="0"/>
              <a:t>pristupu</a:t>
            </a:r>
            <a:r>
              <a:rPr lang="en-US" dirty="0" smtClean="0"/>
              <a:t>. </a:t>
            </a:r>
            <a:r>
              <a:rPr lang="vi-VN" b="1" i="1" dirty="0" smtClean="0"/>
              <a:t> </a:t>
            </a:r>
            <a:endParaRPr lang="x-none" dirty="0" smtClean="0"/>
          </a:p>
          <a:p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Google Scholar </a:t>
            </a:r>
            <a:endParaRPr lang="x-none" b="1" dirty="0" smtClean="0"/>
          </a:p>
          <a:p>
            <a:pPr lvl="1"/>
            <a:r>
              <a:rPr lang="en-US" dirty="0" err="1" smtClean="0"/>
              <a:t>Najveća</a:t>
            </a:r>
            <a:r>
              <a:rPr lang="en-US" dirty="0" smtClean="0"/>
              <a:t> </a:t>
            </a:r>
            <a:r>
              <a:rPr lang="en-US" dirty="0" err="1" smtClean="0"/>
              <a:t>prednost</a:t>
            </a:r>
            <a:r>
              <a:rPr lang="en-U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je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besplatno</a:t>
            </a:r>
            <a:r>
              <a:rPr lang="en-US" dirty="0" smtClean="0"/>
              <a:t> </a:t>
            </a:r>
            <a:r>
              <a:rPr lang="en-US" dirty="0" err="1" smtClean="0"/>
              <a:t>dostupna</a:t>
            </a:r>
            <a:r>
              <a:rPr lang="en-US" dirty="0" smtClean="0"/>
              <a:t> </a:t>
            </a:r>
            <a:r>
              <a:rPr lang="en-US" dirty="0" err="1" smtClean="0"/>
              <a:t>svima</a:t>
            </a:r>
            <a:r>
              <a:rPr lang="en-US" dirty="0" smtClean="0"/>
              <a:t>, a </a:t>
            </a:r>
            <a:r>
              <a:rPr lang="en-US" dirty="0" err="1" smtClean="0"/>
              <a:t>najveća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bibliometrijska</a:t>
            </a:r>
            <a:r>
              <a:rPr lang="en-US" dirty="0" smtClean="0"/>
              <a:t> </a:t>
            </a:r>
            <a:r>
              <a:rPr lang="en-US" dirty="0" err="1" smtClean="0"/>
              <a:t>istraživanja</a:t>
            </a:r>
            <a:r>
              <a:rPr lang="en-US" dirty="0" smtClean="0"/>
              <a:t> u </a:t>
            </a:r>
            <a:r>
              <a:rPr lang="en-US" dirty="0" err="1" smtClean="0"/>
              <a:t>pitanju</a:t>
            </a:r>
            <a:r>
              <a:rPr lang="en-US" dirty="0" smtClean="0"/>
              <a:t> je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njen</a:t>
            </a:r>
            <a:r>
              <a:rPr lang="en-US" dirty="0" smtClean="0"/>
              <a:t> </a:t>
            </a:r>
            <a:r>
              <a:rPr lang="en-US" dirty="0" err="1" smtClean="0"/>
              <a:t>opseg</a:t>
            </a:r>
            <a:r>
              <a:rPr lang="en-US" dirty="0" smtClean="0"/>
              <a:t> </a:t>
            </a:r>
            <a:r>
              <a:rPr lang="en-US" dirty="0" err="1" smtClean="0"/>
              <a:t>nepoznat</a:t>
            </a:r>
            <a:r>
              <a:rPr lang="en-US" dirty="0" smtClean="0"/>
              <a:t>. </a:t>
            </a:r>
            <a:endParaRPr lang="x-none" dirty="0" smtClean="0"/>
          </a:p>
          <a:p>
            <a:pPr lvl="1"/>
            <a:r>
              <a:rPr lang="en-US" dirty="0" err="1" smtClean="0"/>
              <a:t>Pošto</a:t>
            </a:r>
            <a:r>
              <a:rPr lang="en-US" dirty="0" smtClean="0"/>
              <a:t> se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prikupljaju</a:t>
            </a:r>
            <a:r>
              <a:rPr lang="en-US" dirty="0" smtClean="0"/>
              <a:t> </a:t>
            </a:r>
            <a:r>
              <a:rPr lang="en-US" dirty="0" err="1" smtClean="0"/>
              <a:t>automatski</a:t>
            </a:r>
            <a:r>
              <a:rPr lang="en-US" dirty="0" smtClean="0"/>
              <a:t>, </a:t>
            </a:r>
            <a:r>
              <a:rPr lang="en-US" dirty="0" err="1" smtClean="0"/>
              <a:t>dešavaju</a:t>
            </a:r>
            <a:r>
              <a:rPr lang="en-US" dirty="0" smtClean="0"/>
              <a:t> se </a:t>
            </a:r>
            <a:r>
              <a:rPr lang="en-US" dirty="0" err="1" smtClean="0"/>
              <a:t>greške</a:t>
            </a:r>
            <a:r>
              <a:rPr lang="en-US" dirty="0" smtClean="0"/>
              <a:t>.</a:t>
            </a:r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Citatne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Pojava</a:t>
            </a:r>
            <a:r>
              <a:rPr lang="en-US" dirty="0" smtClean="0"/>
              <a:t> </a:t>
            </a:r>
            <a:r>
              <a:rPr lang="en-US" dirty="0" err="1" smtClean="0"/>
              <a:t>novih</a:t>
            </a:r>
            <a:r>
              <a:rPr lang="en-US" dirty="0" smtClean="0"/>
              <a:t> </a:t>
            </a:r>
            <a:r>
              <a:rPr lang="en-US" dirty="0" err="1" smtClean="0"/>
              <a:t>citatnih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pruža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mogućnosti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Bibliometrije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b="1" dirty="0" err="1" smtClean="0"/>
              <a:t>Webometrije</a:t>
            </a:r>
            <a:r>
              <a:rPr lang="en-US" b="1" dirty="0" smtClean="0"/>
              <a:t>.</a:t>
            </a:r>
            <a:endParaRPr lang="x-none" b="1" dirty="0" smtClean="0"/>
          </a:p>
          <a:p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verovatno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Webometrija</a:t>
            </a:r>
            <a:r>
              <a:rPr lang="en-US" dirty="0" smtClean="0"/>
              <a:t> </a:t>
            </a:r>
            <a:r>
              <a:rPr lang="en-US" dirty="0" err="1" smtClean="0"/>
              <a:t>uskoro</a:t>
            </a:r>
            <a:r>
              <a:rPr lang="en-US" dirty="0" smtClean="0"/>
              <a:t> </a:t>
            </a:r>
            <a:r>
              <a:rPr lang="en-US" dirty="0" err="1" smtClean="0"/>
              <a:t>zameniti</a:t>
            </a:r>
            <a:r>
              <a:rPr lang="en-US" dirty="0" smtClean="0"/>
              <a:t> </a:t>
            </a:r>
            <a:r>
              <a:rPr lang="en-US" dirty="0" err="1" smtClean="0"/>
              <a:t>bibliometriju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ona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x-none" dirty="0" smtClean="0"/>
              <a:t>u preeliminarnim istraživanjima.</a:t>
            </a:r>
          </a:p>
          <a:p>
            <a:r>
              <a:rPr lang="en-US" dirty="0" err="1" smtClean="0"/>
              <a:t>Monografije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još</a:t>
            </a:r>
            <a:r>
              <a:rPr lang="en-US" dirty="0" smtClean="0"/>
              <a:t>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glavni</a:t>
            </a:r>
            <a:r>
              <a:rPr lang="en-US" dirty="0" smtClean="0"/>
              <a:t> output u </a:t>
            </a:r>
            <a:r>
              <a:rPr lang="en-US" dirty="0" err="1" smtClean="0"/>
              <a:t>društvenim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humanističkim</a:t>
            </a:r>
            <a:r>
              <a:rPr lang="en-US" dirty="0" smtClean="0"/>
              <a:t> </a:t>
            </a:r>
            <a:r>
              <a:rPr lang="en-US" dirty="0" err="1" smtClean="0"/>
              <a:t>naukama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je </a:t>
            </a:r>
            <a:r>
              <a:rPr lang="en-US" dirty="0" err="1" smtClean="0"/>
              <a:t>prvenstvena</a:t>
            </a:r>
            <a:r>
              <a:rPr lang="en-US" dirty="0" smtClean="0"/>
              <a:t> </a:t>
            </a:r>
            <a:r>
              <a:rPr lang="en-US" dirty="0" err="1" smtClean="0"/>
              <a:t>svrha</a:t>
            </a:r>
            <a:r>
              <a:rPr lang="en-US" dirty="0" smtClean="0"/>
              <a:t> </a:t>
            </a:r>
            <a:r>
              <a:rPr lang="en-US" dirty="0" err="1" smtClean="0"/>
              <a:t>promocija</a:t>
            </a:r>
            <a:r>
              <a:rPr lang="en-US" dirty="0" smtClean="0"/>
              <a:t> u </a:t>
            </a:r>
            <a:r>
              <a:rPr lang="en-US" dirty="0" err="1" smtClean="0"/>
              <a:t>naučna</a:t>
            </a:r>
            <a:r>
              <a:rPr lang="en-US" dirty="0" smtClean="0"/>
              <a:t> </a:t>
            </a:r>
            <a:r>
              <a:rPr lang="en-US" dirty="0" err="1" smtClean="0"/>
              <a:t>zvanja</a:t>
            </a:r>
            <a:r>
              <a:rPr lang="en-US" dirty="0" smtClean="0"/>
              <a:t> a ne </a:t>
            </a:r>
            <a:r>
              <a:rPr lang="en-US" dirty="0" err="1" smtClean="0"/>
              <a:t>efikasno</a:t>
            </a:r>
            <a:r>
              <a:rPr lang="en-US" dirty="0" smtClean="0"/>
              <a:t> </a:t>
            </a:r>
            <a:r>
              <a:rPr lang="en-US" dirty="0" err="1" smtClean="0"/>
              <a:t>prenošenje</a:t>
            </a:r>
            <a:r>
              <a:rPr lang="en-US" dirty="0" smtClean="0"/>
              <a:t> </a:t>
            </a:r>
            <a:r>
              <a:rPr lang="en-US" dirty="0" err="1" smtClean="0"/>
              <a:t>znanja</a:t>
            </a:r>
            <a:r>
              <a:rPr lang="en-US" dirty="0" smtClean="0"/>
              <a:t>.</a:t>
            </a:r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x-none" dirty="0" smtClean="0"/>
              <a:t>D</a:t>
            </a:r>
            <a:r>
              <a:rPr lang="en-US" dirty="0" err="1" smtClean="0"/>
              <a:t>ecenijama</a:t>
            </a:r>
            <a:r>
              <a:rPr lang="en-US" dirty="0" smtClean="0"/>
              <a:t> </a:t>
            </a:r>
            <a:r>
              <a:rPr lang="en-US" dirty="0" err="1" smtClean="0"/>
              <a:t>zasnovana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</a:t>
            </a:r>
            <a:r>
              <a:rPr lang="en-US" dirty="0" err="1" smtClean="0"/>
              <a:t>recenzija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broju</a:t>
            </a:r>
            <a:r>
              <a:rPr lang="en-US" dirty="0" smtClean="0"/>
              <a:t> </a:t>
            </a:r>
            <a:r>
              <a:rPr lang="en-US" dirty="0" err="1" smtClean="0"/>
              <a:t>publikovanih</a:t>
            </a:r>
            <a:r>
              <a:rPr lang="en-US" dirty="0" smtClean="0"/>
              <a:t> </a:t>
            </a:r>
            <a:r>
              <a:rPr lang="en-US" dirty="0" err="1" smtClean="0"/>
              <a:t>radova</a:t>
            </a:r>
            <a:r>
              <a:rPr lang="x-none" dirty="0" smtClean="0"/>
              <a:t>.</a:t>
            </a:r>
          </a:p>
          <a:p>
            <a:r>
              <a:rPr lang="en-US" dirty="0" err="1" smtClean="0"/>
              <a:t>Dodatni</a:t>
            </a:r>
            <a:r>
              <a:rPr lang="en-US" dirty="0" smtClean="0"/>
              <a:t> </a:t>
            </a:r>
            <a:r>
              <a:rPr lang="en-US" dirty="0" err="1" smtClean="0"/>
              <a:t>bibliometrijski</a:t>
            </a:r>
            <a:r>
              <a:rPr lang="en-US" dirty="0" smtClean="0"/>
              <a:t> </a:t>
            </a:r>
            <a:r>
              <a:rPr lang="en-US" dirty="0" err="1" smtClean="0"/>
              <a:t>kriterijumi</a:t>
            </a:r>
            <a:r>
              <a:rPr lang="en-US" dirty="0" smtClean="0"/>
              <a:t> s</a:t>
            </a:r>
            <a:r>
              <a:rPr lang="x-none" dirty="0" smtClean="0"/>
              <a:t>e uvode</a:t>
            </a:r>
            <a:r>
              <a:rPr lang="en-US" dirty="0" smtClean="0"/>
              <a:t> </a:t>
            </a:r>
            <a:r>
              <a:rPr lang="x-none" dirty="0" smtClean="0"/>
              <a:t>k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dopunski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dolaskom</a:t>
            </a:r>
            <a:r>
              <a:rPr lang="en-US" dirty="0" smtClean="0"/>
              <a:t> </a:t>
            </a:r>
            <a:r>
              <a:rPr lang="en-US" dirty="0" err="1" smtClean="0"/>
              <a:t>novog</a:t>
            </a:r>
            <a:r>
              <a:rPr lang="en-US" dirty="0" smtClean="0"/>
              <a:t> </a:t>
            </a:r>
            <a:r>
              <a:rPr lang="en-US" dirty="0" err="1" smtClean="0"/>
              <a:t>milenijuma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važećem</a:t>
            </a:r>
            <a:r>
              <a:rPr lang="en-US" dirty="0" smtClean="0"/>
              <a:t> </a:t>
            </a:r>
            <a:r>
              <a:rPr lang="en-US" dirty="0" err="1" smtClean="0"/>
              <a:t>pravilniku</a:t>
            </a:r>
            <a:r>
              <a:rPr lang="en-US" dirty="0" smtClean="0"/>
              <a:t> </a:t>
            </a:r>
            <a:r>
              <a:rPr lang="en-US" dirty="0" err="1" smtClean="0"/>
              <a:t>dobili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značaj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Njihova</a:t>
            </a:r>
            <a:r>
              <a:rPr lang="en-US" dirty="0" smtClean="0"/>
              <a:t> </a:t>
            </a:r>
            <a:r>
              <a:rPr lang="en-US" dirty="0" err="1" smtClean="0"/>
              <a:t>primena</a:t>
            </a:r>
            <a:r>
              <a:rPr lang="en-US" dirty="0" smtClean="0"/>
              <a:t> I </a:t>
            </a:r>
            <a:r>
              <a:rPr lang="en-US" dirty="0" err="1" smtClean="0"/>
              <a:t>dalje</a:t>
            </a:r>
            <a:r>
              <a:rPr lang="en-US" dirty="0" smtClean="0"/>
              <a:t> </a:t>
            </a:r>
            <a:r>
              <a:rPr lang="en-US" dirty="0" err="1" smtClean="0"/>
              <a:t>dovodi</a:t>
            </a:r>
            <a:r>
              <a:rPr lang="en-US" dirty="0" smtClean="0"/>
              <a:t> do </a:t>
            </a:r>
            <a:r>
              <a:rPr lang="en-US" dirty="0" err="1" smtClean="0"/>
              <a:t>žučnih</a:t>
            </a:r>
            <a:r>
              <a:rPr lang="en-US" dirty="0" smtClean="0"/>
              <a:t> </a:t>
            </a:r>
            <a:r>
              <a:rPr lang="en-US" dirty="0" err="1" smtClean="0"/>
              <a:t>diskusija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kritika</a:t>
            </a:r>
            <a:r>
              <a:rPr lang="en-US" dirty="0" smtClean="0"/>
              <a:t>.</a:t>
            </a:r>
            <a:endParaRPr lang="x-none" dirty="0" smtClean="0"/>
          </a:p>
          <a:p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Pravilnik</a:t>
            </a:r>
            <a:r>
              <a:rPr lang="en-US" b="1" dirty="0" smtClean="0"/>
              <a:t> o </a:t>
            </a:r>
            <a:r>
              <a:rPr lang="en-US" b="1" dirty="0" err="1" smtClean="0"/>
              <a:t>postupku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načinu</a:t>
            </a:r>
            <a:r>
              <a:rPr lang="en-US" b="1" dirty="0" smtClean="0"/>
              <a:t> </a:t>
            </a:r>
            <a:r>
              <a:rPr lang="en-US" b="1" dirty="0" err="1" smtClean="0"/>
              <a:t>vrednovanja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kvantitativnom</a:t>
            </a:r>
            <a:r>
              <a:rPr lang="en-US" b="1" dirty="0" smtClean="0"/>
              <a:t> </a:t>
            </a:r>
            <a:r>
              <a:rPr lang="en-US" b="1" dirty="0" err="1" smtClean="0"/>
              <a:t>iskazivanju</a:t>
            </a:r>
            <a:r>
              <a:rPr lang="en-US" b="1" dirty="0" smtClean="0"/>
              <a:t> </a:t>
            </a:r>
            <a:r>
              <a:rPr lang="en-US" b="1" dirty="0" err="1" smtClean="0"/>
              <a:t>naučno</a:t>
            </a:r>
            <a:r>
              <a:rPr lang="x-none" b="1" dirty="0" smtClean="0"/>
              <a:t> </a:t>
            </a:r>
            <a:r>
              <a:rPr lang="en-US" b="1" dirty="0" err="1" smtClean="0"/>
              <a:t>istraživačkih</a:t>
            </a:r>
            <a:r>
              <a:rPr lang="en-US" b="1" dirty="0" smtClean="0"/>
              <a:t> </a:t>
            </a:r>
            <a:r>
              <a:rPr lang="en-US" b="1" dirty="0" err="1" smtClean="0"/>
              <a:t>rezultata</a:t>
            </a:r>
            <a:r>
              <a:rPr lang="en-US" b="1" dirty="0" smtClean="0"/>
              <a:t> </a:t>
            </a:r>
            <a:r>
              <a:rPr lang="en-US" b="1" dirty="0" err="1" smtClean="0"/>
              <a:t>istraživača</a:t>
            </a:r>
            <a:r>
              <a:rPr lang="en-US" b="1" dirty="0" smtClean="0"/>
              <a:t> </a:t>
            </a:r>
            <a:r>
              <a:rPr lang="x-none" b="1" dirty="0" smtClean="0"/>
              <a:t>(</a:t>
            </a:r>
            <a:r>
              <a:rPr lang="en-US" b="1" dirty="0" smtClean="0"/>
              <a:t>2008</a:t>
            </a:r>
            <a:r>
              <a:rPr lang="x-none" b="1" dirty="0" smtClean="0"/>
              <a:t>)</a:t>
            </a:r>
            <a:endParaRPr lang="en-US" b="1" dirty="0" smtClean="0"/>
          </a:p>
          <a:p>
            <a:r>
              <a:rPr lang="en-US" dirty="0" smtClean="0"/>
              <a:t>U</a:t>
            </a:r>
            <a:r>
              <a:rPr lang="vi-VN" dirty="0" smtClean="0"/>
              <a:t>ređuje postupak sticanja naučnih, odnosno istraživačkih zvanja i način vrednovanja i kvantitativnog iskazivanja naučno</a:t>
            </a:r>
            <a:r>
              <a:rPr lang="en-US" dirty="0" smtClean="0"/>
              <a:t>-</a:t>
            </a:r>
            <a:r>
              <a:rPr lang="vi-VN" dirty="0" smtClean="0"/>
              <a:t>istraživačkih rezultata.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Kvalitet naučnih rezultata se određuje na osnovu više kriterijuma</a:t>
            </a:r>
            <a:r>
              <a:rPr lang="en-US" dirty="0" smtClean="0"/>
              <a:t>:</a:t>
            </a:r>
            <a:endParaRPr lang="x-none" dirty="0" smtClean="0"/>
          </a:p>
          <a:p>
            <a:pPr lvl="1"/>
            <a:r>
              <a:rPr lang="pl-PL" b="1" dirty="0" smtClean="0"/>
              <a:t>Uticajnost</a:t>
            </a:r>
            <a:r>
              <a:rPr lang="pl-PL" dirty="0" smtClean="0"/>
              <a:t> (ukupnim broj citata i frakciono u odnosu na udeo autora u citiranom radu)</a:t>
            </a:r>
            <a:r>
              <a:rPr lang="en-US" dirty="0" smtClean="0"/>
              <a:t>.</a:t>
            </a:r>
            <a:endParaRPr lang="pl-PL" dirty="0" smtClean="0"/>
          </a:p>
          <a:p>
            <a:pPr lvl="1"/>
            <a:r>
              <a:rPr lang="x-none" b="1" dirty="0" smtClean="0"/>
              <a:t>I</a:t>
            </a:r>
            <a:r>
              <a:rPr lang="en-US" b="1" dirty="0" err="1" smtClean="0"/>
              <a:t>mpakt</a:t>
            </a:r>
            <a:r>
              <a:rPr lang="en-US" b="1" dirty="0" smtClean="0"/>
              <a:t> </a:t>
            </a: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 smtClean="0"/>
              <a:t>časopisa</a:t>
            </a:r>
            <a:r>
              <a:rPr lang="x-none" b="1" dirty="0" smtClean="0"/>
              <a:t> </a:t>
            </a:r>
            <a:r>
              <a:rPr lang="x-none" dirty="0" smtClean="0"/>
              <a:t>(kao i </a:t>
            </a:r>
            <a:r>
              <a:rPr lang="en-US" dirty="0" err="1" smtClean="0"/>
              <a:t>opšte</a:t>
            </a:r>
            <a:r>
              <a:rPr lang="en-US" dirty="0" smtClean="0"/>
              <a:t> </a:t>
            </a:r>
            <a:r>
              <a:rPr lang="en-US" dirty="0" err="1" smtClean="0"/>
              <a:t>ocene</a:t>
            </a:r>
            <a:r>
              <a:rPr lang="en-US" dirty="0" smtClean="0"/>
              <a:t> o </a:t>
            </a:r>
            <a:r>
              <a:rPr lang="en-US" dirty="0" err="1" smtClean="0"/>
              <a:t>kvalitetu</a:t>
            </a:r>
            <a:r>
              <a:rPr lang="en-US" dirty="0" smtClean="0"/>
              <a:t> </a:t>
            </a:r>
            <a:r>
              <a:rPr lang="en-US" dirty="0" err="1" smtClean="0"/>
              <a:t>časopisa</a:t>
            </a:r>
            <a:r>
              <a:rPr lang="x-none" dirty="0" smtClean="0"/>
              <a:t>)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x-none" b="1" dirty="0" smtClean="0"/>
              <a:t>E</a:t>
            </a:r>
            <a:r>
              <a:rPr lang="en-US" b="1" dirty="0" err="1" smtClean="0"/>
              <a:t>fektivni</a:t>
            </a:r>
            <a:r>
              <a:rPr lang="en-US" b="1" dirty="0" smtClean="0"/>
              <a:t> </a:t>
            </a:r>
            <a:r>
              <a:rPr lang="en-US" b="1" dirty="0" err="1" smtClean="0"/>
              <a:t>broj</a:t>
            </a:r>
            <a:r>
              <a:rPr lang="en-US" b="1" dirty="0" smtClean="0"/>
              <a:t> </a:t>
            </a:r>
            <a:r>
              <a:rPr lang="en-US" b="1" dirty="0" err="1" smtClean="0"/>
              <a:t>radova</a:t>
            </a:r>
            <a:r>
              <a:rPr lang="x-none" b="1" dirty="0" smtClean="0"/>
              <a:t> </a:t>
            </a:r>
            <a:r>
              <a:rPr lang="x-none" dirty="0" smtClean="0"/>
              <a:t>(</a:t>
            </a:r>
            <a:r>
              <a:rPr lang="en-US" dirty="0" err="1" smtClean="0"/>
              <a:t>priznaju</a:t>
            </a:r>
            <a:r>
              <a:rPr lang="x-none" dirty="0" smtClean="0"/>
              <a:t> se</a:t>
            </a:r>
            <a:r>
              <a:rPr lang="en-US" dirty="0" smtClean="0"/>
              <a:t> </a:t>
            </a:r>
            <a:r>
              <a:rPr lang="en-US" dirty="0" err="1" smtClean="0"/>
              <a:t>teorijski</a:t>
            </a:r>
            <a:r>
              <a:rPr lang="en-US" dirty="0" smtClean="0"/>
              <a:t> </a:t>
            </a:r>
            <a:r>
              <a:rPr lang="en-US" dirty="0" err="1" smtClean="0"/>
              <a:t>radovi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do tri </a:t>
            </a:r>
            <a:r>
              <a:rPr lang="en-US" dirty="0" err="1" smtClean="0"/>
              <a:t>autora</a:t>
            </a:r>
            <a:r>
              <a:rPr lang="en-US" dirty="0" smtClean="0"/>
              <a:t>, </a:t>
            </a:r>
            <a:r>
              <a:rPr lang="en-US" dirty="0" err="1" smtClean="0"/>
              <a:t>izuzetno</a:t>
            </a:r>
            <a:r>
              <a:rPr lang="en-US" dirty="0" smtClean="0"/>
              <a:t> do pet</a:t>
            </a:r>
            <a:r>
              <a:rPr lang="x-none" dirty="0" smtClean="0"/>
              <a:t>)</a:t>
            </a:r>
            <a:r>
              <a:rPr lang="en-US" dirty="0" smtClean="0"/>
              <a:t>.</a:t>
            </a:r>
            <a:endParaRPr lang="x-none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U </a:t>
            </a:r>
            <a:r>
              <a:rPr lang="en-US" dirty="0" err="1" smtClean="0"/>
              <a:t>Pravilniku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definisani</a:t>
            </a:r>
            <a:r>
              <a:rPr lang="en-US" dirty="0" smtClean="0"/>
              <a:t> </a:t>
            </a:r>
            <a:r>
              <a:rPr lang="en-US" dirty="0" err="1" smtClean="0"/>
              <a:t>kriterijumi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naučne</a:t>
            </a:r>
            <a:r>
              <a:rPr lang="en-US" dirty="0" smtClean="0"/>
              <a:t> </a:t>
            </a:r>
            <a:r>
              <a:rPr lang="en-US" dirty="0" err="1" smtClean="0"/>
              <a:t>monografije</a:t>
            </a:r>
            <a:r>
              <a:rPr lang="en-US" dirty="0" smtClean="0"/>
              <a:t>, </a:t>
            </a:r>
            <a:r>
              <a:rPr lang="en-US" dirty="0" err="1" smtClean="0"/>
              <a:t>časopise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naučne</a:t>
            </a:r>
            <a:r>
              <a:rPr lang="en-US" dirty="0" smtClean="0"/>
              <a:t> </a:t>
            </a:r>
            <a:r>
              <a:rPr lang="en-US" dirty="0" err="1" smtClean="0"/>
              <a:t>skupove</a:t>
            </a:r>
            <a:r>
              <a:rPr lang="en-US" dirty="0" smtClean="0"/>
              <a:t>.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Naučna monografija </a:t>
            </a:r>
            <a:r>
              <a:rPr lang="vi-VN" dirty="0" smtClean="0"/>
              <a:t>je knjiga koja samostalno i sveobuhvatno obrađuje određenu temu iz domena neke nauke metodološkim postupcima primerenim temi i prihvaćenim u datoj nauci.</a:t>
            </a:r>
            <a:endParaRPr lang="x-none" dirty="0" smtClean="0"/>
          </a:p>
          <a:p>
            <a:pPr lvl="1">
              <a:buNone/>
            </a:pP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Naučna monografija </a:t>
            </a:r>
            <a:r>
              <a:rPr lang="x-none" dirty="0" smtClean="0"/>
              <a:t>mora da </a:t>
            </a:r>
            <a:r>
              <a:rPr lang="en-US" dirty="0" err="1" smtClean="0"/>
              <a:t>sadr</a:t>
            </a:r>
            <a:r>
              <a:rPr lang="x-none" dirty="0" smtClean="0"/>
              <a:t>ži</a:t>
            </a:r>
            <a:r>
              <a:rPr lang="en-US" dirty="0" smtClean="0"/>
              <a:t>:</a:t>
            </a:r>
            <a:endParaRPr lang="x-none" dirty="0" smtClean="0"/>
          </a:p>
          <a:p>
            <a:pPr lvl="1"/>
            <a:r>
              <a:rPr lang="en-US" dirty="0" smtClean="0"/>
              <a:t>ISBN </a:t>
            </a:r>
            <a:r>
              <a:rPr lang="en-US" dirty="0" err="1" smtClean="0"/>
              <a:t>broj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err="1" smtClean="0"/>
              <a:t>Recenziju</a:t>
            </a:r>
            <a:r>
              <a:rPr lang="en-US" dirty="0" smtClean="0"/>
              <a:t> </a:t>
            </a:r>
            <a:r>
              <a:rPr lang="en-US" dirty="0" err="1" smtClean="0"/>
              <a:t>renomiranog</a:t>
            </a:r>
            <a:r>
              <a:rPr lang="en-US" dirty="0" smtClean="0"/>
              <a:t> </a:t>
            </a:r>
            <a:r>
              <a:rPr lang="en-US" dirty="0" err="1" smtClean="0"/>
              <a:t>izdavača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naučne</a:t>
            </a:r>
            <a:r>
              <a:rPr lang="en-US" dirty="0" smtClean="0"/>
              <a:t> </a:t>
            </a:r>
            <a:r>
              <a:rPr lang="en-US" dirty="0" err="1" smtClean="0"/>
              <a:t>ustanov</a:t>
            </a:r>
            <a:r>
              <a:rPr lang="x-none" dirty="0" smtClean="0"/>
              <a:t>e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err="1" smtClean="0"/>
              <a:t>Obim</a:t>
            </a:r>
            <a:r>
              <a:rPr lang="en-US" dirty="0" smtClean="0"/>
              <a:t> ne </a:t>
            </a:r>
            <a:r>
              <a:rPr lang="en-US" dirty="0" err="1" smtClean="0"/>
              <a:t>manji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50 </a:t>
            </a:r>
            <a:r>
              <a:rPr lang="en-US" dirty="0" err="1" smtClean="0"/>
              <a:t>stranica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autoru</a:t>
            </a:r>
            <a:r>
              <a:rPr lang="en-US" dirty="0" smtClean="0"/>
              <a:t>.</a:t>
            </a:r>
            <a:endParaRPr lang="x-none" dirty="0" smtClean="0"/>
          </a:p>
          <a:p>
            <a:pPr lvl="1"/>
            <a:r>
              <a:rPr lang="en-US" dirty="0" err="1" smtClean="0"/>
              <a:t>Definisan</a:t>
            </a:r>
            <a:r>
              <a:rPr lang="en-US" dirty="0" smtClean="0"/>
              <a:t> </a:t>
            </a:r>
            <a:r>
              <a:rPr lang="en-US" dirty="0" err="1" smtClean="0"/>
              <a:t>minimalan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autocitata</a:t>
            </a:r>
            <a:r>
              <a:rPr lang="en-US" dirty="0" smtClean="0"/>
              <a:t>.</a:t>
            </a:r>
            <a:endParaRPr 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Naučni</a:t>
            </a:r>
            <a:r>
              <a:rPr lang="en-US" b="1" dirty="0" smtClean="0"/>
              <a:t> </a:t>
            </a:r>
            <a:r>
              <a:rPr lang="en-US" b="1" dirty="0" err="1" smtClean="0"/>
              <a:t>časopis</a:t>
            </a:r>
            <a:r>
              <a:rPr lang="x-none" b="1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periodično</a:t>
            </a:r>
            <a:r>
              <a:rPr lang="en-US" dirty="0" smtClean="0"/>
              <a:t> </a:t>
            </a:r>
            <a:r>
              <a:rPr lang="en-US" dirty="0" err="1" smtClean="0"/>
              <a:t>glasilo</a:t>
            </a:r>
            <a:r>
              <a:rPr lang="en-US" dirty="0" smtClean="0"/>
              <a:t> </a:t>
            </a:r>
            <a:r>
              <a:rPr lang="en-US" dirty="0" err="1" smtClean="0"/>
              <a:t>posvećeno</a:t>
            </a:r>
            <a:r>
              <a:rPr lang="en-US" dirty="0" smtClean="0"/>
              <a:t> </a:t>
            </a:r>
            <a:r>
              <a:rPr lang="en-US" dirty="0" err="1" smtClean="0"/>
              <a:t>naučnoistraživačkoj</a:t>
            </a:r>
            <a:r>
              <a:rPr lang="en-US" dirty="0" smtClean="0"/>
              <a:t> </a:t>
            </a:r>
            <a:r>
              <a:rPr lang="en-US" dirty="0" err="1" smtClean="0"/>
              <a:t>problematici</a:t>
            </a:r>
            <a:r>
              <a:rPr lang="en-US" dirty="0" smtClean="0"/>
              <a:t>,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izdaje</a:t>
            </a:r>
            <a:r>
              <a:rPr lang="en-US" dirty="0" smtClean="0"/>
              <a:t> </a:t>
            </a:r>
            <a:r>
              <a:rPr lang="en-US" dirty="0" err="1" smtClean="0"/>
              <a:t>renomirani</a:t>
            </a:r>
            <a:r>
              <a:rPr lang="en-US" dirty="0" smtClean="0"/>
              <a:t> </a:t>
            </a:r>
            <a:r>
              <a:rPr lang="en-US" dirty="0" err="1" smtClean="0"/>
              <a:t>izdavač</a:t>
            </a:r>
            <a:r>
              <a:rPr lang="en-US" dirty="0" smtClean="0"/>
              <a:t>, </a:t>
            </a:r>
            <a:r>
              <a:rPr lang="en-US" dirty="0" err="1" smtClean="0"/>
              <a:t>naučno</a:t>
            </a:r>
            <a:r>
              <a:rPr lang="en-US" dirty="0" smtClean="0"/>
              <a:t> </a:t>
            </a:r>
            <a:r>
              <a:rPr lang="en-US" dirty="0" err="1" smtClean="0"/>
              <a:t>društvo</a:t>
            </a:r>
            <a:r>
              <a:rPr lang="en-US" dirty="0" smtClean="0"/>
              <a:t>, </a:t>
            </a:r>
            <a:r>
              <a:rPr lang="en-US" dirty="0" err="1" smtClean="0"/>
              <a:t>naučne</a:t>
            </a:r>
            <a:r>
              <a:rPr lang="en-US" dirty="0" smtClean="0"/>
              <a:t> </a:t>
            </a:r>
            <a:r>
              <a:rPr lang="en-US" dirty="0" err="1" smtClean="0"/>
              <a:t>ustanove</a:t>
            </a:r>
            <a:r>
              <a:rPr lang="en-US" dirty="0" smtClean="0"/>
              <a:t> u </a:t>
            </a:r>
            <a:r>
              <a:rPr lang="en-US" dirty="0" err="1" smtClean="0"/>
              <a:t>svetu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zemlji</a:t>
            </a:r>
            <a:r>
              <a:rPr lang="en-US" dirty="0" smtClean="0"/>
              <a:t>, u </a:t>
            </a:r>
            <a:r>
              <a:rPr lang="en-US" dirty="0" err="1" smtClean="0"/>
              <a:t>kojem</a:t>
            </a:r>
            <a:r>
              <a:rPr lang="en-US" dirty="0" smtClean="0"/>
              <a:t> se </a:t>
            </a:r>
            <a:r>
              <a:rPr lang="en-US" dirty="0" err="1" smtClean="0"/>
              <a:t>objavljuju</a:t>
            </a:r>
            <a:r>
              <a:rPr lang="en-US" dirty="0" smtClean="0"/>
              <a:t> </a:t>
            </a:r>
            <a:r>
              <a:rPr lang="en-US" dirty="0" err="1" smtClean="0"/>
              <a:t>radovi</a:t>
            </a:r>
            <a:r>
              <a:rPr lang="en-US" dirty="0" smtClean="0"/>
              <a:t> </a:t>
            </a:r>
            <a:r>
              <a:rPr lang="en-US" dirty="0" err="1" smtClean="0"/>
              <a:t>snabdeveni</a:t>
            </a:r>
            <a:r>
              <a:rPr lang="en-US" dirty="0" smtClean="0"/>
              <a:t> </a:t>
            </a:r>
            <a:r>
              <a:rPr lang="en-US" dirty="0" err="1" smtClean="0"/>
              <a:t>naučnom</a:t>
            </a:r>
            <a:r>
              <a:rPr lang="en-US" dirty="0" smtClean="0"/>
              <a:t> </a:t>
            </a:r>
            <a:r>
              <a:rPr lang="en-US" dirty="0" err="1" smtClean="0"/>
              <a:t>aparaturom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recenzirani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kompetentnih</a:t>
            </a:r>
            <a:r>
              <a:rPr lang="en-US" dirty="0" smtClean="0"/>
              <a:t> </a:t>
            </a:r>
            <a:r>
              <a:rPr lang="en-US" dirty="0" err="1" smtClean="0"/>
              <a:t>stručnjaka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naučnim</a:t>
            </a:r>
            <a:r>
              <a:rPr lang="en-US" dirty="0" smtClean="0"/>
              <a:t> </a:t>
            </a:r>
            <a:r>
              <a:rPr lang="en-US" dirty="0" err="1" smtClean="0"/>
              <a:t>zvanjima</a:t>
            </a:r>
            <a:r>
              <a:rPr lang="x-none" dirty="0" smtClean="0"/>
              <a:t>.</a:t>
            </a:r>
            <a:r>
              <a:rPr lang="en-US" dirty="0" smtClean="0"/>
              <a:t> </a:t>
            </a:r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Scholar</a:t>
            </a:r>
            <a:r>
              <a:rPr lang="mk-MK" b="1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Jednostavno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pretraživanje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unos reči za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pretraživanje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jednu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liniju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kori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šćenja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posebni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operator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Moguće je koristiti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uobičajene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operatore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znak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(operator AND),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znak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(operator NOT), operator OR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i operator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sr-Latn-C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Preveliki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broj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rezultata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koristiti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napredno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pretraživanje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mnogo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nedostataka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Google Scholar je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najbolji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besplatni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dostupan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pretraživanje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naučne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literature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prisutne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Internetu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ogo_Google-Schol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28600"/>
            <a:ext cx="914400" cy="914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Naučni</a:t>
            </a:r>
            <a:r>
              <a:rPr lang="en-US" b="1" dirty="0" smtClean="0"/>
              <a:t> </a:t>
            </a:r>
            <a:r>
              <a:rPr lang="en-US" b="1" dirty="0" err="1" smtClean="0"/>
              <a:t>časopis</a:t>
            </a:r>
            <a:r>
              <a:rPr lang="x-none" b="1" dirty="0" smtClean="0"/>
              <a:t>i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kategorisani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: </a:t>
            </a:r>
          </a:p>
          <a:p>
            <a:pPr lvl="1"/>
            <a:r>
              <a:rPr lang="x-none" sz="1900" b="1" dirty="0" smtClean="0">
                <a:latin typeface="+mj-lt"/>
              </a:rPr>
              <a:t>V</a:t>
            </a:r>
            <a:r>
              <a:rPr lang="vi-VN" sz="1900" b="1" dirty="0" smtClean="0">
                <a:latin typeface="+mj-lt"/>
              </a:rPr>
              <a:t>rhunski međunarodni časopis</a:t>
            </a:r>
            <a:r>
              <a:rPr lang="x-none" sz="1900" b="1" dirty="0" smtClean="0">
                <a:latin typeface="+mj-lt"/>
              </a:rPr>
              <a:t> </a:t>
            </a:r>
            <a:r>
              <a:rPr lang="x-none" sz="1900" dirty="0" smtClean="0">
                <a:latin typeface="+mj-lt"/>
              </a:rPr>
              <a:t>(među prvih </a:t>
            </a:r>
            <a:r>
              <a:rPr lang="vi-VN" sz="1900" dirty="0" smtClean="0">
                <a:latin typeface="+mj-lt"/>
              </a:rPr>
              <a:t>30% na listi za odg</a:t>
            </a:r>
            <a:r>
              <a:rPr lang="x-none" sz="1900" dirty="0" smtClean="0">
                <a:latin typeface="+mj-lt"/>
              </a:rPr>
              <a:t>ovarajuću </a:t>
            </a:r>
            <a:r>
              <a:rPr lang="vi-VN" sz="1900" dirty="0" smtClean="0">
                <a:latin typeface="+mj-lt"/>
              </a:rPr>
              <a:t>disciplinu</a:t>
            </a:r>
            <a:r>
              <a:rPr lang="x-none" sz="1900" dirty="0" smtClean="0">
                <a:latin typeface="+mj-lt"/>
              </a:rPr>
              <a:t>)</a:t>
            </a:r>
            <a:endParaRPr lang="vi-VN" sz="1900" dirty="0" smtClean="0">
              <a:latin typeface="+mj-lt"/>
            </a:endParaRPr>
          </a:p>
          <a:p>
            <a:pPr lvl="1"/>
            <a:r>
              <a:rPr lang="vi-VN" sz="1900" b="1" dirty="0" smtClean="0">
                <a:latin typeface="+mj-lt"/>
              </a:rPr>
              <a:t>Istaknuti međunarodni časopis </a:t>
            </a:r>
            <a:r>
              <a:rPr lang="x-none" sz="1900" dirty="0" smtClean="0">
                <a:latin typeface="+mj-lt"/>
              </a:rPr>
              <a:t>(između 30% i 50% na istoj listi)</a:t>
            </a:r>
            <a:endParaRPr lang="vi-VN" sz="1900" dirty="0" smtClean="0">
              <a:latin typeface="+mj-lt"/>
            </a:endParaRPr>
          </a:p>
          <a:p>
            <a:pPr lvl="1"/>
            <a:r>
              <a:rPr lang="x-none" sz="1900" b="1" dirty="0" smtClean="0">
                <a:latin typeface="+mj-lt"/>
              </a:rPr>
              <a:t>M</a:t>
            </a:r>
            <a:r>
              <a:rPr lang="vi-VN" sz="1900" b="1" dirty="0" smtClean="0">
                <a:latin typeface="+mj-lt"/>
              </a:rPr>
              <a:t>eđunarodni časopis </a:t>
            </a:r>
            <a:r>
              <a:rPr lang="x-none" sz="1900" dirty="0" smtClean="0">
                <a:latin typeface="+mj-lt"/>
              </a:rPr>
              <a:t>(</a:t>
            </a:r>
            <a:r>
              <a:rPr lang="vi-VN" sz="1900" dirty="0" smtClean="0">
                <a:latin typeface="+mj-lt"/>
              </a:rPr>
              <a:t>na listi, ali </a:t>
            </a:r>
            <a:r>
              <a:rPr lang="x-none" sz="1900" dirty="0" smtClean="0">
                <a:latin typeface="+mj-lt"/>
              </a:rPr>
              <a:t>nije svrstan u prvih </a:t>
            </a:r>
            <a:r>
              <a:rPr lang="vi-VN" sz="1900" dirty="0" smtClean="0">
                <a:latin typeface="+mj-lt"/>
              </a:rPr>
              <a:t>50%</a:t>
            </a:r>
            <a:r>
              <a:rPr lang="x-none" sz="1900" dirty="0" smtClean="0">
                <a:latin typeface="+mj-lt"/>
              </a:rPr>
              <a:t>)</a:t>
            </a:r>
            <a:endParaRPr lang="vi-VN" sz="1900" dirty="0" smtClean="0">
              <a:latin typeface="+mj-lt"/>
            </a:endParaRPr>
          </a:p>
          <a:p>
            <a:pPr lvl="1"/>
            <a:r>
              <a:rPr lang="vi-VN" sz="1900" b="1" dirty="0" smtClean="0">
                <a:latin typeface="+mj-lt"/>
              </a:rPr>
              <a:t>Časopis međunarodnog značaja </a:t>
            </a:r>
            <a:r>
              <a:rPr lang="x-none" sz="1900" dirty="0" smtClean="0">
                <a:latin typeface="+mj-lt"/>
              </a:rPr>
              <a:t>(</a:t>
            </a:r>
            <a:r>
              <a:rPr lang="vi-VN" sz="1900" dirty="0" smtClean="0">
                <a:latin typeface="+mj-lt"/>
              </a:rPr>
              <a:t>verifikovan posebnim odlukama</a:t>
            </a:r>
            <a:r>
              <a:rPr lang="x-none" sz="1900" dirty="0" smtClean="0">
                <a:latin typeface="+mj-lt"/>
              </a:rPr>
              <a:t>)</a:t>
            </a:r>
            <a:r>
              <a:rPr lang="vi-VN" sz="1900" dirty="0" smtClean="0">
                <a:latin typeface="+mj-lt"/>
              </a:rPr>
              <a:t> </a:t>
            </a:r>
          </a:p>
          <a:p>
            <a:pPr lvl="1"/>
            <a:r>
              <a:rPr lang="en-US" sz="1900" b="1" dirty="0" err="1" smtClean="0">
                <a:latin typeface="+mj-lt"/>
              </a:rPr>
              <a:t>Vodeći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časopis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nacionalnog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značaja</a:t>
            </a:r>
            <a:r>
              <a:rPr lang="en-US" sz="1900" b="1" dirty="0" smtClean="0">
                <a:latin typeface="+mj-lt"/>
              </a:rPr>
              <a:t> </a:t>
            </a:r>
            <a:r>
              <a:rPr lang="x-none" sz="1900" dirty="0" smtClean="0">
                <a:latin typeface="+mj-lt"/>
              </a:rPr>
              <a:t>(domaći </a:t>
            </a:r>
            <a:r>
              <a:rPr lang="en-US" sz="1900" dirty="0" err="1" smtClean="0">
                <a:latin typeface="+mj-lt"/>
              </a:rPr>
              <a:t>časopis</a:t>
            </a:r>
            <a:r>
              <a:rPr lang="x-none" sz="1900" dirty="0" smtClean="0">
                <a:latin typeface="+mj-lt"/>
              </a:rPr>
              <a:t>,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najuticajniji</a:t>
            </a:r>
            <a:r>
              <a:rPr lang="en-US" sz="1900" dirty="0" smtClean="0">
                <a:latin typeface="+mj-lt"/>
              </a:rPr>
              <a:t> u </a:t>
            </a:r>
            <a:r>
              <a:rPr lang="en-US" sz="1900" dirty="0" err="1" smtClean="0">
                <a:latin typeface="+mj-lt"/>
              </a:rPr>
              <a:t>svojoj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disciplini</a:t>
            </a:r>
            <a:r>
              <a:rPr lang="en-US" sz="1900" dirty="0" smtClean="0">
                <a:latin typeface="+mj-lt"/>
              </a:rPr>
              <a:t> a </a:t>
            </a:r>
            <a:r>
              <a:rPr lang="en-US" sz="1900" dirty="0" err="1" smtClean="0">
                <a:latin typeface="+mj-lt"/>
              </a:rPr>
              <a:t>da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nije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na</a:t>
            </a:r>
            <a:r>
              <a:rPr lang="en-US" sz="1900" dirty="0" smtClean="0">
                <a:latin typeface="+mj-lt"/>
              </a:rPr>
              <a:t> ISI </a:t>
            </a:r>
            <a:r>
              <a:rPr lang="en-US" sz="1900" dirty="0" err="1" smtClean="0">
                <a:latin typeface="+mj-lt"/>
              </a:rPr>
              <a:t>listama</a:t>
            </a:r>
            <a:r>
              <a:rPr lang="x-none" sz="1900" dirty="0" smtClean="0">
                <a:latin typeface="+mj-lt"/>
              </a:rPr>
              <a:t>)</a:t>
            </a:r>
            <a:r>
              <a:rPr lang="en-US" sz="1900" dirty="0" smtClean="0">
                <a:latin typeface="+mj-lt"/>
              </a:rPr>
              <a:t> </a:t>
            </a:r>
          </a:p>
          <a:p>
            <a:pPr lvl="1"/>
            <a:r>
              <a:rPr lang="en-US" sz="1900" b="1" dirty="0" err="1" smtClean="0">
                <a:latin typeface="+mj-lt"/>
              </a:rPr>
              <a:t>Časopis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nacionalnog</a:t>
            </a:r>
            <a:r>
              <a:rPr lang="en-US" sz="1900" b="1" dirty="0" smtClean="0">
                <a:latin typeface="+mj-lt"/>
              </a:rPr>
              <a:t> </a:t>
            </a:r>
            <a:r>
              <a:rPr lang="en-US" sz="1900" b="1" dirty="0" err="1" smtClean="0">
                <a:latin typeface="+mj-lt"/>
              </a:rPr>
              <a:t>značaja</a:t>
            </a:r>
            <a:r>
              <a:rPr lang="en-US" sz="1900" b="1" dirty="0" smtClean="0">
                <a:latin typeface="+mj-lt"/>
              </a:rPr>
              <a:t> </a:t>
            </a:r>
            <a:r>
              <a:rPr lang="x-none" sz="1900" dirty="0" smtClean="0">
                <a:latin typeface="+mj-lt"/>
              </a:rPr>
              <a:t>(</a:t>
            </a:r>
            <a:r>
              <a:rPr lang="en-US" sz="1900" dirty="0" err="1" smtClean="0">
                <a:latin typeface="+mj-lt"/>
              </a:rPr>
              <a:t>domaći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časopis</a:t>
            </a:r>
            <a:r>
              <a:rPr lang="x-none" sz="1900" dirty="0" smtClean="0">
                <a:latin typeface="+mj-lt"/>
              </a:rPr>
              <a:t>,</a:t>
            </a:r>
            <a:r>
              <a:rPr lang="en-US" sz="1900" dirty="0" smtClean="0">
                <a:latin typeface="+mj-lt"/>
              </a:rPr>
              <a:t> u </a:t>
            </a:r>
            <a:r>
              <a:rPr lang="en-US" sz="1900" dirty="0" err="1" smtClean="0">
                <a:latin typeface="+mj-lt"/>
              </a:rPr>
              <a:t>prvih</a:t>
            </a:r>
            <a:r>
              <a:rPr lang="en-US" sz="1900" dirty="0" smtClean="0">
                <a:latin typeface="+mj-lt"/>
              </a:rPr>
              <a:t> 50% </a:t>
            </a:r>
            <a:r>
              <a:rPr lang="en-US" sz="1900" dirty="0" err="1" smtClean="0">
                <a:latin typeface="+mj-lt"/>
              </a:rPr>
              <a:t>na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osnovu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analize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koju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sprovodi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Ministarstvo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nauke</a:t>
            </a:r>
            <a:r>
              <a:rPr lang="x-none" sz="1900" dirty="0" smtClean="0">
                <a:latin typeface="+mj-lt"/>
              </a:rPr>
              <a:t>)</a:t>
            </a:r>
            <a:r>
              <a:rPr lang="en-US" sz="1900" dirty="0" smtClean="0">
                <a:latin typeface="+mj-lt"/>
              </a:rPr>
              <a:t> </a:t>
            </a:r>
          </a:p>
          <a:p>
            <a:pPr lvl="1"/>
            <a:r>
              <a:rPr lang="vi-VN" sz="1900" b="1" dirty="0" smtClean="0">
                <a:latin typeface="+mj-lt"/>
              </a:rPr>
              <a:t>Naučni časopis </a:t>
            </a:r>
            <a:r>
              <a:rPr lang="x-none" sz="1900" dirty="0" smtClean="0">
                <a:latin typeface="+mj-lt"/>
              </a:rPr>
              <a:t>(</a:t>
            </a:r>
            <a:r>
              <a:rPr lang="vi-VN" sz="1900" dirty="0" smtClean="0">
                <a:latin typeface="+mj-lt"/>
              </a:rPr>
              <a:t>zadovoljava uslove za indeksiranje u nacionalnom citatnom indeksu, a ne spada u prvih 50% na listi Ministarstva nauke</a:t>
            </a:r>
            <a:r>
              <a:rPr lang="x-none" sz="1900" dirty="0" smtClean="0">
                <a:latin typeface="+mj-lt"/>
              </a:rPr>
              <a:t>)</a:t>
            </a:r>
            <a:endParaRPr lang="vi-VN" sz="19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Međunarodnim naučni skup</a:t>
            </a:r>
            <a:r>
              <a:rPr lang="x-none" b="1" dirty="0" smtClean="0"/>
              <a:t> </a:t>
            </a:r>
            <a:r>
              <a:rPr lang="x-none" dirty="0" smtClean="0"/>
              <a:t>je</a:t>
            </a:r>
            <a:r>
              <a:rPr lang="vi-VN" dirty="0" smtClean="0"/>
              <a:t> skup u zemlji ili inostranstvu koji organizuje međunarodni naučni odbor čiji su članovi iz najmanje 5 zemalja i najmanje 10 učesnika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inostranstva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radovima</a:t>
            </a:r>
            <a:r>
              <a:rPr lang="en-US" dirty="0" smtClean="0"/>
              <a:t>.</a:t>
            </a:r>
            <a:endParaRPr lang="x-none" dirty="0" smtClean="0"/>
          </a:p>
          <a:p>
            <a:r>
              <a:rPr lang="en-US" b="1" dirty="0" err="1" smtClean="0"/>
              <a:t>Nacionalni</a:t>
            </a:r>
            <a:r>
              <a:rPr lang="en-US" b="1" dirty="0" smtClean="0"/>
              <a:t> </a:t>
            </a:r>
            <a:r>
              <a:rPr lang="en-US" b="1" dirty="0" err="1" smtClean="0"/>
              <a:t>naučni</a:t>
            </a:r>
            <a:r>
              <a:rPr lang="en-US" b="1" dirty="0" smtClean="0"/>
              <a:t> </a:t>
            </a:r>
            <a:r>
              <a:rPr lang="en-US" b="1" dirty="0" err="1" smtClean="0"/>
              <a:t>skup</a:t>
            </a:r>
            <a:r>
              <a:rPr lang="en-US" b="1" dirty="0" smtClean="0"/>
              <a:t> </a:t>
            </a:r>
            <a:r>
              <a:rPr lang="x-none" dirty="0" smtClean="0"/>
              <a:t>je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organizuje</a:t>
            </a:r>
            <a:r>
              <a:rPr lang="en-US" dirty="0" smtClean="0"/>
              <a:t> </a:t>
            </a:r>
            <a:r>
              <a:rPr lang="en-US" dirty="0" err="1" smtClean="0"/>
              <a:t>nacionalni</a:t>
            </a:r>
            <a:r>
              <a:rPr lang="en-US" dirty="0" smtClean="0"/>
              <a:t> </a:t>
            </a:r>
            <a:r>
              <a:rPr lang="en-US" dirty="0" err="1" smtClean="0"/>
              <a:t>naučni</a:t>
            </a:r>
            <a:r>
              <a:rPr lang="en-US" dirty="0" smtClean="0"/>
              <a:t> </a:t>
            </a:r>
            <a:r>
              <a:rPr lang="en-US" dirty="0" err="1" smtClean="0"/>
              <a:t>komitet</a:t>
            </a:r>
            <a:r>
              <a:rPr lang="en-US" dirty="0" smtClean="0"/>
              <a:t>, </a:t>
            </a:r>
            <a:r>
              <a:rPr lang="en-US" dirty="0" err="1" smtClean="0"/>
              <a:t>udruženje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institucija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odbor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eminentnih</a:t>
            </a:r>
            <a:r>
              <a:rPr lang="en-US" dirty="0" smtClean="0"/>
              <a:t> </a:t>
            </a:r>
            <a:r>
              <a:rPr lang="en-US" dirty="0" err="1" smtClean="0"/>
              <a:t>stručnjaka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najmanje</a:t>
            </a:r>
            <a:r>
              <a:rPr lang="en-US" dirty="0" smtClean="0"/>
              <a:t> 10 </a:t>
            </a:r>
            <a:r>
              <a:rPr lang="en-US" dirty="0" err="1" smtClean="0"/>
              <a:t>izlagača</a:t>
            </a:r>
            <a:r>
              <a:rPr lang="en-US" dirty="0" smtClean="0"/>
              <a:t>. </a:t>
            </a:r>
            <a:endParaRPr lang="x-none" dirty="0" smtClean="0"/>
          </a:p>
          <a:p>
            <a:endParaRPr lang="vi-VN" sz="19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/>
              <a:t>SCI</a:t>
            </a:r>
            <a:r>
              <a:rPr lang="x-none" b="1" dirty="0" smtClean="0"/>
              <a:t>NDEKS</a:t>
            </a:r>
            <a:r>
              <a:rPr lang="vi-VN" b="1" dirty="0" smtClean="0"/>
              <a:t> </a:t>
            </a:r>
            <a:r>
              <a:rPr lang="vi-VN" dirty="0" smtClean="0"/>
              <a:t>je srpski nacionalni citatni indeks, razvijen da služi kao dopuna međunarodnim (Thompson</a:t>
            </a: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en-US" dirty="0" smtClean="0"/>
              <a:t> </a:t>
            </a:r>
            <a:r>
              <a:rPr lang="vi-VN" dirty="0" smtClean="0"/>
              <a:t>ISI, Scopus) citatnim indeksima</a:t>
            </a:r>
            <a:r>
              <a:rPr lang="x-none" dirty="0" smtClean="0"/>
              <a:t>.</a:t>
            </a:r>
          </a:p>
          <a:p>
            <a:r>
              <a:rPr lang="x-none" dirty="0" smtClean="0"/>
              <a:t>S</a:t>
            </a:r>
            <a:r>
              <a:rPr lang="en-US" dirty="0" err="1" smtClean="0"/>
              <a:t>adrži</a:t>
            </a:r>
            <a:r>
              <a:rPr lang="en-US" dirty="0" smtClean="0"/>
              <a:t> </a:t>
            </a:r>
            <a:r>
              <a:rPr lang="en-US" dirty="0" err="1" smtClean="0"/>
              <a:t>referenc</a:t>
            </a:r>
            <a:r>
              <a:rPr lang="x-none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x-none" dirty="0" smtClean="0"/>
              <a:t>čl</a:t>
            </a:r>
            <a:r>
              <a:rPr lang="en-US" dirty="0" err="1" smtClean="0"/>
              <a:t>anaka</a:t>
            </a:r>
            <a:r>
              <a:rPr lang="en-US" dirty="0" smtClean="0"/>
              <a:t> </a:t>
            </a:r>
            <a:r>
              <a:rPr lang="en-US" dirty="0" err="1" smtClean="0"/>
              <a:t>objavljenih</a:t>
            </a:r>
            <a:r>
              <a:rPr lang="en-US" dirty="0" smtClean="0"/>
              <a:t> </a:t>
            </a:r>
            <a:r>
              <a:rPr lang="x-none" dirty="0" smtClean="0"/>
              <a:t>u r</a:t>
            </a:r>
            <a:r>
              <a:rPr lang="en-US" dirty="0" err="1" smtClean="0"/>
              <a:t>azličiti</a:t>
            </a:r>
            <a:r>
              <a:rPr lang="x-none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domaći</a:t>
            </a:r>
            <a:r>
              <a:rPr lang="x-none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časopis</a:t>
            </a:r>
            <a:r>
              <a:rPr lang="x-none" dirty="0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2000. </a:t>
            </a:r>
            <a:r>
              <a:rPr lang="en-US" dirty="0" err="1" smtClean="0"/>
              <a:t>godine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nadalje</a:t>
            </a:r>
            <a:r>
              <a:rPr lang="en-US" dirty="0" smtClean="0"/>
              <a:t>, </a:t>
            </a:r>
            <a:r>
              <a:rPr lang="pl-PL" dirty="0" smtClean="0"/>
              <a:t>odnosno u društvenim naukama</a:t>
            </a:r>
            <a:r>
              <a:rPr lang="en-US" dirty="0" smtClean="0"/>
              <a:t> </a:t>
            </a:r>
            <a:r>
              <a:rPr lang="pl-PL" dirty="0" smtClean="0"/>
              <a:t>od 1991.</a:t>
            </a:r>
            <a:r>
              <a:rPr lang="en-US" dirty="0" smtClean="0"/>
              <a:t> </a:t>
            </a:r>
            <a:r>
              <a:rPr lang="en-US" dirty="0" err="1" smtClean="0"/>
              <a:t>godine</a:t>
            </a:r>
            <a:r>
              <a:rPr lang="pl-PL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pl-PL" dirty="0" smtClean="0"/>
              <a:t>nadalje.</a:t>
            </a:r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Evaluacija</a:t>
            </a:r>
            <a:r>
              <a:rPr lang="en-US" dirty="0" smtClean="0"/>
              <a:t> </a:t>
            </a:r>
            <a:r>
              <a:rPr lang="en-US" dirty="0" err="1" smtClean="0"/>
              <a:t>naučnog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u </a:t>
            </a:r>
            <a:r>
              <a:rPr lang="en-US" dirty="0" err="1" smtClean="0"/>
              <a:t>Srbiji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Pristup</a:t>
            </a:r>
            <a:r>
              <a:rPr lang="en-US" dirty="0" smtClean="0"/>
              <a:t> SCINDEKS-u </a:t>
            </a:r>
            <a:r>
              <a:rPr lang="x-none" dirty="0" smtClean="0"/>
              <a:t>na </a:t>
            </a:r>
            <a:r>
              <a:rPr lang="en-US" u="sng" dirty="0" smtClean="0">
                <a:hlinkClick r:id="rId2"/>
              </a:rPr>
              <a:t>http://scindeks.nb.rs/</a:t>
            </a:r>
            <a:endParaRPr lang="x-none" u="sng" dirty="0" smtClean="0"/>
          </a:p>
          <a:p>
            <a:r>
              <a:rPr lang="x-none" dirty="0" smtClean="0"/>
              <a:t>P</a:t>
            </a:r>
            <a:r>
              <a:rPr lang="en-US" dirty="0" err="1" smtClean="0"/>
              <a:t>ovezan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: </a:t>
            </a:r>
            <a:endParaRPr lang="x-none" dirty="0" smtClean="0"/>
          </a:p>
          <a:p>
            <a:pPr lvl="1"/>
            <a:r>
              <a:rPr lang="vi-VN" dirty="0" smtClean="0"/>
              <a:t>Repozitorijumom Narodne biblioteke Srbije</a:t>
            </a:r>
            <a:r>
              <a:rPr lang="x-none" dirty="0" smtClean="0"/>
              <a:t> </a:t>
            </a:r>
            <a:r>
              <a:rPr lang="en-US" u="sng" dirty="0" smtClean="0">
                <a:hlinkClick r:id="rId3"/>
              </a:rPr>
              <a:t>http://scindeks-repozitorijum.nb.rs/</a:t>
            </a:r>
            <a:endParaRPr lang="x-none" u="sng" dirty="0" smtClean="0"/>
          </a:p>
          <a:p>
            <a:pPr lvl="1"/>
            <a:r>
              <a:rPr lang="vi-VN" dirty="0" smtClean="0"/>
              <a:t>Bibliometrijskim izveštajem o časopisima CEON</a:t>
            </a:r>
            <a:r>
              <a:rPr lang="en-US" dirty="0" smtClean="0"/>
              <a:t>-</a:t>
            </a:r>
            <a:r>
              <a:rPr lang="vi-VN" dirty="0" smtClean="0"/>
              <a:t>a </a:t>
            </a:r>
            <a:r>
              <a:rPr lang="en-US" u="sng" dirty="0" smtClean="0">
                <a:hlinkClick r:id="rId4"/>
              </a:rPr>
              <a:t>http://nainfo.nb.rs/kategorizacija/</a:t>
            </a:r>
            <a:endParaRPr lang="x-none" u="sng" dirty="0" smtClean="0"/>
          </a:p>
          <a:p>
            <a:pPr lvl="1"/>
            <a:r>
              <a:rPr lang="x-none" dirty="0" smtClean="0"/>
              <a:t>M</a:t>
            </a:r>
            <a:r>
              <a:rPr lang="vi-VN" dirty="0" smtClean="0"/>
              <a:t>eđunarodnim časopisima obezbeđenim posredstvom KoBSON-a </a:t>
            </a:r>
            <a:endParaRPr lang="x-none" dirty="0" smtClean="0"/>
          </a:p>
          <a:p>
            <a:pPr lvl="1"/>
            <a:r>
              <a:rPr lang="en-US" dirty="0" smtClean="0"/>
              <a:t>P</a:t>
            </a:r>
            <a:r>
              <a:rPr lang="vi-VN" dirty="0" smtClean="0"/>
              <a:t>ortalom DOPISNIca CEON-a.</a:t>
            </a:r>
            <a:r>
              <a:rPr lang="en-US" u="sng" dirty="0" smtClean="0"/>
              <a:t> </a:t>
            </a:r>
            <a:r>
              <a:rPr lang="en-US" u="sng" dirty="0" smtClean="0">
                <a:hlinkClick r:id="rId5"/>
              </a:rPr>
              <a:t>http://dopisnica.ceon.rs</a:t>
            </a:r>
            <a:endParaRPr lang="x-none" u="sng" dirty="0" smtClean="0"/>
          </a:p>
          <a:p>
            <a:pPr lvl="1"/>
            <a:endParaRPr lang="x-non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3429000"/>
            <a:ext cx="7123113" cy="1673225"/>
          </a:xfrm>
        </p:spPr>
        <p:txBody>
          <a:bodyPr>
            <a:normAutofit/>
          </a:bodyPr>
          <a:lstStyle/>
          <a:p>
            <a:r>
              <a:rPr lang="sr-Latn-CS" sz="5600" dirty="0" smtClean="0"/>
              <a:t>HVALA NA PAŽNJI</a:t>
            </a:r>
            <a:endParaRPr lang="en-US" sz="5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Nau</a:t>
            </a:r>
            <a:r>
              <a:rPr lang="sr-Latn-CS" dirty="0" smtClean="0"/>
              <a:t>čne informacije u Srbiji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Google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skeniranja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celokupnog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fonda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nekoliko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najvećih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javnih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univerzitetskih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biblioteka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planirajući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napravi bazu od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oko 35 miliona digitalizovanih publikacija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trenutno je prekinut,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digitalizovano je do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sada oko 12 miliona knjiga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Problem je u tome što biblioteke, prema zakonima o autorskim pravima, imaju pravo 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pozajmljuju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umnožavaju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je Google bio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spreman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naknadu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autorska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mnoge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starije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knjige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njihovi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nosioci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njih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može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doći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legalan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pristanak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digitalizaciju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svojih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oogle_books_logo_st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609600"/>
            <a:ext cx="1895475" cy="3067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485</TotalTime>
  <Words>5019</Words>
  <Application>Microsoft Office PowerPoint</Application>
  <PresentationFormat>On-screen Show (4:3)</PresentationFormat>
  <Paragraphs>528</Paragraphs>
  <Slides>84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Median</vt:lpstr>
      <vt:lpstr>Naučne informacije u Srbiji</vt:lpstr>
      <vt:lpstr>S A D R Ž A J</vt:lpstr>
      <vt:lpstr>Pretraživanje naučnih informacija preko Interneta</vt:lpstr>
      <vt:lpstr>Slide 4</vt:lpstr>
      <vt:lpstr>Pretraživači (1/2)</vt:lpstr>
      <vt:lpstr>Pretraživači (2/2)</vt:lpstr>
      <vt:lpstr>Google Scholar (1/2)</vt:lpstr>
      <vt:lpstr>Google Scholar (2/2)</vt:lpstr>
      <vt:lpstr>Google Books</vt:lpstr>
      <vt:lpstr>Budućnost...</vt:lpstr>
      <vt:lpstr>Pristup naučnim informacijama u Srbiji  (1/6)</vt:lpstr>
      <vt:lpstr>Pristup naučnim informacijama u Srbiji  (2/6)</vt:lpstr>
      <vt:lpstr>Pristup naučnim informacijama u Srbiji  (3/6)</vt:lpstr>
      <vt:lpstr>Pristup naučnim informacijama u Srbiji  (4/6)</vt:lpstr>
      <vt:lpstr>Pristup naučnim informacijama u Srbiji  (5/6)</vt:lpstr>
      <vt:lpstr>Pristup naučnim informacijama u Srbiji  (6/6)</vt:lpstr>
      <vt:lpstr>Elektronski izvori informacija u Srbiji (1/4)</vt:lpstr>
      <vt:lpstr>Elektronski izvori informacija u Srbiji (2/4)</vt:lpstr>
      <vt:lpstr>Elektronski izvori informacija u Srbiji (3/4)</vt:lpstr>
      <vt:lpstr>Elektronski izvori informacija u Srbiji (4/4)</vt:lpstr>
      <vt:lpstr>Slide 21</vt:lpstr>
      <vt:lpstr>S A D R Ž A J</vt:lpstr>
      <vt:lpstr>Autorska prava</vt:lpstr>
      <vt:lpstr>Autorska prava - zakoni</vt:lpstr>
      <vt:lpstr>Autorska prava - izuzeci</vt:lpstr>
      <vt:lpstr>Autorska prava - Internet</vt:lpstr>
      <vt:lpstr>Licence</vt:lpstr>
      <vt:lpstr>Creative Commons licence</vt:lpstr>
      <vt:lpstr>Univerzitet u Beogradu</vt:lpstr>
      <vt:lpstr>Citiranje</vt:lpstr>
      <vt:lpstr>Plagijarizam</vt:lpstr>
      <vt:lpstr>Open Access</vt:lpstr>
      <vt:lpstr>Open Access – pojam i inicijative</vt:lpstr>
      <vt:lpstr>Zakonske regulative OA</vt:lpstr>
      <vt:lpstr>Oblici ostvarivanja OA</vt:lpstr>
      <vt:lpstr>Benefiti OA</vt:lpstr>
      <vt:lpstr>OA Baze</vt:lpstr>
      <vt:lpstr>OA pristup - činjenice</vt:lpstr>
      <vt:lpstr>OA - budućnost</vt:lpstr>
      <vt:lpstr>OA - univerziteti</vt:lpstr>
      <vt:lpstr>Zaključak</vt:lpstr>
      <vt:lpstr>S A D R Ž A J</vt:lpstr>
      <vt:lpstr>Sadržaj</vt:lpstr>
      <vt:lpstr>Uvod</vt:lpstr>
      <vt:lpstr>Uvod</vt:lpstr>
      <vt:lpstr>Uvod</vt:lpstr>
      <vt:lpstr>Uvod</vt:lpstr>
      <vt:lpstr>Uvod</vt:lpstr>
      <vt:lpstr>Naukometrija</vt:lpstr>
      <vt:lpstr>Naukometrija</vt:lpstr>
      <vt:lpstr>Naukometrija</vt:lpstr>
      <vt:lpstr>Naukometrija</vt:lpstr>
      <vt:lpstr>Naukometrija</vt:lpstr>
      <vt:lpstr>Naukometrija</vt:lpstr>
      <vt:lpstr>Bibliometrijski indikatori</vt:lpstr>
      <vt:lpstr>Bibliometrijski indikatori</vt:lpstr>
      <vt:lpstr>Bibliometrijski indikatori</vt:lpstr>
      <vt:lpstr>Bibliometrijski indikatori</vt:lpstr>
      <vt:lpstr>Bibliometrijski indikatori</vt:lpstr>
      <vt:lpstr>Bibliometrijski indikatori</vt:lpstr>
      <vt:lpstr>Citiranost i citatni indeksi </vt:lpstr>
      <vt:lpstr>Citiranost i citatni indeksi </vt:lpstr>
      <vt:lpstr>Citiranost i citatni indeksi </vt:lpstr>
      <vt:lpstr>Citiranost i citatni indeksi </vt:lpstr>
      <vt:lpstr>Citiranost i citatni indeksi </vt:lpstr>
      <vt:lpstr>Citatne baze podataka</vt:lpstr>
      <vt:lpstr>Citatne baze podataka</vt:lpstr>
      <vt:lpstr>Citatne baze podataka</vt:lpstr>
      <vt:lpstr>Citatne baze podataka</vt:lpstr>
      <vt:lpstr>Citatne baze podataka</vt:lpstr>
      <vt:lpstr>Citatne baze podataka</vt:lpstr>
      <vt:lpstr>Citatne baze podataka</vt:lpstr>
      <vt:lpstr>Citatne baze podataka</vt:lpstr>
      <vt:lpstr>Evaluacija naučnog rada u Srbiji</vt:lpstr>
      <vt:lpstr>Evaluacija naučnog rada u Srbiji</vt:lpstr>
      <vt:lpstr>Evaluacija naučnog rada u Srbiji</vt:lpstr>
      <vt:lpstr>Evaluacija naučnog rada u Srbiji</vt:lpstr>
      <vt:lpstr>Evaluacija naučnog rada u Srbiji</vt:lpstr>
      <vt:lpstr>Evaluacija naučnog rada u Srbiji</vt:lpstr>
      <vt:lpstr>Evaluacija naučnog rada u Srbiji</vt:lpstr>
      <vt:lpstr>Evaluacija naučnog rada u Srbiji</vt:lpstr>
      <vt:lpstr>Evaluacija naučnog rada u Srbiji</vt:lpstr>
      <vt:lpstr>Evaluacija naučnog rada u Srbiji</vt:lpstr>
      <vt:lpstr>Naučne informacije u Srbiji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!Fantazio!</cp:lastModifiedBy>
  <cp:revision>55</cp:revision>
  <dcterms:created xsi:type="dcterms:W3CDTF">2006-08-16T00:00:00Z</dcterms:created>
  <dcterms:modified xsi:type="dcterms:W3CDTF">2012-06-01T06:24:14Z</dcterms:modified>
</cp:coreProperties>
</file>