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3" r:id="rId7"/>
    <p:sldId id="264" r:id="rId8"/>
    <p:sldId id="265" r:id="rId9"/>
    <p:sldId id="266" r:id="rId10"/>
    <p:sldId id="267" r:id="rId11"/>
    <p:sldId id="268" r:id="rId12"/>
    <p:sldId id="282" r:id="rId13"/>
    <p:sldId id="283" r:id="rId14"/>
    <p:sldId id="285" r:id="rId15"/>
    <p:sldId id="286" r:id="rId16"/>
    <p:sldId id="287" r:id="rId17"/>
    <p:sldId id="270" r:id="rId18"/>
    <p:sldId id="269" r:id="rId19"/>
    <p:sldId id="275" r:id="rId20"/>
    <p:sldId id="276" r:id="rId21"/>
    <p:sldId id="277" r:id="rId22"/>
    <p:sldId id="278" r:id="rId23"/>
    <p:sldId id="271" r:id="rId24"/>
    <p:sldId id="279" r:id="rId25"/>
    <p:sldId id="280" r:id="rId26"/>
    <p:sldId id="281" r:id="rId27"/>
    <p:sldId id="273" r:id="rId28"/>
    <p:sldId id="272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5FDB2F7-A224-42E2-AB7B-B58C7CF8AC3E}">
          <p14:sldIdLst>
            <p14:sldId id="256"/>
            <p14:sldId id="257"/>
          </p14:sldIdLst>
        </p14:section>
        <p14:section name="Introducción" id="{BDB8AD66-9475-4526-875D-8EB50D17857C}">
          <p14:sldIdLst>
            <p14:sldId id="261"/>
            <p14:sldId id="262"/>
          </p14:sldIdLst>
        </p14:section>
        <p14:section name="Estándares" id="{3C8954CF-FFA2-4F8D-9655-DB21A82C9273}">
          <p14:sldIdLst>
            <p14:sldId id="258"/>
          </p14:sldIdLst>
        </p14:section>
        <p14:section name="Decoradores" id="{793D3AB5-C732-4C9D-8F7E-93E68FF7A6EB}">
          <p14:sldIdLst>
            <p14:sldId id="263"/>
            <p14:sldId id="264"/>
            <p14:sldId id="265"/>
            <p14:sldId id="266"/>
            <p14:sldId id="267"/>
          </p14:sldIdLst>
        </p14:section>
        <p14:section name="Módulos" id="{7E072508-FA8E-4757-A142-2F4BBFE0816E}">
          <p14:sldIdLst>
            <p14:sldId id="268"/>
          </p14:sldIdLst>
        </p14:section>
        <p14:section name="Rejillas" id="{A065EDC9-CD1D-41DC-989A-A4516BB5769F}">
          <p14:sldIdLst>
            <p14:sldId id="282"/>
            <p14:sldId id="283"/>
            <p14:sldId id="285"/>
            <p14:sldId id="286"/>
            <p14:sldId id="287"/>
          </p14:sldIdLst>
        </p14:section>
        <p14:section name="SEO" id="{987484ED-4DA1-4E5F-8FCE-FA68DE2EEEAB}">
          <p14:sldIdLst>
            <p14:sldId id="270"/>
            <p14:sldId id="269"/>
            <p14:sldId id="275"/>
            <p14:sldId id="276"/>
            <p14:sldId id="277"/>
            <p14:sldId id="278"/>
          </p14:sldIdLst>
        </p14:section>
        <p14:section name="Formularios" id="{1DBD5C1B-6FF3-4BE6-9C98-3CF8A29465D2}">
          <p14:sldIdLst>
            <p14:sldId id="271"/>
            <p14:sldId id="279"/>
            <p14:sldId id="280"/>
            <p14:sldId id="281"/>
          </p14:sldIdLst>
        </p14:section>
        <p14:section name="Modales" id="{513D8CC7-4255-49D7-A62B-7B28DB08851A}">
          <p14:sldIdLst>
            <p14:sldId id="273"/>
          </p14:sldIdLst>
        </p14:section>
        <p14:section name="Botones" id="{8A6AB3E2-C9E5-402D-9777-855A23A00900}">
          <p14:sldIdLst>
            <p14:sldId id="272"/>
          </p14:sldIdLst>
        </p14:section>
        <p14:section name="Ejercicio" id="{3FC5357C-DC76-4FDF-9532-C567C35BD81E}">
          <p14:sldIdLst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Maquetación HTML, CSS y JS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Web Comercial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850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566671"/>
            <a:ext cx="8596668" cy="5474692"/>
          </a:xfrm>
        </p:spPr>
        <p:txBody>
          <a:bodyPr/>
          <a:lstStyle/>
          <a:p>
            <a:r>
              <a:rPr lang="es-ES" u="sng" dirty="0" err="1" smtClean="0"/>
              <a:t>decURL</a:t>
            </a:r>
            <a:r>
              <a:rPr lang="es-ES" dirty="0" smtClean="0"/>
              <a:t>: rompe con la idea de decorador como un molde, es peculiar, lo utilizamos para hacer redirecciones ORIGEN-DESTINO.</a:t>
            </a:r>
          </a:p>
          <a:p>
            <a:r>
              <a:rPr lang="es-ES" dirty="0" smtClean="0"/>
              <a:t>Si el cliente solicitase que una página ha de </a:t>
            </a:r>
            <a:r>
              <a:rPr lang="es-ES" dirty="0" err="1" smtClean="0"/>
              <a:t>redireccionar</a:t>
            </a:r>
            <a:r>
              <a:rPr lang="es-ES" dirty="0" smtClean="0"/>
              <a:t> a otra bastaría con hacer lo siguiente en su entrada de GWB: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86" y="2282648"/>
            <a:ext cx="8905875" cy="4095750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1738648" y="3193961"/>
            <a:ext cx="1931831" cy="3547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/>
          <p:cNvSpPr/>
          <p:nvPr/>
        </p:nvSpPr>
        <p:spPr>
          <a:xfrm>
            <a:off x="4172755" y="3052293"/>
            <a:ext cx="3193960" cy="592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5258216" y="2715258"/>
            <a:ext cx="102303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destino</a:t>
            </a:r>
            <a:endParaRPr lang="es-ES" sz="20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504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62465"/>
            <a:ext cx="8596668" cy="1567935"/>
          </a:xfrm>
        </p:spPr>
        <p:txBody>
          <a:bodyPr/>
          <a:lstStyle/>
          <a:p>
            <a:r>
              <a:rPr lang="es-ES" dirty="0" smtClean="0"/>
              <a:t>Módulos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087395"/>
            <a:ext cx="8596668" cy="4953967"/>
          </a:xfrm>
        </p:spPr>
        <p:txBody>
          <a:bodyPr/>
          <a:lstStyle/>
          <a:p>
            <a:r>
              <a:rPr lang="es-ES" dirty="0" smtClean="0"/>
              <a:t>Seccionamos cada una de las páginas en módulos, un módulo sería una sección manejable de una página con </a:t>
            </a:r>
            <a:r>
              <a:rPr lang="es-ES" dirty="0" err="1" smtClean="0"/>
              <a:t>incio</a:t>
            </a:r>
            <a:r>
              <a:rPr lang="es-ES" dirty="0" smtClean="0"/>
              <a:t> y fin. Ejemplo: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95" y="2162573"/>
            <a:ext cx="9069627" cy="3646616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154596" y="3041275"/>
            <a:ext cx="9642143" cy="25027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/>
          <p:cNvSpPr/>
          <p:nvPr/>
        </p:nvSpPr>
        <p:spPr>
          <a:xfrm>
            <a:off x="154596" y="2198270"/>
            <a:ext cx="9852454" cy="8073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25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47135"/>
            <a:ext cx="8596668" cy="1320800"/>
          </a:xfrm>
        </p:spPr>
        <p:txBody>
          <a:bodyPr/>
          <a:lstStyle/>
          <a:p>
            <a:r>
              <a:rPr lang="es-ES" dirty="0" smtClean="0"/>
              <a:t>Rejillas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021494"/>
            <a:ext cx="8596668" cy="35010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Es muy importante entender como funciona el sistema de rejillas en </a:t>
            </a:r>
            <a:r>
              <a:rPr lang="es-ES" dirty="0" err="1"/>
              <a:t>bootsrap</a:t>
            </a:r>
            <a:r>
              <a:rPr lang="es-ES" dirty="0"/>
              <a:t> 4 y para ello tenemos que entender que tenemos filas y columnas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Por </a:t>
            </a:r>
            <a:r>
              <a:rPr lang="es-ES" dirty="0"/>
              <a:t>defecto las filas se marcan como </a:t>
            </a:r>
            <a:endParaRPr lang="es-ES" dirty="0" smtClean="0"/>
          </a:p>
          <a:p>
            <a:pPr marL="0" indent="0" algn="ctr">
              <a:buNone/>
            </a:pPr>
            <a:r>
              <a:rPr lang="es-ES" b="1" dirty="0" smtClean="0"/>
              <a:t>&lt;</a:t>
            </a:r>
            <a:r>
              <a:rPr lang="es-ES" b="1" dirty="0"/>
              <a:t>div </a:t>
            </a:r>
            <a:r>
              <a:rPr lang="es-ES" b="1" dirty="0" err="1"/>
              <a:t>class</a:t>
            </a:r>
            <a:r>
              <a:rPr lang="es-ES" b="1" dirty="0"/>
              <a:t>=»</a:t>
            </a:r>
            <a:r>
              <a:rPr lang="es-ES" b="1" dirty="0" err="1"/>
              <a:t>row</a:t>
            </a:r>
            <a:r>
              <a:rPr lang="es-ES" b="1" dirty="0"/>
              <a:t>»&gt;contenido&lt;/div&gt;</a:t>
            </a:r>
            <a:r>
              <a:rPr lang="es-ES" dirty="0"/>
              <a:t> 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y </a:t>
            </a:r>
            <a:r>
              <a:rPr lang="es-ES" dirty="0"/>
              <a:t>dentro de las filas se van insertando las columnas. Por defecto cada fila tiene 12 columnas de ese modo podemos hacer una fila con una columna de 6 espacios y 2 de 3, una fila con una columna que ocupa todo el espacio</a:t>
            </a:r>
            <a:r>
              <a:rPr lang="es-ES" dirty="0" smtClean="0"/>
              <a:t>…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 fontAlgn="base">
              <a:buNone/>
            </a:pPr>
            <a:r>
              <a:rPr lang="es-ES" dirty="0" smtClean="0"/>
              <a:t>Las filas </a:t>
            </a:r>
            <a:r>
              <a:rPr lang="es-ES" dirty="0"/>
              <a:t>y las columnas se pueden anidar, creando casi cualquier estructura que </a:t>
            </a:r>
            <a:r>
              <a:rPr lang="es-ES" dirty="0" smtClean="0"/>
              <a:t>necesitemos.</a:t>
            </a:r>
            <a:endParaRPr lang="es-ES" dirty="0"/>
          </a:p>
          <a:p>
            <a:pPr marL="0" indent="0" fontAlgn="base">
              <a:buNone/>
            </a:pPr>
            <a:r>
              <a:rPr lang="es-ES" dirty="0"/>
              <a:t>Para entender esto vamos a ver los diferentes tamaños de pantalla y con que ancho de pantalla se corresponden.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615" y="4522574"/>
            <a:ext cx="5242684" cy="205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9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145" y="865010"/>
            <a:ext cx="7041565" cy="225969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45" y="3785387"/>
            <a:ext cx="3675097" cy="277873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598" y="3785387"/>
            <a:ext cx="3050153" cy="2672319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780598" y="3416055"/>
            <a:ext cx="164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 smtClean="0"/>
              <a:t>Móvil</a:t>
            </a:r>
            <a:endParaRPr lang="es-ES" i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680145" y="3416055"/>
            <a:ext cx="164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 smtClean="0"/>
              <a:t>Tablet</a:t>
            </a:r>
            <a:endParaRPr lang="es-ES" i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680145" y="402260"/>
            <a:ext cx="164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 smtClean="0"/>
              <a:t>Escritorio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151350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445273"/>
            <a:ext cx="8596668" cy="5596089"/>
          </a:xfrm>
        </p:spPr>
        <p:txBody>
          <a:bodyPr/>
          <a:lstStyle/>
          <a:p>
            <a:r>
              <a:rPr lang="es-ES" dirty="0" smtClean="0"/>
              <a:t>Flex </a:t>
            </a:r>
            <a:r>
              <a:rPr lang="es-ES" dirty="0" err="1" smtClean="0"/>
              <a:t>boostrap</a:t>
            </a:r>
            <a:r>
              <a:rPr lang="es-ES" dirty="0" smtClean="0"/>
              <a:t>:</a:t>
            </a:r>
          </a:p>
          <a:p>
            <a:pPr marL="0" indent="0" algn="just">
              <a:buNone/>
            </a:pPr>
            <a:r>
              <a:rPr lang="es-ES" dirty="0" smtClean="0"/>
              <a:t>Propiedad de gran potencia de maquetación, permite administrar </a:t>
            </a:r>
            <a:r>
              <a:rPr lang="es-ES" dirty="0"/>
              <a:t>rápidamente el diseño, la alineación y el tamaño de las columnas de la </a:t>
            </a:r>
            <a:r>
              <a:rPr lang="es-ES" dirty="0" smtClean="0"/>
              <a:t>cuadrícula. Para </a:t>
            </a:r>
            <a:r>
              <a:rPr lang="es-ES" dirty="0"/>
              <a:t>implementaciones </a:t>
            </a:r>
            <a:r>
              <a:rPr lang="es-ES" dirty="0" smtClean="0"/>
              <a:t>complejas</a:t>
            </a:r>
            <a:r>
              <a:rPr lang="es-ES" dirty="0"/>
              <a:t>, puede ser necesario un CSS personalizado</a:t>
            </a:r>
            <a:r>
              <a:rPr lang="es-ES" dirty="0" smtClean="0"/>
              <a:t>. Ejemplos:</a:t>
            </a:r>
          </a:p>
          <a:p>
            <a:pPr marL="0" indent="0" algn="just">
              <a:buNone/>
            </a:pPr>
            <a:r>
              <a:rPr lang="es-ES" sz="1400" i="1" dirty="0" smtClean="0"/>
              <a:t>Código</a:t>
            </a:r>
            <a:r>
              <a:rPr lang="es-ES" dirty="0" smtClean="0"/>
              <a:t>: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 smtClean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 smtClean="0"/>
          </a:p>
          <a:p>
            <a:pPr marL="0" indent="0" algn="just">
              <a:buNone/>
            </a:pPr>
            <a:r>
              <a:rPr lang="es-ES" sz="1400" i="1" dirty="0" smtClean="0"/>
              <a:t>Resultado</a:t>
            </a:r>
            <a:r>
              <a:rPr lang="es-ES" dirty="0" smtClean="0"/>
              <a:t>: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284" y="2386964"/>
            <a:ext cx="4276725" cy="13525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665" y="4427696"/>
            <a:ext cx="3844745" cy="184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1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1188" y="294198"/>
            <a:ext cx="8596668" cy="61304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8" name="CuadroTexto 7"/>
          <p:cNvSpPr txBox="1"/>
          <p:nvPr/>
        </p:nvSpPr>
        <p:spPr>
          <a:xfrm>
            <a:off x="701188" y="723568"/>
            <a:ext cx="85966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Resto de propiedades </a:t>
            </a:r>
            <a:r>
              <a:rPr lang="es-ES" dirty="0" smtClean="0"/>
              <a:t>Flex:</a:t>
            </a:r>
            <a:endParaRPr lang="es-ES" dirty="0"/>
          </a:p>
          <a:p>
            <a:pPr algn="just"/>
            <a:r>
              <a:rPr lang="es-ES" dirty="0"/>
              <a:t>El patrón que utiliza </a:t>
            </a:r>
            <a:r>
              <a:rPr lang="es-ES" dirty="0" err="1"/>
              <a:t>Bootstrap</a:t>
            </a:r>
            <a:r>
              <a:rPr lang="es-ES" dirty="0"/>
              <a:t> en casi la totalidad de los casos para incluir propiedades Flex entre sus utilidades sería el de propiedad-valor. </a:t>
            </a:r>
            <a:endParaRPr lang="es-ES" dirty="0" smtClean="0"/>
          </a:p>
          <a:p>
            <a:pPr algn="just"/>
            <a:r>
              <a:rPr lang="es-ES" dirty="0" smtClean="0"/>
              <a:t>Veamos</a:t>
            </a:r>
            <a:r>
              <a:rPr lang="es-ES" dirty="0"/>
              <a:t>, a continuación, algunos ejemplos: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-</a:t>
            </a:r>
            <a:r>
              <a:rPr lang="es-ES" b="1" dirty="0" smtClean="0"/>
              <a:t>Flex-</a:t>
            </a:r>
            <a:r>
              <a:rPr lang="es-ES" b="1" dirty="0" err="1" smtClean="0"/>
              <a:t>direction</a:t>
            </a:r>
            <a:r>
              <a:rPr lang="es-ES" b="1" dirty="0"/>
              <a:t>: </a:t>
            </a:r>
            <a:r>
              <a:rPr lang="es-ES" dirty="0"/>
              <a:t>Uno de los pocos casos que no siguen el patrón antes mencionado. Algunos ejemplos serían </a:t>
            </a:r>
            <a:r>
              <a:rPr lang="es-ES" dirty="0" err="1"/>
              <a:t>flex-row</a:t>
            </a:r>
            <a:r>
              <a:rPr lang="es-ES" dirty="0"/>
              <a:t> o </a:t>
            </a:r>
            <a:r>
              <a:rPr lang="es-ES" dirty="0" err="1"/>
              <a:t>flex-column</a:t>
            </a:r>
            <a:r>
              <a:rPr lang="es-ES" dirty="0" smtClean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-</a:t>
            </a:r>
            <a:r>
              <a:rPr lang="es-ES" b="1" dirty="0" err="1" smtClean="0"/>
              <a:t>Justify-content</a:t>
            </a:r>
            <a:r>
              <a:rPr lang="es-ES" b="1" dirty="0"/>
              <a:t>: </a:t>
            </a:r>
            <a:r>
              <a:rPr lang="es-ES" dirty="0" err="1"/>
              <a:t>justify-content-start</a:t>
            </a:r>
            <a:r>
              <a:rPr lang="es-ES" dirty="0"/>
              <a:t>, </a:t>
            </a:r>
            <a:r>
              <a:rPr lang="es-ES" dirty="0" err="1"/>
              <a:t>justify-content-between</a:t>
            </a:r>
            <a:r>
              <a:rPr lang="es-ES" dirty="0" smtClean="0"/>
              <a:t>...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-</a:t>
            </a:r>
            <a:r>
              <a:rPr lang="es-ES" b="1" dirty="0" err="1" smtClean="0"/>
              <a:t>Align-items</a:t>
            </a:r>
            <a:r>
              <a:rPr lang="es-ES" b="1" dirty="0"/>
              <a:t>: </a:t>
            </a:r>
            <a:r>
              <a:rPr lang="es-ES" dirty="0" err="1"/>
              <a:t>align</a:t>
            </a:r>
            <a:r>
              <a:rPr lang="es-ES" dirty="0"/>
              <a:t>-</a:t>
            </a:r>
            <a:r>
              <a:rPr lang="es-ES" dirty="0" err="1"/>
              <a:t>items</a:t>
            </a:r>
            <a:r>
              <a:rPr lang="es-ES" dirty="0"/>
              <a:t>-center, </a:t>
            </a:r>
            <a:r>
              <a:rPr lang="es-ES" dirty="0" err="1"/>
              <a:t>align-items-end</a:t>
            </a:r>
            <a:r>
              <a:rPr lang="es-ES" dirty="0" smtClean="0"/>
              <a:t>...</a:t>
            </a:r>
          </a:p>
          <a:p>
            <a:pPr algn="just"/>
            <a:endParaRPr lang="es-ES" dirty="0"/>
          </a:p>
          <a:p>
            <a:pPr algn="just"/>
            <a:endParaRPr lang="es-ES" dirty="0" smtClean="0"/>
          </a:p>
          <a:p>
            <a:pPr algn="just"/>
            <a:r>
              <a:rPr lang="es-ES" sz="1400" i="1" dirty="0" smtClean="0"/>
              <a:t>Ejemplo</a:t>
            </a:r>
            <a:r>
              <a:rPr lang="es-ES" dirty="0" smtClean="0"/>
              <a:t>: Démosle un poco de aire a nuestras cajitas:</a:t>
            </a: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481" y="5123256"/>
            <a:ext cx="70008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0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548641"/>
            <a:ext cx="8596668" cy="5492722"/>
          </a:xfrm>
        </p:spPr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858741" y="548641"/>
            <a:ext cx="72277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 smtClean="0"/>
              <a:t>Resultado: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err="1" smtClean="0"/>
              <a:t>Order</a:t>
            </a:r>
            <a:r>
              <a:rPr lang="es-ES" dirty="0" smtClean="0"/>
              <a:t>:</a:t>
            </a:r>
            <a:endParaRPr lang="es-ES" dirty="0"/>
          </a:p>
          <a:p>
            <a:r>
              <a:rPr lang="es-ES" dirty="0" smtClean="0"/>
              <a:t>Nos permite </a:t>
            </a:r>
            <a:r>
              <a:rPr lang="es-ES" dirty="0"/>
              <a:t>alterar el orden en el que se posicionan varios elementos hermanos. En el caso de </a:t>
            </a:r>
            <a:r>
              <a:rPr lang="es-ES" dirty="0" err="1"/>
              <a:t>Bootstrap</a:t>
            </a:r>
            <a:r>
              <a:rPr lang="es-ES" dirty="0"/>
              <a:t> 4, contamos con utilidades para establecer el orden de un determinado elemento desde el 0 (posición inicial) hasta el 12, con las siguientes clases: order-0, order-1, etc.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327" y="1114268"/>
            <a:ext cx="3049366" cy="178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1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0260" y="325383"/>
            <a:ext cx="8596668" cy="5588281"/>
          </a:xfrm>
        </p:spPr>
        <p:txBody>
          <a:bodyPr/>
          <a:lstStyle/>
          <a:p>
            <a:pPr marL="0" indent="0">
              <a:buNone/>
            </a:pPr>
            <a:r>
              <a:rPr lang="es-ES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SEO</a:t>
            </a:r>
            <a:r>
              <a:rPr lang="es-ES" dirty="0" smtClean="0"/>
              <a:t>: </a:t>
            </a:r>
          </a:p>
          <a:p>
            <a:pPr marL="0" indent="0">
              <a:buNone/>
            </a:pPr>
            <a:r>
              <a:rPr lang="es-ES" dirty="0" smtClean="0"/>
              <a:t>Encabezados: &lt;h1&gt;&lt;/h1&gt;</a:t>
            </a:r>
            <a:r>
              <a:rPr lang="es-ES" dirty="0"/>
              <a:t> </a:t>
            </a:r>
            <a:r>
              <a:rPr lang="es-ES" dirty="0" smtClean="0"/>
              <a:t>   &lt;h2&gt;&lt;/h2&gt;    </a:t>
            </a:r>
            <a:r>
              <a:rPr lang="es-ES" dirty="0"/>
              <a:t>&lt;</a:t>
            </a:r>
            <a:r>
              <a:rPr lang="es-ES" dirty="0" smtClean="0"/>
              <a:t>h3&gt;&lt;/h3&gt;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37968" y="1715993"/>
            <a:ext cx="7957752" cy="1338828"/>
          </a:xfrm>
          <a:prstGeom prst="rect">
            <a:avLst/>
          </a:prstGeom>
          <a:solidFill>
            <a:srgbClr val="FA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3600" b="0" i="0" u="none" strike="noStrike" cap="none" normalizeH="0" baseline="0" dirty="0" smtClean="0">
                <a:ln>
                  <a:noFill/>
                </a:ln>
                <a:solidFill>
                  <a:srgbClr val="5C8819"/>
                </a:solidFill>
                <a:effectLst/>
                <a:latin typeface="Lato-Bold"/>
              </a:rPr>
              <a:t>Titulo H1 verde de prueba para plantillas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&lt;h1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class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="titular-h1-generic-verde"&gt;Titulo H1 verde de prueba para plantillas&lt;/h1&gt;</a:t>
            </a:r>
            <a:r>
              <a:rPr kumimoji="0" lang="es-ES" alt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37969" y="3437179"/>
            <a:ext cx="7298724" cy="919746"/>
          </a:xfrm>
          <a:prstGeom prst="rect">
            <a:avLst/>
          </a:prstGeom>
          <a:solidFill>
            <a:srgbClr val="FA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Lato-Bold"/>
              </a:rPr>
              <a:t>Titulo H2 de prueba para plantillas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&lt;h2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class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="titular-h2-generic"&gt;Titulo H2 de prueba para plantillas&lt;/h2&gt;</a:t>
            </a:r>
            <a:r>
              <a:rPr kumimoji="0" lang="es-ES" alt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37968" y="4739283"/>
            <a:ext cx="8254313" cy="430887"/>
          </a:xfrm>
          <a:prstGeom prst="rect">
            <a:avLst/>
          </a:prstGeom>
          <a:solidFill>
            <a:srgbClr val="FA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Lato-Regular"/>
              </a:rPr>
              <a:t>Titulo H3 de prueba para plantillas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&lt;h3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class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="titulo-h3-generic"&gt;Titulo H3 de prueba para plantillas&lt;/h3&gt;</a:t>
            </a:r>
            <a:r>
              <a:rPr kumimoji="0" lang="es-ES" alt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37968" y="5596031"/>
            <a:ext cx="6812691" cy="824820"/>
          </a:xfrm>
          <a:prstGeom prst="rect">
            <a:avLst/>
          </a:prstGeom>
          <a:solidFill>
            <a:srgbClr val="FA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6820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5C8819"/>
                </a:solidFill>
                <a:effectLst/>
                <a:latin typeface="Lato-Bold"/>
              </a:rPr>
              <a:t>Titulo H3 verde de prueba para plantillas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&lt;h3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class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="titulo-h3-verde-generic"&gt;Titulo H3 verde de prueba para plantillas&lt;/h3&gt;</a:t>
            </a:r>
            <a:r>
              <a:rPr kumimoji="0" lang="es-ES" alt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2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9082" y="659026"/>
            <a:ext cx="8596668" cy="5807676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endParaRPr lang="es-E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69082" y="749643"/>
            <a:ext cx="82707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err="1" smtClean="0"/>
              <a:t>alt</a:t>
            </a:r>
            <a:r>
              <a:rPr lang="es-ES" dirty="0" smtClean="0"/>
              <a:t>: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El </a:t>
            </a:r>
            <a:r>
              <a:rPr lang="es-ES" dirty="0"/>
              <a:t>atributo </a:t>
            </a:r>
            <a:r>
              <a:rPr lang="es-ES" b="1" dirty="0"/>
              <a:t>ALT</a:t>
            </a:r>
            <a:r>
              <a:rPr lang="es-ES" dirty="0"/>
              <a:t> </a:t>
            </a:r>
            <a:r>
              <a:rPr lang="es-ES" dirty="0" smtClean="0"/>
              <a:t>es </a:t>
            </a:r>
            <a:r>
              <a:rPr lang="es-ES" dirty="0"/>
              <a:t>un atributo </a:t>
            </a:r>
            <a:r>
              <a:rPr lang="es-ES" b="1" dirty="0"/>
              <a:t>HTML</a:t>
            </a:r>
            <a:r>
              <a:rPr lang="es-ES" dirty="0"/>
              <a:t> para un texto que describe una </a:t>
            </a:r>
            <a:r>
              <a:rPr lang="es-ES" dirty="0" smtClean="0"/>
              <a:t>imagen para mejorar su posicionamiento y su legibilidad para usuarios invidentes. </a:t>
            </a:r>
          </a:p>
          <a:p>
            <a:pPr algn="just"/>
            <a:r>
              <a:rPr lang="es-ES" dirty="0" smtClean="0"/>
              <a:t>El </a:t>
            </a:r>
            <a:r>
              <a:rPr lang="es-ES" dirty="0"/>
              <a:t>atributo </a:t>
            </a:r>
            <a:r>
              <a:rPr lang="es-ES" b="1" dirty="0"/>
              <a:t>ALT</a:t>
            </a:r>
            <a:r>
              <a:rPr lang="es-ES" dirty="0"/>
              <a:t> se coloca directamente en la </a:t>
            </a:r>
            <a:r>
              <a:rPr lang="es-ES" b="1" dirty="0"/>
              <a:t>etiqueta</a:t>
            </a:r>
            <a:r>
              <a:rPr lang="es-ES" dirty="0"/>
              <a:t> de la imagen. Si una imagen no se puede mostrar por alguna razón, el atributo </a:t>
            </a:r>
            <a:r>
              <a:rPr lang="es-ES" b="1" dirty="0"/>
              <a:t>ALT</a:t>
            </a:r>
            <a:r>
              <a:rPr lang="es-ES" dirty="0"/>
              <a:t> proporciona texto alternativo para mostrar en su lugar</a:t>
            </a:r>
            <a:r>
              <a:rPr lang="es-ES" dirty="0" smtClean="0"/>
              <a:t>.</a:t>
            </a:r>
          </a:p>
          <a:p>
            <a:pPr algn="just"/>
            <a:r>
              <a:rPr lang="es-ES" dirty="0" smtClean="0"/>
              <a:t>Ejemplo:</a:t>
            </a:r>
          </a:p>
          <a:p>
            <a:pPr algn="just"/>
            <a:endParaRPr lang="es-ES" dirty="0"/>
          </a:p>
          <a:p>
            <a:pPr algn="just"/>
            <a:endParaRPr lang="es-ES" dirty="0" smtClean="0"/>
          </a:p>
          <a:p>
            <a:pPr algn="just"/>
            <a:endParaRPr lang="es-ES" dirty="0"/>
          </a:p>
          <a:p>
            <a:pPr algn="ctr"/>
            <a:r>
              <a:rPr lang="es-ES" dirty="0">
                <a:solidFill>
                  <a:srgbClr val="FFC000"/>
                </a:solidFill>
                <a:latin typeface="Bell MT" panose="02020503060305020303" pitchFamily="18" charset="0"/>
              </a:rPr>
              <a:t>&lt;</a:t>
            </a:r>
            <a:r>
              <a:rPr lang="es-ES" dirty="0" err="1">
                <a:solidFill>
                  <a:srgbClr val="FFC000"/>
                </a:solidFill>
                <a:latin typeface="Bell MT" panose="02020503060305020303" pitchFamily="18" charset="0"/>
              </a:rPr>
              <a:t>img</a:t>
            </a:r>
            <a:r>
              <a:rPr lang="es-ES" dirty="0">
                <a:solidFill>
                  <a:srgbClr val="FFC000"/>
                </a:solidFill>
                <a:latin typeface="Bell MT" panose="02020503060305020303" pitchFamily="18" charset="0"/>
              </a:rPr>
              <a:t> </a:t>
            </a:r>
            <a:r>
              <a:rPr lang="es-ES" dirty="0" err="1">
                <a:solidFill>
                  <a:srgbClr val="FFC000"/>
                </a:solidFill>
                <a:latin typeface="Bell MT" panose="02020503060305020303" pitchFamily="18" charset="0"/>
              </a:rPr>
              <a:t>src</a:t>
            </a:r>
            <a:r>
              <a:rPr lang="es-ES" dirty="0" smtClean="0">
                <a:solidFill>
                  <a:srgbClr val="FFC000"/>
                </a:solidFill>
                <a:latin typeface="Bell MT" panose="02020503060305020303" pitchFamily="18" charset="0"/>
              </a:rPr>
              <a:t>=“planestable.jpg</a:t>
            </a:r>
            <a:r>
              <a:rPr lang="es-ES" dirty="0">
                <a:solidFill>
                  <a:srgbClr val="FFC000"/>
                </a:solidFill>
                <a:latin typeface="Bell MT" panose="02020503060305020303" pitchFamily="18" charset="0"/>
              </a:rPr>
              <a:t>” </a:t>
            </a:r>
            <a:r>
              <a:rPr lang="es-ES" dirty="0" err="1">
                <a:solidFill>
                  <a:srgbClr val="FFC000"/>
                </a:solidFill>
                <a:latin typeface="Bell MT" panose="02020503060305020303" pitchFamily="18" charset="0"/>
              </a:rPr>
              <a:t>alt</a:t>
            </a:r>
            <a:r>
              <a:rPr lang="es-ES" dirty="0" smtClean="0">
                <a:solidFill>
                  <a:srgbClr val="FFC000"/>
                </a:solidFill>
                <a:latin typeface="Bell MT" panose="02020503060305020303" pitchFamily="18" charset="0"/>
              </a:rPr>
              <a:t>=“pareja junto a chimenea plan estable”/&gt;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80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9082" y="659026"/>
            <a:ext cx="8596668" cy="5807676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endParaRPr lang="es-E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69082" y="749643"/>
            <a:ext cx="82707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err="1" smtClean="0"/>
              <a:t>title</a:t>
            </a:r>
            <a:r>
              <a:rPr lang="es-ES" dirty="0" smtClean="0"/>
              <a:t>: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La etiqueta </a:t>
            </a:r>
            <a:r>
              <a:rPr lang="es-ES" dirty="0" err="1" smtClean="0"/>
              <a:t>title</a:t>
            </a:r>
            <a:r>
              <a:rPr lang="es-ES" dirty="0" smtClean="0"/>
              <a:t> es una de las mas importantes a la hora de posicionamiento SEO, cualquier motor de búsqueda necesita saber de qué se trata tu contenido, la etiqueta </a:t>
            </a:r>
            <a:r>
              <a:rPr lang="es-ES" dirty="0" err="1" smtClean="0"/>
              <a:t>title</a:t>
            </a:r>
            <a:r>
              <a:rPr lang="es-ES" dirty="0" smtClean="0"/>
              <a:t> describe el tema de cada página. </a:t>
            </a:r>
          </a:p>
          <a:p>
            <a:pPr algn="just"/>
            <a:r>
              <a:rPr lang="es-ES" dirty="0" smtClean="0"/>
              <a:t>Ejemplo:</a:t>
            </a:r>
          </a:p>
          <a:p>
            <a:pPr algn="just"/>
            <a:endParaRPr lang="es-ES" dirty="0"/>
          </a:p>
          <a:p>
            <a:pPr algn="just"/>
            <a:endParaRPr lang="es-ES" dirty="0" smtClean="0"/>
          </a:p>
          <a:p>
            <a:pPr algn="just"/>
            <a:endParaRPr lang="es-ES" dirty="0"/>
          </a:p>
          <a:p>
            <a:pPr algn="ctr"/>
            <a:r>
              <a:rPr lang="es-ES" dirty="0" smtClean="0">
                <a:solidFill>
                  <a:srgbClr val="FFC000"/>
                </a:solidFill>
                <a:latin typeface="Bell MT" panose="02020503060305020303" pitchFamily="18" charset="0"/>
              </a:rPr>
              <a:t>&lt;</a:t>
            </a:r>
            <a:r>
              <a:rPr lang="es-ES" dirty="0" err="1" smtClean="0">
                <a:solidFill>
                  <a:srgbClr val="FFC000"/>
                </a:solidFill>
                <a:latin typeface="Bell MT" panose="02020503060305020303" pitchFamily="18" charset="0"/>
              </a:rPr>
              <a:t>title</a:t>
            </a:r>
            <a:r>
              <a:rPr lang="es-ES" dirty="0" smtClean="0">
                <a:solidFill>
                  <a:srgbClr val="FFC000"/>
                </a:solidFill>
                <a:latin typeface="Bell MT" panose="02020503060305020303" pitchFamily="18" charset="0"/>
              </a:rPr>
              <a:t>&gt;Plan Estable Iberdrola&lt;/</a:t>
            </a:r>
            <a:r>
              <a:rPr lang="es-ES" dirty="0" err="1" smtClean="0">
                <a:solidFill>
                  <a:srgbClr val="FFC000"/>
                </a:solidFill>
                <a:latin typeface="Bell MT" panose="02020503060305020303" pitchFamily="18" charset="0"/>
              </a:rPr>
              <a:t>title</a:t>
            </a:r>
            <a:r>
              <a:rPr lang="es-ES" dirty="0" smtClean="0">
                <a:solidFill>
                  <a:srgbClr val="FFC000"/>
                </a:solidFill>
                <a:latin typeface="Bell MT" panose="02020503060305020303" pitchFamily="18" charset="0"/>
              </a:rPr>
              <a:t>&gt;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039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77334" y="1762897"/>
            <a:ext cx="8596668" cy="427846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s-ES" dirty="0" smtClean="0"/>
              <a:t>Introducción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Estándares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Decoradores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Módulos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Rejillas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SEO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Formularios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Modales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Botones</a:t>
            </a:r>
          </a:p>
          <a:p>
            <a:pPr>
              <a:buFont typeface="+mj-lt"/>
              <a:buAutoNum type="arabicPeriod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63712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9082" y="659026"/>
            <a:ext cx="8596668" cy="5807676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endParaRPr lang="es-E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69082" y="749643"/>
            <a:ext cx="82707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Meta </a:t>
            </a:r>
            <a:r>
              <a:rPr lang="es-ES" dirty="0"/>
              <a:t>Descripción: </a:t>
            </a:r>
            <a:endParaRPr lang="es-ES" dirty="0" smtClean="0"/>
          </a:p>
          <a:p>
            <a:pPr algn="just"/>
            <a:endParaRPr lang="es-ES" b="1" dirty="0" smtClean="0"/>
          </a:p>
          <a:p>
            <a:pPr algn="just"/>
            <a:r>
              <a:rPr lang="es-ES" dirty="0" smtClean="0"/>
              <a:t>se </a:t>
            </a:r>
            <a:r>
              <a:rPr lang="es-ES" dirty="0"/>
              <a:t>utiliza para describir de forma resumida el contenido de la página. Se puede utilizar para </a:t>
            </a:r>
            <a:r>
              <a:rPr lang="es-ES" b="1" dirty="0"/>
              <a:t>contar de qué trata un post de blog o una página principal en pocas palabras</a:t>
            </a:r>
            <a:r>
              <a:rPr lang="es-ES" dirty="0"/>
              <a:t>. </a:t>
            </a:r>
            <a:endParaRPr lang="es-ES" dirty="0" smtClean="0"/>
          </a:p>
          <a:p>
            <a:pPr algn="just"/>
            <a:r>
              <a:rPr lang="es-ES" dirty="0" smtClean="0"/>
              <a:t>Esta </a:t>
            </a:r>
            <a:r>
              <a:rPr lang="es-ES" dirty="0"/>
              <a:t>etiqueta le dará más información a los motores sobre tu página. Debe mantenerse por debajo de los 155 caracteres y </a:t>
            </a:r>
            <a:r>
              <a:rPr lang="es-ES" dirty="0" smtClean="0"/>
              <a:t>se recomienda que </a:t>
            </a:r>
            <a:r>
              <a:rPr lang="es-ES" dirty="0"/>
              <a:t>la </a:t>
            </a:r>
            <a:r>
              <a:rPr lang="es-ES" i="1" dirty="0" err="1"/>
              <a:t>keyword</a:t>
            </a:r>
            <a:r>
              <a:rPr lang="es-ES" i="1" dirty="0"/>
              <a:t> </a:t>
            </a:r>
            <a:r>
              <a:rPr lang="es-ES" dirty="0"/>
              <a:t>principal aparezca </a:t>
            </a:r>
            <a:r>
              <a:rPr lang="es-ES" dirty="0" smtClean="0"/>
              <a:t>aquí.</a:t>
            </a:r>
          </a:p>
          <a:p>
            <a:pPr algn="just"/>
            <a:r>
              <a:rPr lang="es-ES" dirty="0" smtClean="0"/>
              <a:t>Ejemplo:</a:t>
            </a:r>
          </a:p>
          <a:p>
            <a:pPr algn="just"/>
            <a:endParaRPr lang="es-ES" dirty="0"/>
          </a:p>
          <a:p>
            <a:pPr algn="just"/>
            <a:endParaRPr lang="es-ES" dirty="0" smtClean="0"/>
          </a:p>
          <a:p>
            <a:pPr algn="just"/>
            <a:endParaRPr lang="es-ES" dirty="0"/>
          </a:p>
          <a:p>
            <a:pPr algn="ctr"/>
            <a:r>
              <a:rPr lang="es-ES" dirty="0">
                <a:solidFill>
                  <a:srgbClr val="FFC000"/>
                </a:solidFill>
                <a:latin typeface="Bell MT" panose="02020503060305020303" pitchFamily="18" charset="0"/>
              </a:rPr>
              <a:t>&lt;meta </a:t>
            </a:r>
            <a:r>
              <a:rPr lang="es-ES" dirty="0" err="1">
                <a:solidFill>
                  <a:srgbClr val="FFC000"/>
                </a:solidFill>
                <a:latin typeface="Bell MT" panose="02020503060305020303" pitchFamily="18" charset="0"/>
              </a:rPr>
              <a:t>name</a:t>
            </a:r>
            <a:r>
              <a:rPr lang="es-ES" dirty="0">
                <a:solidFill>
                  <a:srgbClr val="FFC000"/>
                </a:solidFill>
                <a:latin typeface="Bell MT" panose="02020503060305020303" pitchFamily="18" charset="0"/>
              </a:rPr>
              <a:t>="</a:t>
            </a:r>
            <a:r>
              <a:rPr lang="es-ES" dirty="0" err="1">
                <a:solidFill>
                  <a:srgbClr val="FFC000"/>
                </a:solidFill>
                <a:latin typeface="Bell MT" panose="02020503060305020303" pitchFamily="18" charset="0"/>
              </a:rPr>
              <a:t>description</a:t>
            </a:r>
            <a:r>
              <a:rPr lang="es-ES" dirty="0">
                <a:solidFill>
                  <a:srgbClr val="FFC000"/>
                </a:solidFill>
                <a:latin typeface="Bell MT" panose="02020503060305020303" pitchFamily="18" charset="0"/>
              </a:rPr>
              <a:t>" </a:t>
            </a:r>
            <a:r>
              <a:rPr lang="es-ES" dirty="0" err="1">
                <a:solidFill>
                  <a:srgbClr val="FFC000"/>
                </a:solidFill>
                <a:latin typeface="Bell MT" panose="02020503060305020303" pitchFamily="18" charset="0"/>
              </a:rPr>
              <a:t>content</a:t>
            </a:r>
            <a:r>
              <a:rPr lang="es-ES" dirty="0">
                <a:solidFill>
                  <a:srgbClr val="FFC000"/>
                </a:solidFill>
                <a:latin typeface="Bell MT" panose="02020503060305020303" pitchFamily="18" charset="0"/>
              </a:rPr>
              <a:t>="Con el Plan siempre estable Luz de Iberdrola podrás pagar una cuota fija personalizada todos los meses que se ajuste a tus necesidades. ¡No te lo pierdas!"&gt;</a:t>
            </a:r>
            <a:endParaRPr lang="es-ES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499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9082" y="659026"/>
            <a:ext cx="8596668" cy="5807676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endParaRPr lang="es-E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69082" y="749643"/>
            <a:ext cx="82707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robots:</a:t>
            </a:r>
            <a:r>
              <a:rPr lang="es-ES" dirty="0"/>
              <a:t> </a:t>
            </a:r>
            <a:endParaRPr lang="es-ES" dirty="0" smtClean="0"/>
          </a:p>
          <a:p>
            <a:pPr algn="just"/>
            <a:endParaRPr lang="es-ES" b="1" dirty="0" smtClean="0"/>
          </a:p>
          <a:p>
            <a:pPr algn="just"/>
            <a:r>
              <a:rPr lang="es-ES" dirty="0"/>
              <a:t>E</a:t>
            </a:r>
            <a:r>
              <a:rPr lang="es-ES" dirty="0" smtClean="0"/>
              <a:t>sta </a:t>
            </a:r>
            <a:r>
              <a:rPr lang="es-ES" dirty="0"/>
              <a:t>etiqueta se utiliza para contarle a los motores de búsqueda cómo debe tratar la página a la hora de indexar sus resultados</a:t>
            </a:r>
            <a:r>
              <a:rPr lang="es-ES" dirty="0" smtClean="0"/>
              <a:t>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Ejemplo:</a:t>
            </a:r>
          </a:p>
          <a:p>
            <a:pPr algn="just"/>
            <a:endParaRPr lang="es-ES" dirty="0"/>
          </a:p>
          <a:p>
            <a:pPr algn="just"/>
            <a:endParaRPr lang="es-ES" dirty="0" smtClean="0"/>
          </a:p>
          <a:p>
            <a:pPr algn="just"/>
            <a:endParaRPr lang="es-ES" dirty="0"/>
          </a:p>
          <a:p>
            <a:pPr algn="ctr"/>
            <a:r>
              <a:rPr lang="en-US" dirty="0">
                <a:solidFill>
                  <a:srgbClr val="FFC000"/>
                </a:solidFill>
                <a:latin typeface="Bell MT" panose="02020503060305020303" pitchFamily="18" charset="0"/>
              </a:rPr>
              <a:t>&lt;meta name="robots" content="</a:t>
            </a:r>
            <a:r>
              <a:rPr lang="en-US" dirty="0" err="1">
                <a:solidFill>
                  <a:srgbClr val="FFC000"/>
                </a:solidFill>
                <a:latin typeface="Bell MT" panose="02020503060305020303" pitchFamily="18" charset="0"/>
              </a:rPr>
              <a:t>index,follow</a:t>
            </a:r>
            <a:r>
              <a:rPr lang="en-US" dirty="0">
                <a:solidFill>
                  <a:srgbClr val="FFC000"/>
                </a:solidFill>
                <a:latin typeface="Bell MT" panose="02020503060305020303" pitchFamily="18" charset="0"/>
              </a:rPr>
              <a:t>"&gt;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764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9082" y="659026"/>
            <a:ext cx="8596668" cy="5807676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endParaRPr lang="es-E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69082" y="749643"/>
            <a:ext cx="82707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canonical:</a:t>
            </a:r>
            <a:r>
              <a:rPr lang="es-ES" dirty="0"/>
              <a:t> </a:t>
            </a:r>
            <a:endParaRPr lang="es-ES" dirty="0" smtClean="0"/>
          </a:p>
          <a:p>
            <a:pPr algn="just"/>
            <a:endParaRPr lang="es-ES" b="1" dirty="0" smtClean="0"/>
          </a:p>
          <a:p>
            <a:pPr algn="just"/>
            <a:r>
              <a:rPr lang="es-ES" dirty="0"/>
              <a:t>si hay dos páginas idénticas puedes utilizar esta etiqueta para contarle a los motores de búsqueda </a:t>
            </a:r>
            <a:r>
              <a:rPr lang="es-ES" b="1" dirty="0"/>
              <a:t>cuál tiene prioridad para posicionar</a:t>
            </a:r>
            <a:r>
              <a:rPr lang="es-ES" dirty="0"/>
              <a:t>. </a:t>
            </a:r>
            <a:endParaRPr lang="es-ES" dirty="0" smtClean="0"/>
          </a:p>
          <a:p>
            <a:pPr algn="just"/>
            <a:r>
              <a:rPr lang="es-ES" dirty="0" smtClean="0"/>
              <a:t>Esto </a:t>
            </a:r>
            <a:r>
              <a:rPr lang="es-ES" dirty="0"/>
              <a:t>es muy útil cuando tienes dos páginas con contenido parecido y quieres evitar que se canibalicen, es decir, que compitan mutuamente entre sí</a:t>
            </a:r>
            <a:r>
              <a:rPr lang="es-ES" dirty="0" smtClean="0"/>
              <a:t>.</a:t>
            </a:r>
          </a:p>
          <a:p>
            <a:pPr algn="just"/>
            <a:r>
              <a:rPr lang="es-ES" dirty="0" smtClean="0"/>
              <a:t>Ejemplo:</a:t>
            </a:r>
          </a:p>
          <a:p>
            <a:pPr algn="just"/>
            <a:endParaRPr lang="es-ES" dirty="0"/>
          </a:p>
          <a:p>
            <a:pPr algn="just"/>
            <a:endParaRPr lang="es-ES" dirty="0" smtClean="0"/>
          </a:p>
          <a:p>
            <a:pPr algn="just"/>
            <a:endParaRPr lang="es-ES" dirty="0"/>
          </a:p>
          <a:p>
            <a:pPr algn="ctr"/>
            <a:r>
              <a:rPr lang="es-ES" dirty="0">
                <a:solidFill>
                  <a:srgbClr val="FFC000"/>
                </a:solidFill>
                <a:latin typeface="Bell MT" panose="02020503060305020303" pitchFamily="18" charset="0"/>
              </a:rPr>
              <a:t>&lt;link </a:t>
            </a:r>
            <a:r>
              <a:rPr lang="es-ES" dirty="0" err="1">
                <a:solidFill>
                  <a:srgbClr val="FFC000"/>
                </a:solidFill>
                <a:latin typeface="Bell MT" panose="02020503060305020303" pitchFamily="18" charset="0"/>
              </a:rPr>
              <a:t>rel</a:t>
            </a:r>
            <a:r>
              <a:rPr lang="es-ES" dirty="0">
                <a:solidFill>
                  <a:srgbClr val="FFC000"/>
                </a:solidFill>
                <a:latin typeface="Bell MT" panose="02020503060305020303" pitchFamily="18" charset="0"/>
              </a:rPr>
              <a:t>="canonical" </a:t>
            </a:r>
            <a:r>
              <a:rPr lang="es-ES" dirty="0" err="1">
                <a:solidFill>
                  <a:srgbClr val="FFC000"/>
                </a:solidFill>
                <a:latin typeface="Bell MT" panose="02020503060305020303" pitchFamily="18" charset="0"/>
              </a:rPr>
              <a:t>href</a:t>
            </a:r>
            <a:r>
              <a:rPr lang="es-ES" dirty="0">
                <a:solidFill>
                  <a:srgbClr val="FFC000"/>
                </a:solidFill>
                <a:latin typeface="Bell MT" panose="02020503060305020303" pitchFamily="18" charset="0"/>
              </a:rPr>
              <a:t>="https://www.iberdrola.es/luz/plan-siempre-estable"&gt;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39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453081"/>
            <a:ext cx="8596668" cy="58818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39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Formularios</a:t>
            </a:r>
            <a:endParaRPr lang="es-ES" dirty="0" smtClean="0"/>
          </a:p>
          <a:p>
            <a:pPr marL="0" indent="0" algn="just">
              <a:buNone/>
            </a:pPr>
            <a:r>
              <a:rPr lang="es-ES" dirty="0"/>
              <a:t>Los </a:t>
            </a:r>
            <a:r>
              <a:rPr lang="es-ES" b="1" dirty="0"/>
              <a:t>formularios web</a:t>
            </a:r>
            <a:r>
              <a:rPr lang="es-ES" dirty="0"/>
              <a:t> son uno de los principales puntos de interacción entre un usuario y un sitio web o aplicación. </a:t>
            </a:r>
            <a:endParaRPr lang="es-ES" dirty="0" smtClean="0"/>
          </a:p>
          <a:p>
            <a:pPr marL="0" indent="0" algn="just">
              <a:buNone/>
            </a:pPr>
            <a:r>
              <a:rPr lang="es-ES" dirty="0" smtClean="0"/>
              <a:t>Los </a:t>
            </a:r>
            <a:r>
              <a:rPr lang="es-ES" dirty="0"/>
              <a:t>formularios permiten a los usuarios la introducción de datos, que generalmente se envían a un servidor web para su procesamiento y </a:t>
            </a:r>
            <a:r>
              <a:rPr lang="es-ES" dirty="0" smtClean="0"/>
              <a:t>almacenamiento o </a:t>
            </a:r>
            <a:r>
              <a:rPr lang="es-ES" dirty="0"/>
              <a:t>se usan en el lado del cliente para provocar de alguna manera una actualización inmediata de la </a:t>
            </a:r>
            <a:r>
              <a:rPr lang="es-ES" dirty="0" smtClean="0"/>
              <a:t>interfaz.</a:t>
            </a:r>
          </a:p>
          <a:p>
            <a:pPr marL="0" indent="0" algn="just">
              <a:buNone/>
            </a:pPr>
            <a:endParaRPr lang="es-ES" dirty="0" smtClean="0"/>
          </a:p>
          <a:p>
            <a:pPr marL="0" indent="0" algn="just">
              <a:buNone/>
            </a:pPr>
            <a:r>
              <a:rPr lang="es-ES" dirty="0" smtClean="0"/>
              <a:t>Elementos de formulario típicos:</a:t>
            </a:r>
          </a:p>
          <a:p>
            <a:pPr algn="just"/>
            <a:r>
              <a:rPr lang="es-ES" dirty="0" smtClean="0"/>
              <a:t>Input: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 smtClean="0"/>
          </a:p>
          <a:p>
            <a:pPr marL="400050" lvl="1" indent="0">
              <a:buNone/>
            </a:pPr>
            <a:r>
              <a:rPr lang="es-ES" sz="900" dirty="0" smtClean="0">
                <a:solidFill>
                  <a:srgbClr val="FFC000"/>
                </a:solidFill>
              </a:rPr>
              <a:t>&lt;</a:t>
            </a:r>
            <a:r>
              <a:rPr lang="es-ES" sz="900" dirty="0" err="1">
                <a:solidFill>
                  <a:srgbClr val="FFC000"/>
                </a:solidFill>
              </a:rPr>
              <a:t>form</a:t>
            </a:r>
            <a:r>
              <a:rPr lang="es-ES" sz="900" dirty="0">
                <a:solidFill>
                  <a:srgbClr val="FFC000"/>
                </a:solidFill>
              </a:rPr>
              <a:t> </a:t>
            </a:r>
            <a:r>
              <a:rPr lang="es-ES" sz="900" dirty="0" err="1">
                <a:solidFill>
                  <a:srgbClr val="FFC000"/>
                </a:solidFill>
              </a:rPr>
              <a:t>action</a:t>
            </a:r>
            <a:r>
              <a:rPr lang="es-ES" sz="900" dirty="0">
                <a:solidFill>
                  <a:srgbClr val="FFC000"/>
                </a:solidFill>
              </a:rPr>
              <a:t>="" </a:t>
            </a:r>
            <a:r>
              <a:rPr lang="es-ES" sz="900" dirty="0" err="1">
                <a:solidFill>
                  <a:srgbClr val="FFC000"/>
                </a:solidFill>
              </a:rPr>
              <a:t>class</a:t>
            </a:r>
            <a:r>
              <a:rPr lang="es-ES" sz="900" dirty="0">
                <a:solidFill>
                  <a:srgbClr val="FFC000"/>
                </a:solidFill>
              </a:rPr>
              <a:t>="wcom-form-b4"&gt;</a:t>
            </a:r>
          </a:p>
          <a:p>
            <a:pPr marL="400050" lvl="1" indent="0">
              <a:buNone/>
            </a:pPr>
            <a:r>
              <a:rPr lang="es-ES" sz="900" dirty="0">
                <a:solidFill>
                  <a:srgbClr val="FFC000"/>
                </a:solidFill>
              </a:rPr>
              <a:t>        &lt;div </a:t>
            </a:r>
            <a:r>
              <a:rPr lang="es-ES" sz="900" dirty="0" err="1">
                <a:solidFill>
                  <a:srgbClr val="FFC000"/>
                </a:solidFill>
              </a:rPr>
              <a:t>class</a:t>
            </a:r>
            <a:r>
              <a:rPr lang="es-ES" sz="900" dirty="0">
                <a:solidFill>
                  <a:srgbClr val="FFC000"/>
                </a:solidFill>
              </a:rPr>
              <a:t>="</a:t>
            </a:r>
            <a:r>
              <a:rPr lang="es-ES" sz="900" dirty="0" err="1">
                <a:solidFill>
                  <a:srgbClr val="FFC000"/>
                </a:solidFill>
              </a:rPr>
              <a:t>form-group</a:t>
            </a:r>
            <a:r>
              <a:rPr lang="es-ES" sz="900" dirty="0">
                <a:solidFill>
                  <a:srgbClr val="FFC000"/>
                </a:solidFill>
              </a:rPr>
              <a:t> col-12 col-sm-6"&gt;</a:t>
            </a:r>
          </a:p>
          <a:p>
            <a:pPr marL="400050" lvl="1" indent="0">
              <a:buNone/>
            </a:pPr>
            <a:r>
              <a:rPr lang="es-ES" sz="900" dirty="0">
                <a:solidFill>
                  <a:srgbClr val="FFC000"/>
                </a:solidFill>
              </a:rPr>
              <a:t>            &lt;</a:t>
            </a:r>
            <a:r>
              <a:rPr lang="es-ES" sz="900" dirty="0" err="1">
                <a:solidFill>
                  <a:srgbClr val="FFC000"/>
                </a:solidFill>
              </a:rPr>
              <a:t>label</a:t>
            </a:r>
            <a:r>
              <a:rPr lang="es-ES" sz="900" dirty="0">
                <a:solidFill>
                  <a:srgbClr val="FFC000"/>
                </a:solidFill>
              </a:rPr>
              <a:t> </a:t>
            </a:r>
            <a:r>
              <a:rPr lang="es-ES" sz="900" dirty="0" err="1">
                <a:solidFill>
                  <a:srgbClr val="FFC000"/>
                </a:solidFill>
              </a:rPr>
              <a:t>for</a:t>
            </a:r>
            <a:r>
              <a:rPr lang="es-ES" sz="900" dirty="0">
                <a:solidFill>
                  <a:srgbClr val="FFC000"/>
                </a:solidFill>
              </a:rPr>
              <a:t>="ejemplo-input"&gt;Campo input*&lt;/</a:t>
            </a:r>
            <a:r>
              <a:rPr lang="es-ES" sz="900" dirty="0" err="1">
                <a:solidFill>
                  <a:srgbClr val="FFC000"/>
                </a:solidFill>
              </a:rPr>
              <a:t>label</a:t>
            </a:r>
            <a:r>
              <a:rPr lang="es-ES" sz="900" dirty="0">
                <a:solidFill>
                  <a:srgbClr val="FFC000"/>
                </a:solidFill>
              </a:rPr>
              <a:t>&gt;</a:t>
            </a:r>
          </a:p>
          <a:p>
            <a:pPr marL="400050" lvl="1" indent="0">
              <a:buNone/>
            </a:pPr>
            <a:r>
              <a:rPr lang="es-ES" sz="900" dirty="0">
                <a:solidFill>
                  <a:srgbClr val="FFC000"/>
                </a:solidFill>
              </a:rPr>
              <a:t>            &lt;input id="ejemplo-input" </a:t>
            </a:r>
            <a:r>
              <a:rPr lang="es-ES" sz="900" dirty="0" err="1">
                <a:solidFill>
                  <a:srgbClr val="FFC000"/>
                </a:solidFill>
              </a:rPr>
              <a:t>type</a:t>
            </a:r>
            <a:r>
              <a:rPr lang="es-ES" sz="900" dirty="0">
                <a:solidFill>
                  <a:srgbClr val="FFC000"/>
                </a:solidFill>
              </a:rPr>
              <a:t>="</a:t>
            </a:r>
            <a:r>
              <a:rPr lang="es-ES" sz="900" dirty="0" err="1">
                <a:solidFill>
                  <a:srgbClr val="FFC000"/>
                </a:solidFill>
              </a:rPr>
              <a:t>text</a:t>
            </a:r>
            <a:r>
              <a:rPr lang="es-ES" sz="900" dirty="0">
                <a:solidFill>
                  <a:srgbClr val="FFC000"/>
                </a:solidFill>
              </a:rPr>
              <a:t>" </a:t>
            </a:r>
            <a:r>
              <a:rPr lang="es-ES" sz="900" dirty="0" err="1">
                <a:solidFill>
                  <a:srgbClr val="FFC000"/>
                </a:solidFill>
              </a:rPr>
              <a:t>class</a:t>
            </a:r>
            <a:r>
              <a:rPr lang="es-ES" sz="900" dirty="0">
                <a:solidFill>
                  <a:srgbClr val="FFC000"/>
                </a:solidFill>
              </a:rPr>
              <a:t>="</a:t>
            </a:r>
            <a:r>
              <a:rPr lang="es-ES" sz="900" dirty="0" err="1">
                <a:solidFill>
                  <a:srgbClr val="FFC000"/>
                </a:solidFill>
              </a:rPr>
              <a:t>form</a:t>
            </a:r>
            <a:r>
              <a:rPr lang="es-ES" sz="900" dirty="0">
                <a:solidFill>
                  <a:srgbClr val="FFC000"/>
                </a:solidFill>
              </a:rPr>
              <a:t>-control inputs-</a:t>
            </a:r>
            <a:r>
              <a:rPr lang="es-ES" sz="900" dirty="0" err="1">
                <a:solidFill>
                  <a:srgbClr val="FFC000"/>
                </a:solidFill>
              </a:rPr>
              <a:t>form</a:t>
            </a:r>
            <a:r>
              <a:rPr lang="es-ES" sz="900" dirty="0">
                <a:solidFill>
                  <a:srgbClr val="FFC000"/>
                </a:solidFill>
              </a:rPr>
              <a:t>" </a:t>
            </a:r>
            <a:r>
              <a:rPr lang="es-ES" sz="900" dirty="0" err="1">
                <a:solidFill>
                  <a:srgbClr val="FFC000"/>
                </a:solidFill>
              </a:rPr>
              <a:t>name</a:t>
            </a:r>
            <a:r>
              <a:rPr lang="es-ES" sz="900" dirty="0">
                <a:solidFill>
                  <a:srgbClr val="FFC000"/>
                </a:solidFill>
              </a:rPr>
              <a:t>="ejemplo-input"&gt;</a:t>
            </a:r>
          </a:p>
          <a:p>
            <a:pPr marL="400050" lvl="1" indent="0">
              <a:buNone/>
            </a:pPr>
            <a:r>
              <a:rPr lang="es-ES" sz="900" dirty="0">
                <a:solidFill>
                  <a:srgbClr val="FFC000"/>
                </a:solidFill>
              </a:rPr>
              <a:t>            &lt;</a:t>
            </a:r>
            <a:r>
              <a:rPr lang="es-ES" sz="900" dirty="0" err="1">
                <a:solidFill>
                  <a:srgbClr val="FFC000"/>
                </a:solidFill>
              </a:rPr>
              <a:t>span</a:t>
            </a:r>
            <a:r>
              <a:rPr lang="es-ES" sz="900" dirty="0">
                <a:solidFill>
                  <a:srgbClr val="FFC000"/>
                </a:solidFill>
              </a:rPr>
              <a:t> </a:t>
            </a:r>
            <a:r>
              <a:rPr lang="es-ES" sz="900" dirty="0" err="1">
                <a:solidFill>
                  <a:srgbClr val="FFC000"/>
                </a:solidFill>
              </a:rPr>
              <a:t>class</a:t>
            </a:r>
            <a:r>
              <a:rPr lang="es-ES" sz="900" dirty="0">
                <a:solidFill>
                  <a:srgbClr val="FFC000"/>
                </a:solidFill>
              </a:rPr>
              <a:t>="</a:t>
            </a:r>
            <a:r>
              <a:rPr lang="es-ES" sz="900" dirty="0" err="1">
                <a:solidFill>
                  <a:srgbClr val="FFC000"/>
                </a:solidFill>
              </a:rPr>
              <a:t>help</a:t>
            </a:r>
            <a:r>
              <a:rPr lang="es-ES" sz="900" dirty="0">
                <a:solidFill>
                  <a:srgbClr val="FFC000"/>
                </a:solidFill>
              </a:rPr>
              <a:t>-block"&gt;&lt;/</a:t>
            </a:r>
            <a:r>
              <a:rPr lang="es-ES" sz="900" dirty="0" err="1">
                <a:solidFill>
                  <a:srgbClr val="FFC000"/>
                </a:solidFill>
              </a:rPr>
              <a:t>span</a:t>
            </a:r>
            <a:r>
              <a:rPr lang="es-ES" sz="900" dirty="0">
                <a:solidFill>
                  <a:srgbClr val="FFC000"/>
                </a:solidFill>
              </a:rPr>
              <a:t>&gt;</a:t>
            </a:r>
          </a:p>
          <a:p>
            <a:pPr marL="400050" lvl="1" indent="0">
              <a:buNone/>
            </a:pPr>
            <a:r>
              <a:rPr lang="es-ES" sz="900" dirty="0">
                <a:solidFill>
                  <a:srgbClr val="FFC000"/>
                </a:solidFill>
              </a:rPr>
              <a:t>        &lt;/div</a:t>
            </a:r>
            <a:r>
              <a:rPr lang="es-ES" sz="900" dirty="0" smtClean="0">
                <a:solidFill>
                  <a:srgbClr val="FFC000"/>
                </a:solidFill>
              </a:rPr>
              <a:t>&gt;</a:t>
            </a:r>
          </a:p>
          <a:p>
            <a:pPr marL="400050" lvl="1" indent="0">
              <a:buNone/>
            </a:pPr>
            <a:r>
              <a:rPr lang="es-ES" sz="900" dirty="0" smtClean="0">
                <a:solidFill>
                  <a:srgbClr val="FFC000"/>
                </a:solidFill>
              </a:rPr>
              <a:t>&lt;/</a:t>
            </a:r>
            <a:r>
              <a:rPr lang="es-ES" sz="900" dirty="0" err="1" smtClean="0">
                <a:solidFill>
                  <a:srgbClr val="FFC000"/>
                </a:solidFill>
              </a:rPr>
              <a:t>form</a:t>
            </a:r>
            <a:r>
              <a:rPr lang="es-ES" sz="900" dirty="0" smtClean="0">
                <a:solidFill>
                  <a:srgbClr val="FFC000"/>
                </a:solidFill>
              </a:rPr>
              <a:t>&gt;</a:t>
            </a:r>
            <a:endParaRPr lang="es-ES" sz="900" dirty="0">
              <a:solidFill>
                <a:srgbClr val="FFC0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86" y="3693576"/>
            <a:ext cx="8400763" cy="72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1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453081"/>
            <a:ext cx="8596668" cy="5588281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r>
              <a:rPr lang="es-ES" dirty="0" err="1" smtClean="0"/>
              <a:t>Textarea</a:t>
            </a:r>
            <a:r>
              <a:rPr lang="es-ES" dirty="0" smtClean="0"/>
              <a:t>:</a:t>
            </a:r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pPr marL="400050" lvl="1" indent="0">
              <a:buNone/>
            </a:pPr>
            <a:endParaRPr lang="es-ES" sz="900" dirty="0" smtClean="0">
              <a:solidFill>
                <a:srgbClr val="FFC000"/>
              </a:solidFill>
            </a:endParaRPr>
          </a:p>
          <a:p>
            <a:pPr marL="400050" lvl="1" indent="0">
              <a:buNone/>
            </a:pPr>
            <a:endParaRPr lang="es-ES" sz="900" dirty="0">
              <a:solidFill>
                <a:srgbClr val="FFC000"/>
              </a:solidFill>
            </a:endParaRPr>
          </a:p>
          <a:p>
            <a:pPr marL="400050" lvl="1" indent="0">
              <a:buNone/>
            </a:pPr>
            <a:endParaRPr lang="es-ES" sz="900" dirty="0" smtClean="0">
              <a:solidFill>
                <a:srgbClr val="FFC000"/>
              </a:solidFill>
            </a:endParaRPr>
          </a:p>
          <a:p>
            <a:pPr marL="400050" lvl="1" indent="0">
              <a:buNone/>
            </a:pPr>
            <a:r>
              <a:rPr lang="es-ES" sz="900" dirty="0" smtClean="0">
                <a:solidFill>
                  <a:srgbClr val="FFC000"/>
                </a:solidFill>
              </a:rPr>
              <a:t>&lt;</a:t>
            </a:r>
            <a:r>
              <a:rPr lang="es-ES" sz="900" dirty="0" err="1">
                <a:solidFill>
                  <a:srgbClr val="FFC000"/>
                </a:solidFill>
              </a:rPr>
              <a:t>form</a:t>
            </a:r>
            <a:r>
              <a:rPr lang="es-ES" sz="900" dirty="0">
                <a:solidFill>
                  <a:srgbClr val="FFC000"/>
                </a:solidFill>
              </a:rPr>
              <a:t> </a:t>
            </a:r>
            <a:r>
              <a:rPr lang="es-ES" sz="900" dirty="0" err="1">
                <a:solidFill>
                  <a:srgbClr val="FFC000"/>
                </a:solidFill>
              </a:rPr>
              <a:t>action</a:t>
            </a:r>
            <a:r>
              <a:rPr lang="es-ES" sz="900" dirty="0">
                <a:solidFill>
                  <a:srgbClr val="FFC000"/>
                </a:solidFill>
              </a:rPr>
              <a:t>="" </a:t>
            </a:r>
            <a:r>
              <a:rPr lang="es-ES" sz="900" dirty="0" err="1">
                <a:solidFill>
                  <a:srgbClr val="FFC000"/>
                </a:solidFill>
              </a:rPr>
              <a:t>class</a:t>
            </a:r>
            <a:r>
              <a:rPr lang="es-ES" sz="900" dirty="0">
                <a:solidFill>
                  <a:srgbClr val="FFC000"/>
                </a:solidFill>
              </a:rPr>
              <a:t>="wcom-form-b4"&gt;</a:t>
            </a:r>
          </a:p>
          <a:p>
            <a:pPr marL="400050" lvl="1" indent="0">
              <a:buNone/>
            </a:pPr>
            <a:r>
              <a:rPr lang="es-ES" sz="900" dirty="0">
                <a:solidFill>
                  <a:srgbClr val="FFC000"/>
                </a:solidFill>
              </a:rPr>
              <a:t>        &lt;div </a:t>
            </a:r>
            <a:r>
              <a:rPr lang="es-ES" sz="900" dirty="0" err="1">
                <a:solidFill>
                  <a:srgbClr val="FFC000"/>
                </a:solidFill>
              </a:rPr>
              <a:t>class</a:t>
            </a:r>
            <a:r>
              <a:rPr lang="es-ES" sz="900" dirty="0">
                <a:solidFill>
                  <a:srgbClr val="FFC000"/>
                </a:solidFill>
              </a:rPr>
              <a:t>="</a:t>
            </a:r>
            <a:r>
              <a:rPr lang="es-ES" sz="900" dirty="0" err="1">
                <a:solidFill>
                  <a:srgbClr val="FFC000"/>
                </a:solidFill>
              </a:rPr>
              <a:t>form-group</a:t>
            </a:r>
            <a:r>
              <a:rPr lang="es-ES" sz="900" dirty="0">
                <a:solidFill>
                  <a:srgbClr val="FFC000"/>
                </a:solidFill>
              </a:rPr>
              <a:t> col-12 col-sm-6"&gt;</a:t>
            </a:r>
          </a:p>
          <a:p>
            <a:pPr marL="400050" lvl="1" indent="0">
              <a:buNone/>
            </a:pPr>
            <a:r>
              <a:rPr lang="es-ES" sz="900" dirty="0">
                <a:solidFill>
                  <a:srgbClr val="FFC000"/>
                </a:solidFill>
              </a:rPr>
              <a:t>            &lt;</a:t>
            </a:r>
            <a:r>
              <a:rPr lang="es-ES" sz="900" dirty="0" err="1">
                <a:solidFill>
                  <a:srgbClr val="FFC000"/>
                </a:solidFill>
              </a:rPr>
              <a:t>label</a:t>
            </a:r>
            <a:r>
              <a:rPr lang="es-ES" sz="900" dirty="0">
                <a:solidFill>
                  <a:srgbClr val="FFC000"/>
                </a:solidFill>
              </a:rPr>
              <a:t> </a:t>
            </a:r>
            <a:r>
              <a:rPr lang="es-ES" sz="900" dirty="0" err="1">
                <a:solidFill>
                  <a:srgbClr val="FFC000"/>
                </a:solidFill>
              </a:rPr>
              <a:t>for</a:t>
            </a:r>
            <a:r>
              <a:rPr lang="es-ES" sz="900" dirty="0">
                <a:solidFill>
                  <a:srgbClr val="FFC000"/>
                </a:solidFill>
              </a:rPr>
              <a:t>="ejemplo-</a:t>
            </a:r>
            <a:r>
              <a:rPr lang="es-ES" sz="900" dirty="0" err="1">
                <a:solidFill>
                  <a:srgbClr val="FFC000"/>
                </a:solidFill>
              </a:rPr>
              <a:t>text</a:t>
            </a:r>
            <a:r>
              <a:rPr lang="es-ES" sz="900" dirty="0">
                <a:solidFill>
                  <a:srgbClr val="FFC000"/>
                </a:solidFill>
              </a:rPr>
              <a:t>-</a:t>
            </a:r>
            <a:r>
              <a:rPr lang="es-ES" sz="900" dirty="0" err="1">
                <a:solidFill>
                  <a:srgbClr val="FFC000"/>
                </a:solidFill>
              </a:rPr>
              <a:t>area</a:t>
            </a:r>
            <a:r>
              <a:rPr lang="es-ES" sz="900" dirty="0">
                <a:solidFill>
                  <a:srgbClr val="FFC000"/>
                </a:solidFill>
              </a:rPr>
              <a:t>"&gt;Campo </a:t>
            </a:r>
            <a:r>
              <a:rPr lang="es-ES" sz="900" dirty="0" err="1">
                <a:solidFill>
                  <a:srgbClr val="FFC000"/>
                </a:solidFill>
              </a:rPr>
              <a:t>textarea</a:t>
            </a:r>
            <a:r>
              <a:rPr lang="es-ES" sz="900" dirty="0">
                <a:solidFill>
                  <a:srgbClr val="FFC000"/>
                </a:solidFill>
              </a:rPr>
              <a:t>*&lt;/</a:t>
            </a:r>
            <a:r>
              <a:rPr lang="es-ES" sz="900" dirty="0" err="1">
                <a:solidFill>
                  <a:srgbClr val="FFC000"/>
                </a:solidFill>
              </a:rPr>
              <a:t>label</a:t>
            </a:r>
            <a:r>
              <a:rPr lang="es-ES" sz="900" dirty="0">
                <a:solidFill>
                  <a:srgbClr val="FFC000"/>
                </a:solidFill>
              </a:rPr>
              <a:t>&gt;</a:t>
            </a:r>
          </a:p>
          <a:p>
            <a:pPr marL="400050" lvl="1" indent="0">
              <a:buNone/>
            </a:pPr>
            <a:r>
              <a:rPr lang="es-ES" sz="900" dirty="0">
                <a:solidFill>
                  <a:srgbClr val="FFC000"/>
                </a:solidFill>
              </a:rPr>
              <a:t>            &lt;</a:t>
            </a:r>
            <a:r>
              <a:rPr lang="es-ES" sz="900" dirty="0" err="1">
                <a:solidFill>
                  <a:srgbClr val="FFC000"/>
                </a:solidFill>
              </a:rPr>
              <a:t>textarea</a:t>
            </a:r>
            <a:r>
              <a:rPr lang="es-ES" sz="900" dirty="0">
                <a:solidFill>
                  <a:srgbClr val="FFC000"/>
                </a:solidFill>
              </a:rPr>
              <a:t> id="ejemplo-</a:t>
            </a:r>
            <a:r>
              <a:rPr lang="es-ES" sz="900" dirty="0" err="1">
                <a:solidFill>
                  <a:srgbClr val="FFC000"/>
                </a:solidFill>
              </a:rPr>
              <a:t>text</a:t>
            </a:r>
            <a:r>
              <a:rPr lang="es-ES" sz="900" dirty="0">
                <a:solidFill>
                  <a:srgbClr val="FFC000"/>
                </a:solidFill>
              </a:rPr>
              <a:t>-</a:t>
            </a:r>
            <a:r>
              <a:rPr lang="es-ES" sz="900" dirty="0" err="1">
                <a:solidFill>
                  <a:srgbClr val="FFC000"/>
                </a:solidFill>
              </a:rPr>
              <a:t>area</a:t>
            </a:r>
            <a:r>
              <a:rPr lang="es-ES" sz="900" dirty="0">
                <a:solidFill>
                  <a:srgbClr val="FFC000"/>
                </a:solidFill>
              </a:rPr>
              <a:t>" </a:t>
            </a:r>
            <a:r>
              <a:rPr lang="es-ES" sz="900" dirty="0" err="1">
                <a:solidFill>
                  <a:srgbClr val="FFC000"/>
                </a:solidFill>
              </a:rPr>
              <a:t>class</a:t>
            </a:r>
            <a:r>
              <a:rPr lang="es-ES" sz="900" dirty="0">
                <a:solidFill>
                  <a:srgbClr val="FFC000"/>
                </a:solidFill>
              </a:rPr>
              <a:t>="</a:t>
            </a:r>
            <a:r>
              <a:rPr lang="es-ES" sz="900" dirty="0" err="1">
                <a:solidFill>
                  <a:srgbClr val="FFC000"/>
                </a:solidFill>
              </a:rPr>
              <a:t>form</a:t>
            </a:r>
            <a:r>
              <a:rPr lang="es-ES" sz="900" dirty="0">
                <a:solidFill>
                  <a:srgbClr val="FFC000"/>
                </a:solidFill>
              </a:rPr>
              <a:t>-control inputs-</a:t>
            </a:r>
            <a:r>
              <a:rPr lang="es-ES" sz="900" dirty="0" err="1">
                <a:solidFill>
                  <a:srgbClr val="FFC000"/>
                </a:solidFill>
              </a:rPr>
              <a:t>form</a:t>
            </a:r>
            <a:r>
              <a:rPr lang="es-ES" sz="900" dirty="0">
                <a:solidFill>
                  <a:srgbClr val="FFC000"/>
                </a:solidFill>
              </a:rPr>
              <a:t>" </a:t>
            </a:r>
            <a:r>
              <a:rPr lang="es-ES" sz="900" dirty="0" err="1">
                <a:solidFill>
                  <a:srgbClr val="FFC000"/>
                </a:solidFill>
              </a:rPr>
              <a:t>name</a:t>
            </a:r>
            <a:r>
              <a:rPr lang="es-ES" sz="900" dirty="0">
                <a:solidFill>
                  <a:srgbClr val="FFC000"/>
                </a:solidFill>
              </a:rPr>
              <a:t>="ejemplo-</a:t>
            </a:r>
            <a:r>
              <a:rPr lang="es-ES" sz="900" dirty="0" err="1">
                <a:solidFill>
                  <a:srgbClr val="FFC000"/>
                </a:solidFill>
              </a:rPr>
              <a:t>text</a:t>
            </a:r>
            <a:r>
              <a:rPr lang="es-ES" sz="900" dirty="0">
                <a:solidFill>
                  <a:srgbClr val="FFC000"/>
                </a:solidFill>
              </a:rPr>
              <a:t>-</a:t>
            </a:r>
            <a:r>
              <a:rPr lang="es-ES" sz="900" dirty="0" err="1">
                <a:solidFill>
                  <a:srgbClr val="FFC000"/>
                </a:solidFill>
              </a:rPr>
              <a:t>area</a:t>
            </a:r>
            <a:r>
              <a:rPr lang="es-ES" sz="900" dirty="0">
                <a:solidFill>
                  <a:srgbClr val="FFC000"/>
                </a:solidFill>
              </a:rPr>
              <a:t>"&gt;&lt;/</a:t>
            </a:r>
            <a:r>
              <a:rPr lang="es-ES" sz="900" dirty="0" err="1">
                <a:solidFill>
                  <a:srgbClr val="FFC000"/>
                </a:solidFill>
              </a:rPr>
              <a:t>textarea</a:t>
            </a:r>
            <a:r>
              <a:rPr lang="es-ES" sz="900" dirty="0">
                <a:solidFill>
                  <a:srgbClr val="FFC000"/>
                </a:solidFill>
              </a:rPr>
              <a:t>&gt;</a:t>
            </a:r>
          </a:p>
          <a:p>
            <a:pPr marL="400050" lvl="1" indent="0">
              <a:buNone/>
            </a:pPr>
            <a:r>
              <a:rPr lang="es-ES" sz="900" dirty="0">
                <a:solidFill>
                  <a:srgbClr val="FFC000"/>
                </a:solidFill>
              </a:rPr>
              <a:t>            &lt;</a:t>
            </a:r>
            <a:r>
              <a:rPr lang="es-ES" sz="900" dirty="0" err="1">
                <a:solidFill>
                  <a:srgbClr val="FFC000"/>
                </a:solidFill>
              </a:rPr>
              <a:t>span</a:t>
            </a:r>
            <a:r>
              <a:rPr lang="es-ES" sz="900" dirty="0">
                <a:solidFill>
                  <a:srgbClr val="FFC000"/>
                </a:solidFill>
              </a:rPr>
              <a:t> </a:t>
            </a:r>
            <a:r>
              <a:rPr lang="es-ES" sz="900" dirty="0" err="1">
                <a:solidFill>
                  <a:srgbClr val="FFC000"/>
                </a:solidFill>
              </a:rPr>
              <a:t>class</a:t>
            </a:r>
            <a:r>
              <a:rPr lang="es-ES" sz="900" dirty="0">
                <a:solidFill>
                  <a:srgbClr val="FFC000"/>
                </a:solidFill>
              </a:rPr>
              <a:t>="</a:t>
            </a:r>
            <a:r>
              <a:rPr lang="es-ES" sz="900" dirty="0" err="1">
                <a:solidFill>
                  <a:srgbClr val="FFC000"/>
                </a:solidFill>
              </a:rPr>
              <a:t>help</a:t>
            </a:r>
            <a:r>
              <a:rPr lang="es-ES" sz="900" dirty="0">
                <a:solidFill>
                  <a:srgbClr val="FFC000"/>
                </a:solidFill>
              </a:rPr>
              <a:t>-block"&gt;&lt;/</a:t>
            </a:r>
            <a:r>
              <a:rPr lang="es-ES" sz="900" dirty="0" err="1">
                <a:solidFill>
                  <a:srgbClr val="FFC000"/>
                </a:solidFill>
              </a:rPr>
              <a:t>span</a:t>
            </a:r>
            <a:r>
              <a:rPr lang="es-ES" sz="900" dirty="0">
                <a:solidFill>
                  <a:srgbClr val="FFC000"/>
                </a:solidFill>
              </a:rPr>
              <a:t>&gt;</a:t>
            </a:r>
          </a:p>
          <a:p>
            <a:pPr marL="400050" lvl="1" indent="0">
              <a:buNone/>
            </a:pPr>
            <a:r>
              <a:rPr lang="es-ES" sz="900" dirty="0">
                <a:solidFill>
                  <a:srgbClr val="FFC000"/>
                </a:solidFill>
              </a:rPr>
              <a:t>        &lt;/div</a:t>
            </a:r>
            <a:r>
              <a:rPr lang="es-ES" sz="900" dirty="0" smtClean="0">
                <a:solidFill>
                  <a:srgbClr val="FFC000"/>
                </a:solidFill>
              </a:rPr>
              <a:t>&gt;</a:t>
            </a:r>
          </a:p>
          <a:p>
            <a:pPr marL="400050" lvl="1" indent="0">
              <a:buNone/>
            </a:pPr>
            <a:r>
              <a:rPr lang="es-ES" sz="900" dirty="0" smtClean="0">
                <a:solidFill>
                  <a:srgbClr val="FFC000"/>
                </a:solidFill>
              </a:rPr>
              <a:t>&lt;/</a:t>
            </a:r>
            <a:r>
              <a:rPr lang="es-ES" sz="900" dirty="0" err="1" smtClean="0">
                <a:solidFill>
                  <a:srgbClr val="FFC000"/>
                </a:solidFill>
              </a:rPr>
              <a:t>form</a:t>
            </a:r>
            <a:r>
              <a:rPr lang="es-ES" sz="900" dirty="0" smtClean="0">
                <a:solidFill>
                  <a:srgbClr val="FFC000"/>
                </a:solidFill>
              </a:rPr>
              <a:t>&gt;</a:t>
            </a:r>
            <a:endParaRPr lang="es-ES" sz="900" dirty="0">
              <a:solidFill>
                <a:srgbClr val="FFC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49" y="1515762"/>
            <a:ext cx="8321237" cy="95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25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453081"/>
            <a:ext cx="8596668" cy="5588281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r>
              <a:rPr lang="es-ES" dirty="0" smtClean="0"/>
              <a:t>Date:</a:t>
            </a:r>
          </a:p>
          <a:p>
            <a:endParaRPr lang="es-ES" dirty="0"/>
          </a:p>
          <a:p>
            <a:pPr marL="400050" lvl="1" indent="0">
              <a:buNone/>
            </a:pPr>
            <a:endParaRPr lang="es-ES" sz="900" dirty="0" smtClean="0">
              <a:solidFill>
                <a:srgbClr val="FFC000"/>
              </a:solidFill>
            </a:endParaRPr>
          </a:p>
          <a:p>
            <a:pPr marL="400050" lvl="1" indent="0">
              <a:buNone/>
            </a:pPr>
            <a:endParaRPr lang="es-ES" sz="900" dirty="0">
              <a:solidFill>
                <a:srgbClr val="FFC000"/>
              </a:solidFill>
            </a:endParaRPr>
          </a:p>
          <a:p>
            <a:pPr marL="400050" lvl="1" indent="0">
              <a:buNone/>
            </a:pPr>
            <a:endParaRPr lang="es-ES" sz="900" dirty="0" smtClean="0">
              <a:solidFill>
                <a:srgbClr val="FFC000"/>
              </a:solidFill>
            </a:endParaRPr>
          </a:p>
          <a:p>
            <a:pPr marL="400050" lvl="1" indent="0">
              <a:buNone/>
            </a:pPr>
            <a:r>
              <a:rPr lang="es-ES" sz="900" dirty="0" smtClean="0">
                <a:solidFill>
                  <a:srgbClr val="FFC000"/>
                </a:solidFill>
              </a:rPr>
              <a:t>&lt;</a:t>
            </a:r>
            <a:r>
              <a:rPr lang="es-ES" sz="900" dirty="0" err="1">
                <a:solidFill>
                  <a:srgbClr val="FFC000"/>
                </a:solidFill>
              </a:rPr>
              <a:t>form</a:t>
            </a:r>
            <a:r>
              <a:rPr lang="es-ES" sz="900" dirty="0">
                <a:solidFill>
                  <a:srgbClr val="FFC000"/>
                </a:solidFill>
              </a:rPr>
              <a:t> </a:t>
            </a:r>
            <a:r>
              <a:rPr lang="es-ES" sz="900" dirty="0" err="1">
                <a:solidFill>
                  <a:srgbClr val="FFC000"/>
                </a:solidFill>
              </a:rPr>
              <a:t>action</a:t>
            </a:r>
            <a:r>
              <a:rPr lang="es-ES" sz="900" dirty="0">
                <a:solidFill>
                  <a:srgbClr val="FFC000"/>
                </a:solidFill>
              </a:rPr>
              <a:t>="" </a:t>
            </a:r>
            <a:r>
              <a:rPr lang="es-ES" sz="900" dirty="0" err="1">
                <a:solidFill>
                  <a:srgbClr val="FFC000"/>
                </a:solidFill>
              </a:rPr>
              <a:t>class</a:t>
            </a:r>
            <a:r>
              <a:rPr lang="es-ES" sz="900" dirty="0">
                <a:solidFill>
                  <a:srgbClr val="FFC000"/>
                </a:solidFill>
              </a:rPr>
              <a:t>="wcom-form-b4"&gt;</a:t>
            </a:r>
          </a:p>
          <a:p>
            <a:pPr marL="400050" lvl="1" indent="0">
              <a:buNone/>
            </a:pPr>
            <a:r>
              <a:rPr lang="es-ES" sz="900" dirty="0">
                <a:solidFill>
                  <a:srgbClr val="FFC000"/>
                </a:solidFill>
              </a:rPr>
              <a:t>        &lt;div </a:t>
            </a:r>
            <a:r>
              <a:rPr lang="es-ES" sz="900" dirty="0" err="1">
                <a:solidFill>
                  <a:srgbClr val="FFC000"/>
                </a:solidFill>
              </a:rPr>
              <a:t>class</a:t>
            </a:r>
            <a:r>
              <a:rPr lang="es-ES" sz="900" dirty="0">
                <a:solidFill>
                  <a:srgbClr val="FFC000"/>
                </a:solidFill>
              </a:rPr>
              <a:t>="</a:t>
            </a:r>
            <a:r>
              <a:rPr lang="es-ES" sz="900" dirty="0" err="1">
                <a:solidFill>
                  <a:srgbClr val="FFC000"/>
                </a:solidFill>
              </a:rPr>
              <a:t>form-group</a:t>
            </a:r>
            <a:r>
              <a:rPr lang="es-ES" sz="900" dirty="0">
                <a:solidFill>
                  <a:srgbClr val="FFC000"/>
                </a:solidFill>
              </a:rPr>
              <a:t> col-12 col-sm-6"&gt;</a:t>
            </a:r>
          </a:p>
          <a:p>
            <a:pPr marL="400050" lvl="1" indent="0">
              <a:buNone/>
            </a:pPr>
            <a:r>
              <a:rPr lang="es-ES" sz="900" dirty="0">
                <a:solidFill>
                  <a:srgbClr val="FFC000"/>
                </a:solidFill>
              </a:rPr>
              <a:t>            &lt;</a:t>
            </a:r>
            <a:r>
              <a:rPr lang="es-ES" sz="900" dirty="0" err="1">
                <a:solidFill>
                  <a:srgbClr val="FFC000"/>
                </a:solidFill>
              </a:rPr>
              <a:t>label</a:t>
            </a:r>
            <a:r>
              <a:rPr lang="es-ES" sz="900" dirty="0">
                <a:solidFill>
                  <a:srgbClr val="FFC000"/>
                </a:solidFill>
              </a:rPr>
              <a:t> </a:t>
            </a:r>
            <a:r>
              <a:rPr lang="es-ES" sz="900" dirty="0" err="1">
                <a:solidFill>
                  <a:srgbClr val="FFC000"/>
                </a:solidFill>
              </a:rPr>
              <a:t>for</a:t>
            </a:r>
            <a:r>
              <a:rPr lang="es-ES" sz="900" dirty="0">
                <a:solidFill>
                  <a:srgbClr val="FFC000"/>
                </a:solidFill>
              </a:rPr>
              <a:t>="ejemplo-fecha"&gt;Fecha&lt;/</a:t>
            </a:r>
            <a:r>
              <a:rPr lang="es-ES" sz="900" dirty="0" err="1">
                <a:solidFill>
                  <a:srgbClr val="FFC000"/>
                </a:solidFill>
              </a:rPr>
              <a:t>label</a:t>
            </a:r>
            <a:r>
              <a:rPr lang="es-ES" sz="900" dirty="0">
                <a:solidFill>
                  <a:srgbClr val="FFC000"/>
                </a:solidFill>
              </a:rPr>
              <a:t>&gt;</a:t>
            </a:r>
          </a:p>
          <a:p>
            <a:pPr marL="400050" lvl="1" indent="0">
              <a:buNone/>
            </a:pPr>
            <a:r>
              <a:rPr lang="es-ES" sz="900" dirty="0">
                <a:solidFill>
                  <a:srgbClr val="FFC000"/>
                </a:solidFill>
              </a:rPr>
              <a:t>            &lt;input id="ejemplo-fecha" </a:t>
            </a:r>
            <a:r>
              <a:rPr lang="es-ES" sz="900" dirty="0" err="1">
                <a:solidFill>
                  <a:srgbClr val="FFC000"/>
                </a:solidFill>
              </a:rPr>
              <a:t>type</a:t>
            </a:r>
            <a:r>
              <a:rPr lang="es-ES" sz="900" dirty="0">
                <a:solidFill>
                  <a:srgbClr val="FFC000"/>
                </a:solidFill>
              </a:rPr>
              <a:t>="</a:t>
            </a:r>
            <a:r>
              <a:rPr lang="es-ES" sz="900" dirty="0" err="1">
                <a:solidFill>
                  <a:srgbClr val="FFC000"/>
                </a:solidFill>
              </a:rPr>
              <a:t>text</a:t>
            </a:r>
            <a:r>
              <a:rPr lang="es-ES" sz="900" dirty="0">
                <a:solidFill>
                  <a:srgbClr val="FFC000"/>
                </a:solidFill>
              </a:rPr>
              <a:t>" </a:t>
            </a:r>
            <a:r>
              <a:rPr lang="es-ES" sz="900" dirty="0" err="1">
                <a:solidFill>
                  <a:srgbClr val="FFC000"/>
                </a:solidFill>
              </a:rPr>
              <a:t>class</a:t>
            </a:r>
            <a:r>
              <a:rPr lang="es-ES" sz="900" dirty="0">
                <a:solidFill>
                  <a:srgbClr val="FFC000"/>
                </a:solidFill>
              </a:rPr>
              <a:t>="</a:t>
            </a:r>
            <a:r>
              <a:rPr lang="es-ES" sz="900" dirty="0" err="1">
                <a:solidFill>
                  <a:srgbClr val="FFC000"/>
                </a:solidFill>
              </a:rPr>
              <a:t>form</a:t>
            </a:r>
            <a:r>
              <a:rPr lang="es-ES" sz="900" dirty="0">
                <a:solidFill>
                  <a:srgbClr val="FFC000"/>
                </a:solidFill>
              </a:rPr>
              <a:t>-control inputs-</a:t>
            </a:r>
            <a:r>
              <a:rPr lang="es-ES" sz="900" dirty="0" err="1">
                <a:solidFill>
                  <a:srgbClr val="FFC000"/>
                </a:solidFill>
              </a:rPr>
              <a:t>form</a:t>
            </a:r>
            <a:r>
              <a:rPr lang="es-ES" sz="900" dirty="0">
                <a:solidFill>
                  <a:srgbClr val="FFC000"/>
                </a:solidFill>
              </a:rPr>
              <a:t> fecha" </a:t>
            </a:r>
            <a:r>
              <a:rPr lang="es-ES" sz="900" dirty="0" err="1">
                <a:solidFill>
                  <a:srgbClr val="FFC000"/>
                </a:solidFill>
              </a:rPr>
              <a:t>path</a:t>
            </a:r>
            <a:r>
              <a:rPr lang="es-ES" sz="900" dirty="0">
                <a:solidFill>
                  <a:srgbClr val="FFC000"/>
                </a:solidFill>
              </a:rPr>
              <a:t>="ejemplo-fecha"/&gt;</a:t>
            </a:r>
          </a:p>
          <a:p>
            <a:pPr marL="400050" lvl="1" indent="0">
              <a:buNone/>
            </a:pPr>
            <a:r>
              <a:rPr lang="es-ES" sz="900" dirty="0">
                <a:solidFill>
                  <a:srgbClr val="FFC000"/>
                </a:solidFill>
              </a:rPr>
              <a:t>            &lt;</a:t>
            </a:r>
            <a:r>
              <a:rPr lang="es-ES" sz="900" dirty="0" err="1">
                <a:solidFill>
                  <a:srgbClr val="FFC000"/>
                </a:solidFill>
              </a:rPr>
              <a:t>span</a:t>
            </a:r>
            <a:r>
              <a:rPr lang="es-ES" sz="900" dirty="0">
                <a:solidFill>
                  <a:srgbClr val="FFC000"/>
                </a:solidFill>
              </a:rPr>
              <a:t> </a:t>
            </a:r>
            <a:r>
              <a:rPr lang="es-ES" sz="900" dirty="0" err="1">
                <a:solidFill>
                  <a:srgbClr val="FFC000"/>
                </a:solidFill>
              </a:rPr>
              <a:t>class</a:t>
            </a:r>
            <a:r>
              <a:rPr lang="es-ES" sz="900" dirty="0">
                <a:solidFill>
                  <a:srgbClr val="FFC000"/>
                </a:solidFill>
              </a:rPr>
              <a:t>="</a:t>
            </a:r>
            <a:r>
              <a:rPr lang="es-ES" sz="900" dirty="0" err="1">
                <a:solidFill>
                  <a:srgbClr val="FFC000"/>
                </a:solidFill>
              </a:rPr>
              <a:t>help</a:t>
            </a:r>
            <a:r>
              <a:rPr lang="es-ES" sz="900" dirty="0">
                <a:solidFill>
                  <a:srgbClr val="FFC000"/>
                </a:solidFill>
              </a:rPr>
              <a:t>-block"&gt;&lt;/</a:t>
            </a:r>
            <a:r>
              <a:rPr lang="es-ES" sz="900" dirty="0" err="1">
                <a:solidFill>
                  <a:srgbClr val="FFC000"/>
                </a:solidFill>
              </a:rPr>
              <a:t>span</a:t>
            </a:r>
            <a:r>
              <a:rPr lang="es-ES" sz="900" dirty="0">
                <a:solidFill>
                  <a:srgbClr val="FFC000"/>
                </a:solidFill>
              </a:rPr>
              <a:t>&gt;</a:t>
            </a:r>
          </a:p>
          <a:p>
            <a:pPr marL="400050" lvl="1" indent="0">
              <a:buNone/>
            </a:pPr>
            <a:r>
              <a:rPr lang="es-ES" sz="900" dirty="0">
                <a:solidFill>
                  <a:srgbClr val="FFC000"/>
                </a:solidFill>
              </a:rPr>
              <a:t>        &lt;/div</a:t>
            </a:r>
            <a:r>
              <a:rPr lang="es-ES" sz="900" dirty="0" smtClean="0">
                <a:solidFill>
                  <a:srgbClr val="FFC000"/>
                </a:solidFill>
              </a:rPr>
              <a:t>&gt;</a:t>
            </a:r>
          </a:p>
          <a:p>
            <a:pPr marL="400050" lvl="1" indent="0">
              <a:buNone/>
            </a:pPr>
            <a:r>
              <a:rPr lang="es-ES" sz="900" dirty="0" smtClean="0">
                <a:solidFill>
                  <a:srgbClr val="FFC000"/>
                </a:solidFill>
              </a:rPr>
              <a:t>&lt;/</a:t>
            </a:r>
            <a:r>
              <a:rPr lang="es-ES" sz="900" dirty="0" err="1" smtClean="0">
                <a:solidFill>
                  <a:srgbClr val="FFC000"/>
                </a:solidFill>
              </a:rPr>
              <a:t>form</a:t>
            </a:r>
            <a:r>
              <a:rPr lang="es-ES" sz="900" dirty="0" smtClean="0">
                <a:solidFill>
                  <a:srgbClr val="FFC000"/>
                </a:solidFill>
              </a:rPr>
              <a:t>&gt;</a:t>
            </a:r>
            <a:endParaRPr lang="es-ES" sz="900" dirty="0">
              <a:solidFill>
                <a:srgbClr val="FFC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81" y="1721707"/>
            <a:ext cx="7977528" cy="65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4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453081"/>
            <a:ext cx="8596668" cy="59394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r>
              <a:rPr lang="es-ES" dirty="0" err="1" smtClean="0"/>
              <a:t>Checks</a:t>
            </a:r>
            <a:r>
              <a:rPr lang="es-ES" dirty="0" smtClean="0"/>
              <a:t> y botones:</a:t>
            </a:r>
          </a:p>
          <a:p>
            <a:endParaRPr lang="es-ES" dirty="0"/>
          </a:p>
          <a:p>
            <a:pPr marL="400050" lvl="1" indent="0">
              <a:buNone/>
            </a:pPr>
            <a:endParaRPr lang="es-ES" sz="900" dirty="0" smtClean="0">
              <a:solidFill>
                <a:srgbClr val="FFC000"/>
              </a:solidFill>
            </a:endParaRPr>
          </a:p>
          <a:p>
            <a:pPr marL="400050" lvl="1" indent="0">
              <a:buNone/>
            </a:pPr>
            <a:endParaRPr lang="es-ES" sz="900" dirty="0">
              <a:solidFill>
                <a:srgbClr val="FFC000"/>
              </a:solidFill>
            </a:endParaRPr>
          </a:p>
          <a:p>
            <a:pPr marL="400050" lvl="1" indent="0">
              <a:buNone/>
            </a:pPr>
            <a:r>
              <a:rPr lang="es-ES" sz="900" dirty="0" smtClean="0">
                <a:solidFill>
                  <a:srgbClr val="FFC000"/>
                </a:solidFill>
              </a:rPr>
              <a:t>&lt;</a:t>
            </a:r>
            <a:r>
              <a:rPr lang="es-ES" sz="900" dirty="0" err="1">
                <a:solidFill>
                  <a:srgbClr val="FFC000"/>
                </a:solidFill>
              </a:rPr>
              <a:t>form</a:t>
            </a:r>
            <a:r>
              <a:rPr lang="es-ES" sz="900" dirty="0">
                <a:solidFill>
                  <a:srgbClr val="FFC000"/>
                </a:solidFill>
              </a:rPr>
              <a:t> </a:t>
            </a:r>
            <a:r>
              <a:rPr lang="es-ES" sz="900" dirty="0" err="1">
                <a:solidFill>
                  <a:srgbClr val="FFC000"/>
                </a:solidFill>
              </a:rPr>
              <a:t>action</a:t>
            </a:r>
            <a:r>
              <a:rPr lang="es-ES" sz="900" dirty="0">
                <a:solidFill>
                  <a:srgbClr val="FFC000"/>
                </a:solidFill>
              </a:rPr>
              <a:t>="" </a:t>
            </a:r>
            <a:r>
              <a:rPr lang="es-ES" sz="900" dirty="0" err="1">
                <a:solidFill>
                  <a:srgbClr val="FFC000"/>
                </a:solidFill>
              </a:rPr>
              <a:t>class</a:t>
            </a:r>
            <a:r>
              <a:rPr lang="es-ES" sz="900" dirty="0">
                <a:solidFill>
                  <a:srgbClr val="FFC000"/>
                </a:solidFill>
              </a:rPr>
              <a:t>="wcom-form-b4"&gt;</a:t>
            </a:r>
          </a:p>
          <a:p>
            <a:pPr marL="400050" lvl="1" indent="0">
              <a:buNone/>
            </a:pPr>
            <a:r>
              <a:rPr lang="es-ES" sz="900" dirty="0">
                <a:solidFill>
                  <a:srgbClr val="FFC000"/>
                </a:solidFill>
              </a:rPr>
              <a:t>        &lt;div </a:t>
            </a:r>
            <a:r>
              <a:rPr lang="es-ES" sz="900" dirty="0" err="1">
                <a:solidFill>
                  <a:srgbClr val="FFC000"/>
                </a:solidFill>
              </a:rPr>
              <a:t>class</a:t>
            </a:r>
            <a:r>
              <a:rPr lang="es-ES" sz="900" dirty="0">
                <a:solidFill>
                  <a:srgbClr val="FFC000"/>
                </a:solidFill>
              </a:rPr>
              <a:t>="</a:t>
            </a:r>
            <a:r>
              <a:rPr lang="es-ES" sz="900" dirty="0" err="1">
                <a:solidFill>
                  <a:srgbClr val="FFC000"/>
                </a:solidFill>
              </a:rPr>
              <a:t>form-group</a:t>
            </a:r>
            <a:r>
              <a:rPr lang="es-ES" sz="900" dirty="0">
                <a:solidFill>
                  <a:srgbClr val="FFC000"/>
                </a:solidFill>
              </a:rPr>
              <a:t> col-12 </a:t>
            </a:r>
            <a:r>
              <a:rPr lang="es-ES" sz="900" dirty="0" err="1">
                <a:solidFill>
                  <a:srgbClr val="FFC000"/>
                </a:solidFill>
              </a:rPr>
              <a:t>checkbox</a:t>
            </a:r>
            <a:r>
              <a:rPr lang="es-ES" sz="900" dirty="0">
                <a:solidFill>
                  <a:srgbClr val="FFC000"/>
                </a:solidFill>
              </a:rPr>
              <a:t> </a:t>
            </a:r>
            <a:r>
              <a:rPr lang="es-ES" sz="900" dirty="0" err="1">
                <a:solidFill>
                  <a:srgbClr val="FFC000"/>
                </a:solidFill>
              </a:rPr>
              <a:t>checkbox-inline</a:t>
            </a:r>
            <a:r>
              <a:rPr lang="es-ES" sz="900" dirty="0">
                <a:solidFill>
                  <a:srgbClr val="FFC000"/>
                </a:solidFill>
              </a:rPr>
              <a:t> tipo1"&gt;</a:t>
            </a:r>
          </a:p>
          <a:p>
            <a:pPr marL="400050" lvl="1" indent="0">
              <a:buNone/>
            </a:pPr>
            <a:r>
              <a:rPr lang="es-ES" sz="900" dirty="0">
                <a:solidFill>
                  <a:srgbClr val="FFC000"/>
                </a:solidFill>
              </a:rPr>
              <a:t>            &lt;input id="ejemplo-check-tipo-1" </a:t>
            </a:r>
            <a:r>
              <a:rPr lang="es-ES" sz="900" dirty="0" err="1">
                <a:solidFill>
                  <a:srgbClr val="FFC000"/>
                </a:solidFill>
              </a:rPr>
              <a:t>name</a:t>
            </a:r>
            <a:r>
              <a:rPr lang="es-ES" sz="900" dirty="0">
                <a:solidFill>
                  <a:srgbClr val="FFC000"/>
                </a:solidFill>
              </a:rPr>
              <a:t>="ejemplo-check-tipo-1" </a:t>
            </a:r>
            <a:r>
              <a:rPr lang="es-ES" sz="900" dirty="0" err="1">
                <a:solidFill>
                  <a:srgbClr val="FFC000"/>
                </a:solidFill>
              </a:rPr>
              <a:t>type</a:t>
            </a:r>
            <a:r>
              <a:rPr lang="es-ES" sz="900" dirty="0">
                <a:solidFill>
                  <a:srgbClr val="FFC000"/>
                </a:solidFill>
              </a:rPr>
              <a:t>="</a:t>
            </a:r>
            <a:r>
              <a:rPr lang="es-ES" sz="900" dirty="0" err="1">
                <a:solidFill>
                  <a:srgbClr val="FFC000"/>
                </a:solidFill>
              </a:rPr>
              <a:t>checkbox</a:t>
            </a:r>
            <a:r>
              <a:rPr lang="es-ES" sz="900" dirty="0">
                <a:solidFill>
                  <a:srgbClr val="FFC000"/>
                </a:solidFill>
              </a:rPr>
              <a:t>" </a:t>
            </a:r>
            <a:r>
              <a:rPr lang="es-ES" sz="900" dirty="0" err="1">
                <a:solidFill>
                  <a:srgbClr val="FFC000"/>
                </a:solidFill>
              </a:rPr>
              <a:t>value</a:t>
            </a:r>
            <a:r>
              <a:rPr lang="es-ES" sz="900" dirty="0">
                <a:solidFill>
                  <a:srgbClr val="FFC000"/>
                </a:solidFill>
              </a:rPr>
              <a:t>="0"&gt;</a:t>
            </a:r>
          </a:p>
          <a:p>
            <a:pPr marL="400050" lvl="1" indent="0">
              <a:buNone/>
            </a:pPr>
            <a:r>
              <a:rPr lang="es-ES" sz="900" dirty="0">
                <a:solidFill>
                  <a:srgbClr val="FFC000"/>
                </a:solidFill>
              </a:rPr>
              <a:t>            &lt;</a:t>
            </a:r>
            <a:r>
              <a:rPr lang="es-ES" sz="900" dirty="0" err="1">
                <a:solidFill>
                  <a:srgbClr val="FFC000"/>
                </a:solidFill>
              </a:rPr>
              <a:t>label</a:t>
            </a:r>
            <a:r>
              <a:rPr lang="es-ES" sz="900" dirty="0">
                <a:solidFill>
                  <a:srgbClr val="FFC000"/>
                </a:solidFill>
              </a:rPr>
              <a:t> </a:t>
            </a:r>
            <a:r>
              <a:rPr lang="es-ES" sz="900" dirty="0" err="1">
                <a:solidFill>
                  <a:srgbClr val="FFC000"/>
                </a:solidFill>
              </a:rPr>
              <a:t>for</a:t>
            </a:r>
            <a:r>
              <a:rPr lang="es-ES" sz="900" dirty="0">
                <a:solidFill>
                  <a:srgbClr val="FFC000"/>
                </a:solidFill>
              </a:rPr>
              <a:t>="ejemplo-check-tipo-1"&gt;Texto sin enlace(</a:t>
            </a:r>
            <a:r>
              <a:rPr lang="es-ES" sz="900" dirty="0" err="1">
                <a:solidFill>
                  <a:srgbClr val="FFC000"/>
                </a:solidFill>
              </a:rPr>
              <a:t>maquetacion</a:t>
            </a:r>
            <a:r>
              <a:rPr lang="es-ES" sz="900" dirty="0">
                <a:solidFill>
                  <a:srgbClr val="FFC000"/>
                </a:solidFill>
              </a:rPr>
              <a:t> "tipo1")&lt;/</a:t>
            </a:r>
            <a:r>
              <a:rPr lang="es-ES" sz="900" dirty="0" err="1">
                <a:solidFill>
                  <a:srgbClr val="FFC000"/>
                </a:solidFill>
              </a:rPr>
              <a:t>label</a:t>
            </a:r>
            <a:r>
              <a:rPr lang="es-ES" sz="900" dirty="0">
                <a:solidFill>
                  <a:srgbClr val="FFC000"/>
                </a:solidFill>
              </a:rPr>
              <a:t>&gt;</a:t>
            </a:r>
          </a:p>
          <a:p>
            <a:pPr marL="400050" lvl="1" indent="0">
              <a:buNone/>
            </a:pPr>
            <a:r>
              <a:rPr lang="es-ES" sz="900" dirty="0">
                <a:solidFill>
                  <a:srgbClr val="FFC000"/>
                </a:solidFill>
              </a:rPr>
              <a:t>        &lt;/div&gt;</a:t>
            </a:r>
          </a:p>
          <a:p>
            <a:pPr marL="400050" lvl="1" indent="0">
              <a:buNone/>
            </a:pPr>
            <a:r>
              <a:rPr lang="es-ES" sz="900" dirty="0">
                <a:solidFill>
                  <a:srgbClr val="FFC000"/>
                </a:solidFill>
              </a:rPr>
              <a:t>        &lt;div </a:t>
            </a:r>
            <a:r>
              <a:rPr lang="es-ES" sz="900" dirty="0" err="1">
                <a:solidFill>
                  <a:srgbClr val="FFC000"/>
                </a:solidFill>
              </a:rPr>
              <a:t>class</a:t>
            </a:r>
            <a:r>
              <a:rPr lang="es-ES" sz="900" dirty="0">
                <a:solidFill>
                  <a:srgbClr val="FFC000"/>
                </a:solidFill>
              </a:rPr>
              <a:t>="</a:t>
            </a:r>
            <a:r>
              <a:rPr lang="es-ES" sz="900" dirty="0" err="1">
                <a:solidFill>
                  <a:srgbClr val="FFC000"/>
                </a:solidFill>
              </a:rPr>
              <a:t>form-group</a:t>
            </a:r>
            <a:r>
              <a:rPr lang="es-ES" sz="900" dirty="0">
                <a:solidFill>
                  <a:srgbClr val="FFC000"/>
                </a:solidFill>
              </a:rPr>
              <a:t> col-12 </a:t>
            </a:r>
            <a:r>
              <a:rPr lang="es-ES" sz="900" dirty="0" err="1">
                <a:solidFill>
                  <a:srgbClr val="FFC000"/>
                </a:solidFill>
              </a:rPr>
              <a:t>checkbox</a:t>
            </a:r>
            <a:r>
              <a:rPr lang="es-ES" sz="900" dirty="0">
                <a:solidFill>
                  <a:srgbClr val="FFC000"/>
                </a:solidFill>
              </a:rPr>
              <a:t> </a:t>
            </a:r>
            <a:r>
              <a:rPr lang="es-ES" sz="900" dirty="0" err="1">
                <a:solidFill>
                  <a:srgbClr val="FFC000"/>
                </a:solidFill>
              </a:rPr>
              <a:t>checkbox-inline</a:t>
            </a:r>
            <a:r>
              <a:rPr lang="es-ES" sz="900" dirty="0">
                <a:solidFill>
                  <a:srgbClr val="FFC000"/>
                </a:solidFill>
              </a:rPr>
              <a:t> tipo2"&gt;</a:t>
            </a:r>
          </a:p>
          <a:p>
            <a:pPr marL="400050" lvl="1" indent="0">
              <a:buNone/>
            </a:pPr>
            <a:r>
              <a:rPr lang="es-ES" sz="900" dirty="0">
                <a:solidFill>
                  <a:srgbClr val="FFC000"/>
                </a:solidFill>
              </a:rPr>
              <a:t>            &lt;input id="ejemplo-check-tipo-2" </a:t>
            </a:r>
            <a:r>
              <a:rPr lang="es-ES" sz="900" dirty="0" err="1">
                <a:solidFill>
                  <a:srgbClr val="FFC000"/>
                </a:solidFill>
              </a:rPr>
              <a:t>name</a:t>
            </a:r>
            <a:r>
              <a:rPr lang="es-ES" sz="900" dirty="0">
                <a:solidFill>
                  <a:srgbClr val="FFC000"/>
                </a:solidFill>
              </a:rPr>
              <a:t>="ejemplo-check-tipo-2" </a:t>
            </a:r>
            <a:r>
              <a:rPr lang="es-ES" sz="900" dirty="0" err="1">
                <a:solidFill>
                  <a:srgbClr val="FFC000"/>
                </a:solidFill>
              </a:rPr>
              <a:t>type</a:t>
            </a:r>
            <a:r>
              <a:rPr lang="es-ES" sz="900" dirty="0">
                <a:solidFill>
                  <a:srgbClr val="FFC000"/>
                </a:solidFill>
              </a:rPr>
              <a:t>="</a:t>
            </a:r>
            <a:r>
              <a:rPr lang="es-ES" sz="900" dirty="0" err="1">
                <a:solidFill>
                  <a:srgbClr val="FFC000"/>
                </a:solidFill>
              </a:rPr>
              <a:t>checkbox</a:t>
            </a:r>
            <a:r>
              <a:rPr lang="es-ES" sz="900" dirty="0">
                <a:solidFill>
                  <a:srgbClr val="FFC000"/>
                </a:solidFill>
              </a:rPr>
              <a:t>" </a:t>
            </a:r>
            <a:r>
              <a:rPr lang="es-ES" sz="900" dirty="0" err="1">
                <a:solidFill>
                  <a:srgbClr val="FFC000"/>
                </a:solidFill>
              </a:rPr>
              <a:t>value</a:t>
            </a:r>
            <a:r>
              <a:rPr lang="es-ES" sz="900" dirty="0">
                <a:solidFill>
                  <a:srgbClr val="FFC000"/>
                </a:solidFill>
              </a:rPr>
              <a:t>="0"&gt;</a:t>
            </a:r>
          </a:p>
          <a:p>
            <a:pPr marL="400050" lvl="1" indent="0">
              <a:buNone/>
            </a:pPr>
            <a:r>
              <a:rPr lang="es-ES" sz="900" dirty="0">
                <a:solidFill>
                  <a:srgbClr val="FFC000"/>
                </a:solidFill>
              </a:rPr>
              <a:t>            &lt;</a:t>
            </a:r>
            <a:r>
              <a:rPr lang="es-ES" sz="900" dirty="0" err="1">
                <a:solidFill>
                  <a:srgbClr val="FFC000"/>
                </a:solidFill>
              </a:rPr>
              <a:t>label</a:t>
            </a:r>
            <a:r>
              <a:rPr lang="es-ES" sz="900" dirty="0">
                <a:solidFill>
                  <a:srgbClr val="FFC000"/>
                </a:solidFill>
              </a:rPr>
              <a:t> </a:t>
            </a:r>
            <a:r>
              <a:rPr lang="es-ES" sz="900" dirty="0" err="1">
                <a:solidFill>
                  <a:srgbClr val="FFC000"/>
                </a:solidFill>
              </a:rPr>
              <a:t>for</a:t>
            </a:r>
            <a:r>
              <a:rPr lang="es-ES" sz="900" dirty="0">
                <a:solidFill>
                  <a:srgbClr val="FFC000"/>
                </a:solidFill>
              </a:rPr>
              <a:t>="ejemplo-check-tipo-2"&gt;Texto con &lt;a </a:t>
            </a:r>
            <a:r>
              <a:rPr lang="es-ES" sz="900" dirty="0" err="1">
                <a:solidFill>
                  <a:srgbClr val="FFC000"/>
                </a:solidFill>
              </a:rPr>
              <a:t>href</a:t>
            </a:r>
            <a:r>
              <a:rPr lang="es-ES" sz="900" dirty="0">
                <a:solidFill>
                  <a:srgbClr val="FFC000"/>
                </a:solidFill>
              </a:rPr>
              <a:t>="#" target="_</a:t>
            </a:r>
            <a:r>
              <a:rPr lang="es-ES" sz="900" dirty="0" err="1">
                <a:solidFill>
                  <a:srgbClr val="FFC000"/>
                </a:solidFill>
              </a:rPr>
              <a:t>blank</a:t>
            </a:r>
            <a:r>
              <a:rPr lang="es-ES" sz="900" dirty="0">
                <a:solidFill>
                  <a:srgbClr val="FFC000"/>
                </a:solidFill>
              </a:rPr>
              <a:t>"&gt;enlace&lt;/a&gt;(</a:t>
            </a:r>
            <a:r>
              <a:rPr lang="es-ES" sz="900" dirty="0" err="1">
                <a:solidFill>
                  <a:srgbClr val="FFC000"/>
                </a:solidFill>
              </a:rPr>
              <a:t>maquetacion</a:t>
            </a:r>
            <a:r>
              <a:rPr lang="es-ES" sz="900" dirty="0">
                <a:solidFill>
                  <a:srgbClr val="FFC000"/>
                </a:solidFill>
              </a:rPr>
              <a:t> "tipo2")&lt;/</a:t>
            </a:r>
            <a:r>
              <a:rPr lang="es-ES" sz="900" dirty="0" err="1">
                <a:solidFill>
                  <a:srgbClr val="FFC000"/>
                </a:solidFill>
              </a:rPr>
              <a:t>label</a:t>
            </a:r>
            <a:r>
              <a:rPr lang="es-ES" sz="900" dirty="0">
                <a:solidFill>
                  <a:srgbClr val="FFC000"/>
                </a:solidFill>
              </a:rPr>
              <a:t>&gt;</a:t>
            </a:r>
          </a:p>
          <a:p>
            <a:pPr marL="400050" lvl="1" indent="0">
              <a:buNone/>
            </a:pPr>
            <a:r>
              <a:rPr lang="es-ES" sz="900" dirty="0">
                <a:solidFill>
                  <a:srgbClr val="FFC000"/>
                </a:solidFill>
              </a:rPr>
              <a:t>        &lt;/div&gt;</a:t>
            </a:r>
          </a:p>
          <a:p>
            <a:pPr marL="400050" lvl="1" indent="0">
              <a:buNone/>
            </a:pPr>
            <a:r>
              <a:rPr lang="es-ES" sz="900" dirty="0">
                <a:solidFill>
                  <a:srgbClr val="FFC000"/>
                </a:solidFill>
              </a:rPr>
              <a:t>        &lt;a </a:t>
            </a:r>
            <a:r>
              <a:rPr lang="es-ES" sz="900" dirty="0" err="1">
                <a:solidFill>
                  <a:srgbClr val="FFC000"/>
                </a:solidFill>
              </a:rPr>
              <a:t>href</a:t>
            </a:r>
            <a:r>
              <a:rPr lang="es-ES" sz="900" dirty="0">
                <a:solidFill>
                  <a:srgbClr val="FFC000"/>
                </a:solidFill>
              </a:rPr>
              <a:t>="#" id="" </a:t>
            </a:r>
            <a:r>
              <a:rPr lang="es-ES" sz="900" dirty="0" err="1">
                <a:solidFill>
                  <a:srgbClr val="FFC000"/>
                </a:solidFill>
              </a:rPr>
              <a:t>class</a:t>
            </a:r>
            <a:r>
              <a:rPr lang="es-ES" sz="900" dirty="0">
                <a:solidFill>
                  <a:srgbClr val="FFC000"/>
                </a:solidFill>
              </a:rPr>
              <a:t>="</a:t>
            </a:r>
            <a:r>
              <a:rPr lang="es-ES" sz="900" dirty="0" err="1">
                <a:solidFill>
                  <a:srgbClr val="FFC000"/>
                </a:solidFill>
              </a:rPr>
              <a:t>btn</a:t>
            </a:r>
            <a:r>
              <a:rPr lang="es-ES" sz="900" dirty="0">
                <a:solidFill>
                  <a:srgbClr val="FFC000"/>
                </a:solidFill>
              </a:rPr>
              <a:t> </a:t>
            </a:r>
            <a:r>
              <a:rPr lang="es-ES" sz="900" dirty="0" err="1">
                <a:solidFill>
                  <a:srgbClr val="FFC000"/>
                </a:solidFill>
              </a:rPr>
              <a:t>btn-generic</a:t>
            </a:r>
            <a:r>
              <a:rPr lang="es-ES" sz="900" dirty="0">
                <a:solidFill>
                  <a:srgbClr val="FFC000"/>
                </a:solidFill>
              </a:rPr>
              <a:t> </a:t>
            </a:r>
            <a:r>
              <a:rPr lang="es-ES" sz="900" dirty="0" err="1">
                <a:solidFill>
                  <a:srgbClr val="FFC000"/>
                </a:solidFill>
              </a:rPr>
              <a:t>btn-generic-orange-trans</a:t>
            </a:r>
            <a:r>
              <a:rPr lang="es-ES" sz="900" dirty="0">
                <a:solidFill>
                  <a:srgbClr val="FFC000"/>
                </a:solidFill>
              </a:rPr>
              <a:t> </a:t>
            </a:r>
            <a:r>
              <a:rPr lang="es-ES" sz="900" dirty="0" err="1">
                <a:solidFill>
                  <a:srgbClr val="FFC000"/>
                </a:solidFill>
              </a:rPr>
              <a:t>btn</a:t>
            </a:r>
            <a:r>
              <a:rPr lang="es-ES" sz="900" dirty="0">
                <a:solidFill>
                  <a:srgbClr val="FFC000"/>
                </a:solidFill>
              </a:rPr>
              <a:t>-sin-flecha"&gt;</a:t>
            </a:r>
          </a:p>
          <a:p>
            <a:pPr marL="400050" lvl="1" indent="0">
              <a:buNone/>
            </a:pPr>
            <a:r>
              <a:rPr lang="es-ES" sz="900" dirty="0">
                <a:solidFill>
                  <a:srgbClr val="FFC000"/>
                </a:solidFill>
              </a:rPr>
              <a:t>            &lt;</a:t>
            </a:r>
            <a:r>
              <a:rPr lang="es-ES" sz="900" dirty="0" err="1">
                <a:solidFill>
                  <a:srgbClr val="FFC000"/>
                </a:solidFill>
              </a:rPr>
              <a:t>span</a:t>
            </a:r>
            <a:r>
              <a:rPr lang="es-ES" sz="900" dirty="0">
                <a:solidFill>
                  <a:srgbClr val="FFC000"/>
                </a:solidFill>
              </a:rPr>
              <a:t>&gt;</a:t>
            </a:r>
            <a:r>
              <a:rPr lang="es-ES" sz="900" dirty="0" err="1">
                <a:solidFill>
                  <a:srgbClr val="FFC000"/>
                </a:solidFill>
              </a:rPr>
              <a:t>btn</a:t>
            </a:r>
            <a:r>
              <a:rPr lang="es-ES" sz="900" dirty="0">
                <a:solidFill>
                  <a:srgbClr val="FFC000"/>
                </a:solidFill>
              </a:rPr>
              <a:t> </a:t>
            </a:r>
            <a:r>
              <a:rPr lang="es-ES" sz="900" dirty="0" err="1">
                <a:solidFill>
                  <a:srgbClr val="FFC000"/>
                </a:solidFill>
              </a:rPr>
              <a:t>trans</a:t>
            </a:r>
            <a:r>
              <a:rPr lang="es-ES" sz="900" dirty="0">
                <a:solidFill>
                  <a:srgbClr val="FFC000"/>
                </a:solidFill>
              </a:rPr>
              <a:t>&lt;/</a:t>
            </a:r>
            <a:r>
              <a:rPr lang="es-ES" sz="900" dirty="0" err="1">
                <a:solidFill>
                  <a:srgbClr val="FFC000"/>
                </a:solidFill>
              </a:rPr>
              <a:t>span</a:t>
            </a:r>
            <a:r>
              <a:rPr lang="es-ES" sz="900" dirty="0">
                <a:solidFill>
                  <a:srgbClr val="FFC000"/>
                </a:solidFill>
              </a:rPr>
              <a:t>&gt;</a:t>
            </a:r>
          </a:p>
          <a:p>
            <a:pPr marL="400050" lvl="1" indent="0">
              <a:buNone/>
            </a:pPr>
            <a:r>
              <a:rPr lang="es-ES" sz="900" dirty="0">
                <a:solidFill>
                  <a:srgbClr val="FFC000"/>
                </a:solidFill>
              </a:rPr>
              <a:t>        &lt;/a</a:t>
            </a:r>
            <a:r>
              <a:rPr lang="es-ES" sz="900" dirty="0" smtClean="0">
                <a:solidFill>
                  <a:srgbClr val="FFC000"/>
                </a:solidFill>
              </a:rPr>
              <a:t>&gt;</a:t>
            </a:r>
          </a:p>
          <a:p>
            <a:pPr marL="400050" lvl="1" indent="0">
              <a:buNone/>
            </a:pPr>
            <a:r>
              <a:rPr lang="es-ES" sz="900" dirty="0" smtClean="0">
                <a:solidFill>
                  <a:srgbClr val="FFC000"/>
                </a:solidFill>
              </a:rPr>
              <a:t>&lt;/</a:t>
            </a:r>
            <a:r>
              <a:rPr lang="es-ES" sz="900" dirty="0" err="1" smtClean="0">
                <a:solidFill>
                  <a:srgbClr val="FFC000"/>
                </a:solidFill>
              </a:rPr>
              <a:t>form</a:t>
            </a:r>
            <a:r>
              <a:rPr lang="es-ES" sz="900" dirty="0" smtClean="0">
                <a:solidFill>
                  <a:srgbClr val="FFC000"/>
                </a:solidFill>
              </a:rPr>
              <a:t>&gt;</a:t>
            </a:r>
            <a:endParaRPr lang="es-ES" sz="900" dirty="0">
              <a:solidFill>
                <a:srgbClr val="FFC0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289" y="655293"/>
            <a:ext cx="26574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8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560174"/>
            <a:ext cx="8952698" cy="61371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Modales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Una ventana </a:t>
            </a:r>
            <a:r>
              <a:rPr lang="es-ES" b="1" dirty="0"/>
              <a:t>modal</a:t>
            </a:r>
            <a:r>
              <a:rPr lang="es-ES" dirty="0"/>
              <a:t> es una ventana que se abre en la página web por encima del contenido activo y que luego podemos cerrar</a:t>
            </a:r>
            <a:endParaRPr lang="es-ES" dirty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pPr marL="400050" lvl="1" indent="0">
              <a:buNone/>
            </a:pPr>
            <a:endParaRPr lang="es-ES" sz="900" dirty="0" smtClean="0">
              <a:solidFill>
                <a:srgbClr val="FFC000"/>
              </a:solidFill>
            </a:endParaRPr>
          </a:p>
          <a:p>
            <a:pPr marL="400050" lvl="1" indent="0">
              <a:buNone/>
            </a:pPr>
            <a:r>
              <a:rPr lang="es-ES" sz="900" dirty="0" smtClean="0">
                <a:solidFill>
                  <a:srgbClr val="FFC000"/>
                </a:solidFill>
              </a:rPr>
              <a:t>&lt;</a:t>
            </a:r>
            <a:r>
              <a:rPr lang="es-ES" sz="900" dirty="0">
                <a:solidFill>
                  <a:srgbClr val="FFC000"/>
                </a:solidFill>
              </a:rPr>
              <a:t>div </a:t>
            </a:r>
            <a:r>
              <a:rPr lang="es-ES" sz="900" dirty="0" err="1">
                <a:solidFill>
                  <a:srgbClr val="FFC000"/>
                </a:solidFill>
              </a:rPr>
              <a:t>class</a:t>
            </a:r>
            <a:r>
              <a:rPr lang="es-ES" sz="900" dirty="0">
                <a:solidFill>
                  <a:srgbClr val="FFC000"/>
                </a:solidFill>
              </a:rPr>
              <a:t>="modal </a:t>
            </a:r>
            <a:r>
              <a:rPr lang="es-ES" sz="900" dirty="0" err="1">
                <a:solidFill>
                  <a:srgbClr val="FFC000"/>
                </a:solidFill>
              </a:rPr>
              <a:t>fade</a:t>
            </a:r>
            <a:r>
              <a:rPr lang="es-ES" sz="900" dirty="0">
                <a:solidFill>
                  <a:srgbClr val="FFC000"/>
                </a:solidFill>
              </a:rPr>
              <a:t> modal-respuesta-</a:t>
            </a:r>
            <a:r>
              <a:rPr lang="es-ES" sz="900" dirty="0" err="1">
                <a:solidFill>
                  <a:srgbClr val="FFC000"/>
                </a:solidFill>
              </a:rPr>
              <a:t>responsive</a:t>
            </a:r>
            <a:r>
              <a:rPr lang="es-ES" sz="900" dirty="0">
                <a:solidFill>
                  <a:srgbClr val="FFC000"/>
                </a:solidFill>
              </a:rPr>
              <a:t>" id="modal-respuesta" </a:t>
            </a:r>
            <a:r>
              <a:rPr lang="es-ES" sz="900" dirty="0" err="1">
                <a:solidFill>
                  <a:srgbClr val="FFC000"/>
                </a:solidFill>
              </a:rPr>
              <a:t>tabindex</a:t>
            </a:r>
            <a:r>
              <a:rPr lang="es-ES" sz="900" dirty="0">
                <a:solidFill>
                  <a:srgbClr val="FFC000"/>
                </a:solidFill>
              </a:rPr>
              <a:t>="-1" role="</a:t>
            </a:r>
            <a:r>
              <a:rPr lang="es-ES" sz="900" dirty="0" err="1">
                <a:solidFill>
                  <a:srgbClr val="FFC000"/>
                </a:solidFill>
              </a:rPr>
              <a:t>dialog</a:t>
            </a:r>
            <a:r>
              <a:rPr lang="es-ES" sz="900" dirty="0">
                <a:solidFill>
                  <a:srgbClr val="FFC000"/>
                </a:solidFill>
              </a:rPr>
              <a:t>" aria-</a:t>
            </a:r>
            <a:r>
              <a:rPr lang="es-ES" sz="900" dirty="0" err="1">
                <a:solidFill>
                  <a:srgbClr val="FFC000"/>
                </a:solidFill>
              </a:rPr>
              <a:t>labelledby</a:t>
            </a:r>
            <a:r>
              <a:rPr lang="es-ES" sz="900" dirty="0">
                <a:solidFill>
                  <a:srgbClr val="FFC000"/>
                </a:solidFill>
              </a:rPr>
              <a:t>="modal-</a:t>
            </a:r>
            <a:r>
              <a:rPr lang="es-ES" sz="900" dirty="0" err="1">
                <a:solidFill>
                  <a:srgbClr val="FFC000"/>
                </a:solidFill>
              </a:rPr>
              <a:t>respuestaTitle</a:t>
            </a:r>
            <a:r>
              <a:rPr lang="es-ES" sz="900" dirty="0">
                <a:solidFill>
                  <a:srgbClr val="FFC000"/>
                </a:solidFill>
              </a:rPr>
              <a:t>" aria-</a:t>
            </a:r>
            <a:r>
              <a:rPr lang="es-ES" sz="900" dirty="0" err="1">
                <a:solidFill>
                  <a:srgbClr val="FFC000"/>
                </a:solidFill>
              </a:rPr>
              <a:t>hidden</a:t>
            </a:r>
            <a:r>
              <a:rPr lang="es-ES" sz="900" dirty="0">
                <a:solidFill>
                  <a:srgbClr val="FFC000"/>
                </a:solidFill>
              </a:rPr>
              <a:t>="true"&gt;</a:t>
            </a:r>
          </a:p>
          <a:p>
            <a:pPr marL="400050" lvl="1" indent="0">
              <a:buNone/>
            </a:pPr>
            <a:r>
              <a:rPr lang="es-ES" sz="900" dirty="0">
                <a:solidFill>
                  <a:srgbClr val="FFC000"/>
                </a:solidFill>
              </a:rPr>
              <a:t>	</a:t>
            </a:r>
            <a:r>
              <a:rPr lang="es-ES" sz="900" dirty="0" smtClean="0">
                <a:solidFill>
                  <a:srgbClr val="FFC000"/>
                </a:solidFill>
              </a:rPr>
              <a:t>	&lt;</a:t>
            </a:r>
            <a:r>
              <a:rPr lang="es-ES" sz="900" dirty="0">
                <a:solidFill>
                  <a:srgbClr val="FFC000"/>
                </a:solidFill>
              </a:rPr>
              <a:t>div </a:t>
            </a:r>
            <a:r>
              <a:rPr lang="es-ES" sz="900" dirty="0" err="1">
                <a:solidFill>
                  <a:srgbClr val="FFC000"/>
                </a:solidFill>
              </a:rPr>
              <a:t>class</a:t>
            </a:r>
            <a:r>
              <a:rPr lang="es-ES" sz="900" dirty="0">
                <a:solidFill>
                  <a:srgbClr val="FFC000"/>
                </a:solidFill>
              </a:rPr>
              <a:t>="modal-</a:t>
            </a:r>
            <a:r>
              <a:rPr lang="es-ES" sz="900" dirty="0" err="1">
                <a:solidFill>
                  <a:srgbClr val="FFC000"/>
                </a:solidFill>
              </a:rPr>
              <a:t>dialog</a:t>
            </a:r>
            <a:r>
              <a:rPr lang="es-ES" sz="900" dirty="0">
                <a:solidFill>
                  <a:srgbClr val="FFC000"/>
                </a:solidFill>
              </a:rPr>
              <a:t> modal-</a:t>
            </a:r>
            <a:r>
              <a:rPr lang="es-ES" sz="900" dirty="0" err="1">
                <a:solidFill>
                  <a:srgbClr val="FFC000"/>
                </a:solidFill>
              </a:rPr>
              <a:t>dialog</a:t>
            </a:r>
            <a:r>
              <a:rPr lang="es-ES" sz="900" dirty="0">
                <a:solidFill>
                  <a:srgbClr val="FFC000"/>
                </a:solidFill>
              </a:rPr>
              <a:t>-</a:t>
            </a:r>
            <a:r>
              <a:rPr lang="es-ES" sz="900" dirty="0" err="1">
                <a:solidFill>
                  <a:srgbClr val="FFC000"/>
                </a:solidFill>
              </a:rPr>
              <a:t>centered</a:t>
            </a:r>
            <a:r>
              <a:rPr lang="es-ES" sz="900" dirty="0">
                <a:solidFill>
                  <a:srgbClr val="FFC000"/>
                </a:solidFill>
              </a:rPr>
              <a:t>" role="</a:t>
            </a:r>
            <a:r>
              <a:rPr lang="es-ES" sz="900" dirty="0" err="1">
                <a:solidFill>
                  <a:srgbClr val="FFC000"/>
                </a:solidFill>
              </a:rPr>
              <a:t>document</a:t>
            </a:r>
            <a:r>
              <a:rPr lang="es-ES" sz="900" dirty="0">
                <a:solidFill>
                  <a:srgbClr val="FFC000"/>
                </a:solidFill>
              </a:rPr>
              <a:t>"&gt;</a:t>
            </a:r>
          </a:p>
          <a:p>
            <a:pPr marL="400050" lvl="1" indent="0">
              <a:buNone/>
            </a:pPr>
            <a:r>
              <a:rPr lang="es-ES" sz="900" dirty="0">
                <a:solidFill>
                  <a:srgbClr val="FFC000"/>
                </a:solidFill>
              </a:rPr>
              <a:t>		</a:t>
            </a:r>
            <a:r>
              <a:rPr lang="es-ES" sz="900" dirty="0" smtClean="0">
                <a:solidFill>
                  <a:srgbClr val="FFC000"/>
                </a:solidFill>
              </a:rPr>
              <a:t>	&lt;</a:t>
            </a:r>
            <a:r>
              <a:rPr lang="es-ES" sz="900" dirty="0">
                <a:solidFill>
                  <a:srgbClr val="FFC000"/>
                </a:solidFill>
              </a:rPr>
              <a:t>div </a:t>
            </a:r>
            <a:r>
              <a:rPr lang="es-ES" sz="900" dirty="0" err="1">
                <a:solidFill>
                  <a:srgbClr val="FFC000"/>
                </a:solidFill>
              </a:rPr>
              <a:t>class</a:t>
            </a:r>
            <a:r>
              <a:rPr lang="es-ES" sz="900" dirty="0">
                <a:solidFill>
                  <a:srgbClr val="FFC000"/>
                </a:solidFill>
              </a:rPr>
              <a:t>="modal-</a:t>
            </a:r>
            <a:r>
              <a:rPr lang="es-ES" sz="900" dirty="0" err="1">
                <a:solidFill>
                  <a:srgbClr val="FFC000"/>
                </a:solidFill>
              </a:rPr>
              <a:t>content</a:t>
            </a:r>
            <a:r>
              <a:rPr lang="es-ES" sz="900" dirty="0">
                <a:solidFill>
                  <a:srgbClr val="FFC000"/>
                </a:solidFill>
              </a:rPr>
              <a:t>"&gt;</a:t>
            </a:r>
          </a:p>
          <a:p>
            <a:pPr marL="400050" lvl="1" indent="0">
              <a:buNone/>
            </a:pPr>
            <a:r>
              <a:rPr lang="es-ES" sz="900" dirty="0">
                <a:solidFill>
                  <a:srgbClr val="FFC000"/>
                </a:solidFill>
              </a:rPr>
              <a:t>			</a:t>
            </a:r>
            <a:r>
              <a:rPr lang="es-ES" sz="900" dirty="0" smtClean="0">
                <a:solidFill>
                  <a:srgbClr val="FFC000"/>
                </a:solidFill>
              </a:rPr>
              <a:t>	&lt;</a:t>
            </a:r>
            <a:r>
              <a:rPr lang="es-ES" sz="900" dirty="0">
                <a:solidFill>
                  <a:srgbClr val="FFC000"/>
                </a:solidFill>
              </a:rPr>
              <a:t>div </a:t>
            </a:r>
            <a:r>
              <a:rPr lang="es-ES" sz="900" dirty="0" err="1">
                <a:solidFill>
                  <a:srgbClr val="FFC000"/>
                </a:solidFill>
              </a:rPr>
              <a:t>class</a:t>
            </a:r>
            <a:r>
              <a:rPr lang="es-ES" sz="900" dirty="0">
                <a:solidFill>
                  <a:srgbClr val="FFC000"/>
                </a:solidFill>
              </a:rPr>
              <a:t>="modal-</a:t>
            </a:r>
            <a:r>
              <a:rPr lang="es-ES" sz="900" dirty="0" err="1">
                <a:solidFill>
                  <a:srgbClr val="FFC000"/>
                </a:solidFill>
              </a:rPr>
              <a:t>body</a:t>
            </a:r>
            <a:r>
              <a:rPr lang="es-ES" sz="900" dirty="0">
                <a:solidFill>
                  <a:srgbClr val="FFC000"/>
                </a:solidFill>
              </a:rPr>
              <a:t>"&gt;</a:t>
            </a:r>
          </a:p>
          <a:p>
            <a:pPr marL="400050" lvl="1" indent="0">
              <a:buNone/>
            </a:pPr>
            <a:r>
              <a:rPr lang="es-ES" sz="900" dirty="0">
                <a:solidFill>
                  <a:srgbClr val="FFC000"/>
                </a:solidFill>
              </a:rPr>
              <a:t>				</a:t>
            </a:r>
            <a:r>
              <a:rPr lang="es-ES" sz="900" dirty="0" smtClean="0">
                <a:solidFill>
                  <a:srgbClr val="FFC000"/>
                </a:solidFill>
              </a:rPr>
              <a:t>	&lt;</a:t>
            </a:r>
            <a:r>
              <a:rPr lang="es-ES" sz="900" dirty="0" err="1">
                <a:solidFill>
                  <a:srgbClr val="FFC000"/>
                </a:solidFill>
              </a:rPr>
              <a:t>button</a:t>
            </a:r>
            <a:r>
              <a:rPr lang="es-ES" sz="900" dirty="0">
                <a:solidFill>
                  <a:srgbClr val="FFC000"/>
                </a:solidFill>
              </a:rPr>
              <a:t> </a:t>
            </a:r>
            <a:r>
              <a:rPr lang="es-ES" sz="900" dirty="0" err="1">
                <a:solidFill>
                  <a:srgbClr val="FFC000"/>
                </a:solidFill>
              </a:rPr>
              <a:t>type</a:t>
            </a:r>
            <a:r>
              <a:rPr lang="es-ES" sz="900" dirty="0">
                <a:solidFill>
                  <a:srgbClr val="FFC000"/>
                </a:solidFill>
              </a:rPr>
              <a:t>="</a:t>
            </a:r>
            <a:r>
              <a:rPr lang="es-ES" sz="900" dirty="0" err="1">
                <a:solidFill>
                  <a:srgbClr val="FFC000"/>
                </a:solidFill>
              </a:rPr>
              <a:t>button</a:t>
            </a:r>
            <a:r>
              <a:rPr lang="es-ES" sz="900" dirty="0">
                <a:solidFill>
                  <a:srgbClr val="FFC000"/>
                </a:solidFill>
              </a:rPr>
              <a:t>" </a:t>
            </a:r>
            <a:r>
              <a:rPr lang="es-ES" sz="900" dirty="0" err="1">
                <a:solidFill>
                  <a:srgbClr val="FFC000"/>
                </a:solidFill>
              </a:rPr>
              <a:t>class</a:t>
            </a:r>
            <a:r>
              <a:rPr lang="es-ES" sz="900" dirty="0">
                <a:solidFill>
                  <a:srgbClr val="FFC000"/>
                </a:solidFill>
              </a:rPr>
              <a:t>="</a:t>
            </a:r>
            <a:r>
              <a:rPr lang="es-ES" sz="900" dirty="0" err="1">
                <a:solidFill>
                  <a:srgbClr val="FFC000"/>
                </a:solidFill>
              </a:rPr>
              <a:t>close</a:t>
            </a:r>
            <a:r>
              <a:rPr lang="es-ES" sz="900" dirty="0">
                <a:solidFill>
                  <a:srgbClr val="FFC000"/>
                </a:solidFill>
              </a:rPr>
              <a:t>" data-</a:t>
            </a:r>
            <a:r>
              <a:rPr lang="es-ES" sz="900" dirty="0" err="1">
                <a:solidFill>
                  <a:srgbClr val="FFC000"/>
                </a:solidFill>
              </a:rPr>
              <a:t>dismiss</a:t>
            </a:r>
            <a:r>
              <a:rPr lang="es-ES" sz="900" dirty="0">
                <a:solidFill>
                  <a:srgbClr val="FFC000"/>
                </a:solidFill>
              </a:rPr>
              <a:t>="modal" aria-</a:t>
            </a:r>
            <a:r>
              <a:rPr lang="es-ES" sz="900" dirty="0" err="1">
                <a:solidFill>
                  <a:srgbClr val="FFC000"/>
                </a:solidFill>
              </a:rPr>
              <a:t>label</a:t>
            </a:r>
            <a:r>
              <a:rPr lang="es-ES" sz="900" dirty="0">
                <a:solidFill>
                  <a:srgbClr val="FFC000"/>
                </a:solidFill>
              </a:rPr>
              <a:t>="</a:t>
            </a:r>
            <a:r>
              <a:rPr lang="es-ES" sz="900" dirty="0" err="1">
                <a:solidFill>
                  <a:srgbClr val="FFC000"/>
                </a:solidFill>
              </a:rPr>
              <a:t>Close</a:t>
            </a:r>
            <a:r>
              <a:rPr lang="es-ES" sz="900" dirty="0">
                <a:solidFill>
                  <a:srgbClr val="FFC000"/>
                </a:solidFill>
              </a:rPr>
              <a:t>"&gt;</a:t>
            </a:r>
          </a:p>
          <a:p>
            <a:pPr marL="400050" lvl="1" indent="0">
              <a:buNone/>
            </a:pPr>
            <a:r>
              <a:rPr lang="es-ES" sz="900" dirty="0">
                <a:solidFill>
                  <a:srgbClr val="FFC000"/>
                </a:solidFill>
              </a:rPr>
              <a:t>					</a:t>
            </a:r>
            <a:r>
              <a:rPr lang="es-ES" sz="900" dirty="0" smtClean="0">
                <a:solidFill>
                  <a:srgbClr val="FFC000"/>
                </a:solidFill>
              </a:rPr>
              <a:t>&lt;</a:t>
            </a:r>
            <a:r>
              <a:rPr lang="es-ES" sz="900" dirty="0" err="1">
                <a:solidFill>
                  <a:srgbClr val="FFC000"/>
                </a:solidFill>
              </a:rPr>
              <a:t>span</a:t>
            </a:r>
            <a:r>
              <a:rPr lang="es-ES" sz="900" dirty="0">
                <a:solidFill>
                  <a:srgbClr val="FFC000"/>
                </a:solidFill>
              </a:rPr>
              <a:t> aria-</a:t>
            </a:r>
            <a:r>
              <a:rPr lang="es-ES" sz="900" dirty="0" err="1">
                <a:solidFill>
                  <a:srgbClr val="FFC000"/>
                </a:solidFill>
              </a:rPr>
              <a:t>hidden</a:t>
            </a:r>
            <a:r>
              <a:rPr lang="es-ES" sz="900" dirty="0">
                <a:solidFill>
                  <a:srgbClr val="FFC000"/>
                </a:solidFill>
              </a:rPr>
              <a:t>="true"&gt;×&lt;/</a:t>
            </a:r>
            <a:r>
              <a:rPr lang="es-ES" sz="900" dirty="0" err="1">
                <a:solidFill>
                  <a:srgbClr val="FFC000"/>
                </a:solidFill>
              </a:rPr>
              <a:t>span</a:t>
            </a:r>
            <a:r>
              <a:rPr lang="es-ES" sz="900" dirty="0">
                <a:solidFill>
                  <a:srgbClr val="FFC000"/>
                </a:solidFill>
              </a:rPr>
              <a:t>&gt;</a:t>
            </a:r>
          </a:p>
          <a:p>
            <a:pPr marL="400050" lvl="1" indent="0">
              <a:buNone/>
            </a:pPr>
            <a:r>
              <a:rPr lang="es-ES" sz="900" dirty="0">
                <a:solidFill>
                  <a:srgbClr val="FFC000"/>
                </a:solidFill>
              </a:rPr>
              <a:t>					</a:t>
            </a:r>
            <a:r>
              <a:rPr lang="es-ES" sz="900" dirty="0" smtClean="0">
                <a:solidFill>
                  <a:srgbClr val="FFC000"/>
                </a:solidFill>
              </a:rPr>
              <a:t>&lt;/</a:t>
            </a:r>
            <a:r>
              <a:rPr lang="es-ES" sz="900" dirty="0" err="1">
                <a:solidFill>
                  <a:srgbClr val="FFC000"/>
                </a:solidFill>
              </a:rPr>
              <a:t>button</a:t>
            </a:r>
            <a:r>
              <a:rPr lang="es-ES" sz="900" dirty="0">
                <a:solidFill>
                  <a:srgbClr val="FFC000"/>
                </a:solidFill>
              </a:rPr>
              <a:t>&gt;</a:t>
            </a:r>
          </a:p>
          <a:p>
            <a:pPr marL="400050" lvl="1" indent="0">
              <a:buNone/>
            </a:pPr>
            <a:r>
              <a:rPr lang="es-ES" sz="900" dirty="0">
                <a:solidFill>
                  <a:srgbClr val="FFC000"/>
                </a:solidFill>
              </a:rPr>
              <a:t>					</a:t>
            </a:r>
            <a:r>
              <a:rPr lang="es-ES" sz="900" dirty="0" smtClean="0">
                <a:solidFill>
                  <a:srgbClr val="FFC000"/>
                </a:solidFill>
              </a:rPr>
              <a:t>&lt;</a:t>
            </a:r>
            <a:r>
              <a:rPr lang="es-ES" sz="900" dirty="0">
                <a:solidFill>
                  <a:srgbClr val="FFC000"/>
                </a:solidFill>
              </a:rPr>
              <a:t>h3 </a:t>
            </a:r>
            <a:r>
              <a:rPr lang="es-ES" sz="900" dirty="0" err="1">
                <a:solidFill>
                  <a:srgbClr val="FFC000"/>
                </a:solidFill>
              </a:rPr>
              <a:t>class</a:t>
            </a:r>
            <a:r>
              <a:rPr lang="es-ES" sz="900" dirty="0">
                <a:solidFill>
                  <a:srgbClr val="FFC000"/>
                </a:solidFill>
              </a:rPr>
              <a:t>="titulo-modal"&gt;&lt;/h3&gt;</a:t>
            </a:r>
          </a:p>
          <a:p>
            <a:pPr marL="400050" lvl="1" indent="0">
              <a:buNone/>
            </a:pPr>
            <a:r>
              <a:rPr lang="es-ES" sz="900" dirty="0">
                <a:solidFill>
                  <a:srgbClr val="FFC000"/>
                </a:solidFill>
              </a:rPr>
              <a:t>					</a:t>
            </a:r>
            <a:r>
              <a:rPr lang="es-ES" sz="900" dirty="0" smtClean="0">
                <a:solidFill>
                  <a:srgbClr val="FFC000"/>
                </a:solidFill>
              </a:rPr>
              <a:t>&lt;</a:t>
            </a:r>
            <a:r>
              <a:rPr lang="es-ES" sz="900" dirty="0">
                <a:solidFill>
                  <a:srgbClr val="FFC000"/>
                </a:solidFill>
              </a:rPr>
              <a:t>p </a:t>
            </a:r>
            <a:r>
              <a:rPr lang="es-ES" sz="900" dirty="0" err="1">
                <a:solidFill>
                  <a:srgbClr val="FFC000"/>
                </a:solidFill>
              </a:rPr>
              <a:t>class</a:t>
            </a:r>
            <a:r>
              <a:rPr lang="es-ES" sz="900" dirty="0">
                <a:solidFill>
                  <a:srgbClr val="FFC000"/>
                </a:solidFill>
              </a:rPr>
              <a:t>="</a:t>
            </a:r>
            <a:r>
              <a:rPr lang="es-ES" sz="900" dirty="0" err="1">
                <a:solidFill>
                  <a:srgbClr val="FFC000"/>
                </a:solidFill>
              </a:rPr>
              <a:t>info</a:t>
            </a:r>
            <a:r>
              <a:rPr lang="es-ES" sz="900" dirty="0">
                <a:solidFill>
                  <a:srgbClr val="FFC000"/>
                </a:solidFill>
              </a:rPr>
              <a:t>-modal"&gt;&lt;/p&gt;</a:t>
            </a:r>
          </a:p>
          <a:p>
            <a:pPr marL="400050" lvl="1" indent="0">
              <a:buNone/>
            </a:pPr>
            <a:r>
              <a:rPr lang="es-ES" sz="900" dirty="0">
                <a:solidFill>
                  <a:srgbClr val="FFC000"/>
                </a:solidFill>
              </a:rPr>
              <a:t>				</a:t>
            </a:r>
            <a:r>
              <a:rPr lang="es-ES" sz="900" dirty="0" smtClean="0">
                <a:solidFill>
                  <a:srgbClr val="FFC000"/>
                </a:solidFill>
              </a:rPr>
              <a:t>&lt;/</a:t>
            </a:r>
            <a:r>
              <a:rPr lang="es-ES" sz="900" dirty="0">
                <a:solidFill>
                  <a:srgbClr val="FFC000"/>
                </a:solidFill>
              </a:rPr>
              <a:t>div&gt;</a:t>
            </a:r>
          </a:p>
          <a:p>
            <a:pPr marL="400050" lvl="1" indent="0">
              <a:buNone/>
            </a:pPr>
            <a:r>
              <a:rPr lang="es-ES" sz="900" dirty="0">
                <a:solidFill>
                  <a:srgbClr val="FFC000"/>
                </a:solidFill>
              </a:rPr>
              <a:t>			</a:t>
            </a:r>
            <a:r>
              <a:rPr lang="es-ES" sz="900" dirty="0" smtClean="0">
                <a:solidFill>
                  <a:srgbClr val="FFC000"/>
                </a:solidFill>
              </a:rPr>
              <a:t>&lt;/</a:t>
            </a:r>
            <a:r>
              <a:rPr lang="es-ES" sz="900" dirty="0">
                <a:solidFill>
                  <a:srgbClr val="FFC000"/>
                </a:solidFill>
              </a:rPr>
              <a:t>div&gt;</a:t>
            </a:r>
          </a:p>
          <a:p>
            <a:pPr marL="400050" lvl="1" indent="0">
              <a:buNone/>
            </a:pPr>
            <a:r>
              <a:rPr lang="es-ES" sz="900" dirty="0">
                <a:solidFill>
                  <a:srgbClr val="FFC000"/>
                </a:solidFill>
              </a:rPr>
              <a:t>		</a:t>
            </a:r>
            <a:r>
              <a:rPr lang="es-ES" sz="900" dirty="0" smtClean="0">
                <a:solidFill>
                  <a:srgbClr val="FFC000"/>
                </a:solidFill>
              </a:rPr>
              <a:t>&lt;/</a:t>
            </a:r>
            <a:r>
              <a:rPr lang="es-ES" sz="900" dirty="0">
                <a:solidFill>
                  <a:srgbClr val="FFC000"/>
                </a:solidFill>
              </a:rPr>
              <a:t>div&gt;</a:t>
            </a:r>
          </a:p>
          <a:p>
            <a:pPr marL="400050" lvl="1" indent="0">
              <a:buNone/>
            </a:pPr>
            <a:r>
              <a:rPr lang="es-ES" sz="900" dirty="0">
                <a:solidFill>
                  <a:srgbClr val="FFC000"/>
                </a:solidFill>
              </a:rPr>
              <a:t>	</a:t>
            </a:r>
            <a:r>
              <a:rPr lang="es-ES" sz="900" dirty="0" smtClean="0">
                <a:solidFill>
                  <a:srgbClr val="FFC000"/>
                </a:solidFill>
              </a:rPr>
              <a:t>&lt;/</a:t>
            </a:r>
            <a:r>
              <a:rPr lang="es-ES" sz="900" dirty="0">
                <a:solidFill>
                  <a:srgbClr val="FFC000"/>
                </a:solidFill>
              </a:rPr>
              <a:t>div&gt;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27" y="2014151"/>
            <a:ext cx="1143000" cy="4572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876" y="1640565"/>
            <a:ext cx="4893276" cy="129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4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453081"/>
            <a:ext cx="8596668" cy="5588281"/>
          </a:xfrm>
        </p:spPr>
        <p:txBody>
          <a:bodyPr/>
          <a:lstStyle/>
          <a:p>
            <a:pPr marL="0" indent="0">
              <a:buNone/>
            </a:pPr>
            <a:r>
              <a:rPr lang="es-ES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Botones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Un botón nos permite realizar una acción con el formulario que lo contenga.</a:t>
            </a:r>
            <a:endParaRPr lang="es-ES" dirty="0" smtClean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69440"/>
            <a:ext cx="2514600" cy="6572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3005605"/>
            <a:ext cx="6096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lvl="1" indent="0">
              <a:buNone/>
            </a:pPr>
            <a:r>
              <a:rPr lang="es-ES" sz="900" dirty="0">
                <a:solidFill>
                  <a:srgbClr val="FFC000"/>
                </a:solidFill>
              </a:rPr>
              <a:t>&lt;a </a:t>
            </a:r>
            <a:r>
              <a:rPr lang="es-ES" sz="900" dirty="0" err="1">
                <a:solidFill>
                  <a:srgbClr val="FFC000"/>
                </a:solidFill>
              </a:rPr>
              <a:t>href</a:t>
            </a:r>
            <a:r>
              <a:rPr lang="es-ES" sz="900" dirty="0">
                <a:solidFill>
                  <a:srgbClr val="FFC000"/>
                </a:solidFill>
              </a:rPr>
              <a:t>="#" id="" </a:t>
            </a:r>
            <a:r>
              <a:rPr lang="es-ES" sz="900" dirty="0" err="1">
                <a:solidFill>
                  <a:srgbClr val="FFC000"/>
                </a:solidFill>
              </a:rPr>
              <a:t>class</a:t>
            </a:r>
            <a:r>
              <a:rPr lang="es-ES" sz="900" dirty="0">
                <a:solidFill>
                  <a:srgbClr val="FFC000"/>
                </a:solidFill>
              </a:rPr>
              <a:t>="</a:t>
            </a:r>
            <a:r>
              <a:rPr lang="es-ES" sz="900" dirty="0" err="1">
                <a:solidFill>
                  <a:srgbClr val="FFC000"/>
                </a:solidFill>
              </a:rPr>
              <a:t>btn</a:t>
            </a:r>
            <a:r>
              <a:rPr lang="es-ES" sz="900" dirty="0">
                <a:solidFill>
                  <a:srgbClr val="FFC000"/>
                </a:solidFill>
              </a:rPr>
              <a:t> </a:t>
            </a:r>
            <a:r>
              <a:rPr lang="es-ES" sz="900" dirty="0" err="1">
                <a:solidFill>
                  <a:srgbClr val="FFC000"/>
                </a:solidFill>
              </a:rPr>
              <a:t>btn-generic</a:t>
            </a:r>
            <a:r>
              <a:rPr lang="es-ES" sz="900" dirty="0">
                <a:solidFill>
                  <a:srgbClr val="FFC000"/>
                </a:solidFill>
              </a:rPr>
              <a:t> </a:t>
            </a:r>
            <a:r>
              <a:rPr lang="es-ES" sz="900" dirty="0" err="1">
                <a:solidFill>
                  <a:srgbClr val="FFC000"/>
                </a:solidFill>
              </a:rPr>
              <a:t>btn-generic-orange</a:t>
            </a:r>
            <a:r>
              <a:rPr lang="es-ES" sz="900" dirty="0">
                <a:solidFill>
                  <a:srgbClr val="FFC000"/>
                </a:solidFill>
              </a:rPr>
              <a:t> </a:t>
            </a:r>
            <a:r>
              <a:rPr lang="es-ES" sz="900" dirty="0" err="1">
                <a:solidFill>
                  <a:srgbClr val="FFC000"/>
                </a:solidFill>
              </a:rPr>
              <a:t>btn</a:t>
            </a:r>
            <a:r>
              <a:rPr lang="es-ES" sz="900" dirty="0">
                <a:solidFill>
                  <a:srgbClr val="FFC000"/>
                </a:solidFill>
              </a:rPr>
              <a:t>-sin-flecha"&gt;</a:t>
            </a:r>
          </a:p>
          <a:p>
            <a:pPr marL="400050" lvl="1" indent="0">
              <a:buNone/>
            </a:pPr>
            <a:r>
              <a:rPr lang="es-ES" sz="900" dirty="0">
                <a:solidFill>
                  <a:srgbClr val="FFC000"/>
                </a:solidFill>
              </a:rPr>
              <a:t>	&lt;</a:t>
            </a:r>
            <a:r>
              <a:rPr lang="es-ES" sz="900" dirty="0" err="1">
                <a:solidFill>
                  <a:srgbClr val="FFC000"/>
                </a:solidFill>
              </a:rPr>
              <a:t>span</a:t>
            </a:r>
            <a:r>
              <a:rPr lang="es-ES" sz="900" dirty="0">
                <a:solidFill>
                  <a:srgbClr val="FFC000"/>
                </a:solidFill>
              </a:rPr>
              <a:t>&gt;</a:t>
            </a:r>
            <a:r>
              <a:rPr lang="es-ES" sz="900" dirty="0" err="1">
                <a:solidFill>
                  <a:srgbClr val="FFC000"/>
                </a:solidFill>
              </a:rPr>
              <a:t>btn</a:t>
            </a:r>
            <a:r>
              <a:rPr lang="es-ES" sz="900" dirty="0">
                <a:solidFill>
                  <a:srgbClr val="FFC000"/>
                </a:solidFill>
              </a:rPr>
              <a:t> </a:t>
            </a:r>
            <a:r>
              <a:rPr lang="es-ES" sz="900" dirty="0" err="1">
                <a:solidFill>
                  <a:srgbClr val="FFC000"/>
                </a:solidFill>
              </a:rPr>
              <a:t>orange</a:t>
            </a:r>
            <a:r>
              <a:rPr lang="es-ES" sz="900" dirty="0">
                <a:solidFill>
                  <a:srgbClr val="FFC000"/>
                </a:solidFill>
              </a:rPr>
              <a:t>&lt;/</a:t>
            </a:r>
            <a:r>
              <a:rPr lang="es-ES" sz="900" dirty="0" err="1">
                <a:solidFill>
                  <a:srgbClr val="FFC000"/>
                </a:solidFill>
              </a:rPr>
              <a:t>span</a:t>
            </a:r>
            <a:r>
              <a:rPr lang="es-ES" sz="900" dirty="0">
                <a:solidFill>
                  <a:srgbClr val="FFC000"/>
                </a:solidFill>
              </a:rPr>
              <a:t>&gt;</a:t>
            </a:r>
          </a:p>
          <a:p>
            <a:pPr marL="400050" lvl="1" indent="0">
              <a:buNone/>
            </a:pPr>
            <a:r>
              <a:rPr lang="es-ES" sz="900" dirty="0">
                <a:solidFill>
                  <a:srgbClr val="FFC000"/>
                </a:solidFill>
              </a:rPr>
              <a:t>&lt;/a&gt;</a:t>
            </a:r>
            <a:endParaRPr lang="es-ES" sz="900" dirty="0">
              <a:solidFill>
                <a:srgbClr val="FFC00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705" y="1969440"/>
            <a:ext cx="2657475" cy="72390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4698641" y="3025664"/>
            <a:ext cx="49036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/>
            <a:r>
              <a:rPr lang="es-ES" sz="900" dirty="0">
                <a:solidFill>
                  <a:srgbClr val="FFC000"/>
                </a:solidFill>
              </a:rPr>
              <a:t>&lt;a </a:t>
            </a:r>
            <a:r>
              <a:rPr lang="es-ES" sz="900" dirty="0" err="1">
                <a:solidFill>
                  <a:srgbClr val="FFC000"/>
                </a:solidFill>
              </a:rPr>
              <a:t>href</a:t>
            </a:r>
            <a:r>
              <a:rPr lang="es-ES" sz="900" dirty="0">
                <a:solidFill>
                  <a:srgbClr val="FFC000"/>
                </a:solidFill>
              </a:rPr>
              <a:t>="#" id="" </a:t>
            </a:r>
            <a:r>
              <a:rPr lang="es-ES" sz="900" dirty="0" err="1">
                <a:solidFill>
                  <a:srgbClr val="FFC000"/>
                </a:solidFill>
              </a:rPr>
              <a:t>class</a:t>
            </a:r>
            <a:r>
              <a:rPr lang="es-ES" sz="900" dirty="0">
                <a:solidFill>
                  <a:srgbClr val="FFC000"/>
                </a:solidFill>
              </a:rPr>
              <a:t>="</a:t>
            </a:r>
            <a:r>
              <a:rPr lang="es-ES" sz="900" dirty="0" err="1">
                <a:solidFill>
                  <a:srgbClr val="FFC000"/>
                </a:solidFill>
              </a:rPr>
              <a:t>btn</a:t>
            </a:r>
            <a:r>
              <a:rPr lang="es-ES" sz="900" dirty="0">
                <a:solidFill>
                  <a:srgbClr val="FFC000"/>
                </a:solidFill>
              </a:rPr>
              <a:t> </a:t>
            </a:r>
            <a:r>
              <a:rPr lang="es-ES" sz="900" dirty="0" err="1">
                <a:solidFill>
                  <a:srgbClr val="FFC000"/>
                </a:solidFill>
              </a:rPr>
              <a:t>btn-generic</a:t>
            </a:r>
            <a:r>
              <a:rPr lang="es-ES" sz="900" dirty="0">
                <a:solidFill>
                  <a:srgbClr val="FFC000"/>
                </a:solidFill>
              </a:rPr>
              <a:t> </a:t>
            </a:r>
            <a:r>
              <a:rPr lang="es-ES" sz="900" dirty="0" err="1">
                <a:solidFill>
                  <a:srgbClr val="FFC000"/>
                </a:solidFill>
              </a:rPr>
              <a:t>btn-generic-orange-trans</a:t>
            </a:r>
            <a:r>
              <a:rPr lang="es-ES" sz="900" dirty="0">
                <a:solidFill>
                  <a:srgbClr val="FFC000"/>
                </a:solidFill>
              </a:rPr>
              <a:t> </a:t>
            </a:r>
            <a:r>
              <a:rPr lang="es-ES" sz="900" dirty="0" err="1">
                <a:solidFill>
                  <a:srgbClr val="FFC000"/>
                </a:solidFill>
              </a:rPr>
              <a:t>btn</a:t>
            </a:r>
            <a:r>
              <a:rPr lang="es-ES" sz="900" dirty="0">
                <a:solidFill>
                  <a:srgbClr val="FFC000"/>
                </a:solidFill>
              </a:rPr>
              <a:t>-sin-flecha"&gt;</a:t>
            </a:r>
          </a:p>
          <a:p>
            <a:pPr marL="400050" lvl="1"/>
            <a:r>
              <a:rPr lang="es-ES" sz="900" dirty="0">
                <a:solidFill>
                  <a:srgbClr val="FFC000"/>
                </a:solidFill>
              </a:rPr>
              <a:t>	&lt;</a:t>
            </a:r>
            <a:r>
              <a:rPr lang="es-ES" sz="900" dirty="0" err="1">
                <a:solidFill>
                  <a:srgbClr val="FFC000"/>
                </a:solidFill>
              </a:rPr>
              <a:t>span</a:t>
            </a:r>
            <a:r>
              <a:rPr lang="es-ES" sz="900" dirty="0">
                <a:solidFill>
                  <a:srgbClr val="FFC000"/>
                </a:solidFill>
              </a:rPr>
              <a:t>&gt;</a:t>
            </a:r>
            <a:r>
              <a:rPr lang="es-ES" sz="900" dirty="0" err="1">
                <a:solidFill>
                  <a:srgbClr val="FFC000"/>
                </a:solidFill>
              </a:rPr>
              <a:t>btn</a:t>
            </a:r>
            <a:r>
              <a:rPr lang="es-ES" sz="900" dirty="0">
                <a:solidFill>
                  <a:srgbClr val="FFC000"/>
                </a:solidFill>
              </a:rPr>
              <a:t> </a:t>
            </a:r>
            <a:r>
              <a:rPr lang="es-ES" sz="900" dirty="0" err="1">
                <a:solidFill>
                  <a:srgbClr val="FFC000"/>
                </a:solidFill>
              </a:rPr>
              <a:t>trans</a:t>
            </a:r>
            <a:r>
              <a:rPr lang="es-ES" sz="900" dirty="0">
                <a:solidFill>
                  <a:srgbClr val="FFC000"/>
                </a:solidFill>
              </a:rPr>
              <a:t>&lt;/</a:t>
            </a:r>
            <a:r>
              <a:rPr lang="es-ES" sz="900" dirty="0" err="1">
                <a:solidFill>
                  <a:srgbClr val="FFC000"/>
                </a:solidFill>
              </a:rPr>
              <a:t>span</a:t>
            </a:r>
            <a:r>
              <a:rPr lang="es-ES" sz="900" dirty="0">
                <a:solidFill>
                  <a:srgbClr val="FFC000"/>
                </a:solidFill>
              </a:rPr>
              <a:t>&gt;</a:t>
            </a:r>
          </a:p>
          <a:p>
            <a:pPr marL="400050" lvl="1"/>
            <a:r>
              <a:rPr lang="es-ES" sz="900" dirty="0">
                <a:solidFill>
                  <a:srgbClr val="FFC000"/>
                </a:solidFill>
              </a:rPr>
              <a:t>&lt;/a&gt;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5" y="4257452"/>
            <a:ext cx="2447925" cy="64770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533400" y="5202684"/>
            <a:ext cx="398093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>
                <a:solidFill>
                  <a:srgbClr val="FFC000"/>
                </a:solidFill>
              </a:rPr>
              <a:t>&lt;a </a:t>
            </a:r>
            <a:r>
              <a:rPr lang="es-ES" sz="900" dirty="0" err="1">
                <a:solidFill>
                  <a:srgbClr val="FFC000"/>
                </a:solidFill>
              </a:rPr>
              <a:t>href</a:t>
            </a:r>
            <a:r>
              <a:rPr lang="es-ES" sz="900" dirty="0">
                <a:solidFill>
                  <a:srgbClr val="FFC000"/>
                </a:solidFill>
              </a:rPr>
              <a:t>="#" id="" </a:t>
            </a:r>
            <a:r>
              <a:rPr lang="es-ES" sz="900" dirty="0" err="1">
                <a:solidFill>
                  <a:srgbClr val="FFC000"/>
                </a:solidFill>
              </a:rPr>
              <a:t>class</a:t>
            </a:r>
            <a:r>
              <a:rPr lang="es-ES" sz="900" dirty="0">
                <a:solidFill>
                  <a:srgbClr val="FFC000"/>
                </a:solidFill>
              </a:rPr>
              <a:t>="</a:t>
            </a:r>
            <a:r>
              <a:rPr lang="es-ES" sz="900" dirty="0" err="1">
                <a:solidFill>
                  <a:srgbClr val="FFC000"/>
                </a:solidFill>
              </a:rPr>
              <a:t>btn</a:t>
            </a:r>
            <a:r>
              <a:rPr lang="es-ES" sz="900" dirty="0">
                <a:solidFill>
                  <a:srgbClr val="FFC000"/>
                </a:solidFill>
              </a:rPr>
              <a:t> </a:t>
            </a:r>
            <a:r>
              <a:rPr lang="es-ES" sz="900" dirty="0" err="1">
                <a:solidFill>
                  <a:srgbClr val="FFC000"/>
                </a:solidFill>
              </a:rPr>
              <a:t>btn-generic</a:t>
            </a:r>
            <a:r>
              <a:rPr lang="es-ES" sz="900" dirty="0">
                <a:solidFill>
                  <a:srgbClr val="FFC000"/>
                </a:solidFill>
              </a:rPr>
              <a:t> </a:t>
            </a:r>
            <a:r>
              <a:rPr lang="es-ES" sz="900" dirty="0" err="1">
                <a:solidFill>
                  <a:srgbClr val="FFC000"/>
                </a:solidFill>
              </a:rPr>
              <a:t>btn-generic-green</a:t>
            </a:r>
            <a:r>
              <a:rPr lang="es-ES" sz="900" dirty="0">
                <a:solidFill>
                  <a:srgbClr val="FFC000"/>
                </a:solidFill>
              </a:rPr>
              <a:t> </a:t>
            </a:r>
            <a:r>
              <a:rPr lang="es-ES" sz="900" dirty="0" err="1">
                <a:solidFill>
                  <a:srgbClr val="FFC000"/>
                </a:solidFill>
              </a:rPr>
              <a:t>btn</a:t>
            </a:r>
            <a:r>
              <a:rPr lang="es-ES" sz="900" dirty="0">
                <a:solidFill>
                  <a:srgbClr val="FFC000"/>
                </a:solidFill>
              </a:rPr>
              <a:t>-sin-flecha"&gt;</a:t>
            </a:r>
          </a:p>
          <a:p>
            <a:r>
              <a:rPr lang="es-ES" sz="900" dirty="0">
                <a:solidFill>
                  <a:srgbClr val="FFC000"/>
                </a:solidFill>
              </a:rPr>
              <a:t>	&lt;</a:t>
            </a:r>
            <a:r>
              <a:rPr lang="es-ES" sz="900" dirty="0" err="1">
                <a:solidFill>
                  <a:srgbClr val="FFC000"/>
                </a:solidFill>
              </a:rPr>
              <a:t>span</a:t>
            </a:r>
            <a:r>
              <a:rPr lang="es-ES" sz="900" dirty="0">
                <a:solidFill>
                  <a:srgbClr val="FFC000"/>
                </a:solidFill>
              </a:rPr>
              <a:t>&gt;</a:t>
            </a:r>
            <a:r>
              <a:rPr lang="es-ES" sz="900" dirty="0" err="1">
                <a:solidFill>
                  <a:srgbClr val="FFC000"/>
                </a:solidFill>
              </a:rPr>
              <a:t>btn</a:t>
            </a:r>
            <a:r>
              <a:rPr lang="es-ES" sz="900" dirty="0">
                <a:solidFill>
                  <a:srgbClr val="FFC000"/>
                </a:solidFill>
              </a:rPr>
              <a:t> verde&lt;/</a:t>
            </a:r>
            <a:r>
              <a:rPr lang="es-ES" sz="900" dirty="0" err="1">
                <a:solidFill>
                  <a:srgbClr val="FFC000"/>
                </a:solidFill>
              </a:rPr>
              <a:t>span</a:t>
            </a:r>
            <a:r>
              <a:rPr lang="es-ES" sz="900" dirty="0">
                <a:solidFill>
                  <a:srgbClr val="FFC000"/>
                </a:solidFill>
              </a:rPr>
              <a:t>&gt;</a:t>
            </a:r>
          </a:p>
          <a:p>
            <a:r>
              <a:rPr lang="es-ES" sz="900" dirty="0">
                <a:solidFill>
                  <a:srgbClr val="FFC000"/>
                </a:solidFill>
              </a:rPr>
              <a:t>&lt;/a&gt;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1705" y="4257452"/>
            <a:ext cx="2447925" cy="657225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5119602" y="5197010"/>
            <a:ext cx="429833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>
                <a:solidFill>
                  <a:srgbClr val="FFC000"/>
                </a:solidFill>
              </a:rPr>
              <a:t>&lt;a </a:t>
            </a:r>
            <a:r>
              <a:rPr lang="es-ES" sz="900" dirty="0" err="1">
                <a:solidFill>
                  <a:srgbClr val="FFC000"/>
                </a:solidFill>
              </a:rPr>
              <a:t>href</a:t>
            </a:r>
            <a:r>
              <a:rPr lang="es-ES" sz="900" dirty="0">
                <a:solidFill>
                  <a:srgbClr val="FFC000"/>
                </a:solidFill>
              </a:rPr>
              <a:t>="#" id="" </a:t>
            </a:r>
            <a:r>
              <a:rPr lang="es-ES" sz="900" dirty="0" err="1">
                <a:solidFill>
                  <a:srgbClr val="FFC000"/>
                </a:solidFill>
              </a:rPr>
              <a:t>class</a:t>
            </a:r>
            <a:r>
              <a:rPr lang="es-ES" sz="900" dirty="0">
                <a:solidFill>
                  <a:srgbClr val="FFC000"/>
                </a:solidFill>
              </a:rPr>
              <a:t>="</a:t>
            </a:r>
            <a:r>
              <a:rPr lang="es-ES" sz="900" dirty="0" err="1">
                <a:solidFill>
                  <a:srgbClr val="FFC000"/>
                </a:solidFill>
              </a:rPr>
              <a:t>btn</a:t>
            </a:r>
            <a:r>
              <a:rPr lang="es-ES" sz="900" dirty="0">
                <a:solidFill>
                  <a:srgbClr val="FFC000"/>
                </a:solidFill>
              </a:rPr>
              <a:t> </a:t>
            </a:r>
            <a:r>
              <a:rPr lang="es-ES" sz="900" dirty="0" err="1">
                <a:solidFill>
                  <a:srgbClr val="FFC000"/>
                </a:solidFill>
              </a:rPr>
              <a:t>btn-generic</a:t>
            </a:r>
            <a:r>
              <a:rPr lang="es-ES" sz="900" dirty="0">
                <a:solidFill>
                  <a:srgbClr val="FFC000"/>
                </a:solidFill>
              </a:rPr>
              <a:t> </a:t>
            </a:r>
            <a:r>
              <a:rPr lang="es-ES" sz="900" dirty="0" err="1">
                <a:solidFill>
                  <a:srgbClr val="FFC000"/>
                </a:solidFill>
              </a:rPr>
              <a:t>btn-generic-green-trans</a:t>
            </a:r>
            <a:r>
              <a:rPr lang="es-ES" sz="900" dirty="0">
                <a:solidFill>
                  <a:srgbClr val="FFC000"/>
                </a:solidFill>
              </a:rPr>
              <a:t> </a:t>
            </a:r>
            <a:r>
              <a:rPr lang="es-ES" sz="900" dirty="0" err="1">
                <a:solidFill>
                  <a:srgbClr val="FFC000"/>
                </a:solidFill>
              </a:rPr>
              <a:t>btn</a:t>
            </a:r>
            <a:r>
              <a:rPr lang="es-ES" sz="900" dirty="0">
                <a:solidFill>
                  <a:srgbClr val="FFC000"/>
                </a:solidFill>
              </a:rPr>
              <a:t>-sin-flecha"&gt;</a:t>
            </a:r>
          </a:p>
          <a:p>
            <a:r>
              <a:rPr lang="es-ES" sz="900" dirty="0">
                <a:solidFill>
                  <a:srgbClr val="FFC000"/>
                </a:solidFill>
              </a:rPr>
              <a:t>	&lt;</a:t>
            </a:r>
            <a:r>
              <a:rPr lang="es-ES" sz="900" dirty="0" err="1">
                <a:solidFill>
                  <a:srgbClr val="FFC000"/>
                </a:solidFill>
              </a:rPr>
              <a:t>span</a:t>
            </a:r>
            <a:r>
              <a:rPr lang="es-ES" sz="900" dirty="0">
                <a:solidFill>
                  <a:srgbClr val="FFC000"/>
                </a:solidFill>
              </a:rPr>
              <a:t>&gt;</a:t>
            </a:r>
            <a:r>
              <a:rPr lang="es-ES" sz="900" dirty="0" err="1">
                <a:solidFill>
                  <a:srgbClr val="FFC000"/>
                </a:solidFill>
              </a:rPr>
              <a:t>btn</a:t>
            </a:r>
            <a:r>
              <a:rPr lang="es-ES" sz="900" dirty="0">
                <a:solidFill>
                  <a:srgbClr val="FFC000"/>
                </a:solidFill>
              </a:rPr>
              <a:t> </a:t>
            </a:r>
            <a:r>
              <a:rPr lang="es-ES" sz="900" dirty="0" err="1">
                <a:solidFill>
                  <a:srgbClr val="FFC000"/>
                </a:solidFill>
              </a:rPr>
              <a:t>trans</a:t>
            </a:r>
            <a:r>
              <a:rPr lang="es-ES" sz="900" dirty="0">
                <a:solidFill>
                  <a:srgbClr val="FFC000"/>
                </a:solidFill>
              </a:rPr>
              <a:t>&lt;/</a:t>
            </a:r>
            <a:r>
              <a:rPr lang="es-ES" sz="900" dirty="0" err="1">
                <a:solidFill>
                  <a:srgbClr val="FFC000"/>
                </a:solidFill>
              </a:rPr>
              <a:t>span</a:t>
            </a:r>
            <a:r>
              <a:rPr lang="es-ES" sz="900" dirty="0">
                <a:solidFill>
                  <a:srgbClr val="FFC000"/>
                </a:solidFill>
              </a:rPr>
              <a:t>&gt;</a:t>
            </a:r>
          </a:p>
          <a:p>
            <a:r>
              <a:rPr lang="es-ES" sz="900" dirty="0">
                <a:solidFill>
                  <a:srgbClr val="FFC000"/>
                </a:solidFill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1719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07067" y="3253946"/>
            <a:ext cx="7766936" cy="796890"/>
          </a:xfrm>
        </p:spPr>
        <p:txBody>
          <a:bodyPr/>
          <a:lstStyle/>
          <a:p>
            <a:pPr algn="ctr"/>
            <a:r>
              <a:rPr lang="es-ES" sz="4000" dirty="0" smtClean="0"/>
              <a:t>Ejercicio 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403199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dirty="0" smtClean="0"/>
              <a:t>La</a:t>
            </a:r>
            <a:r>
              <a:rPr lang="es-ES" sz="2400" dirty="0"/>
              <a:t> </a:t>
            </a:r>
            <a:r>
              <a:rPr lang="es-ES" sz="2400" b="1" dirty="0"/>
              <a:t>maquetación web</a:t>
            </a:r>
            <a:r>
              <a:rPr lang="es-ES" sz="2400" dirty="0"/>
              <a:t> consiste en transformar el diseño de una </a:t>
            </a:r>
            <a:r>
              <a:rPr lang="es-ES" sz="2400" b="1" dirty="0"/>
              <a:t>web</a:t>
            </a:r>
            <a:r>
              <a:rPr lang="es-ES" sz="2400" dirty="0"/>
              <a:t> en un conjunto de archivos (</a:t>
            </a:r>
            <a:r>
              <a:rPr lang="es-ES" sz="2400" dirty="0" err="1"/>
              <a:t>html</a:t>
            </a:r>
            <a:r>
              <a:rPr lang="es-ES" sz="2400" dirty="0"/>
              <a:t>, </a:t>
            </a:r>
            <a:r>
              <a:rPr lang="es-ES" sz="2400" dirty="0" err="1"/>
              <a:t>css</a:t>
            </a:r>
            <a:r>
              <a:rPr lang="es-ES" sz="2400" dirty="0"/>
              <a:t> y </a:t>
            </a:r>
            <a:r>
              <a:rPr lang="es-ES" sz="2400" dirty="0" err="1"/>
              <a:t>js</a:t>
            </a:r>
            <a:r>
              <a:rPr lang="es-ES" sz="2400" dirty="0"/>
              <a:t>) para que los navegadores </a:t>
            </a:r>
            <a:r>
              <a:rPr lang="es-ES" sz="2400" b="1" dirty="0"/>
              <a:t>web</a:t>
            </a:r>
            <a:r>
              <a:rPr lang="es-ES" sz="2400" dirty="0"/>
              <a:t> puedan interpretarlos y reproducirlos correctamente en diferentes dispositivos.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78283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759855"/>
            <a:ext cx="8596668" cy="5281508"/>
          </a:xfrm>
        </p:spPr>
        <p:txBody>
          <a:bodyPr/>
          <a:lstStyle/>
          <a:p>
            <a:r>
              <a:rPr lang="es-ES" sz="2800" dirty="0" smtClean="0"/>
              <a:t>A partir de la definición anterior trataremos de ver los elementos de la siguiente manera: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S" sz="3600" dirty="0" smtClean="0"/>
              <a:t>Esqueleto </a:t>
            </a:r>
            <a:r>
              <a:rPr lang="es-ES" sz="3600" dirty="0" smtClean="0">
                <a:sym typeface="Wingdings" panose="05000000000000000000" pitchFamily="2" charset="2"/>
              </a:rPr>
              <a:t>HTML</a:t>
            </a:r>
            <a:endParaRPr lang="es-ES" sz="3600" dirty="0" smtClean="0"/>
          </a:p>
          <a:p>
            <a:pPr lvl="1"/>
            <a:r>
              <a:rPr lang="es-ES" sz="3600" dirty="0" smtClean="0"/>
              <a:t>Diseño </a:t>
            </a:r>
            <a:r>
              <a:rPr lang="es-ES" sz="3600" dirty="0" smtClean="0">
                <a:sym typeface="Wingdings" panose="05000000000000000000" pitchFamily="2" charset="2"/>
              </a:rPr>
              <a:t> CSS</a:t>
            </a:r>
            <a:endParaRPr lang="es-ES" sz="3600" dirty="0" smtClean="0"/>
          </a:p>
          <a:p>
            <a:pPr lvl="1"/>
            <a:r>
              <a:rPr lang="es-ES" sz="3600" dirty="0" smtClean="0"/>
              <a:t>Dinamismo </a:t>
            </a:r>
            <a:r>
              <a:rPr lang="es-ES" sz="3600" dirty="0" smtClean="0">
                <a:sym typeface="Wingdings" panose="05000000000000000000" pitchFamily="2" charset="2"/>
              </a:rPr>
              <a:t> JS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58073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Estándares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48497"/>
            <a:ext cx="8596668" cy="4392866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400" dirty="0" smtClean="0"/>
              <a:t>Web comercial está compuesto por cerca de 40 personas (analistas, desarrolladores, </a:t>
            </a:r>
            <a:r>
              <a:rPr lang="es-ES" sz="2400" dirty="0" err="1" smtClean="0"/>
              <a:t>tester</a:t>
            </a:r>
            <a:r>
              <a:rPr lang="es-ES" sz="2400" dirty="0" smtClean="0"/>
              <a:t>…) y es un proyecto que tiene una vida de muchos años y que ha pasado por varias empresas. Está compuesto por multitud de páginas y por ello la uniformidad es vital de modo que se toman los siguientes estándares:</a:t>
            </a:r>
          </a:p>
          <a:p>
            <a:endParaRPr lang="es-ES" sz="2400" dirty="0" smtClean="0"/>
          </a:p>
          <a:p>
            <a:pPr lvl="1"/>
            <a:r>
              <a:rPr lang="es-ES" sz="2200" dirty="0" err="1" smtClean="0"/>
              <a:t>Bootstrap</a:t>
            </a:r>
            <a:r>
              <a:rPr lang="es-ES" sz="2200" dirty="0" smtClean="0"/>
              <a:t> 4</a:t>
            </a:r>
          </a:p>
          <a:p>
            <a:pPr lvl="1"/>
            <a:r>
              <a:rPr lang="es-ES" sz="2200" dirty="0" smtClean="0"/>
              <a:t>HTML5</a:t>
            </a:r>
          </a:p>
          <a:p>
            <a:pPr lvl="1"/>
            <a:r>
              <a:rPr lang="es-ES" sz="2200" dirty="0" smtClean="0"/>
              <a:t>CSS3</a:t>
            </a:r>
          </a:p>
          <a:p>
            <a:pPr lvl="1"/>
            <a:r>
              <a:rPr lang="es-ES" sz="2200" dirty="0" smtClean="0"/>
              <a:t>JS con </a:t>
            </a:r>
            <a:r>
              <a:rPr lang="es-ES" sz="2200" dirty="0" err="1" smtClean="0"/>
              <a:t>jQuery</a:t>
            </a:r>
            <a:endParaRPr lang="es-ES" sz="2200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067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Decoradores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06829"/>
            <a:ext cx="8596668" cy="472654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sz="2600" dirty="0" smtClean="0"/>
              <a:t>Identificaremos un decorador como un </a:t>
            </a:r>
            <a:r>
              <a:rPr lang="es-ES" sz="2600" b="1" dirty="0" smtClean="0"/>
              <a:t>MOLDE</a:t>
            </a:r>
            <a:r>
              <a:rPr lang="es-ES" sz="2600" dirty="0" smtClean="0"/>
              <a:t> para la construcción de una página web. Hace años teníamos varios decoradores, uno por necesidad de negocio para adaptar el comportamiento a cada tipo de página.</a:t>
            </a:r>
          </a:p>
          <a:p>
            <a:pPr algn="just"/>
            <a:r>
              <a:rPr lang="es-ES" sz="2600" dirty="0" smtClean="0"/>
              <a:t>Posteriormente y con la migración a Boostrap4 nos dimos cuenta de que la mejor opción era derivar a un decorador genérico y parametrizar las necesidades con opciones. De modo que a día de hoy los mas usados serían:</a:t>
            </a:r>
          </a:p>
          <a:p>
            <a:endParaRPr lang="es-ES" sz="2400" dirty="0" smtClean="0"/>
          </a:p>
          <a:p>
            <a:pPr lvl="1"/>
            <a:r>
              <a:rPr lang="es-ES" sz="2200" dirty="0" err="1" smtClean="0"/>
              <a:t>decGeneric</a:t>
            </a:r>
            <a:endParaRPr lang="es-ES" sz="2200" dirty="0" smtClean="0"/>
          </a:p>
          <a:p>
            <a:pPr lvl="1"/>
            <a:r>
              <a:rPr lang="es-ES" sz="2200" dirty="0" err="1"/>
              <a:t>decGenericLateral</a:t>
            </a:r>
            <a:endParaRPr lang="es-ES" sz="2200" dirty="0"/>
          </a:p>
          <a:p>
            <a:pPr lvl="1"/>
            <a:r>
              <a:rPr lang="es-ES" sz="2200" dirty="0" err="1" smtClean="0"/>
              <a:t>decURL</a:t>
            </a:r>
            <a:endParaRPr lang="es-ES" sz="2200" dirty="0" smtClean="0"/>
          </a:p>
        </p:txBody>
      </p:sp>
    </p:spTree>
    <p:extLst>
      <p:ext uri="{BB962C8B-B14F-4D97-AF65-F5344CB8AC3E}">
        <p14:creationId xmlns:p14="http://schemas.microsoft.com/office/powerpoint/2010/main" val="336514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515155"/>
            <a:ext cx="8596668" cy="5526207"/>
          </a:xfrm>
        </p:spPr>
        <p:txBody>
          <a:bodyPr/>
          <a:lstStyle/>
          <a:p>
            <a:r>
              <a:rPr lang="es-ES" u="sng" dirty="0" err="1" smtClean="0"/>
              <a:t>decGeneric</a:t>
            </a:r>
            <a:r>
              <a:rPr lang="es-ES" dirty="0" smtClean="0"/>
              <a:t>: disponible en todos los países de la web comercial, permite la maquetación de una web en Boostrap4. </a:t>
            </a:r>
            <a:r>
              <a:rPr lang="es-ES" dirty="0" err="1" smtClean="0"/>
              <a:t>Ej</a:t>
            </a:r>
            <a:r>
              <a:rPr lang="es-ES" dirty="0" smtClean="0"/>
              <a:t>:</a:t>
            </a:r>
          </a:p>
          <a:p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13" y="1567962"/>
            <a:ext cx="7349544" cy="399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6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206" y="1006939"/>
            <a:ext cx="8596312" cy="533904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42257" y="360608"/>
            <a:ext cx="870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Parametros</a:t>
            </a:r>
            <a:r>
              <a:rPr lang="es-ES" dirty="0" smtClean="0"/>
              <a:t> de GWB para esa entrada: se eligen los módulos a cargar, la activación o no del chat, </a:t>
            </a:r>
            <a:r>
              <a:rPr lang="es-ES" dirty="0" err="1" smtClean="0"/>
              <a:t>metadescripciones</a:t>
            </a:r>
            <a:r>
              <a:rPr lang="es-ES" dirty="0" smtClean="0"/>
              <a:t>…</a:t>
            </a:r>
            <a:endParaRPr lang="es-ES" dirty="0"/>
          </a:p>
        </p:txBody>
      </p:sp>
      <p:sp>
        <p:nvSpPr>
          <p:cNvPr id="7" name="Elipse 6"/>
          <p:cNvSpPr/>
          <p:nvPr/>
        </p:nvSpPr>
        <p:spPr>
          <a:xfrm>
            <a:off x="1752572" y="1623154"/>
            <a:ext cx="1712890" cy="4445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978794" y="2814625"/>
            <a:ext cx="4033568" cy="14939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847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579549"/>
            <a:ext cx="8596668" cy="5461813"/>
          </a:xfrm>
        </p:spPr>
        <p:txBody>
          <a:bodyPr/>
          <a:lstStyle/>
          <a:p>
            <a:r>
              <a:rPr lang="es-ES" u="sng" dirty="0" err="1" smtClean="0"/>
              <a:t>decGenericLateral</a:t>
            </a:r>
            <a:r>
              <a:rPr lang="es-ES" dirty="0" smtClean="0"/>
              <a:t>: usado para el proyecto MAC SIMPLIFICADA, tiene las mismas características que el </a:t>
            </a:r>
            <a:r>
              <a:rPr lang="es-ES" dirty="0" err="1" smtClean="0"/>
              <a:t>decGeneric</a:t>
            </a:r>
            <a:r>
              <a:rPr lang="es-ES" dirty="0" smtClean="0"/>
              <a:t> pero presenta el menú en el lateral.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71" y="1635616"/>
            <a:ext cx="8826342" cy="4611807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677334" y="1519707"/>
            <a:ext cx="2735567" cy="4778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628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2761</TotalTime>
  <Words>1078</Words>
  <Application>Microsoft Office PowerPoint</Application>
  <PresentationFormat>Panorámica</PresentationFormat>
  <Paragraphs>250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8" baseType="lpstr">
      <vt:lpstr>Arial</vt:lpstr>
      <vt:lpstr>Bell MT</vt:lpstr>
      <vt:lpstr>Lato-Bold</vt:lpstr>
      <vt:lpstr>Lato-Regular</vt:lpstr>
      <vt:lpstr>SFMono-Regular</vt:lpstr>
      <vt:lpstr>Trebuchet MS</vt:lpstr>
      <vt:lpstr>Wingdings</vt:lpstr>
      <vt:lpstr>Wingdings 3</vt:lpstr>
      <vt:lpstr>Faceta</vt:lpstr>
      <vt:lpstr>Maquetación HTML, CSS y JS</vt:lpstr>
      <vt:lpstr>Índice</vt:lpstr>
      <vt:lpstr>Introducción</vt:lpstr>
      <vt:lpstr>Presentación de PowerPoint</vt:lpstr>
      <vt:lpstr>Estándares</vt:lpstr>
      <vt:lpstr>Decoradores</vt:lpstr>
      <vt:lpstr>Presentación de PowerPoint</vt:lpstr>
      <vt:lpstr>Presentación de PowerPoint</vt:lpstr>
      <vt:lpstr>Presentación de PowerPoint</vt:lpstr>
      <vt:lpstr>Presentación de PowerPoint</vt:lpstr>
      <vt:lpstr>Módulos</vt:lpstr>
      <vt:lpstr>Rejillas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 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Maquetación HTML, CSS y JS</dc:title>
  <dc:creator>Miguel Regalado Dominguez</dc:creator>
  <cp:lastModifiedBy>Miguel Regalado Dominguez</cp:lastModifiedBy>
  <cp:revision>45</cp:revision>
  <dcterms:created xsi:type="dcterms:W3CDTF">2022-03-16T10:58:20Z</dcterms:created>
  <dcterms:modified xsi:type="dcterms:W3CDTF">2022-03-18T09:00:05Z</dcterms:modified>
</cp:coreProperties>
</file>