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58" r:id="rId6"/>
    <p:sldId id="263" r:id="rId7"/>
    <p:sldId id="264" r:id="rId8"/>
    <p:sldId id="265" r:id="rId9"/>
    <p:sldId id="266" r:id="rId10"/>
    <p:sldId id="267" r:id="rId11"/>
    <p:sldId id="268" r:id="rId12"/>
    <p:sldId id="282" r:id="rId13"/>
    <p:sldId id="283" r:id="rId14"/>
    <p:sldId id="285" r:id="rId15"/>
    <p:sldId id="286" r:id="rId16"/>
    <p:sldId id="287" r:id="rId17"/>
    <p:sldId id="270" r:id="rId18"/>
    <p:sldId id="269" r:id="rId19"/>
    <p:sldId id="275" r:id="rId20"/>
    <p:sldId id="276" r:id="rId21"/>
    <p:sldId id="277" r:id="rId22"/>
    <p:sldId id="278" r:id="rId23"/>
    <p:sldId id="271" r:id="rId24"/>
    <p:sldId id="279" r:id="rId25"/>
    <p:sldId id="280" r:id="rId26"/>
    <p:sldId id="281" r:id="rId27"/>
    <p:sldId id="273" r:id="rId28"/>
    <p:sldId id="272"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95FDB2F7-A224-42E2-AB7B-B58C7CF8AC3E}">
          <p14:sldIdLst>
            <p14:sldId id="256"/>
            <p14:sldId id="257"/>
          </p14:sldIdLst>
        </p14:section>
        <p14:section name="Introducción" id="{BDB8AD66-9475-4526-875D-8EB50D17857C}">
          <p14:sldIdLst>
            <p14:sldId id="261"/>
            <p14:sldId id="262"/>
          </p14:sldIdLst>
        </p14:section>
        <p14:section name="Estándares" id="{3C8954CF-FFA2-4F8D-9655-DB21A82C9273}">
          <p14:sldIdLst>
            <p14:sldId id="258"/>
          </p14:sldIdLst>
        </p14:section>
        <p14:section name="Decoradores" id="{793D3AB5-C732-4C9D-8F7E-93E68FF7A6EB}">
          <p14:sldIdLst>
            <p14:sldId id="263"/>
            <p14:sldId id="264"/>
            <p14:sldId id="265"/>
            <p14:sldId id="266"/>
            <p14:sldId id="267"/>
          </p14:sldIdLst>
        </p14:section>
        <p14:section name="Módulos" id="{7E072508-FA8E-4757-A142-2F4BBFE0816E}">
          <p14:sldIdLst>
            <p14:sldId id="268"/>
          </p14:sldIdLst>
        </p14:section>
        <p14:section name="Rejillas" id="{A065EDC9-CD1D-41DC-989A-A4516BB5769F}">
          <p14:sldIdLst>
            <p14:sldId id="282"/>
            <p14:sldId id="283"/>
            <p14:sldId id="285"/>
            <p14:sldId id="286"/>
            <p14:sldId id="287"/>
          </p14:sldIdLst>
        </p14:section>
        <p14:section name="SEO" id="{987484ED-4DA1-4E5F-8FCE-FA68DE2EEEAB}">
          <p14:sldIdLst>
            <p14:sldId id="270"/>
            <p14:sldId id="269"/>
            <p14:sldId id="275"/>
            <p14:sldId id="276"/>
            <p14:sldId id="277"/>
            <p14:sldId id="278"/>
          </p14:sldIdLst>
        </p14:section>
        <p14:section name="Formularios" id="{1DBD5C1B-6FF3-4BE6-9C98-3CF8A29465D2}">
          <p14:sldIdLst>
            <p14:sldId id="271"/>
            <p14:sldId id="279"/>
            <p14:sldId id="280"/>
            <p14:sldId id="281"/>
          </p14:sldIdLst>
        </p14:section>
        <p14:section name="Modales" id="{513D8CC7-4255-49D7-A62B-7B28DB08851A}">
          <p14:sldIdLst>
            <p14:sldId id="273"/>
          </p14:sldIdLst>
        </p14:section>
        <p14:section name="Botones" id="{8A6AB3E2-C9E5-402D-9777-855A23A00900}">
          <p14:sldIdLst>
            <p14:sldId id="272"/>
          </p14:sldIdLst>
        </p14:section>
        <p14:section name="Ejercicio" id="{3FC5357C-DC76-4FDF-9532-C567C35BD81E}">
          <p14:sldIdLst>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A71EE1-0E28-46C1-93EC-AA02E7255FE1}" v="1" dt="2022-03-21T09:06:06.5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2" d="100"/>
          <a:sy n="112" d="100"/>
        </p:scale>
        <p:origin x="218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Sacristan Santero" userId="955dd7f0-91eb-4aab-8e1c-7d6c143bf99a" providerId="ADAL" clId="{76A71EE1-0E28-46C1-93EC-AA02E7255FE1}"/>
    <pc:docChg chg="undo custSel modSld">
      <pc:chgData name="Sergio Sacristan Santero" userId="955dd7f0-91eb-4aab-8e1c-7d6c143bf99a" providerId="ADAL" clId="{76A71EE1-0E28-46C1-93EC-AA02E7255FE1}" dt="2022-03-21T14:01:57.124" v="24" actId="1076"/>
      <pc:docMkLst>
        <pc:docMk/>
      </pc:docMkLst>
      <pc:sldChg chg="addSp delSp modSp mod">
        <pc:chgData name="Sergio Sacristan Santero" userId="955dd7f0-91eb-4aab-8e1c-7d6c143bf99a" providerId="ADAL" clId="{76A71EE1-0E28-46C1-93EC-AA02E7255FE1}" dt="2022-03-21T14:01:57.124" v="24" actId="1076"/>
        <pc:sldMkLst>
          <pc:docMk/>
          <pc:sldMk cId="2968506021" sldId="256"/>
        </pc:sldMkLst>
        <pc:spChg chg="mod">
          <ac:chgData name="Sergio Sacristan Santero" userId="955dd7f0-91eb-4aab-8e1c-7d6c143bf99a" providerId="ADAL" clId="{76A71EE1-0E28-46C1-93EC-AA02E7255FE1}" dt="2022-03-21T14:01:45.733" v="20" actId="20577"/>
          <ac:spMkLst>
            <pc:docMk/>
            <pc:sldMk cId="2968506021" sldId="256"/>
            <ac:spMk id="3" creationId="{00000000-0000-0000-0000-000000000000}"/>
          </ac:spMkLst>
        </pc:spChg>
        <pc:spChg chg="add del">
          <ac:chgData name="Sergio Sacristan Santero" userId="955dd7f0-91eb-4aab-8e1c-7d6c143bf99a" providerId="ADAL" clId="{76A71EE1-0E28-46C1-93EC-AA02E7255FE1}" dt="2022-03-21T14:01:50.711" v="22" actId="22"/>
          <ac:spMkLst>
            <pc:docMk/>
            <pc:sldMk cId="2968506021" sldId="256"/>
            <ac:spMk id="5" creationId="{F7C43DA0-09C4-48D8-A9D9-16874A8CD14A}"/>
          </ac:spMkLst>
        </pc:spChg>
        <pc:picChg chg="add mod">
          <ac:chgData name="Sergio Sacristan Santero" userId="955dd7f0-91eb-4aab-8e1c-7d6c143bf99a" providerId="ADAL" clId="{76A71EE1-0E28-46C1-93EC-AA02E7255FE1}" dt="2022-03-21T14:01:57.124" v="24" actId="1076"/>
          <ac:picMkLst>
            <pc:docMk/>
            <pc:sldMk cId="2968506021" sldId="256"/>
            <ac:picMk id="7" creationId="{078BC3DD-1F05-4506-9F24-116E84694EAF}"/>
          </ac:picMkLst>
        </pc:picChg>
      </pc:sldChg>
      <pc:sldChg chg="modSp mod">
        <pc:chgData name="Sergio Sacristan Santero" userId="955dd7f0-91eb-4aab-8e1c-7d6c143bf99a" providerId="ADAL" clId="{76A71EE1-0E28-46C1-93EC-AA02E7255FE1}" dt="2022-03-21T09:06:06.563" v="10" actId="20577"/>
        <pc:sldMkLst>
          <pc:docMk/>
          <pc:sldMk cId="3020618362" sldId="287"/>
        </pc:sldMkLst>
        <pc:spChg chg="mod">
          <ac:chgData name="Sergio Sacristan Santero" userId="955dd7f0-91eb-4aab-8e1c-7d6c143bf99a" providerId="ADAL" clId="{76A71EE1-0E28-46C1-93EC-AA02E7255FE1}" dt="2022-03-21T09:06:06.563" v="10" actId="20577"/>
          <ac:spMkLst>
            <pc:docMk/>
            <pc:sldMk cId="3020618362" sldId="287"/>
            <ac:spMk id="6"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flexbox.hel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Maquetación HTML, CSS y JS</a:t>
            </a:r>
          </a:p>
        </p:txBody>
      </p:sp>
      <p:sp>
        <p:nvSpPr>
          <p:cNvPr id="3" name="Subtítulo 2"/>
          <p:cNvSpPr>
            <a:spLocks noGrp="1"/>
          </p:cNvSpPr>
          <p:nvPr>
            <p:ph type="subTitle" idx="1"/>
          </p:nvPr>
        </p:nvSpPr>
        <p:spPr/>
        <p:txBody>
          <a:bodyPr/>
          <a:lstStyle/>
          <a:p>
            <a:r>
              <a:rPr lang="es-ES" dirty="0"/>
              <a:t>Web Comercial Iberdrola</a:t>
            </a:r>
          </a:p>
        </p:txBody>
      </p:sp>
      <p:pic>
        <p:nvPicPr>
          <p:cNvPr id="7" name="Imagen 6">
            <a:extLst>
              <a:ext uri="{FF2B5EF4-FFF2-40B4-BE49-F238E27FC236}">
                <a16:creationId xmlns:a16="http://schemas.microsoft.com/office/drawing/2014/main" id="{078BC3DD-1F05-4506-9F24-116E84694EAF}"/>
              </a:ext>
            </a:extLst>
          </p:cNvPr>
          <p:cNvPicPr>
            <a:picLocks noChangeAspect="1"/>
          </p:cNvPicPr>
          <p:nvPr/>
        </p:nvPicPr>
        <p:blipFill>
          <a:blip r:embed="rId2"/>
          <a:stretch>
            <a:fillRect/>
          </a:stretch>
        </p:blipFill>
        <p:spPr>
          <a:xfrm>
            <a:off x="4347547" y="5042686"/>
            <a:ext cx="2085975" cy="942975"/>
          </a:xfrm>
          <a:prstGeom prst="rect">
            <a:avLst/>
          </a:prstGeom>
        </p:spPr>
      </p:pic>
    </p:spTree>
    <p:extLst>
      <p:ext uri="{BB962C8B-B14F-4D97-AF65-F5344CB8AC3E}">
        <p14:creationId xmlns:p14="http://schemas.microsoft.com/office/powerpoint/2010/main" val="2968506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566671"/>
            <a:ext cx="8596668" cy="5474692"/>
          </a:xfrm>
        </p:spPr>
        <p:txBody>
          <a:bodyPr/>
          <a:lstStyle/>
          <a:p>
            <a:r>
              <a:rPr lang="es-ES" u="sng" dirty="0" err="1"/>
              <a:t>decURL</a:t>
            </a:r>
            <a:r>
              <a:rPr lang="es-ES" dirty="0"/>
              <a:t>: rompe con la idea de decorador como un molde, es peculiar, lo utilizamos para hacer redirecciones ORIGEN-DESTINO.</a:t>
            </a:r>
          </a:p>
          <a:p>
            <a:r>
              <a:rPr lang="es-ES" dirty="0"/>
              <a:t>Si el cliente solicitase que una página ha de </a:t>
            </a:r>
            <a:r>
              <a:rPr lang="es-ES" dirty="0" err="1"/>
              <a:t>redireccionar</a:t>
            </a:r>
            <a:r>
              <a:rPr lang="es-ES" dirty="0"/>
              <a:t> a otra bastaría con hacer lo siguiente en su entrada de GWB:</a:t>
            </a:r>
          </a:p>
          <a:p>
            <a:endParaRPr lang="es-ES" dirty="0"/>
          </a:p>
        </p:txBody>
      </p:sp>
      <p:pic>
        <p:nvPicPr>
          <p:cNvPr id="4" name="Imagen 3"/>
          <p:cNvPicPr>
            <a:picLocks noChangeAspect="1"/>
          </p:cNvPicPr>
          <p:nvPr/>
        </p:nvPicPr>
        <p:blipFill>
          <a:blip r:embed="rId2"/>
          <a:stretch>
            <a:fillRect/>
          </a:stretch>
        </p:blipFill>
        <p:spPr>
          <a:xfrm>
            <a:off x="767486" y="2282648"/>
            <a:ext cx="8905875" cy="4095750"/>
          </a:xfrm>
          <a:prstGeom prst="rect">
            <a:avLst/>
          </a:prstGeom>
        </p:spPr>
      </p:pic>
      <p:sp>
        <p:nvSpPr>
          <p:cNvPr id="5" name="Elipse 4"/>
          <p:cNvSpPr/>
          <p:nvPr/>
        </p:nvSpPr>
        <p:spPr>
          <a:xfrm>
            <a:off x="1738648" y="3193961"/>
            <a:ext cx="1931831" cy="3547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Elipse 5"/>
          <p:cNvSpPr/>
          <p:nvPr/>
        </p:nvSpPr>
        <p:spPr>
          <a:xfrm>
            <a:off x="4172755" y="3052293"/>
            <a:ext cx="3193960" cy="5924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p:cNvSpPr/>
          <p:nvPr/>
        </p:nvSpPr>
        <p:spPr>
          <a:xfrm>
            <a:off x="5258216" y="2715258"/>
            <a:ext cx="1023037" cy="400110"/>
          </a:xfrm>
          <a:prstGeom prst="rect">
            <a:avLst/>
          </a:prstGeom>
          <a:noFill/>
        </p:spPr>
        <p:txBody>
          <a:bodyPr wrap="none" lIns="91440" tIns="45720" rIns="91440" bIns="45720">
            <a:spAutoFit/>
          </a:bodyPr>
          <a:lstStyle/>
          <a:p>
            <a:pPr algn="ctr"/>
            <a:r>
              <a:rPr lang="es-ES" sz="2000" dirty="0">
                <a:ln w="0"/>
                <a:solidFill>
                  <a:srgbClr val="FF0000"/>
                </a:solidFill>
                <a:effectLst>
                  <a:outerShdw blurRad="38100" dist="25400" dir="5400000" algn="ctr" rotWithShape="0">
                    <a:srgbClr val="6E747A">
                      <a:alpha val="43000"/>
                    </a:srgbClr>
                  </a:outerShdw>
                </a:effectLst>
              </a:rPr>
              <a:t>destino</a:t>
            </a:r>
          </a:p>
        </p:txBody>
      </p:sp>
    </p:spTree>
    <p:extLst>
      <p:ext uri="{BB962C8B-B14F-4D97-AF65-F5344CB8AC3E}">
        <p14:creationId xmlns:p14="http://schemas.microsoft.com/office/powerpoint/2010/main" val="4215046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62465"/>
            <a:ext cx="8596668" cy="1567935"/>
          </a:xfrm>
        </p:spPr>
        <p:txBody>
          <a:bodyPr/>
          <a:lstStyle/>
          <a:p>
            <a:r>
              <a:rPr lang="es-ES" dirty="0"/>
              <a:t>Módulos</a:t>
            </a:r>
          </a:p>
        </p:txBody>
      </p:sp>
      <p:sp>
        <p:nvSpPr>
          <p:cNvPr id="3" name="Marcador de contenido 2"/>
          <p:cNvSpPr>
            <a:spLocks noGrp="1"/>
          </p:cNvSpPr>
          <p:nvPr>
            <p:ph idx="1"/>
          </p:nvPr>
        </p:nvSpPr>
        <p:spPr>
          <a:xfrm>
            <a:off x="677334" y="1087395"/>
            <a:ext cx="8596668" cy="4953967"/>
          </a:xfrm>
        </p:spPr>
        <p:txBody>
          <a:bodyPr/>
          <a:lstStyle/>
          <a:p>
            <a:r>
              <a:rPr lang="es-ES" dirty="0"/>
              <a:t>Seccionamos cada una de las páginas en módulos, un módulo sería una sección manejable de una página con </a:t>
            </a:r>
            <a:r>
              <a:rPr lang="es-ES" dirty="0" err="1"/>
              <a:t>incio</a:t>
            </a:r>
            <a:r>
              <a:rPr lang="es-ES" dirty="0"/>
              <a:t> y fin. Ejemplo:</a:t>
            </a:r>
          </a:p>
          <a:p>
            <a:endParaRPr lang="es-ES" dirty="0"/>
          </a:p>
        </p:txBody>
      </p:sp>
      <p:pic>
        <p:nvPicPr>
          <p:cNvPr id="4" name="Imagen 3"/>
          <p:cNvPicPr>
            <a:picLocks noChangeAspect="1"/>
          </p:cNvPicPr>
          <p:nvPr/>
        </p:nvPicPr>
        <p:blipFill>
          <a:blip r:embed="rId2"/>
          <a:stretch>
            <a:fillRect/>
          </a:stretch>
        </p:blipFill>
        <p:spPr>
          <a:xfrm>
            <a:off x="605495" y="2162573"/>
            <a:ext cx="9069627" cy="3646616"/>
          </a:xfrm>
          <a:prstGeom prst="rect">
            <a:avLst/>
          </a:prstGeom>
        </p:spPr>
      </p:pic>
      <p:sp>
        <p:nvSpPr>
          <p:cNvPr id="5" name="Elipse 4"/>
          <p:cNvSpPr/>
          <p:nvPr/>
        </p:nvSpPr>
        <p:spPr>
          <a:xfrm>
            <a:off x="154596" y="3041275"/>
            <a:ext cx="9642143" cy="25027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Elipse 5"/>
          <p:cNvSpPr/>
          <p:nvPr/>
        </p:nvSpPr>
        <p:spPr>
          <a:xfrm>
            <a:off x="154596" y="2198270"/>
            <a:ext cx="9852454" cy="8073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35253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247135"/>
            <a:ext cx="8596668" cy="1320800"/>
          </a:xfrm>
        </p:spPr>
        <p:txBody>
          <a:bodyPr/>
          <a:lstStyle/>
          <a:p>
            <a:r>
              <a:rPr lang="es-ES" dirty="0"/>
              <a:t>Rejillas</a:t>
            </a:r>
          </a:p>
        </p:txBody>
      </p:sp>
      <p:sp>
        <p:nvSpPr>
          <p:cNvPr id="3" name="Marcador de contenido 2"/>
          <p:cNvSpPr>
            <a:spLocks noGrp="1"/>
          </p:cNvSpPr>
          <p:nvPr>
            <p:ph idx="1"/>
          </p:nvPr>
        </p:nvSpPr>
        <p:spPr>
          <a:xfrm>
            <a:off x="677334" y="1021494"/>
            <a:ext cx="8596668" cy="3501080"/>
          </a:xfrm>
        </p:spPr>
        <p:txBody>
          <a:bodyPr>
            <a:normAutofit fontScale="92500" lnSpcReduction="20000"/>
          </a:bodyPr>
          <a:lstStyle/>
          <a:p>
            <a:pPr marL="0" indent="0">
              <a:buNone/>
            </a:pPr>
            <a:r>
              <a:rPr lang="es-ES" dirty="0"/>
              <a:t>Es muy importante entender como funciona el sistema de rejillas en </a:t>
            </a:r>
            <a:r>
              <a:rPr lang="es-ES" dirty="0" err="1"/>
              <a:t>bootsrap</a:t>
            </a:r>
            <a:r>
              <a:rPr lang="es-ES" dirty="0"/>
              <a:t> 4 y para ello tenemos que entender que tenemos filas y columnas.</a:t>
            </a:r>
          </a:p>
          <a:p>
            <a:pPr marL="0" indent="0">
              <a:buNone/>
            </a:pPr>
            <a:r>
              <a:rPr lang="es-ES" dirty="0"/>
              <a:t>Por defecto las filas se marcan como </a:t>
            </a:r>
          </a:p>
          <a:p>
            <a:pPr marL="0" indent="0" algn="ctr">
              <a:buNone/>
            </a:pPr>
            <a:r>
              <a:rPr lang="es-ES" b="1" dirty="0"/>
              <a:t>&lt;div </a:t>
            </a:r>
            <a:r>
              <a:rPr lang="es-ES" b="1" dirty="0" err="1"/>
              <a:t>class</a:t>
            </a:r>
            <a:r>
              <a:rPr lang="es-ES" b="1" dirty="0"/>
              <a:t>=»</a:t>
            </a:r>
            <a:r>
              <a:rPr lang="es-ES" b="1" dirty="0" err="1"/>
              <a:t>row</a:t>
            </a:r>
            <a:r>
              <a:rPr lang="es-ES" b="1" dirty="0"/>
              <a:t>»&gt;contenido&lt;/div&gt;</a:t>
            </a:r>
            <a:r>
              <a:rPr lang="es-ES" dirty="0"/>
              <a:t> </a:t>
            </a:r>
          </a:p>
          <a:p>
            <a:pPr marL="0" indent="0">
              <a:buNone/>
            </a:pPr>
            <a:r>
              <a:rPr lang="es-ES" dirty="0"/>
              <a:t>y dentro de las filas se van insertando las columnas. Por defecto cada fila tiene 12 columnas de ese modo podemos hacer una fila con una columna de 6 espacios y 2 de 3, una fila con una columna que ocupa todo el espacio…</a:t>
            </a:r>
          </a:p>
          <a:p>
            <a:pPr marL="0" indent="0">
              <a:buNone/>
            </a:pPr>
            <a:endParaRPr lang="es-ES" dirty="0"/>
          </a:p>
          <a:p>
            <a:pPr marL="0" indent="0" fontAlgn="base">
              <a:buNone/>
            </a:pPr>
            <a:r>
              <a:rPr lang="es-ES" dirty="0"/>
              <a:t>Las filas y las columnas se pueden anidar, creando casi cualquier estructura que necesitemos.</a:t>
            </a:r>
          </a:p>
          <a:p>
            <a:pPr marL="0" indent="0" fontAlgn="base">
              <a:buNone/>
            </a:pPr>
            <a:r>
              <a:rPr lang="es-ES" dirty="0"/>
              <a:t>Para entender esto vamos a ver los diferentes tamaños de pantalla y con que ancho de pantalla se corresponden.</a:t>
            </a:r>
          </a:p>
          <a:p>
            <a:pPr marL="0" indent="0">
              <a:buNone/>
            </a:pPr>
            <a:endParaRPr lang="es-ES" dirty="0"/>
          </a:p>
        </p:txBody>
      </p:sp>
      <p:pic>
        <p:nvPicPr>
          <p:cNvPr id="5" name="Imagen 4"/>
          <p:cNvPicPr>
            <a:picLocks noChangeAspect="1"/>
          </p:cNvPicPr>
          <p:nvPr/>
        </p:nvPicPr>
        <p:blipFill>
          <a:blip r:embed="rId2"/>
          <a:stretch>
            <a:fillRect/>
          </a:stretch>
        </p:blipFill>
        <p:spPr>
          <a:xfrm>
            <a:off x="2838615" y="4522574"/>
            <a:ext cx="5242684" cy="2058988"/>
          </a:xfrm>
          <a:prstGeom prst="rect">
            <a:avLst/>
          </a:prstGeom>
        </p:spPr>
      </p:pic>
    </p:spTree>
    <p:extLst>
      <p:ext uri="{BB962C8B-B14F-4D97-AF65-F5344CB8AC3E}">
        <p14:creationId xmlns:p14="http://schemas.microsoft.com/office/powerpoint/2010/main" val="861597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680145" y="865010"/>
            <a:ext cx="7041565" cy="2259692"/>
          </a:xfrm>
          <a:prstGeom prst="rect">
            <a:avLst/>
          </a:prstGeom>
        </p:spPr>
      </p:pic>
      <p:pic>
        <p:nvPicPr>
          <p:cNvPr id="6" name="Imagen 5"/>
          <p:cNvPicPr>
            <a:picLocks noChangeAspect="1"/>
          </p:cNvPicPr>
          <p:nvPr/>
        </p:nvPicPr>
        <p:blipFill>
          <a:blip r:embed="rId3"/>
          <a:stretch>
            <a:fillRect/>
          </a:stretch>
        </p:blipFill>
        <p:spPr>
          <a:xfrm>
            <a:off x="680145" y="3785387"/>
            <a:ext cx="3675097" cy="2778732"/>
          </a:xfrm>
          <a:prstGeom prst="rect">
            <a:avLst/>
          </a:prstGeom>
        </p:spPr>
      </p:pic>
      <p:pic>
        <p:nvPicPr>
          <p:cNvPr id="7" name="Imagen 6"/>
          <p:cNvPicPr>
            <a:picLocks noChangeAspect="1"/>
          </p:cNvPicPr>
          <p:nvPr/>
        </p:nvPicPr>
        <p:blipFill>
          <a:blip r:embed="rId4"/>
          <a:stretch>
            <a:fillRect/>
          </a:stretch>
        </p:blipFill>
        <p:spPr>
          <a:xfrm>
            <a:off x="5780598" y="3785387"/>
            <a:ext cx="3050153" cy="2672319"/>
          </a:xfrm>
          <a:prstGeom prst="rect">
            <a:avLst/>
          </a:prstGeom>
        </p:spPr>
      </p:pic>
      <p:sp>
        <p:nvSpPr>
          <p:cNvPr id="8" name="CuadroTexto 7"/>
          <p:cNvSpPr txBox="1"/>
          <p:nvPr/>
        </p:nvSpPr>
        <p:spPr>
          <a:xfrm>
            <a:off x="5780598" y="3416055"/>
            <a:ext cx="1645920" cy="307777"/>
          </a:xfrm>
          <a:prstGeom prst="rect">
            <a:avLst/>
          </a:prstGeom>
          <a:noFill/>
        </p:spPr>
        <p:txBody>
          <a:bodyPr wrap="square" rtlCol="0">
            <a:spAutoFit/>
          </a:bodyPr>
          <a:lstStyle/>
          <a:p>
            <a:r>
              <a:rPr lang="es-ES" sz="1400" i="1" dirty="0"/>
              <a:t>Móvil</a:t>
            </a:r>
            <a:endParaRPr lang="es-ES" i="1" dirty="0"/>
          </a:p>
        </p:txBody>
      </p:sp>
      <p:sp>
        <p:nvSpPr>
          <p:cNvPr id="9" name="CuadroTexto 8"/>
          <p:cNvSpPr txBox="1"/>
          <p:nvPr/>
        </p:nvSpPr>
        <p:spPr>
          <a:xfrm>
            <a:off x="680145" y="3416055"/>
            <a:ext cx="1645920" cy="307777"/>
          </a:xfrm>
          <a:prstGeom prst="rect">
            <a:avLst/>
          </a:prstGeom>
          <a:noFill/>
        </p:spPr>
        <p:txBody>
          <a:bodyPr wrap="square" rtlCol="0">
            <a:spAutoFit/>
          </a:bodyPr>
          <a:lstStyle/>
          <a:p>
            <a:r>
              <a:rPr lang="es-ES" sz="1400" i="1" dirty="0"/>
              <a:t>Tablet</a:t>
            </a:r>
            <a:endParaRPr lang="es-ES" i="1" dirty="0"/>
          </a:p>
        </p:txBody>
      </p:sp>
      <p:sp>
        <p:nvSpPr>
          <p:cNvPr id="10" name="CuadroTexto 9"/>
          <p:cNvSpPr txBox="1"/>
          <p:nvPr/>
        </p:nvSpPr>
        <p:spPr>
          <a:xfrm>
            <a:off x="680145" y="402260"/>
            <a:ext cx="1645920" cy="307777"/>
          </a:xfrm>
          <a:prstGeom prst="rect">
            <a:avLst/>
          </a:prstGeom>
          <a:noFill/>
        </p:spPr>
        <p:txBody>
          <a:bodyPr wrap="square" rtlCol="0">
            <a:spAutoFit/>
          </a:bodyPr>
          <a:lstStyle/>
          <a:p>
            <a:r>
              <a:rPr lang="es-ES" sz="1400" i="1" dirty="0"/>
              <a:t>Escritorio</a:t>
            </a:r>
            <a:endParaRPr lang="es-ES" i="1" dirty="0"/>
          </a:p>
        </p:txBody>
      </p:sp>
    </p:spTree>
    <p:extLst>
      <p:ext uri="{BB962C8B-B14F-4D97-AF65-F5344CB8AC3E}">
        <p14:creationId xmlns:p14="http://schemas.microsoft.com/office/powerpoint/2010/main" val="1513502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445273"/>
            <a:ext cx="8596668" cy="5596089"/>
          </a:xfrm>
        </p:spPr>
        <p:txBody>
          <a:bodyPr/>
          <a:lstStyle/>
          <a:p>
            <a:r>
              <a:rPr lang="es-ES" dirty="0"/>
              <a:t>Flex </a:t>
            </a:r>
            <a:r>
              <a:rPr lang="es-ES" dirty="0" err="1"/>
              <a:t>boostrap</a:t>
            </a:r>
            <a:r>
              <a:rPr lang="es-ES" dirty="0"/>
              <a:t>:</a:t>
            </a:r>
          </a:p>
          <a:p>
            <a:pPr marL="0" indent="0" algn="just">
              <a:buNone/>
            </a:pPr>
            <a:r>
              <a:rPr lang="es-ES" dirty="0"/>
              <a:t>Propiedad de gran potencia de maquetación, permite administrar rápidamente el diseño, la alineación y el tamaño de las columnas de la cuadrícula. Para implementaciones complejas, puede ser necesario un CSS personalizado. Ejemplos:</a:t>
            </a:r>
          </a:p>
          <a:p>
            <a:pPr marL="0" indent="0" algn="just">
              <a:buNone/>
            </a:pPr>
            <a:r>
              <a:rPr lang="es-ES" sz="1400" i="1" dirty="0"/>
              <a:t>Código</a:t>
            </a:r>
            <a:r>
              <a:rPr lang="es-ES" dirty="0"/>
              <a:t>:</a:t>
            </a:r>
          </a:p>
          <a:p>
            <a:pPr marL="0" indent="0" algn="just">
              <a:buNone/>
            </a:pPr>
            <a:endParaRPr lang="es-ES" dirty="0"/>
          </a:p>
          <a:p>
            <a:pPr marL="0" indent="0" algn="just">
              <a:buNone/>
            </a:pPr>
            <a:endParaRPr lang="es-ES" dirty="0"/>
          </a:p>
          <a:p>
            <a:pPr marL="0" indent="0" algn="just">
              <a:buNone/>
            </a:pPr>
            <a:endParaRPr lang="es-ES" dirty="0"/>
          </a:p>
          <a:p>
            <a:pPr marL="0" indent="0" algn="just">
              <a:buNone/>
            </a:pPr>
            <a:endParaRPr lang="es-ES" dirty="0"/>
          </a:p>
          <a:p>
            <a:pPr marL="0" indent="0" algn="just">
              <a:buNone/>
            </a:pPr>
            <a:r>
              <a:rPr lang="es-ES" sz="1400" i="1" dirty="0"/>
              <a:t>Resultado</a:t>
            </a:r>
            <a:r>
              <a:rPr lang="es-ES" dirty="0"/>
              <a:t>:</a:t>
            </a:r>
          </a:p>
        </p:txBody>
      </p:sp>
      <p:pic>
        <p:nvPicPr>
          <p:cNvPr id="7" name="Imagen 6"/>
          <p:cNvPicPr>
            <a:picLocks noChangeAspect="1"/>
          </p:cNvPicPr>
          <p:nvPr/>
        </p:nvPicPr>
        <p:blipFill>
          <a:blip r:embed="rId2"/>
          <a:stretch>
            <a:fillRect/>
          </a:stretch>
        </p:blipFill>
        <p:spPr>
          <a:xfrm>
            <a:off x="2678284" y="2386964"/>
            <a:ext cx="4276725" cy="1352550"/>
          </a:xfrm>
          <a:prstGeom prst="rect">
            <a:avLst/>
          </a:prstGeom>
        </p:spPr>
      </p:pic>
      <p:pic>
        <p:nvPicPr>
          <p:cNvPr id="8" name="Imagen 7"/>
          <p:cNvPicPr>
            <a:picLocks noChangeAspect="1"/>
          </p:cNvPicPr>
          <p:nvPr/>
        </p:nvPicPr>
        <p:blipFill>
          <a:blip r:embed="rId3"/>
          <a:stretch>
            <a:fillRect/>
          </a:stretch>
        </p:blipFill>
        <p:spPr>
          <a:xfrm>
            <a:off x="2830665" y="4427696"/>
            <a:ext cx="3844745" cy="1843060"/>
          </a:xfrm>
          <a:prstGeom prst="rect">
            <a:avLst/>
          </a:prstGeom>
        </p:spPr>
      </p:pic>
    </p:spTree>
    <p:extLst>
      <p:ext uri="{BB962C8B-B14F-4D97-AF65-F5344CB8AC3E}">
        <p14:creationId xmlns:p14="http://schemas.microsoft.com/office/powerpoint/2010/main" val="2717619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01188" y="294198"/>
            <a:ext cx="8596668" cy="6130456"/>
          </a:xfrm>
        </p:spPr>
        <p:txBody>
          <a:bodyPr>
            <a:normAutofit/>
          </a:bodyPr>
          <a:lstStyle/>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p:txBody>
      </p:sp>
      <p:sp>
        <p:nvSpPr>
          <p:cNvPr id="8" name="CuadroTexto 7"/>
          <p:cNvSpPr txBox="1"/>
          <p:nvPr/>
        </p:nvSpPr>
        <p:spPr>
          <a:xfrm>
            <a:off x="701188" y="723568"/>
            <a:ext cx="8596668" cy="3970318"/>
          </a:xfrm>
          <a:prstGeom prst="rect">
            <a:avLst/>
          </a:prstGeom>
          <a:noFill/>
        </p:spPr>
        <p:txBody>
          <a:bodyPr wrap="square" rtlCol="0">
            <a:spAutoFit/>
          </a:bodyPr>
          <a:lstStyle/>
          <a:p>
            <a:pPr algn="just"/>
            <a:r>
              <a:rPr lang="es-ES" dirty="0"/>
              <a:t>Resto de propiedades Flex:</a:t>
            </a:r>
          </a:p>
          <a:p>
            <a:pPr algn="just"/>
            <a:r>
              <a:rPr lang="es-ES" dirty="0"/>
              <a:t>El patrón que utiliza </a:t>
            </a:r>
            <a:r>
              <a:rPr lang="es-ES" dirty="0" err="1"/>
              <a:t>Bootstrap</a:t>
            </a:r>
            <a:r>
              <a:rPr lang="es-ES" dirty="0"/>
              <a:t> en casi la totalidad de los casos para incluir propiedades Flex entre sus utilidades sería el de propiedad-valor. </a:t>
            </a:r>
          </a:p>
          <a:p>
            <a:pPr algn="just"/>
            <a:r>
              <a:rPr lang="es-ES" dirty="0"/>
              <a:t>Veamos, a continuación, algunos ejemplos:</a:t>
            </a:r>
          </a:p>
          <a:p>
            <a:pPr algn="just"/>
            <a:endParaRPr lang="es-ES" dirty="0"/>
          </a:p>
          <a:p>
            <a:pPr algn="just"/>
            <a:r>
              <a:rPr lang="es-ES" dirty="0"/>
              <a:t>-</a:t>
            </a:r>
            <a:r>
              <a:rPr lang="es-ES" b="1" dirty="0"/>
              <a:t>Flex-</a:t>
            </a:r>
            <a:r>
              <a:rPr lang="es-ES" b="1" dirty="0" err="1"/>
              <a:t>direction</a:t>
            </a:r>
            <a:r>
              <a:rPr lang="es-ES" b="1" dirty="0"/>
              <a:t>: </a:t>
            </a:r>
            <a:r>
              <a:rPr lang="es-ES" dirty="0"/>
              <a:t>Uno de los pocos casos que no siguen el patrón antes mencionado. Algunos ejemplos serían </a:t>
            </a:r>
            <a:r>
              <a:rPr lang="es-ES" dirty="0" err="1"/>
              <a:t>flex-row</a:t>
            </a:r>
            <a:r>
              <a:rPr lang="es-ES" dirty="0"/>
              <a:t> o </a:t>
            </a:r>
            <a:r>
              <a:rPr lang="es-ES" dirty="0" err="1"/>
              <a:t>flex-column</a:t>
            </a:r>
            <a:r>
              <a:rPr lang="es-ES" dirty="0"/>
              <a:t>.</a:t>
            </a:r>
          </a:p>
          <a:p>
            <a:pPr algn="just"/>
            <a:endParaRPr lang="es-ES" dirty="0"/>
          </a:p>
          <a:p>
            <a:pPr algn="just"/>
            <a:r>
              <a:rPr lang="es-ES" dirty="0"/>
              <a:t>-</a:t>
            </a:r>
            <a:r>
              <a:rPr lang="es-ES" b="1" dirty="0" err="1"/>
              <a:t>Justify-content</a:t>
            </a:r>
            <a:r>
              <a:rPr lang="es-ES" b="1" dirty="0"/>
              <a:t>: </a:t>
            </a:r>
            <a:r>
              <a:rPr lang="es-ES" dirty="0" err="1"/>
              <a:t>justify-content-start</a:t>
            </a:r>
            <a:r>
              <a:rPr lang="es-ES" dirty="0"/>
              <a:t>, </a:t>
            </a:r>
            <a:r>
              <a:rPr lang="es-ES" dirty="0" err="1"/>
              <a:t>justify-content-between</a:t>
            </a:r>
            <a:r>
              <a:rPr lang="es-ES" dirty="0"/>
              <a:t>...</a:t>
            </a:r>
          </a:p>
          <a:p>
            <a:pPr algn="just"/>
            <a:endParaRPr lang="es-ES" dirty="0"/>
          </a:p>
          <a:p>
            <a:pPr algn="just"/>
            <a:r>
              <a:rPr lang="es-ES" dirty="0"/>
              <a:t>-</a:t>
            </a:r>
            <a:r>
              <a:rPr lang="es-ES" b="1" dirty="0" err="1"/>
              <a:t>Align-items</a:t>
            </a:r>
            <a:r>
              <a:rPr lang="es-ES" b="1" dirty="0"/>
              <a:t>: </a:t>
            </a:r>
            <a:r>
              <a:rPr lang="es-ES" dirty="0" err="1"/>
              <a:t>align</a:t>
            </a:r>
            <a:r>
              <a:rPr lang="es-ES" dirty="0"/>
              <a:t>-</a:t>
            </a:r>
            <a:r>
              <a:rPr lang="es-ES" dirty="0" err="1"/>
              <a:t>items</a:t>
            </a:r>
            <a:r>
              <a:rPr lang="es-ES" dirty="0"/>
              <a:t>-center, </a:t>
            </a:r>
            <a:r>
              <a:rPr lang="es-ES" dirty="0" err="1"/>
              <a:t>align-items-end</a:t>
            </a:r>
            <a:r>
              <a:rPr lang="es-ES" dirty="0"/>
              <a:t>...</a:t>
            </a:r>
          </a:p>
          <a:p>
            <a:pPr algn="just"/>
            <a:endParaRPr lang="es-ES" dirty="0"/>
          </a:p>
          <a:p>
            <a:pPr algn="just"/>
            <a:endParaRPr lang="es-ES" dirty="0"/>
          </a:p>
          <a:p>
            <a:pPr algn="just"/>
            <a:r>
              <a:rPr lang="es-ES" sz="1400" i="1" dirty="0"/>
              <a:t>Ejemplo</a:t>
            </a:r>
            <a:r>
              <a:rPr lang="es-ES" dirty="0"/>
              <a:t>: Démosle un poco de aire a nuestras cajitas:</a:t>
            </a:r>
          </a:p>
        </p:txBody>
      </p:sp>
      <p:pic>
        <p:nvPicPr>
          <p:cNvPr id="10" name="Imagen 9"/>
          <p:cNvPicPr>
            <a:picLocks noChangeAspect="1"/>
          </p:cNvPicPr>
          <p:nvPr/>
        </p:nvPicPr>
        <p:blipFill>
          <a:blip r:embed="rId2"/>
          <a:stretch>
            <a:fillRect/>
          </a:stretch>
        </p:blipFill>
        <p:spPr>
          <a:xfrm>
            <a:off x="1792481" y="5123256"/>
            <a:ext cx="7000875" cy="1162050"/>
          </a:xfrm>
          <a:prstGeom prst="rect">
            <a:avLst/>
          </a:prstGeom>
        </p:spPr>
      </p:pic>
    </p:spTree>
    <p:extLst>
      <p:ext uri="{BB962C8B-B14F-4D97-AF65-F5344CB8AC3E}">
        <p14:creationId xmlns:p14="http://schemas.microsoft.com/office/powerpoint/2010/main" val="4045702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548641"/>
            <a:ext cx="8596668" cy="5492722"/>
          </a:xfrm>
        </p:spPr>
        <p:txBody>
          <a:bodyPr/>
          <a:lstStyle/>
          <a:p>
            <a:endParaRPr lang="es-ES" dirty="0"/>
          </a:p>
          <a:p>
            <a:endParaRPr lang="es-ES" dirty="0"/>
          </a:p>
          <a:p>
            <a:endParaRPr lang="es-ES" dirty="0"/>
          </a:p>
          <a:p>
            <a:endParaRPr lang="es-ES" dirty="0"/>
          </a:p>
          <a:p>
            <a:endParaRPr lang="es-ES" dirty="0"/>
          </a:p>
        </p:txBody>
      </p:sp>
      <p:sp>
        <p:nvSpPr>
          <p:cNvPr id="6" name="CuadroTexto 5"/>
          <p:cNvSpPr txBox="1"/>
          <p:nvPr/>
        </p:nvSpPr>
        <p:spPr>
          <a:xfrm>
            <a:off x="858741" y="548641"/>
            <a:ext cx="7227735" cy="5016758"/>
          </a:xfrm>
          <a:prstGeom prst="rect">
            <a:avLst/>
          </a:prstGeom>
          <a:noFill/>
        </p:spPr>
        <p:txBody>
          <a:bodyPr wrap="square" rtlCol="0">
            <a:spAutoFit/>
          </a:bodyPr>
          <a:lstStyle/>
          <a:p>
            <a:r>
              <a:rPr lang="es-ES" sz="1400" i="1" dirty="0"/>
              <a:t>Resultado:</a:t>
            </a:r>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r>
              <a:rPr lang="es-ES" dirty="0" err="1"/>
              <a:t>Order</a:t>
            </a:r>
            <a:r>
              <a:rPr lang="es-ES" dirty="0"/>
              <a:t>:</a:t>
            </a:r>
          </a:p>
          <a:p>
            <a:r>
              <a:rPr lang="es-ES" dirty="0"/>
              <a:t>Nos permite alterar el orden en el que se posicionan varios elementos hermanos. En el caso de Bootstrap 4, contamos con utilidades para establecer el orden de un determinado elemento desde el 0 (posición inicial) hasta el 12, con las siguientes clases: order-0, order-1, etc.</a:t>
            </a:r>
          </a:p>
          <a:p>
            <a:endParaRPr lang="es-ES" dirty="0"/>
          </a:p>
          <a:p>
            <a:endParaRPr lang="es-ES" dirty="0"/>
          </a:p>
          <a:p>
            <a:r>
              <a:rPr lang="es-ES"/>
              <a:t>- </a:t>
            </a:r>
            <a:r>
              <a:rPr lang="es-ES">
                <a:hlinkClick r:id="rId2"/>
              </a:rPr>
              <a:t>https</a:t>
            </a:r>
            <a:r>
              <a:rPr lang="es-ES" dirty="0">
                <a:hlinkClick r:id="rId2"/>
              </a:rPr>
              <a:t>://flexbox.</a:t>
            </a:r>
            <a:r>
              <a:rPr lang="es-ES">
                <a:hlinkClick r:id="rId2"/>
              </a:rPr>
              <a:t>help/</a:t>
            </a:r>
            <a:r>
              <a:rPr lang="es-ES"/>
              <a:t>  </a:t>
            </a:r>
            <a:endParaRPr lang="es-ES" dirty="0"/>
          </a:p>
        </p:txBody>
      </p:sp>
      <p:pic>
        <p:nvPicPr>
          <p:cNvPr id="7" name="Imagen 6"/>
          <p:cNvPicPr>
            <a:picLocks noChangeAspect="1"/>
          </p:cNvPicPr>
          <p:nvPr/>
        </p:nvPicPr>
        <p:blipFill>
          <a:blip r:embed="rId3"/>
          <a:stretch>
            <a:fillRect/>
          </a:stretch>
        </p:blipFill>
        <p:spPr>
          <a:xfrm>
            <a:off x="3212327" y="1114268"/>
            <a:ext cx="3049366" cy="1789573"/>
          </a:xfrm>
          <a:prstGeom prst="rect">
            <a:avLst/>
          </a:prstGeom>
        </p:spPr>
      </p:pic>
    </p:spTree>
    <p:extLst>
      <p:ext uri="{BB962C8B-B14F-4D97-AF65-F5344CB8AC3E}">
        <p14:creationId xmlns:p14="http://schemas.microsoft.com/office/powerpoint/2010/main" val="3020618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40260" y="325383"/>
            <a:ext cx="8596668" cy="5588281"/>
          </a:xfrm>
        </p:spPr>
        <p:txBody>
          <a:bodyPr/>
          <a:lstStyle/>
          <a:p>
            <a:pPr marL="0" indent="0">
              <a:buNone/>
            </a:pPr>
            <a:r>
              <a:rPr lang="es-ES" sz="3600" dirty="0">
                <a:solidFill>
                  <a:schemeClr val="accent1"/>
                </a:solidFill>
                <a:latin typeface="+mj-lt"/>
                <a:ea typeface="+mj-ea"/>
                <a:cs typeface="+mj-cs"/>
              </a:rPr>
              <a:t>SEO</a:t>
            </a:r>
            <a:r>
              <a:rPr lang="es-ES" dirty="0"/>
              <a:t>: </a:t>
            </a:r>
          </a:p>
          <a:p>
            <a:pPr marL="0" indent="0">
              <a:buNone/>
            </a:pPr>
            <a:r>
              <a:rPr lang="es-ES" dirty="0"/>
              <a:t>Encabezados: &lt;h1&gt;&lt;/h1&gt;    &lt;h2&gt;&lt;/h2&gt;    &lt;h3&gt;&lt;/h3&gt;</a:t>
            </a:r>
          </a:p>
          <a:p>
            <a:pPr marL="0" indent="0">
              <a:buNone/>
            </a:pPr>
            <a:endParaRPr lang="es-ES" dirty="0"/>
          </a:p>
          <a:p>
            <a:pPr marL="0" indent="0">
              <a:buNone/>
            </a:pPr>
            <a:endParaRPr lang="es-ES" dirty="0"/>
          </a:p>
          <a:p>
            <a:endParaRPr lang="es-ES" dirty="0"/>
          </a:p>
          <a:p>
            <a:endParaRPr lang="es-ES" dirty="0"/>
          </a:p>
        </p:txBody>
      </p:sp>
      <p:sp>
        <p:nvSpPr>
          <p:cNvPr id="4" name="Rectangle 1"/>
          <p:cNvSpPr>
            <a:spLocks noChangeArrowheads="1"/>
          </p:cNvSpPr>
          <p:nvPr/>
        </p:nvSpPr>
        <p:spPr bwMode="auto">
          <a:xfrm>
            <a:off x="1037968" y="1715993"/>
            <a:ext cx="7957752" cy="1338828"/>
          </a:xfrm>
          <a:prstGeom prst="rect">
            <a:avLst/>
          </a:prstGeom>
          <a:solidFill>
            <a:srgbClr val="FAEBD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3600" b="0" i="0" u="none" strike="noStrike" cap="none" normalizeH="0" baseline="0" dirty="0">
                <a:ln>
                  <a:noFill/>
                </a:ln>
                <a:solidFill>
                  <a:srgbClr val="5C8819"/>
                </a:solidFill>
                <a:effectLst/>
                <a:latin typeface="Lato-Bold"/>
              </a:rPr>
              <a:t>Titulo H1 verde de prueba para plantillas</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212529"/>
                </a:solidFill>
                <a:effectLst/>
                <a:latin typeface="SFMono-Regular"/>
              </a:rPr>
              <a:t>&lt;h1 </a:t>
            </a:r>
            <a:r>
              <a:rPr kumimoji="0" lang="es-ES" altLang="es-ES" sz="1200" b="0" i="0" u="none" strike="noStrike" cap="none" normalizeH="0" baseline="0" dirty="0" err="1">
                <a:ln>
                  <a:noFill/>
                </a:ln>
                <a:solidFill>
                  <a:srgbClr val="212529"/>
                </a:solidFill>
                <a:effectLst/>
                <a:latin typeface="SFMono-Regular"/>
              </a:rPr>
              <a:t>class</a:t>
            </a:r>
            <a:r>
              <a:rPr kumimoji="0" lang="es-ES" altLang="es-ES" sz="1200" b="0" i="0" u="none" strike="noStrike" cap="none" normalizeH="0" baseline="0" dirty="0">
                <a:ln>
                  <a:noFill/>
                </a:ln>
                <a:solidFill>
                  <a:srgbClr val="212529"/>
                </a:solidFill>
                <a:effectLst/>
                <a:latin typeface="SFMono-Regular"/>
              </a:rPr>
              <a:t>="titular-h1-generic-verde"&gt;Titulo H1 verde de prueba para plantillas&lt;/h1&gt;</a:t>
            </a:r>
            <a:r>
              <a:rPr kumimoji="0" lang="es-ES" altLang="es-ES" sz="1100" b="0" i="0" u="none" strike="noStrike" cap="none" normalizeH="0" baseline="0" dirty="0">
                <a:ln>
                  <a:noFill/>
                </a:ln>
                <a:solidFill>
                  <a:schemeClr val="tx1"/>
                </a:solidFill>
                <a:effectLst/>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037969" y="3437179"/>
            <a:ext cx="7298724" cy="919746"/>
          </a:xfrm>
          <a:prstGeom prst="rect">
            <a:avLst/>
          </a:prstGeom>
          <a:solidFill>
            <a:srgbClr val="FAEBD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3600" b="0" i="0" u="none" strike="noStrike" cap="none" normalizeH="0" baseline="0" dirty="0">
                <a:ln>
                  <a:noFill/>
                </a:ln>
                <a:solidFill>
                  <a:srgbClr val="FFFFFF"/>
                </a:solidFill>
                <a:effectLst/>
                <a:latin typeface="Lato-Bold"/>
              </a:rPr>
              <a:t>Titulo H2 de prueba para plantillas</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212529"/>
                </a:solidFill>
                <a:effectLst/>
                <a:latin typeface="SFMono-Regular"/>
              </a:rPr>
              <a:t>&lt;h2 </a:t>
            </a:r>
            <a:r>
              <a:rPr kumimoji="0" lang="es-ES" altLang="es-ES" sz="1200" b="0" i="0" u="none" strike="noStrike" cap="none" normalizeH="0" baseline="0" dirty="0" err="1">
                <a:ln>
                  <a:noFill/>
                </a:ln>
                <a:solidFill>
                  <a:srgbClr val="212529"/>
                </a:solidFill>
                <a:effectLst/>
                <a:latin typeface="SFMono-Regular"/>
              </a:rPr>
              <a:t>class</a:t>
            </a:r>
            <a:r>
              <a:rPr kumimoji="0" lang="es-ES" altLang="es-ES" sz="1200" b="0" i="0" u="none" strike="noStrike" cap="none" normalizeH="0" baseline="0" dirty="0">
                <a:ln>
                  <a:noFill/>
                </a:ln>
                <a:solidFill>
                  <a:srgbClr val="212529"/>
                </a:solidFill>
                <a:effectLst/>
                <a:latin typeface="SFMono-Regular"/>
              </a:rPr>
              <a:t>="titular-h2-generic"&gt;Titulo H2 de prueba para plantillas&lt;/h2&gt;</a:t>
            </a:r>
            <a:r>
              <a:rPr kumimoji="0" lang="es-ES" altLang="es-ES" sz="1100" b="0" i="0" u="none" strike="noStrike" cap="none" normalizeH="0" baseline="0" dirty="0">
                <a:ln>
                  <a:noFill/>
                </a:ln>
                <a:solidFill>
                  <a:schemeClr val="tx1"/>
                </a:solidFill>
                <a:effectLst/>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037968" y="4739283"/>
            <a:ext cx="8254313" cy="430887"/>
          </a:xfrm>
          <a:prstGeom prst="rect">
            <a:avLst/>
          </a:prstGeom>
          <a:solidFill>
            <a:srgbClr val="FAEBD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300" b="0" i="0" u="none" strike="noStrike" cap="none" normalizeH="0" baseline="0" dirty="0">
                <a:ln>
                  <a:noFill/>
                </a:ln>
                <a:solidFill>
                  <a:srgbClr val="212529"/>
                </a:solidFill>
                <a:effectLst/>
                <a:latin typeface="Lato-Regular"/>
              </a:rPr>
              <a:t>Titulo H3 de prueba para plantillas</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212529"/>
                </a:solidFill>
                <a:effectLst/>
                <a:latin typeface="SFMono-Regular"/>
              </a:rPr>
              <a:t>&lt;h3 </a:t>
            </a:r>
            <a:r>
              <a:rPr kumimoji="0" lang="es-ES" altLang="es-ES" sz="1200" b="0" i="0" u="none" strike="noStrike" cap="none" normalizeH="0" baseline="0" dirty="0" err="1">
                <a:ln>
                  <a:noFill/>
                </a:ln>
                <a:solidFill>
                  <a:srgbClr val="212529"/>
                </a:solidFill>
                <a:effectLst/>
                <a:latin typeface="SFMono-Regular"/>
              </a:rPr>
              <a:t>class</a:t>
            </a:r>
            <a:r>
              <a:rPr kumimoji="0" lang="es-ES" altLang="es-ES" sz="1200" b="0" i="0" u="none" strike="noStrike" cap="none" normalizeH="0" baseline="0" dirty="0">
                <a:ln>
                  <a:noFill/>
                </a:ln>
                <a:solidFill>
                  <a:srgbClr val="212529"/>
                </a:solidFill>
                <a:effectLst/>
                <a:latin typeface="SFMono-Regular"/>
              </a:rPr>
              <a:t>="titulo-h3-generic"&gt;Titulo H3 de prueba para plantillas&lt;/h3&gt;</a:t>
            </a:r>
            <a:r>
              <a:rPr kumimoji="0" lang="es-ES" altLang="es-ES" sz="1100" b="0" i="0" u="none" strike="noStrike" cap="none" normalizeH="0" baseline="0" dirty="0">
                <a:ln>
                  <a:noFill/>
                </a:ln>
                <a:solidFill>
                  <a:schemeClr val="tx1"/>
                </a:solidFill>
                <a:effectLst/>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1037968" y="5596031"/>
            <a:ext cx="6812691" cy="824820"/>
          </a:xfrm>
          <a:prstGeom prst="rect">
            <a:avLst/>
          </a:prstGeom>
          <a:solidFill>
            <a:srgbClr val="FAEBD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6820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5C8819"/>
                </a:solidFill>
                <a:effectLst/>
                <a:latin typeface="Lato-Bold"/>
              </a:rPr>
              <a:t>Titulo H3 verde de prueba para plantillas</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212529"/>
                </a:solidFill>
                <a:effectLst/>
                <a:latin typeface="SFMono-Regular"/>
              </a:rPr>
              <a:t>&lt;h3 </a:t>
            </a:r>
            <a:r>
              <a:rPr kumimoji="0" lang="es-ES" altLang="es-ES" sz="1200" b="0" i="0" u="none" strike="noStrike" cap="none" normalizeH="0" baseline="0" dirty="0" err="1">
                <a:ln>
                  <a:noFill/>
                </a:ln>
                <a:solidFill>
                  <a:srgbClr val="212529"/>
                </a:solidFill>
                <a:effectLst/>
                <a:latin typeface="SFMono-Regular"/>
              </a:rPr>
              <a:t>class</a:t>
            </a:r>
            <a:r>
              <a:rPr kumimoji="0" lang="es-ES" altLang="es-ES" sz="1200" b="0" i="0" u="none" strike="noStrike" cap="none" normalizeH="0" baseline="0" dirty="0">
                <a:ln>
                  <a:noFill/>
                </a:ln>
                <a:solidFill>
                  <a:srgbClr val="212529"/>
                </a:solidFill>
                <a:effectLst/>
                <a:latin typeface="SFMono-Regular"/>
              </a:rPr>
              <a:t>="titulo-h3-verde-generic"&gt;Titulo H3 verde de prueba para plantillas&lt;/h3&gt;</a:t>
            </a:r>
            <a:r>
              <a:rPr kumimoji="0" lang="es-ES" altLang="es-ES" sz="1100" b="0" i="0" u="none" strike="noStrike" cap="none" normalizeH="0" baseline="0" dirty="0">
                <a:ln>
                  <a:noFill/>
                </a:ln>
                <a:solidFill>
                  <a:schemeClr val="tx1"/>
                </a:solidFill>
                <a:effectLst/>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1624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69082" y="659026"/>
            <a:ext cx="8596668" cy="5807676"/>
          </a:xfrm>
        </p:spPr>
        <p:txBody>
          <a:bodyPr>
            <a:normAutofit/>
          </a:bodyPr>
          <a:lstStyle/>
          <a:p>
            <a:endParaRPr lang="es-ES" dirty="0"/>
          </a:p>
          <a:p>
            <a:endParaRPr lang="es-ES" dirty="0">
              <a:solidFill>
                <a:schemeClr val="tx1"/>
              </a:solidFill>
              <a:latin typeface="Bell MT" panose="02020503060305020303" pitchFamily="18" charset="0"/>
            </a:endParaRPr>
          </a:p>
        </p:txBody>
      </p:sp>
      <p:sp>
        <p:nvSpPr>
          <p:cNvPr id="10" name="CuadroTexto 9"/>
          <p:cNvSpPr txBox="1"/>
          <p:nvPr/>
        </p:nvSpPr>
        <p:spPr>
          <a:xfrm>
            <a:off x="669082" y="749643"/>
            <a:ext cx="8270789" cy="3970318"/>
          </a:xfrm>
          <a:prstGeom prst="rect">
            <a:avLst/>
          </a:prstGeom>
          <a:noFill/>
        </p:spPr>
        <p:txBody>
          <a:bodyPr wrap="square" rtlCol="0">
            <a:spAutoFit/>
          </a:bodyPr>
          <a:lstStyle/>
          <a:p>
            <a:pPr algn="just"/>
            <a:r>
              <a:rPr lang="es-ES" dirty="0" err="1"/>
              <a:t>alt</a:t>
            </a:r>
            <a:r>
              <a:rPr lang="es-ES" dirty="0"/>
              <a:t>:</a:t>
            </a:r>
          </a:p>
          <a:p>
            <a:pPr algn="just"/>
            <a:endParaRPr lang="es-ES" dirty="0"/>
          </a:p>
          <a:p>
            <a:pPr algn="just"/>
            <a:r>
              <a:rPr lang="es-ES" dirty="0"/>
              <a:t>El atributo </a:t>
            </a:r>
            <a:r>
              <a:rPr lang="es-ES" b="1" dirty="0"/>
              <a:t>ALT</a:t>
            </a:r>
            <a:r>
              <a:rPr lang="es-ES" dirty="0"/>
              <a:t> es un atributo </a:t>
            </a:r>
            <a:r>
              <a:rPr lang="es-ES" b="1" dirty="0"/>
              <a:t>HTML</a:t>
            </a:r>
            <a:r>
              <a:rPr lang="es-ES" dirty="0"/>
              <a:t> para un texto que describe una imagen para mejorar su posicionamiento y su legibilidad para usuarios invidentes. </a:t>
            </a:r>
          </a:p>
          <a:p>
            <a:pPr algn="just"/>
            <a:r>
              <a:rPr lang="es-ES" dirty="0"/>
              <a:t>El atributo </a:t>
            </a:r>
            <a:r>
              <a:rPr lang="es-ES" b="1" dirty="0"/>
              <a:t>ALT</a:t>
            </a:r>
            <a:r>
              <a:rPr lang="es-ES" dirty="0"/>
              <a:t> se coloca directamente en la </a:t>
            </a:r>
            <a:r>
              <a:rPr lang="es-ES" b="1" dirty="0"/>
              <a:t>etiqueta</a:t>
            </a:r>
            <a:r>
              <a:rPr lang="es-ES" dirty="0"/>
              <a:t> de la imagen. Si una imagen no se puede mostrar por alguna razón, el atributo </a:t>
            </a:r>
            <a:r>
              <a:rPr lang="es-ES" b="1" dirty="0"/>
              <a:t>ALT</a:t>
            </a:r>
            <a:r>
              <a:rPr lang="es-ES" dirty="0"/>
              <a:t> proporciona texto alternativo para mostrar en su lugar.</a:t>
            </a:r>
          </a:p>
          <a:p>
            <a:pPr algn="just"/>
            <a:r>
              <a:rPr lang="es-ES" dirty="0"/>
              <a:t>Ejemplo:</a:t>
            </a:r>
          </a:p>
          <a:p>
            <a:pPr algn="just"/>
            <a:endParaRPr lang="es-ES" dirty="0"/>
          </a:p>
          <a:p>
            <a:pPr algn="just"/>
            <a:endParaRPr lang="es-ES" dirty="0"/>
          </a:p>
          <a:p>
            <a:pPr algn="just"/>
            <a:endParaRPr lang="es-ES" dirty="0"/>
          </a:p>
          <a:p>
            <a:pPr algn="ctr"/>
            <a:r>
              <a:rPr lang="es-ES" dirty="0">
                <a:solidFill>
                  <a:srgbClr val="FFC000"/>
                </a:solidFill>
                <a:latin typeface="Bell MT" panose="02020503060305020303" pitchFamily="18" charset="0"/>
              </a:rPr>
              <a:t>&lt;</a:t>
            </a:r>
            <a:r>
              <a:rPr lang="es-ES" dirty="0" err="1">
                <a:solidFill>
                  <a:srgbClr val="FFC000"/>
                </a:solidFill>
                <a:latin typeface="Bell MT" panose="02020503060305020303" pitchFamily="18" charset="0"/>
              </a:rPr>
              <a:t>img</a:t>
            </a:r>
            <a:r>
              <a:rPr lang="es-ES" dirty="0">
                <a:solidFill>
                  <a:srgbClr val="FFC000"/>
                </a:solidFill>
                <a:latin typeface="Bell MT" panose="02020503060305020303" pitchFamily="18" charset="0"/>
              </a:rPr>
              <a:t> </a:t>
            </a:r>
            <a:r>
              <a:rPr lang="es-ES" dirty="0" err="1">
                <a:solidFill>
                  <a:srgbClr val="FFC000"/>
                </a:solidFill>
                <a:latin typeface="Bell MT" panose="02020503060305020303" pitchFamily="18" charset="0"/>
              </a:rPr>
              <a:t>src</a:t>
            </a:r>
            <a:r>
              <a:rPr lang="es-ES" dirty="0">
                <a:solidFill>
                  <a:srgbClr val="FFC000"/>
                </a:solidFill>
                <a:latin typeface="Bell MT" panose="02020503060305020303" pitchFamily="18" charset="0"/>
              </a:rPr>
              <a:t>=“planestable.jpg” </a:t>
            </a:r>
            <a:r>
              <a:rPr lang="es-ES" dirty="0" err="1">
                <a:solidFill>
                  <a:srgbClr val="FFC000"/>
                </a:solidFill>
                <a:latin typeface="Bell MT" panose="02020503060305020303" pitchFamily="18" charset="0"/>
              </a:rPr>
              <a:t>alt</a:t>
            </a:r>
            <a:r>
              <a:rPr lang="es-ES" dirty="0">
                <a:solidFill>
                  <a:srgbClr val="FFC000"/>
                </a:solidFill>
                <a:latin typeface="Bell MT" panose="02020503060305020303" pitchFamily="18" charset="0"/>
              </a:rPr>
              <a:t>=“pareja junto a chimenea plan estable”/&gt;</a:t>
            </a:r>
          </a:p>
          <a:p>
            <a:pPr algn="just"/>
            <a:endParaRPr lang="es-ES" dirty="0"/>
          </a:p>
          <a:p>
            <a:pPr algn="just"/>
            <a:endParaRPr lang="es-ES" dirty="0"/>
          </a:p>
        </p:txBody>
      </p:sp>
    </p:spTree>
    <p:extLst>
      <p:ext uri="{BB962C8B-B14F-4D97-AF65-F5344CB8AC3E}">
        <p14:creationId xmlns:p14="http://schemas.microsoft.com/office/powerpoint/2010/main" val="356805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69082" y="659026"/>
            <a:ext cx="8596668" cy="5807676"/>
          </a:xfrm>
        </p:spPr>
        <p:txBody>
          <a:bodyPr>
            <a:normAutofit/>
          </a:bodyPr>
          <a:lstStyle/>
          <a:p>
            <a:endParaRPr lang="es-ES" dirty="0"/>
          </a:p>
          <a:p>
            <a:endParaRPr lang="es-ES" dirty="0">
              <a:solidFill>
                <a:schemeClr val="tx1"/>
              </a:solidFill>
              <a:latin typeface="Bell MT" panose="02020503060305020303" pitchFamily="18" charset="0"/>
            </a:endParaRPr>
          </a:p>
        </p:txBody>
      </p:sp>
      <p:sp>
        <p:nvSpPr>
          <p:cNvPr id="10" name="CuadroTexto 9"/>
          <p:cNvSpPr txBox="1"/>
          <p:nvPr/>
        </p:nvSpPr>
        <p:spPr>
          <a:xfrm>
            <a:off x="669082" y="749643"/>
            <a:ext cx="8270789" cy="3416320"/>
          </a:xfrm>
          <a:prstGeom prst="rect">
            <a:avLst/>
          </a:prstGeom>
          <a:noFill/>
        </p:spPr>
        <p:txBody>
          <a:bodyPr wrap="square" rtlCol="0">
            <a:spAutoFit/>
          </a:bodyPr>
          <a:lstStyle/>
          <a:p>
            <a:pPr algn="just"/>
            <a:r>
              <a:rPr lang="es-ES" dirty="0" err="1"/>
              <a:t>title</a:t>
            </a:r>
            <a:r>
              <a:rPr lang="es-ES" dirty="0"/>
              <a:t>:</a:t>
            </a:r>
          </a:p>
          <a:p>
            <a:pPr algn="just"/>
            <a:endParaRPr lang="es-ES" dirty="0"/>
          </a:p>
          <a:p>
            <a:pPr algn="just"/>
            <a:r>
              <a:rPr lang="es-ES" dirty="0"/>
              <a:t>La etiqueta </a:t>
            </a:r>
            <a:r>
              <a:rPr lang="es-ES" dirty="0" err="1"/>
              <a:t>title</a:t>
            </a:r>
            <a:r>
              <a:rPr lang="es-ES" dirty="0"/>
              <a:t> es una de las mas importantes a la hora de posicionamiento SEO, cualquier motor de búsqueda necesita saber de qué se trata tu contenido, la etiqueta </a:t>
            </a:r>
            <a:r>
              <a:rPr lang="es-ES" dirty="0" err="1"/>
              <a:t>title</a:t>
            </a:r>
            <a:r>
              <a:rPr lang="es-ES" dirty="0"/>
              <a:t> describe el tema de cada página. </a:t>
            </a:r>
          </a:p>
          <a:p>
            <a:pPr algn="just"/>
            <a:r>
              <a:rPr lang="es-ES" dirty="0"/>
              <a:t>Ejemplo:</a:t>
            </a:r>
          </a:p>
          <a:p>
            <a:pPr algn="just"/>
            <a:endParaRPr lang="es-ES" dirty="0"/>
          </a:p>
          <a:p>
            <a:pPr algn="just"/>
            <a:endParaRPr lang="es-ES" dirty="0"/>
          </a:p>
          <a:p>
            <a:pPr algn="just"/>
            <a:endParaRPr lang="es-ES" dirty="0"/>
          </a:p>
          <a:p>
            <a:pPr algn="ctr"/>
            <a:r>
              <a:rPr lang="es-ES" dirty="0">
                <a:solidFill>
                  <a:srgbClr val="FFC000"/>
                </a:solidFill>
                <a:latin typeface="Bell MT" panose="02020503060305020303" pitchFamily="18" charset="0"/>
              </a:rPr>
              <a:t>&lt;</a:t>
            </a:r>
            <a:r>
              <a:rPr lang="es-ES" dirty="0" err="1">
                <a:solidFill>
                  <a:srgbClr val="FFC000"/>
                </a:solidFill>
                <a:latin typeface="Bell MT" panose="02020503060305020303" pitchFamily="18" charset="0"/>
              </a:rPr>
              <a:t>title</a:t>
            </a:r>
            <a:r>
              <a:rPr lang="es-ES" dirty="0">
                <a:solidFill>
                  <a:srgbClr val="FFC000"/>
                </a:solidFill>
                <a:latin typeface="Bell MT" panose="02020503060305020303" pitchFamily="18" charset="0"/>
              </a:rPr>
              <a:t>&gt;Plan Estable Iberdrola&lt;/</a:t>
            </a:r>
            <a:r>
              <a:rPr lang="es-ES" dirty="0" err="1">
                <a:solidFill>
                  <a:srgbClr val="FFC000"/>
                </a:solidFill>
                <a:latin typeface="Bell MT" panose="02020503060305020303" pitchFamily="18" charset="0"/>
              </a:rPr>
              <a:t>title</a:t>
            </a:r>
            <a:r>
              <a:rPr lang="es-ES" dirty="0">
                <a:solidFill>
                  <a:srgbClr val="FFC000"/>
                </a:solidFill>
                <a:latin typeface="Bell MT" panose="02020503060305020303" pitchFamily="18" charset="0"/>
              </a:rPr>
              <a:t>&gt;</a:t>
            </a:r>
          </a:p>
          <a:p>
            <a:pPr algn="just"/>
            <a:endParaRPr lang="es-ES" dirty="0"/>
          </a:p>
          <a:p>
            <a:pPr algn="just"/>
            <a:endParaRPr lang="es-ES" dirty="0"/>
          </a:p>
        </p:txBody>
      </p:sp>
    </p:spTree>
    <p:extLst>
      <p:ext uri="{BB962C8B-B14F-4D97-AF65-F5344CB8AC3E}">
        <p14:creationId xmlns:p14="http://schemas.microsoft.com/office/powerpoint/2010/main" val="500395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Índice</a:t>
            </a:r>
          </a:p>
        </p:txBody>
      </p:sp>
      <p:sp>
        <p:nvSpPr>
          <p:cNvPr id="5" name="Marcador de contenido 4"/>
          <p:cNvSpPr>
            <a:spLocks noGrp="1"/>
          </p:cNvSpPr>
          <p:nvPr>
            <p:ph idx="1"/>
          </p:nvPr>
        </p:nvSpPr>
        <p:spPr>
          <a:xfrm>
            <a:off x="677334" y="1762897"/>
            <a:ext cx="8596668" cy="4278465"/>
          </a:xfrm>
        </p:spPr>
        <p:txBody>
          <a:bodyPr/>
          <a:lstStyle/>
          <a:p>
            <a:pPr>
              <a:buFont typeface="+mj-lt"/>
              <a:buAutoNum type="arabicPeriod"/>
            </a:pPr>
            <a:r>
              <a:rPr lang="es-ES" dirty="0"/>
              <a:t>Introducción</a:t>
            </a:r>
          </a:p>
          <a:p>
            <a:pPr>
              <a:buFont typeface="+mj-lt"/>
              <a:buAutoNum type="arabicPeriod"/>
            </a:pPr>
            <a:r>
              <a:rPr lang="es-ES" dirty="0"/>
              <a:t>Estándares</a:t>
            </a:r>
          </a:p>
          <a:p>
            <a:pPr>
              <a:buFont typeface="+mj-lt"/>
              <a:buAutoNum type="arabicPeriod"/>
            </a:pPr>
            <a:r>
              <a:rPr lang="es-ES" dirty="0"/>
              <a:t>Decoradores</a:t>
            </a:r>
          </a:p>
          <a:p>
            <a:pPr>
              <a:buFont typeface="+mj-lt"/>
              <a:buAutoNum type="arabicPeriod"/>
            </a:pPr>
            <a:r>
              <a:rPr lang="es-ES" dirty="0"/>
              <a:t>Módulos</a:t>
            </a:r>
          </a:p>
          <a:p>
            <a:pPr>
              <a:buFont typeface="+mj-lt"/>
              <a:buAutoNum type="arabicPeriod"/>
            </a:pPr>
            <a:r>
              <a:rPr lang="es-ES" dirty="0"/>
              <a:t>Rejillas</a:t>
            </a:r>
          </a:p>
          <a:p>
            <a:pPr>
              <a:buFont typeface="+mj-lt"/>
              <a:buAutoNum type="arabicPeriod"/>
            </a:pPr>
            <a:r>
              <a:rPr lang="es-ES" dirty="0"/>
              <a:t>SEO</a:t>
            </a:r>
          </a:p>
          <a:p>
            <a:pPr>
              <a:buFont typeface="+mj-lt"/>
              <a:buAutoNum type="arabicPeriod"/>
            </a:pPr>
            <a:r>
              <a:rPr lang="es-ES" dirty="0"/>
              <a:t>Formularios</a:t>
            </a:r>
          </a:p>
          <a:p>
            <a:pPr>
              <a:buFont typeface="+mj-lt"/>
              <a:buAutoNum type="arabicPeriod"/>
            </a:pPr>
            <a:r>
              <a:rPr lang="es-ES" dirty="0"/>
              <a:t>Modales</a:t>
            </a:r>
          </a:p>
          <a:p>
            <a:pPr>
              <a:buFont typeface="+mj-lt"/>
              <a:buAutoNum type="arabicPeriod"/>
            </a:pPr>
            <a:r>
              <a:rPr lang="es-ES" dirty="0"/>
              <a:t>Botones</a:t>
            </a:r>
          </a:p>
          <a:p>
            <a:pPr>
              <a:buFont typeface="+mj-lt"/>
              <a:buAutoNum type="arabicPeriod"/>
            </a:pPr>
            <a:endParaRPr lang="es-ES" dirty="0"/>
          </a:p>
        </p:txBody>
      </p:sp>
    </p:spTree>
    <p:extLst>
      <p:ext uri="{BB962C8B-B14F-4D97-AF65-F5344CB8AC3E}">
        <p14:creationId xmlns:p14="http://schemas.microsoft.com/office/powerpoint/2010/main" val="637126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69082" y="659026"/>
            <a:ext cx="8596668" cy="5807676"/>
          </a:xfrm>
        </p:spPr>
        <p:txBody>
          <a:bodyPr>
            <a:normAutofit/>
          </a:bodyPr>
          <a:lstStyle/>
          <a:p>
            <a:endParaRPr lang="es-ES" dirty="0"/>
          </a:p>
          <a:p>
            <a:endParaRPr lang="es-ES" dirty="0">
              <a:solidFill>
                <a:schemeClr val="tx1"/>
              </a:solidFill>
              <a:latin typeface="Bell MT" panose="02020503060305020303" pitchFamily="18" charset="0"/>
            </a:endParaRPr>
          </a:p>
        </p:txBody>
      </p:sp>
      <p:sp>
        <p:nvSpPr>
          <p:cNvPr id="10" name="CuadroTexto 9"/>
          <p:cNvSpPr txBox="1"/>
          <p:nvPr/>
        </p:nvSpPr>
        <p:spPr>
          <a:xfrm>
            <a:off x="669082" y="749643"/>
            <a:ext cx="8270789" cy="4524315"/>
          </a:xfrm>
          <a:prstGeom prst="rect">
            <a:avLst/>
          </a:prstGeom>
          <a:noFill/>
        </p:spPr>
        <p:txBody>
          <a:bodyPr wrap="square" rtlCol="0">
            <a:spAutoFit/>
          </a:bodyPr>
          <a:lstStyle/>
          <a:p>
            <a:pPr algn="just"/>
            <a:r>
              <a:rPr lang="es-ES" dirty="0"/>
              <a:t>Meta Descripción: </a:t>
            </a:r>
          </a:p>
          <a:p>
            <a:pPr algn="just"/>
            <a:endParaRPr lang="es-ES" b="1" dirty="0"/>
          </a:p>
          <a:p>
            <a:pPr algn="just"/>
            <a:r>
              <a:rPr lang="es-ES" dirty="0"/>
              <a:t>se utiliza para describir de forma resumida el contenido de la página. Se puede utilizar para </a:t>
            </a:r>
            <a:r>
              <a:rPr lang="es-ES" b="1" dirty="0"/>
              <a:t>contar de qué trata un post de blog o una página principal en pocas palabras</a:t>
            </a:r>
            <a:r>
              <a:rPr lang="es-ES" dirty="0"/>
              <a:t>. </a:t>
            </a:r>
          </a:p>
          <a:p>
            <a:pPr algn="just"/>
            <a:r>
              <a:rPr lang="es-ES" dirty="0"/>
              <a:t>Esta etiqueta le dará más información a los motores sobre tu página. Debe mantenerse por debajo de los 155 caracteres y se recomienda que la </a:t>
            </a:r>
            <a:r>
              <a:rPr lang="es-ES" i="1" dirty="0" err="1"/>
              <a:t>keyword</a:t>
            </a:r>
            <a:r>
              <a:rPr lang="es-ES" i="1" dirty="0"/>
              <a:t> </a:t>
            </a:r>
            <a:r>
              <a:rPr lang="es-ES" dirty="0"/>
              <a:t>principal aparezca aquí.</a:t>
            </a:r>
          </a:p>
          <a:p>
            <a:pPr algn="just"/>
            <a:r>
              <a:rPr lang="es-ES" dirty="0"/>
              <a:t>Ejemplo:</a:t>
            </a:r>
          </a:p>
          <a:p>
            <a:pPr algn="just"/>
            <a:endParaRPr lang="es-ES" dirty="0"/>
          </a:p>
          <a:p>
            <a:pPr algn="just"/>
            <a:endParaRPr lang="es-ES" dirty="0"/>
          </a:p>
          <a:p>
            <a:pPr algn="just"/>
            <a:endParaRPr lang="es-ES" dirty="0"/>
          </a:p>
          <a:p>
            <a:pPr algn="ctr"/>
            <a:r>
              <a:rPr lang="es-ES" dirty="0">
                <a:solidFill>
                  <a:srgbClr val="FFC000"/>
                </a:solidFill>
                <a:latin typeface="Bell MT" panose="02020503060305020303" pitchFamily="18" charset="0"/>
              </a:rPr>
              <a:t>&lt;meta </a:t>
            </a:r>
            <a:r>
              <a:rPr lang="es-ES" dirty="0" err="1">
                <a:solidFill>
                  <a:srgbClr val="FFC000"/>
                </a:solidFill>
                <a:latin typeface="Bell MT" panose="02020503060305020303" pitchFamily="18" charset="0"/>
              </a:rPr>
              <a:t>name</a:t>
            </a:r>
            <a:r>
              <a:rPr lang="es-ES" dirty="0">
                <a:solidFill>
                  <a:srgbClr val="FFC000"/>
                </a:solidFill>
                <a:latin typeface="Bell MT" panose="02020503060305020303" pitchFamily="18" charset="0"/>
              </a:rPr>
              <a:t>="</a:t>
            </a:r>
            <a:r>
              <a:rPr lang="es-ES" dirty="0" err="1">
                <a:solidFill>
                  <a:srgbClr val="FFC000"/>
                </a:solidFill>
                <a:latin typeface="Bell MT" panose="02020503060305020303" pitchFamily="18" charset="0"/>
              </a:rPr>
              <a:t>description</a:t>
            </a:r>
            <a:r>
              <a:rPr lang="es-ES" dirty="0">
                <a:solidFill>
                  <a:srgbClr val="FFC000"/>
                </a:solidFill>
                <a:latin typeface="Bell MT" panose="02020503060305020303" pitchFamily="18" charset="0"/>
              </a:rPr>
              <a:t>" </a:t>
            </a:r>
            <a:r>
              <a:rPr lang="es-ES" dirty="0" err="1">
                <a:solidFill>
                  <a:srgbClr val="FFC000"/>
                </a:solidFill>
                <a:latin typeface="Bell MT" panose="02020503060305020303" pitchFamily="18" charset="0"/>
              </a:rPr>
              <a:t>content</a:t>
            </a:r>
            <a:r>
              <a:rPr lang="es-ES" dirty="0">
                <a:solidFill>
                  <a:srgbClr val="FFC000"/>
                </a:solidFill>
                <a:latin typeface="Bell MT" panose="02020503060305020303" pitchFamily="18" charset="0"/>
              </a:rPr>
              <a:t>="Con el Plan siempre estable Luz de Iberdrola podrás pagar una cuota fija personalizada todos los meses que se ajuste a tus necesidades. ¡No te lo pierdas!"&gt;</a:t>
            </a:r>
            <a:endParaRPr lang="es-ES" dirty="0"/>
          </a:p>
          <a:p>
            <a:pPr algn="just"/>
            <a:endParaRPr lang="es-ES" dirty="0"/>
          </a:p>
        </p:txBody>
      </p:sp>
    </p:spTree>
    <p:extLst>
      <p:ext uri="{BB962C8B-B14F-4D97-AF65-F5344CB8AC3E}">
        <p14:creationId xmlns:p14="http://schemas.microsoft.com/office/powerpoint/2010/main" val="1344996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69082" y="659026"/>
            <a:ext cx="8596668" cy="5807676"/>
          </a:xfrm>
        </p:spPr>
        <p:txBody>
          <a:bodyPr>
            <a:normAutofit/>
          </a:bodyPr>
          <a:lstStyle/>
          <a:p>
            <a:endParaRPr lang="es-ES" dirty="0"/>
          </a:p>
          <a:p>
            <a:endParaRPr lang="es-ES" dirty="0">
              <a:solidFill>
                <a:schemeClr val="tx1"/>
              </a:solidFill>
              <a:latin typeface="Bell MT" panose="02020503060305020303" pitchFamily="18" charset="0"/>
            </a:endParaRPr>
          </a:p>
        </p:txBody>
      </p:sp>
      <p:sp>
        <p:nvSpPr>
          <p:cNvPr id="10" name="CuadroTexto 9"/>
          <p:cNvSpPr txBox="1"/>
          <p:nvPr/>
        </p:nvSpPr>
        <p:spPr>
          <a:xfrm>
            <a:off x="669082" y="749643"/>
            <a:ext cx="8270789" cy="2862322"/>
          </a:xfrm>
          <a:prstGeom prst="rect">
            <a:avLst/>
          </a:prstGeom>
          <a:noFill/>
        </p:spPr>
        <p:txBody>
          <a:bodyPr wrap="square" rtlCol="0">
            <a:spAutoFit/>
          </a:bodyPr>
          <a:lstStyle/>
          <a:p>
            <a:pPr algn="just"/>
            <a:r>
              <a:rPr lang="es-ES" dirty="0"/>
              <a:t>robots: </a:t>
            </a:r>
          </a:p>
          <a:p>
            <a:pPr algn="just"/>
            <a:endParaRPr lang="es-ES" b="1" dirty="0"/>
          </a:p>
          <a:p>
            <a:pPr algn="just"/>
            <a:r>
              <a:rPr lang="es-ES" dirty="0"/>
              <a:t>Esta etiqueta se utiliza para contarle a los motores de búsqueda cómo debe tratar la página a la hora de indexar sus resultados.</a:t>
            </a:r>
          </a:p>
          <a:p>
            <a:pPr algn="just"/>
            <a:endParaRPr lang="es-ES" dirty="0"/>
          </a:p>
          <a:p>
            <a:pPr algn="just"/>
            <a:r>
              <a:rPr lang="es-ES" dirty="0"/>
              <a:t>Ejemplo:</a:t>
            </a:r>
          </a:p>
          <a:p>
            <a:pPr algn="just"/>
            <a:endParaRPr lang="es-ES" dirty="0"/>
          </a:p>
          <a:p>
            <a:pPr algn="just"/>
            <a:endParaRPr lang="es-ES" dirty="0"/>
          </a:p>
          <a:p>
            <a:pPr algn="just"/>
            <a:endParaRPr lang="es-ES" dirty="0"/>
          </a:p>
          <a:p>
            <a:pPr algn="ctr"/>
            <a:r>
              <a:rPr lang="en-US" dirty="0">
                <a:solidFill>
                  <a:srgbClr val="FFC000"/>
                </a:solidFill>
                <a:latin typeface="Bell MT" panose="02020503060305020303" pitchFamily="18" charset="0"/>
              </a:rPr>
              <a:t>&lt;meta name="robots" content="</a:t>
            </a:r>
            <a:r>
              <a:rPr lang="en-US" dirty="0" err="1">
                <a:solidFill>
                  <a:srgbClr val="FFC000"/>
                </a:solidFill>
                <a:latin typeface="Bell MT" panose="02020503060305020303" pitchFamily="18" charset="0"/>
              </a:rPr>
              <a:t>index,follow</a:t>
            </a:r>
            <a:r>
              <a:rPr lang="en-US" dirty="0">
                <a:solidFill>
                  <a:srgbClr val="FFC000"/>
                </a:solidFill>
                <a:latin typeface="Bell MT" panose="02020503060305020303" pitchFamily="18" charset="0"/>
              </a:rPr>
              <a:t>"&gt;</a:t>
            </a:r>
            <a:endParaRPr lang="es-ES" dirty="0"/>
          </a:p>
        </p:txBody>
      </p:sp>
    </p:spTree>
    <p:extLst>
      <p:ext uri="{BB962C8B-B14F-4D97-AF65-F5344CB8AC3E}">
        <p14:creationId xmlns:p14="http://schemas.microsoft.com/office/powerpoint/2010/main" val="1147644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69082" y="659026"/>
            <a:ext cx="8596668" cy="5807676"/>
          </a:xfrm>
        </p:spPr>
        <p:txBody>
          <a:bodyPr>
            <a:normAutofit/>
          </a:bodyPr>
          <a:lstStyle/>
          <a:p>
            <a:endParaRPr lang="es-ES" dirty="0"/>
          </a:p>
          <a:p>
            <a:endParaRPr lang="es-ES" dirty="0">
              <a:solidFill>
                <a:schemeClr val="tx1"/>
              </a:solidFill>
              <a:latin typeface="Bell MT" panose="02020503060305020303" pitchFamily="18" charset="0"/>
            </a:endParaRPr>
          </a:p>
        </p:txBody>
      </p:sp>
      <p:sp>
        <p:nvSpPr>
          <p:cNvPr id="10" name="CuadroTexto 9"/>
          <p:cNvSpPr txBox="1"/>
          <p:nvPr/>
        </p:nvSpPr>
        <p:spPr>
          <a:xfrm>
            <a:off x="669082" y="749643"/>
            <a:ext cx="8270789" cy="3139321"/>
          </a:xfrm>
          <a:prstGeom prst="rect">
            <a:avLst/>
          </a:prstGeom>
          <a:noFill/>
        </p:spPr>
        <p:txBody>
          <a:bodyPr wrap="square" rtlCol="0">
            <a:spAutoFit/>
          </a:bodyPr>
          <a:lstStyle/>
          <a:p>
            <a:pPr algn="just"/>
            <a:r>
              <a:rPr lang="es-ES" dirty="0"/>
              <a:t>canonical: </a:t>
            </a:r>
          </a:p>
          <a:p>
            <a:pPr algn="just"/>
            <a:endParaRPr lang="es-ES" b="1" dirty="0"/>
          </a:p>
          <a:p>
            <a:pPr algn="just"/>
            <a:r>
              <a:rPr lang="es-ES" dirty="0"/>
              <a:t>si hay dos páginas idénticas puedes utilizar esta etiqueta para contarle a los motores de búsqueda </a:t>
            </a:r>
            <a:r>
              <a:rPr lang="es-ES" b="1" dirty="0"/>
              <a:t>cuál tiene prioridad para posicionar</a:t>
            </a:r>
            <a:r>
              <a:rPr lang="es-ES" dirty="0"/>
              <a:t>. </a:t>
            </a:r>
          </a:p>
          <a:p>
            <a:pPr algn="just"/>
            <a:r>
              <a:rPr lang="es-ES" dirty="0"/>
              <a:t>Esto es muy útil cuando tienes dos páginas con contenido parecido y quieres evitar que se canibalicen, es decir, que compitan mutuamente entre sí.</a:t>
            </a:r>
          </a:p>
          <a:p>
            <a:pPr algn="just"/>
            <a:r>
              <a:rPr lang="es-ES" dirty="0"/>
              <a:t>Ejemplo:</a:t>
            </a:r>
          </a:p>
          <a:p>
            <a:pPr algn="just"/>
            <a:endParaRPr lang="es-ES" dirty="0"/>
          </a:p>
          <a:p>
            <a:pPr algn="just"/>
            <a:endParaRPr lang="es-ES" dirty="0"/>
          </a:p>
          <a:p>
            <a:pPr algn="just"/>
            <a:endParaRPr lang="es-ES" dirty="0"/>
          </a:p>
          <a:p>
            <a:pPr algn="ctr"/>
            <a:r>
              <a:rPr lang="es-ES" dirty="0">
                <a:solidFill>
                  <a:srgbClr val="FFC000"/>
                </a:solidFill>
                <a:latin typeface="Bell MT" panose="02020503060305020303" pitchFamily="18" charset="0"/>
              </a:rPr>
              <a:t>&lt;link </a:t>
            </a:r>
            <a:r>
              <a:rPr lang="es-ES" dirty="0" err="1">
                <a:solidFill>
                  <a:srgbClr val="FFC000"/>
                </a:solidFill>
                <a:latin typeface="Bell MT" panose="02020503060305020303" pitchFamily="18" charset="0"/>
              </a:rPr>
              <a:t>rel</a:t>
            </a:r>
            <a:r>
              <a:rPr lang="es-ES" dirty="0">
                <a:solidFill>
                  <a:srgbClr val="FFC000"/>
                </a:solidFill>
                <a:latin typeface="Bell MT" panose="02020503060305020303" pitchFamily="18" charset="0"/>
              </a:rPr>
              <a:t>="canonical" </a:t>
            </a:r>
            <a:r>
              <a:rPr lang="es-ES" dirty="0" err="1">
                <a:solidFill>
                  <a:srgbClr val="FFC000"/>
                </a:solidFill>
                <a:latin typeface="Bell MT" panose="02020503060305020303" pitchFamily="18" charset="0"/>
              </a:rPr>
              <a:t>href</a:t>
            </a:r>
            <a:r>
              <a:rPr lang="es-ES" dirty="0">
                <a:solidFill>
                  <a:srgbClr val="FFC000"/>
                </a:solidFill>
                <a:latin typeface="Bell MT" panose="02020503060305020303" pitchFamily="18" charset="0"/>
              </a:rPr>
              <a:t>="https://www.iberdrola.es/luz/plan-siempre-estable"&gt;</a:t>
            </a:r>
            <a:endParaRPr lang="es-ES" dirty="0"/>
          </a:p>
        </p:txBody>
      </p:sp>
    </p:spTree>
    <p:extLst>
      <p:ext uri="{BB962C8B-B14F-4D97-AF65-F5344CB8AC3E}">
        <p14:creationId xmlns:p14="http://schemas.microsoft.com/office/powerpoint/2010/main" val="1863917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453081"/>
            <a:ext cx="8596668" cy="5881816"/>
          </a:xfrm>
        </p:spPr>
        <p:txBody>
          <a:bodyPr>
            <a:normAutofit fontScale="92500" lnSpcReduction="20000"/>
          </a:bodyPr>
          <a:lstStyle/>
          <a:p>
            <a:pPr marL="0" indent="0">
              <a:buNone/>
            </a:pPr>
            <a:r>
              <a:rPr lang="es-ES" sz="3900" dirty="0">
                <a:solidFill>
                  <a:schemeClr val="accent1"/>
                </a:solidFill>
                <a:latin typeface="+mj-lt"/>
                <a:ea typeface="+mj-ea"/>
                <a:cs typeface="+mj-cs"/>
              </a:rPr>
              <a:t>Formularios</a:t>
            </a:r>
            <a:endParaRPr lang="es-ES" dirty="0"/>
          </a:p>
          <a:p>
            <a:pPr marL="0" indent="0" algn="just">
              <a:buNone/>
            </a:pPr>
            <a:r>
              <a:rPr lang="es-ES" dirty="0"/>
              <a:t>Los </a:t>
            </a:r>
            <a:r>
              <a:rPr lang="es-ES" b="1" dirty="0"/>
              <a:t>formularios web</a:t>
            </a:r>
            <a:r>
              <a:rPr lang="es-ES" dirty="0"/>
              <a:t> son uno de los principales puntos de interacción entre un usuario y un sitio web o aplicación. </a:t>
            </a:r>
          </a:p>
          <a:p>
            <a:pPr marL="0" indent="0" algn="just">
              <a:buNone/>
            </a:pPr>
            <a:r>
              <a:rPr lang="es-ES" dirty="0"/>
              <a:t>Los formularios permiten a los usuarios la introducción de datos, que generalmente se envían a un servidor web para su procesamiento y almacenamiento o se usan en el lado del cliente para provocar de alguna manera una actualización inmediata de la interfaz.</a:t>
            </a:r>
          </a:p>
          <a:p>
            <a:pPr marL="0" indent="0" algn="just">
              <a:buNone/>
            </a:pPr>
            <a:endParaRPr lang="es-ES" dirty="0"/>
          </a:p>
          <a:p>
            <a:pPr marL="0" indent="0" algn="just">
              <a:buNone/>
            </a:pPr>
            <a:r>
              <a:rPr lang="es-ES" dirty="0"/>
              <a:t>Elementos de formulario típicos:</a:t>
            </a:r>
          </a:p>
          <a:p>
            <a:pPr algn="just"/>
            <a:r>
              <a:rPr lang="es-ES" dirty="0"/>
              <a:t>Input:</a:t>
            </a:r>
          </a:p>
          <a:p>
            <a:pPr marL="0" indent="0">
              <a:buNone/>
            </a:pPr>
            <a:endParaRPr lang="es-ES" dirty="0"/>
          </a:p>
          <a:p>
            <a:endParaRPr lang="es-ES" dirty="0"/>
          </a:p>
          <a:p>
            <a:endParaRPr lang="es-ES" dirty="0"/>
          </a:p>
          <a:p>
            <a:pPr marL="400050" lvl="1" indent="0">
              <a:buNone/>
            </a:pPr>
            <a:r>
              <a:rPr lang="es-ES" sz="900" dirty="0">
                <a:solidFill>
                  <a:srgbClr val="FFC000"/>
                </a:solidFill>
              </a:rPr>
              <a:t>&lt;</a:t>
            </a:r>
            <a:r>
              <a:rPr lang="es-ES" sz="900" dirty="0" err="1">
                <a:solidFill>
                  <a:srgbClr val="FFC000"/>
                </a:solidFill>
              </a:rPr>
              <a:t>form</a:t>
            </a:r>
            <a:r>
              <a:rPr lang="es-ES" sz="900" dirty="0">
                <a:solidFill>
                  <a:srgbClr val="FFC000"/>
                </a:solidFill>
              </a:rPr>
              <a:t> </a:t>
            </a:r>
            <a:r>
              <a:rPr lang="es-ES" sz="900" dirty="0" err="1">
                <a:solidFill>
                  <a:srgbClr val="FFC000"/>
                </a:solidFill>
              </a:rPr>
              <a:t>action</a:t>
            </a:r>
            <a:r>
              <a:rPr lang="es-ES" sz="900" dirty="0">
                <a:solidFill>
                  <a:srgbClr val="FFC000"/>
                </a:solidFill>
              </a:rPr>
              <a:t>="" </a:t>
            </a:r>
            <a:r>
              <a:rPr lang="es-ES" sz="900" dirty="0" err="1">
                <a:solidFill>
                  <a:srgbClr val="FFC000"/>
                </a:solidFill>
              </a:rPr>
              <a:t>class</a:t>
            </a:r>
            <a:r>
              <a:rPr lang="es-ES" sz="900" dirty="0">
                <a:solidFill>
                  <a:srgbClr val="FFC000"/>
                </a:solidFill>
              </a:rPr>
              <a:t>="wcom-form-b4"&gt;</a:t>
            </a:r>
          </a:p>
          <a:p>
            <a:pPr marL="400050" lvl="1" indent="0">
              <a:buNone/>
            </a:pPr>
            <a:r>
              <a:rPr lang="es-ES" sz="900" dirty="0">
                <a:solidFill>
                  <a:srgbClr val="FFC000"/>
                </a:solidFill>
              </a:rPr>
              <a:t>        &lt;div </a:t>
            </a:r>
            <a:r>
              <a:rPr lang="es-ES" sz="900" dirty="0" err="1">
                <a:solidFill>
                  <a:srgbClr val="FFC000"/>
                </a:solidFill>
              </a:rPr>
              <a:t>class</a:t>
            </a:r>
            <a:r>
              <a:rPr lang="es-ES" sz="900" dirty="0">
                <a:solidFill>
                  <a:srgbClr val="FFC000"/>
                </a:solidFill>
              </a:rPr>
              <a:t>="</a:t>
            </a:r>
            <a:r>
              <a:rPr lang="es-ES" sz="900" dirty="0" err="1">
                <a:solidFill>
                  <a:srgbClr val="FFC000"/>
                </a:solidFill>
              </a:rPr>
              <a:t>form-group</a:t>
            </a:r>
            <a:r>
              <a:rPr lang="es-ES" sz="900" dirty="0">
                <a:solidFill>
                  <a:srgbClr val="FFC000"/>
                </a:solidFill>
              </a:rPr>
              <a:t> col-12 col-sm-6"&gt;</a:t>
            </a:r>
          </a:p>
          <a:p>
            <a:pPr marL="400050" lvl="1" indent="0">
              <a:buNone/>
            </a:pPr>
            <a:r>
              <a:rPr lang="es-ES" sz="900" dirty="0">
                <a:solidFill>
                  <a:srgbClr val="FFC000"/>
                </a:solidFill>
              </a:rPr>
              <a:t>            &lt;</a:t>
            </a:r>
            <a:r>
              <a:rPr lang="es-ES" sz="900" dirty="0" err="1">
                <a:solidFill>
                  <a:srgbClr val="FFC000"/>
                </a:solidFill>
              </a:rPr>
              <a:t>label</a:t>
            </a:r>
            <a:r>
              <a:rPr lang="es-ES" sz="900" dirty="0">
                <a:solidFill>
                  <a:srgbClr val="FFC000"/>
                </a:solidFill>
              </a:rPr>
              <a:t> </a:t>
            </a:r>
            <a:r>
              <a:rPr lang="es-ES" sz="900" dirty="0" err="1">
                <a:solidFill>
                  <a:srgbClr val="FFC000"/>
                </a:solidFill>
              </a:rPr>
              <a:t>for</a:t>
            </a:r>
            <a:r>
              <a:rPr lang="es-ES" sz="900" dirty="0">
                <a:solidFill>
                  <a:srgbClr val="FFC000"/>
                </a:solidFill>
              </a:rPr>
              <a:t>="ejemplo-input"&gt;Campo input*&lt;/</a:t>
            </a:r>
            <a:r>
              <a:rPr lang="es-ES" sz="900" dirty="0" err="1">
                <a:solidFill>
                  <a:srgbClr val="FFC000"/>
                </a:solidFill>
              </a:rPr>
              <a:t>label</a:t>
            </a:r>
            <a:r>
              <a:rPr lang="es-ES" sz="900" dirty="0">
                <a:solidFill>
                  <a:srgbClr val="FFC000"/>
                </a:solidFill>
              </a:rPr>
              <a:t>&gt;</a:t>
            </a:r>
          </a:p>
          <a:p>
            <a:pPr marL="400050" lvl="1" indent="0">
              <a:buNone/>
            </a:pPr>
            <a:r>
              <a:rPr lang="es-ES" sz="900" dirty="0">
                <a:solidFill>
                  <a:srgbClr val="FFC000"/>
                </a:solidFill>
              </a:rPr>
              <a:t>            &lt;input id="ejemplo-input" </a:t>
            </a:r>
            <a:r>
              <a:rPr lang="es-ES" sz="900" dirty="0" err="1">
                <a:solidFill>
                  <a:srgbClr val="FFC000"/>
                </a:solidFill>
              </a:rPr>
              <a:t>type</a:t>
            </a:r>
            <a:r>
              <a:rPr lang="es-ES" sz="900" dirty="0">
                <a:solidFill>
                  <a:srgbClr val="FFC000"/>
                </a:solidFill>
              </a:rPr>
              <a:t>="</a:t>
            </a:r>
            <a:r>
              <a:rPr lang="es-ES" sz="900" dirty="0" err="1">
                <a:solidFill>
                  <a:srgbClr val="FFC000"/>
                </a:solidFill>
              </a:rPr>
              <a:t>text</a:t>
            </a:r>
            <a:r>
              <a:rPr lang="es-ES" sz="900" dirty="0">
                <a:solidFill>
                  <a:srgbClr val="FFC000"/>
                </a:solidFill>
              </a:rPr>
              <a:t>" </a:t>
            </a:r>
            <a:r>
              <a:rPr lang="es-ES" sz="900" dirty="0" err="1">
                <a:solidFill>
                  <a:srgbClr val="FFC000"/>
                </a:solidFill>
              </a:rPr>
              <a:t>class</a:t>
            </a:r>
            <a:r>
              <a:rPr lang="es-ES" sz="900" dirty="0">
                <a:solidFill>
                  <a:srgbClr val="FFC000"/>
                </a:solidFill>
              </a:rPr>
              <a:t>="</a:t>
            </a:r>
            <a:r>
              <a:rPr lang="es-ES" sz="900" dirty="0" err="1">
                <a:solidFill>
                  <a:srgbClr val="FFC000"/>
                </a:solidFill>
              </a:rPr>
              <a:t>form</a:t>
            </a:r>
            <a:r>
              <a:rPr lang="es-ES" sz="900" dirty="0">
                <a:solidFill>
                  <a:srgbClr val="FFC000"/>
                </a:solidFill>
              </a:rPr>
              <a:t>-control inputs-</a:t>
            </a:r>
            <a:r>
              <a:rPr lang="es-ES" sz="900" dirty="0" err="1">
                <a:solidFill>
                  <a:srgbClr val="FFC000"/>
                </a:solidFill>
              </a:rPr>
              <a:t>form</a:t>
            </a:r>
            <a:r>
              <a:rPr lang="es-ES" sz="900" dirty="0">
                <a:solidFill>
                  <a:srgbClr val="FFC000"/>
                </a:solidFill>
              </a:rPr>
              <a:t>" </a:t>
            </a:r>
            <a:r>
              <a:rPr lang="es-ES" sz="900" dirty="0" err="1">
                <a:solidFill>
                  <a:srgbClr val="FFC000"/>
                </a:solidFill>
              </a:rPr>
              <a:t>name</a:t>
            </a:r>
            <a:r>
              <a:rPr lang="es-ES" sz="900" dirty="0">
                <a:solidFill>
                  <a:srgbClr val="FFC000"/>
                </a:solidFill>
              </a:rPr>
              <a:t>="ejemplo-input"&gt;</a:t>
            </a:r>
          </a:p>
          <a:p>
            <a:pPr marL="400050" lvl="1" indent="0">
              <a:buNone/>
            </a:pPr>
            <a:r>
              <a:rPr lang="es-ES" sz="900" dirty="0">
                <a:solidFill>
                  <a:srgbClr val="FFC000"/>
                </a:solidFill>
              </a:rPr>
              <a:t>            &lt;</a:t>
            </a:r>
            <a:r>
              <a:rPr lang="es-ES" sz="900" dirty="0" err="1">
                <a:solidFill>
                  <a:srgbClr val="FFC000"/>
                </a:solidFill>
              </a:rPr>
              <a:t>span</a:t>
            </a:r>
            <a:r>
              <a:rPr lang="es-ES" sz="900" dirty="0">
                <a:solidFill>
                  <a:srgbClr val="FFC000"/>
                </a:solidFill>
              </a:rPr>
              <a:t> </a:t>
            </a:r>
            <a:r>
              <a:rPr lang="es-ES" sz="900" dirty="0" err="1">
                <a:solidFill>
                  <a:srgbClr val="FFC000"/>
                </a:solidFill>
              </a:rPr>
              <a:t>class</a:t>
            </a:r>
            <a:r>
              <a:rPr lang="es-ES" sz="900" dirty="0">
                <a:solidFill>
                  <a:srgbClr val="FFC000"/>
                </a:solidFill>
              </a:rPr>
              <a:t>="</a:t>
            </a:r>
            <a:r>
              <a:rPr lang="es-ES" sz="900" dirty="0" err="1">
                <a:solidFill>
                  <a:srgbClr val="FFC000"/>
                </a:solidFill>
              </a:rPr>
              <a:t>help</a:t>
            </a:r>
            <a:r>
              <a:rPr lang="es-ES" sz="900" dirty="0">
                <a:solidFill>
                  <a:srgbClr val="FFC000"/>
                </a:solidFill>
              </a:rPr>
              <a:t>-block"&gt;&lt;/</a:t>
            </a:r>
            <a:r>
              <a:rPr lang="es-ES" sz="900" dirty="0" err="1">
                <a:solidFill>
                  <a:srgbClr val="FFC000"/>
                </a:solidFill>
              </a:rPr>
              <a:t>span</a:t>
            </a:r>
            <a:r>
              <a:rPr lang="es-ES" sz="900" dirty="0">
                <a:solidFill>
                  <a:srgbClr val="FFC000"/>
                </a:solidFill>
              </a:rPr>
              <a:t>&gt;</a:t>
            </a:r>
          </a:p>
          <a:p>
            <a:pPr marL="400050" lvl="1" indent="0">
              <a:buNone/>
            </a:pPr>
            <a:r>
              <a:rPr lang="es-ES" sz="900" dirty="0">
                <a:solidFill>
                  <a:srgbClr val="FFC000"/>
                </a:solidFill>
              </a:rPr>
              <a:t>        &lt;/div&gt;</a:t>
            </a:r>
          </a:p>
          <a:p>
            <a:pPr marL="400050" lvl="1" indent="0">
              <a:buNone/>
            </a:pPr>
            <a:r>
              <a:rPr lang="es-ES" sz="900" dirty="0">
                <a:solidFill>
                  <a:srgbClr val="FFC000"/>
                </a:solidFill>
              </a:rPr>
              <a:t>&lt;/</a:t>
            </a:r>
            <a:r>
              <a:rPr lang="es-ES" sz="900" dirty="0" err="1">
                <a:solidFill>
                  <a:srgbClr val="FFC000"/>
                </a:solidFill>
              </a:rPr>
              <a:t>form</a:t>
            </a:r>
            <a:r>
              <a:rPr lang="es-ES" sz="900" dirty="0">
                <a:solidFill>
                  <a:srgbClr val="FFC000"/>
                </a:solidFill>
              </a:rPr>
              <a:t>&gt;</a:t>
            </a:r>
          </a:p>
        </p:txBody>
      </p:sp>
      <p:pic>
        <p:nvPicPr>
          <p:cNvPr id="2" name="Imagen 1"/>
          <p:cNvPicPr>
            <a:picLocks noChangeAspect="1"/>
          </p:cNvPicPr>
          <p:nvPr/>
        </p:nvPicPr>
        <p:blipFill>
          <a:blip r:embed="rId2"/>
          <a:stretch>
            <a:fillRect/>
          </a:stretch>
        </p:blipFill>
        <p:spPr>
          <a:xfrm>
            <a:off x="775286" y="3693576"/>
            <a:ext cx="8400763" cy="721593"/>
          </a:xfrm>
          <a:prstGeom prst="rect">
            <a:avLst/>
          </a:prstGeom>
        </p:spPr>
      </p:pic>
    </p:spTree>
    <p:extLst>
      <p:ext uri="{BB962C8B-B14F-4D97-AF65-F5344CB8AC3E}">
        <p14:creationId xmlns:p14="http://schemas.microsoft.com/office/powerpoint/2010/main" val="2246310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453081"/>
            <a:ext cx="8596668" cy="5588281"/>
          </a:xfrm>
        </p:spPr>
        <p:txBody>
          <a:bodyPr/>
          <a:lstStyle/>
          <a:p>
            <a:pPr marL="0" indent="0">
              <a:buNone/>
            </a:pPr>
            <a:endParaRPr lang="es-ES" dirty="0"/>
          </a:p>
          <a:p>
            <a:r>
              <a:rPr lang="es-ES" dirty="0" err="1"/>
              <a:t>Textarea</a:t>
            </a:r>
            <a:r>
              <a:rPr lang="es-ES" dirty="0"/>
              <a:t>:</a:t>
            </a:r>
          </a:p>
          <a:p>
            <a:endParaRPr lang="es-ES" dirty="0"/>
          </a:p>
          <a:p>
            <a:endParaRPr lang="es-ES" dirty="0"/>
          </a:p>
          <a:p>
            <a:pPr marL="400050" lvl="1" indent="0">
              <a:buNone/>
            </a:pPr>
            <a:endParaRPr lang="es-ES" sz="900" dirty="0">
              <a:solidFill>
                <a:srgbClr val="FFC000"/>
              </a:solidFill>
            </a:endParaRPr>
          </a:p>
          <a:p>
            <a:pPr marL="400050" lvl="1" indent="0">
              <a:buNone/>
            </a:pPr>
            <a:endParaRPr lang="es-ES" sz="900" dirty="0">
              <a:solidFill>
                <a:srgbClr val="FFC000"/>
              </a:solidFill>
            </a:endParaRPr>
          </a:p>
          <a:p>
            <a:pPr marL="400050" lvl="1" indent="0">
              <a:buNone/>
            </a:pPr>
            <a:endParaRPr lang="es-ES" sz="900" dirty="0">
              <a:solidFill>
                <a:srgbClr val="FFC000"/>
              </a:solidFill>
            </a:endParaRPr>
          </a:p>
          <a:p>
            <a:pPr marL="400050" lvl="1" indent="0">
              <a:buNone/>
            </a:pPr>
            <a:r>
              <a:rPr lang="es-ES" sz="900" dirty="0">
                <a:solidFill>
                  <a:srgbClr val="FFC000"/>
                </a:solidFill>
              </a:rPr>
              <a:t>&lt;</a:t>
            </a:r>
            <a:r>
              <a:rPr lang="es-ES" sz="900" dirty="0" err="1">
                <a:solidFill>
                  <a:srgbClr val="FFC000"/>
                </a:solidFill>
              </a:rPr>
              <a:t>form</a:t>
            </a:r>
            <a:r>
              <a:rPr lang="es-ES" sz="900" dirty="0">
                <a:solidFill>
                  <a:srgbClr val="FFC000"/>
                </a:solidFill>
              </a:rPr>
              <a:t> </a:t>
            </a:r>
            <a:r>
              <a:rPr lang="es-ES" sz="900" dirty="0" err="1">
                <a:solidFill>
                  <a:srgbClr val="FFC000"/>
                </a:solidFill>
              </a:rPr>
              <a:t>action</a:t>
            </a:r>
            <a:r>
              <a:rPr lang="es-ES" sz="900" dirty="0">
                <a:solidFill>
                  <a:srgbClr val="FFC000"/>
                </a:solidFill>
              </a:rPr>
              <a:t>="" </a:t>
            </a:r>
            <a:r>
              <a:rPr lang="es-ES" sz="900" dirty="0" err="1">
                <a:solidFill>
                  <a:srgbClr val="FFC000"/>
                </a:solidFill>
              </a:rPr>
              <a:t>class</a:t>
            </a:r>
            <a:r>
              <a:rPr lang="es-ES" sz="900" dirty="0">
                <a:solidFill>
                  <a:srgbClr val="FFC000"/>
                </a:solidFill>
              </a:rPr>
              <a:t>="wcom-form-b4"&gt;</a:t>
            </a:r>
          </a:p>
          <a:p>
            <a:pPr marL="400050" lvl="1" indent="0">
              <a:buNone/>
            </a:pPr>
            <a:r>
              <a:rPr lang="es-ES" sz="900" dirty="0">
                <a:solidFill>
                  <a:srgbClr val="FFC000"/>
                </a:solidFill>
              </a:rPr>
              <a:t>        &lt;div </a:t>
            </a:r>
            <a:r>
              <a:rPr lang="es-ES" sz="900" dirty="0" err="1">
                <a:solidFill>
                  <a:srgbClr val="FFC000"/>
                </a:solidFill>
              </a:rPr>
              <a:t>class</a:t>
            </a:r>
            <a:r>
              <a:rPr lang="es-ES" sz="900" dirty="0">
                <a:solidFill>
                  <a:srgbClr val="FFC000"/>
                </a:solidFill>
              </a:rPr>
              <a:t>="</a:t>
            </a:r>
            <a:r>
              <a:rPr lang="es-ES" sz="900" dirty="0" err="1">
                <a:solidFill>
                  <a:srgbClr val="FFC000"/>
                </a:solidFill>
              </a:rPr>
              <a:t>form-group</a:t>
            </a:r>
            <a:r>
              <a:rPr lang="es-ES" sz="900" dirty="0">
                <a:solidFill>
                  <a:srgbClr val="FFC000"/>
                </a:solidFill>
              </a:rPr>
              <a:t> col-12 col-sm-6"&gt;</a:t>
            </a:r>
          </a:p>
          <a:p>
            <a:pPr marL="400050" lvl="1" indent="0">
              <a:buNone/>
            </a:pPr>
            <a:r>
              <a:rPr lang="es-ES" sz="900" dirty="0">
                <a:solidFill>
                  <a:srgbClr val="FFC000"/>
                </a:solidFill>
              </a:rPr>
              <a:t>            &lt;</a:t>
            </a:r>
            <a:r>
              <a:rPr lang="es-ES" sz="900" dirty="0" err="1">
                <a:solidFill>
                  <a:srgbClr val="FFC000"/>
                </a:solidFill>
              </a:rPr>
              <a:t>label</a:t>
            </a:r>
            <a:r>
              <a:rPr lang="es-ES" sz="900" dirty="0">
                <a:solidFill>
                  <a:srgbClr val="FFC000"/>
                </a:solidFill>
              </a:rPr>
              <a:t> </a:t>
            </a:r>
            <a:r>
              <a:rPr lang="es-ES" sz="900" dirty="0" err="1">
                <a:solidFill>
                  <a:srgbClr val="FFC000"/>
                </a:solidFill>
              </a:rPr>
              <a:t>for</a:t>
            </a:r>
            <a:r>
              <a:rPr lang="es-ES" sz="900" dirty="0">
                <a:solidFill>
                  <a:srgbClr val="FFC000"/>
                </a:solidFill>
              </a:rPr>
              <a:t>="ejemplo-</a:t>
            </a:r>
            <a:r>
              <a:rPr lang="es-ES" sz="900" dirty="0" err="1">
                <a:solidFill>
                  <a:srgbClr val="FFC000"/>
                </a:solidFill>
              </a:rPr>
              <a:t>text</a:t>
            </a:r>
            <a:r>
              <a:rPr lang="es-ES" sz="900" dirty="0">
                <a:solidFill>
                  <a:srgbClr val="FFC000"/>
                </a:solidFill>
              </a:rPr>
              <a:t>-</a:t>
            </a:r>
            <a:r>
              <a:rPr lang="es-ES" sz="900" dirty="0" err="1">
                <a:solidFill>
                  <a:srgbClr val="FFC000"/>
                </a:solidFill>
              </a:rPr>
              <a:t>area</a:t>
            </a:r>
            <a:r>
              <a:rPr lang="es-ES" sz="900" dirty="0">
                <a:solidFill>
                  <a:srgbClr val="FFC000"/>
                </a:solidFill>
              </a:rPr>
              <a:t>"&gt;Campo </a:t>
            </a:r>
            <a:r>
              <a:rPr lang="es-ES" sz="900" dirty="0" err="1">
                <a:solidFill>
                  <a:srgbClr val="FFC000"/>
                </a:solidFill>
              </a:rPr>
              <a:t>textarea</a:t>
            </a:r>
            <a:r>
              <a:rPr lang="es-ES" sz="900" dirty="0">
                <a:solidFill>
                  <a:srgbClr val="FFC000"/>
                </a:solidFill>
              </a:rPr>
              <a:t>*&lt;/</a:t>
            </a:r>
            <a:r>
              <a:rPr lang="es-ES" sz="900" dirty="0" err="1">
                <a:solidFill>
                  <a:srgbClr val="FFC000"/>
                </a:solidFill>
              </a:rPr>
              <a:t>label</a:t>
            </a:r>
            <a:r>
              <a:rPr lang="es-ES" sz="900" dirty="0">
                <a:solidFill>
                  <a:srgbClr val="FFC000"/>
                </a:solidFill>
              </a:rPr>
              <a:t>&gt;</a:t>
            </a:r>
          </a:p>
          <a:p>
            <a:pPr marL="400050" lvl="1" indent="0">
              <a:buNone/>
            </a:pPr>
            <a:r>
              <a:rPr lang="es-ES" sz="900" dirty="0">
                <a:solidFill>
                  <a:srgbClr val="FFC000"/>
                </a:solidFill>
              </a:rPr>
              <a:t>            &lt;</a:t>
            </a:r>
            <a:r>
              <a:rPr lang="es-ES" sz="900" dirty="0" err="1">
                <a:solidFill>
                  <a:srgbClr val="FFC000"/>
                </a:solidFill>
              </a:rPr>
              <a:t>textarea</a:t>
            </a:r>
            <a:r>
              <a:rPr lang="es-ES" sz="900" dirty="0">
                <a:solidFill>
                  <a:srgbClr val="FFC000"/>
                </a:solidFill>
              </a:rPr>
              <a:t> id="ejemplo-</a:t>
            </a:r>
            <a:r>
              <a:rPr lang="es-ES" sz="900" dirty="0" err="1">
                <a:solidFill>
                  <a:srgbClr val="FFC000"/>
                </a:solidFill>
              </a:rPr>
              <a:t>text</a:t>
            </a:r>
            <a:r>
              <a:rPr lang="es-ES" sz="900" dirty="0">
                <a:solidFill>
                  <a:srgbClr val="FFC000"/>
                </a:solidFill>
              </a:rPr>
              <a:t>-</a:t>
            </a:r>
            <a:r>
              <a:rPr lang="es-ES" sz="900" dirty="0" err="1">
                <a:solidFill>
                  <a:srgbClr val="FFC000"/>
                </a:solidFill>
              </a:rPr>
              <a:t>area</a:t>
            </a:r>
            <a:r>
              <a:rPr lang="es-ES" sz="900" dirty="0">
                <a:solidFill>
                  <a:srgbClr val="FFC000"/>
                </a:solidFill>
              </a:rPr>
              <a:t>" </a:t>
            </a:r>
            <a:r>
              <a:rPr lang="es-ES" sz="900" dirty="0" err="1">
                <a:solidFill>
                  <a:srgbClr val="FFC000"/>
                </a:solidFill>
              </a:rPr>
              <a:t>class</a:t>
            </a:r>
            <a:r>
              <a:rPr lang="es-ES" sz="900" dirty="0">
                <a:solidFill>
                  <a:srgbClr val="FFC000"/>
                </a:solidFill>
              </a:rPr>
              <a:t>="</a:t>
            </a:r>
            <a:r>
              <a:rPr lang="es-ES" sz="900" dirty="0" err="1">
                <a:solidFill>
                  <a:srgbClr val="FFC000"/>
                </a:solidFill>
              </a:rPr>
              <a:t>form</a:t>
            </a:r>
            <a:r>
              <a:rPr lang="es-ES" sz="900" dirty="0">
                <a:solidFill>
                  <a:srgbClr val="FFC000"/>
                </a:solidFill>
              </a:rPr>
              <a:t>-control inputs-</a:t>
            </a:r>
            <a:r>
              <a:rPr lang="es-ES" sz="900" dirty="0" err="1">
                <a:solidFill>
                  <a:srgbClr val="FFC000"/>
                </a:solidFill>
              </a:rPr>
              <a:t>form</a:t>
            </a:r>
            <a:r>
              <a:rPr lang="es-ES" sz="900" dirty="0">
                <a:solidFill>
                  <a:srgbClr val="FFC000"/>
                </a:solidFill>
              </a:rPr>
              <a:t>" </a:t>
            </a:r>
            <a:r>
              <a:rPr lang="es-ES" sz="900" dirty="0" err="1">
                <a:solidFill>
                  <a:srgbClr val="FFC000"/>
                </a:solidFill>
              </a:rPr>
              <a:t>name</a:t>
            </a:r>
            <a:r>
              <a:rPr lang="es-ES" sz="900" dirty="0">
                <a:solidFill>
                  <a:srgbClr val="FFC000"/>
                </a:solidFill>
              </a:rPr>
              <a:t>="ejemplo-</a:t>
            </a:r>
            <a:r>
              <a:rPr lang="es-ES" sz="900" dirty="0" err="1">
                <a:solidFill>
                  <a:srgbClr val="FFC000"/>
                </a:solidFill>
              </a:rPr>
              <a:t>text</a:t>
            </a:r>
            <a:r>
              <a:rPr lang="es-ES" sz="900" dirty="0">
                <a:solidFill>
                  <a:srgbClr val="FFC000"/>
                </a:solidFill>
              </a:rPr>
              <a:t>-</a:t>
            </a:r>
            <a:r>
              <a:rPr lang="es-ES" sz="900" dirty="0" err="1">
                <a:solidFill>
                  <a:srgbClr val="FFC000"/>
                </a:solidFill>
              </a:rPr>
              <a:t>area</a:t>
            </a:r>
            <a:r>
              <a:rPr lang="es-ES" sz="900" dirty="0">
                <a:solidFill>
                  <a:srgbClr val="FFC000"/>
                </a:solidFill>
              </a:rPr>
              <a:t>"&gt;&lt;/</a:t>
            </a:r>
            <a:r>
              <a:rPr lang="es-ES" sz="900" dirty="0" err="1">
                <a:solidFill>
                  <a:srgbClr val="FFC000"/>
                </a:solidFill>
              </a:rPr>
              <a:t>textarea</a:t>
            </a:r>
            <a:r>
              <a:rPr lang="es-ES" sz="900" dirty="0">
                <a:solidFill>
                  <a:srgbClr val="FFC000"/>
                </a:solidFill>
              </a:rPr>
              <a:t>&gt;</a:t>
            </a:r>
          </a:p>
          <a:p>
            <a:pPr marL="400050" lvl="1" indent="0">
              <a:buNone/>
            </a:pPr>
            <a:r>
              <a:rPr lang="es-ES" sz="900" dirty="0">
                <a:solidFill>
                  <a:srgbClr val="FFC000"/>
                </a:solidFill>
              </a:rPr>
              <a:t>            &lt;</a:t>
            </a:r>
            <a:r>
              <a:rPr lang="es-ES" sz="900" dirty="0" err="1">
                <a:solidFill>
                  <a:srgbClr val="FFC000"/>
                </a:solidFill>
              </a:rPr>
              <a:t>span</a:t>
            </a:r>
            <a:r>
              <a:rPr lang="es-ES" sz="900" dirty="0">
                <a:solidFill>
                  <a:srgbClr val="FFC000"/>
                </a:solidFill>
              </a:rPr>
              <a:t> </a:t>
            </a:r>
            <a:r>
              <a:rPr lang="es-ES" sz="900" dirty="0" err="1">
                <a:solidFill>
                  <a:srgbClr val="FFC000"/>
                </a:solidFill>
              </a:rPr>
              <a:t>class</a:t>
            </a:r>
            <a:r>
              <a:rPr lang="es-ES" sz="900" dirty="0">
                <a:solidFill>
                  <a:srgbClr val="FFC000"/>
                </a:solidFill>
              </a:rPr>
              <a:t>="</a:t>
            </a:r>
            <a:r>
              <a:rPr lang="es-ES" sz="900" dirty="0" err="1">
                <a:solidFill>
                  <a:srgbClr val="FFC000"/>
                </a:solidFill>
              </a:rPr>
              <a:t>help</a:t>
            </a:r>
            <a:r>
              <a:rPr lang="es-ES" sz="900" dirty="0">
                <a:solidFill>
                  <a:srgbClr val="FFC000"/>
                </a:solidFill>
              </a:rPr>
              <a:t>-block"&gt;&lt;/</a:t>
            </a:r>
            <a:r>
              <a:rPr lang="es-ES" sz="900" dirty="0" err="1">
                <a:solidFill>
                  <a:srgbClr val="FFC000"/>
                </a:solidFill>
              </a:rPr>
              <a:t>span</a:t>
            </a:r>
            <a:r>
              <a:rPr lang="es-ES" sz="900" dirty="0">
                <a:solidFill>
                  <a:srgbClr val="FFC000"/>
                </a:solidFill>
              </a:rPr>
              <a:t>&gt;</a:t>
            </a:r>
          </a:p>
          <a:p>
            <a:pPr marL="400050" lvl="1" indent="0">
              <a:buNone/>
            </a:pPr>
            <a:r>
              <a:rPr lang="es-ES" sz="900" dirty="0">
                <a:solidFill>
                  <a:srgbClr val="FFC000"/>
                </a:solidFill>
              </a:rPr>
              <a:t>        &lt;/div&gt;</a:t>
            </a:r>
          </a:p>
          <a:p>
            <a:pPr marL="400050" lvl="1" indent="0">
              <a:buNone/>
            </a:pPr>
            <a:r>
              <a:rPr lang="es-ES" sz="900" dirty="0">
                <a:solidFill>
                  <a:srgbClr val="FFC000"/>
                </a:solidFill>
              </a:rPr>
              <a:t>&lt;/</a:t>
            </a:r>
            <a:r>
              <a:rPr lang="es-ES" sz="900" dirty="0" err="1">
                <a:solidFill>
                  <a:srgbClr val="FFC000"/>
                </a:solidFill>
              </a:rPr>
              <a:t>form</a:t>
            </a:r>
            <a:r>
              <a:rPr lang="es-ES" sz="900" dirty="0">
                <a:solidFill>
                  <a:srgbClr val="FFC000"/>
                </a:solidFill>
              </a:rPr>
              <a:t>&gt;</a:t>
            </a:r>
          </a:p>
        </p:txBody>
      </p:sp>
      <p:pic>
        <p:nvPicPr>
          <p:cNvPr id="4" name="Imagen 3"/>
          <p:cNvPicPr>
            <a:picLocks noChangeAspect="1"/>
          </p:cNvPicPr>
          <p:nvPr/>
        </p:nvPicPr>
        <p:blipFill>
          <a:blip r:embed="rId2"/>
          <a:stretch>
            <a:fillRect/>
          </a:stretch>
        </p:blipFill>
        <p:spPr>
          <a:xfrm>
            <a:off x="815049" y="1515762"/>
            <a:ext cx="8321237" cy="957777"/>
          </a:xfrm>
          <a:prstGeom prst="rect">
            <a:avLst/>
          </a:prstGeom>
        </p:spPr>
      </p:pic>
    </p:spTree>
    <p:extLst>
      <p:ext uri="{BB962C8B-B14F-4D97-AF65-F5344CB8AC3E}">
        <p14:creationId xmlns:p14="http://schemas.microsoft.com/office/powerpoint/2010/main" val="3165258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453081"/>
            <a:ext cx="8596668" cy="5588281"/>
          </a:xfrm>
        </p:spPr>
        <p:txBody>
          <a:bodyPr/>
          <a:lstStyle/>
          <a:p>
            <a:pPr marL="0" indent="0">
              <a:buNone/>
            </a:pPr>
            <a:endParaRPr lang="es-ES" dirty="0"/>
          </a:p>
          <a:p>
            <a:endParaRPr lang="es-ES" dirty="0"/>
          </a:p>
          <a:p>
            <a:r>
              <a:rPr lang="es-ES" dirty="0"/>
              <a:t>Date:</a:t>
            </a:r>
          </a:p>
          <a:p>
            <a:endParaRPr lang="es-ES" dirty="0"/>
          </a:p>
          <a:p>
            <a:pPr marL="400050" lvl="1" indent="0">
              <a:buNone/>
            </a:pPr>
            <a:endParaRPr lang="es-ES" sz="900" dirty="0">
              <a:solidFill>
                <a:srgbClr val="FFC000"/>
              </a:solidFill>
            </a:endParaRPr>
          </a:p>
          <a:p>
            <a:pPr marL="400050" lvl="1" indent="0">
              <a:buNone/>
            </a:pPr>
            <a:endParaRPr lang="es-ES" sz="900" dirty="0">
              <a:solidFill>
                <a:srgbClr val="FFC000"/>
              </a:solidFill>
            </a:endParaRPr>
          </a:p>
          <a:p>
            <a:pPr marL="400050" lvl="1" indent="0">
              <a:buNone/>
            </a:pPr>
            <a:endParaRPr lang="es-ES" sz="900" dirty="0">
              <a:solidFill>
                <a:srgbClr val="FFC000"/>
              </a:solidFill>
            </a:endParaRPr>
          </a:p>
          <a:p>
            <a:pPr marL="400050" lvl="1" indent="0">
              <a:buNone/>
            </a:pPr>
            <a:r>
              <a:rPr lang="es-ES" sz="900" dirty="0">
                <a:solidFill>
                  <a:srgbClr val="FFC000"/>
                </a:solidFill>
              </a:rPr>
              <a:t>&lt;</a:t>
            </a:r>
            <a:r>
              <a:rPr lang="es-ES" sz="900" dirty="0" err="1">
                <a:solidFill>
                  <a:srgbClr val="FFC000"/>
                </a:solidFill>
              </a:rPr>
              <a:t>form</a:t>
            </a:r>
            <a:r>
              <a:rPr lang="es-ES" sz="900" dirty="0">
                <a:solidFill>
                  <a:srgbClr val="FFC000"/>
                </a:solidFill>
              </a:rPr>
              <a:t> </a:t>
            </a:r>
            <a:r>
              <a:rPr lang="es-ES" sz="900" dirty="0" err="1">
                <a:solidFill>
                  <a:srgbClr val="FFC000"/>
                </a:solidFill>
              </a:rPr>
              <a:t>action</a:t>
            </a:r>
            <a:r>
              <a:rPr lang="es-ES" sz="900" dirty="0">
                <a:solidFill>
                  <a:srgbClr val="FFC000"/>
                </a:solidFill>
              </a:rPr>
              <a:t>="" </a:t>
            </a:r>
            <a:r>
              <a:rPr lang="es-ES" sz="900" dirty="0" err="1">
                <a:solidFill>
                  <a:srgbClr val="FFC000"/>
                </a:solidFill>
              </a:rPr>
              <a:t>class</a:t>
            </a:r>
            <a:r>
              <a:rPr lang="es-ES" sz="900" dirty="0">
                <a:solidFill>
                  <a:srgbClr val="FFC000"/>
                </a:solidFill>
              </a:rPr>
              <a:t>="wcom-form-b4"&gt;</a:t>
            </a:r>
          </a:p>
          <a:p>
            <a:pPr marL="400050" lvl="1" indent="0">
              <a:buNone/>
            </a:pPr>
            <a:r>
              <a:rPr lang="es-ES" sz="900" dirty="0">
                <a:solidFill>
                  <a:srgbClr val="FFC000"/>
                </a:solidFill>
              </a:rPr>
              <a:t>        &lt;div </a:t>
            </a:r>
            <a:r>
              <a:rPr lang="es-ES" sz="900" dirty="0" err="1">
                <a:solidFill>
                  <a:srgbClr val="FFC000"/>
                </a:solidFill>
              </a:rPr>
              <a:t>class</a:t>
            </a:r>
            <a:r>
              <a:rPr lang="es-ES" sz="900" dirty="0">
                <a:solidFill>
                  <a:srgbClr val="FFC000"/>
                </a:solidFill>
              </a:rPr>
              <a:t>="</a:t>
            </a:r>
            <a:r>
              <a:rPr lang="es-ES" sz="900" dirty="0" err="1">
                <a:solidFill>
                  <a:srgbClr val="FFC000"/>
                </a:solidFill>
              </a:rPr>
              <a:t>form-group</a:t>
            </a:r>
            <a:r>
              <a:rPr lang="es-ES" sz="900" dirty="0">
                <a:solidFill>
                  <a:srgbClr val="FFC000"/>
                </a:solidFill>
              </a:rPr>
              <a:t> col-12 col-sm-6"&gt;</a:t>
            </a:r>
          </a:p>
          <a:p>
            <a:pPr marL="400050" lvl="1" indent="0">
              <a:buNone/>
            </a:pPr>
            <a:r>
              <a:rPr lang="es-ES" sz="900" dirty="0">
                <a:solidFill>
                  <a:srgbClr val="FFC000"/>
                </a:solidFill>
              </a:rPr>
              <a:t>            &lt;</a:t>
            </a:r>
            <a:r>
              <a:rPr lang="es-ES" sz="900" dirty="0" err="1">
                <a:solidFill>
                  <a:srgbClr val="FFC000"/>
                </a:solidFill>
              </a:rPr>
              <a:t>label</a:t>
            </a:r>
            <a:r>
              <a:rPr lang="es-ES" sz="900" dirty="0">
                <a:solidFill>
                  <a:srgbClr val="FFC000"/>
                </a:solidFill>
              </a:rPr>
              <a:t> </a:t>
            </a:r>
            <a:r>
              <a:rPr lang="es-ES" sz="900" dirty="0" err="1">
                <a:solidFill>
                  <a:srgbClr val="FFC000"/>
                </a:solidFill>
              </a:rPr>
              <a:t>for</a:t>
            </a:r>
            <a:r>
              <a:rPr lang="es-ES" sz="900" dirty="0">
                <a:solidFill>
                  <a:srgbClr val="FFC000"/>
                </a:solidFill>
              </a:rPr>
              <a:t>="ejemplo-fecha"&gt;Fecha&lt;/</a:t>
            </a:r>
            <a:r>
              <a:rPr lang="es-ES" sz="900" dirty="0" err="1">
                <a:solidFill>
                  <a:srgbClr val="FFC000"/>
                </a:solidFill>
              </a:rPr>
              <a:t>label</a:t>
            </a:r>
            <a:r>
              <a:rPr lang="es-ES" sz="900" dirty="0">
                <a:solidFill>
                  <a:srgbClr val="FFC000"/>
                </a:solidFill>
              </a:rPr>
              <a:t>&gt;</a:t>
            </a:r>
          </a:p>
          <a:p>
            <a:pPr marL="400050" lvl="1" indent="0">
              <a:buNone/>
            </a:pPr>
            <a:r>
              <a:rPr lang="es-ES" sz="900" dirty="0">
                <a:solidFill>
                  <a:srgbClr val="FFC000"/>
                </a:solidFill>
              </a:rPr>
              <a:t>            &lt;input id="ejemplo-fecha" </a:t>
            </a:r>
            <a:r>
              <a:rPr lang="es-ES" sz="900" dirty="0" err="1">
                <a:solidFill>
                  <a:srgbClr val="FFC000"/>
                </a:solidFill>
              </a:rPr>
              <a:t>type</a:t>
            </a:r>
            <a:r>
              <a:rPr lang="es-ES" sz="900" dirty="0">
                <a:solidFill>
                  <a:srgbClr val="FFC000"/>
                </a:solidFill>
              </a:rPr>
              <a:t>="</a:t>
            </a:r>
            <a:r>
              <a:rPr lang="es-ES" sz="900" dirty="0" err="1">
                <a:solidFill>
                  <a:srgbClr val="FFC000"/>
                </a:solidFill>
              </a:rPr>
              <a:t>text</a:t>
            </a:r>
            <a:r>
              <a:rPr lang="es-ES" sz="900" dirty="0">
                <a:solidFill>
                  <a:srgbClr val="FFC000"/>
                </a:solidFill>
              </a:rPr>
              <a:t>" </a:t>
            </a:r>
            <a:r>
              <a:rPr lang="es-ES" sz="900" dirty="0" err="1">
                <a:solidFill>
                  <a:srgbClr val="FFC000"/>
                </a:solidFill>
              </a:rPr>
              <a:t>class</a:t>
            </a:r>
            <a:r>
              <a:rPr lang="es-ES" sz="900" dirty="0">
                <a:solidFill>
                  <a:srgbClr val="FFC000"/>
                </a:solidFill>
              </a:rPr>
              <a:t>="</a:t>
            </a:r>
            <a:r>
              <a:rPr lang="es-ES" sz="900" dirty="0" err="1">
                <a:solidFill>
                  <a:srgbClr val="FFC000"/>
                </a:solidFill>
              </a:rPr>
              <a:t>form</a:t>
            </a:r>
            <a:r>
              <a:rPr lang="es-ES" sz="900" dirty="0">
                <a:solidFill>
                  <a:srgbClr val="FFC000"/>
                </a:solidFill>
              </a:rPr>
              <a:t>-control inputs-</a:t>
            </a:r>
            <a:r>
              <a:rPr lang="es-ES" sz="900" dirty="0" err="1">
                <a:solidFill>
                  <a:srgbClr val="FFC000"/>
                </a:solidFill>
              </a:rPr>
              <a:t>form</a:t>
            </a:r>
            <a:r>
              <a:rPr lang="es-ES" sz="900" dirty="0">
                <a:solidFill>
                  <a:srgbClr val="FFC000"/>
                </a:solidFill>
              </a:rPr>
              <a:t> fecha" </a:t>
            </a:r>
            <a:r>
              <a:rPr lang="es-ES" sz="900" dirty="0" err="1">
                <a:solidFill>
                  <a:srgbClr val="FFC000"/>
                </a:solidFill>
              </a:rPr>
              <a:t>path</a:t>
            </a:r>
            <a:r>
              <a:rPr lang="es-ES" sz="900" dirty="0">
                <a:solidFill>
                  <a:srgbClr val="FFC000"/>
                </a:solidFill>
              </a:rPr>
              <a:t>="ejemplo-fecha"/&gt;</a:t>
            </a:r>
          </a:p>
          <a:p>
            <a:pPr marL="400050" lvl="1" indent="0">
              <a:buNone/>
            </a:pPr>
            <a:r>
              <a:rPr lang="es-ES" sz="900" dirty="0">
                <a:solidFill>
                  <a:srgbClr val="FFC000"/>
                </a:solidFill>
              </a:rPr>
              <a:t>            &lt;</a:t>
            </a:r>
            <a:r>
              <a:rPr lang="es-ES" sz="900" dirty="0" err="1">
                <a:solidFill>
                  <a:srgbClr val="FFC000"/>
                </a:solidFill>
              </a:rPr>
              <a:t>span</a:t>
            </a:r>
            <a:r>
              <a:rPr lang="es-ES" sz="900" dirty="0">
                <a:solidFill>
                  <a:srgbClr val="FFC000"/>
                </a:solidFill>
              </a:rPr>
              <a:t> </a:t>
            </a:r>
            <a:r>
              <a:rPr lang="es-ES" sz="900" dirty="0" err="1">
                <a:solidFill>
                  <a:srgbClr val="FFC000"/>
                </a:solidFill>
              </a:rPr>
              <a:t>class</a:t>
            </a:r>
            <a:r>
              <a:rPr lang="es-ES" sz="900" dirty="0">
                <a:solidFill>
                  <a:srgbClr val="FFC000"/>
                </a:solidFill>
              </a:rPr>
              <a:t>="</a:t>
            </a:r>
            <a:r>
              <a:rPr lang="es-ES" sz="900" dirty="0" err="1">
                <a:solidFill>
                  <a:srgbClr val="FFC000"/>
                </a:solidFill>
              </a:rPr>
              <a:t>help</a:t>
            </a:r>
            <a:r>
              <a:rPr lang="es-ES" sz="900" dirty="0">
                <a:solidFill>
                  <a:srgbClr val="FFC000"/>
                </a:solidFill>
              </a:rPr>
              <a:t>-block"&gt;&lt;/</a:t>
            </a:r>
            <a:r>
              <a:rPr lang="es-ES" sz="900" dirty="0" err="1">
                <a:solidFill>
                  <a:srgbClr val="FFC000"/>
                </a:solidFill>
              </a:rPr>
              <a:t>span</a:t>
            </a:r>
            <a:r>
              <a:rPr lang="es-ES" sz="900" dirty="0">
                <a:solidFill>
                  <a:srgbClr val="FFC000"/>
                </a:solidFill>
              </a:rPr>
              <a:t>&gt;</a:t>
            </a:r>
          </a:p>
          <a:p>
            <a:pPr marL="400050" lvl="1" indent="0">
              <a:buNone/>
            </a:pPr>
            <a:r>
              <a:rPr lang="es-ES" sz="900" dirty="0">
                <a:solidFill>
                  <a:srgbClr val="FFC000"/>
                </a:solidFill>
              </a:rPr>
              <a:t>        &lt;/div&gt;</a:t>
            </a:r>
          </a:p>
          <a:p>
            <a:pPr marL="400050" lvl="1" indent="0">
              <a:buNone/>
            </a:pPr>
            <a:r>
              <a:rPr lang="es-ES" sz="900" dirty="0">
                <a:solidFill>
                  <a:srgbClr val="FFC000"/>
                </a:solidFill>
              </a:rPr>
              <a:t>&lt;/</a:t>
            </a:r>
            <a:r>
              <a:rPr lang="es-ES" sz="900" dirty="0" err="1">
                <a:solidFill>
                  <a:srgbClr val="FFC000"/>
                </a:solidFill>
              </a:rPr>
              <a:t>form</a:t>
            </a:r>
            <a:r>
              <a:rPr lang="es-ES" sz="900" dirty="0">
                <a:solidFill>
                  <a:srgbClr val="FFC000"/>
                </a:solidFill>
              </a:rPr>
              <a:t>&gt;</a:t>
            </a:r>
          </a:p>
        </p:txBody>
      </p:sp>
      <p:pic>
        <p:nvPicPr>
          <p:cNvPr id="4" name="Imagen 3"/>
          <p:cNvPicPr>
            <a:picLocks noChangeAspect="1"/>
          </p:cNvPicPr>
          <p:nvPr/>
        </p:nvPicPr>
        <p:blipFill>
          <a:blip r:embed="rId2"/>
          <a:stretch>
            <a:fillRect/>
          </a:stretch>
        </p:blipFill>
        <p:spPr>
          <a:xfrm>
            <a:off x="795981" y="1721707"/>
            <a:ext cx="7977528" cy="653621"/>
          </a:xfrm>
          <a:prstGeom prst="rect">
            <a:avLst/>
          </a:prstGeom>
        </p:spPr>
      </p:pic>
    </p:spTree>
    <p:extLst>
      <p:ext uri="{BB962C8B-B14F-4D97-AF65-F5344CB8AC3E}">
        <p14:creationId xmlns:p14="http://schemas.microsoft.com/office/powerpoint/2010/main" val="3934844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453081"/>
            <a:ext cx="8596668" cy="5939481"/>
          </a:xfrm>
        </p:spPr>
        <p:txBody>
          <a:bodyPr>
            <a:normAutofit/>
          </a:bodyPr>
          <a:lstStyle/>
          <a:p>
            <a:pPr marL="0" indent="0">
              <a:buNone/>
            </a:pPr>
            <a:endParaRPr lang="es-ES" dirty="0"/>
          </a:p>
          <a:p>
            <a:endParaRPr lang="es-ES" dirty="0"/>
          </a:p>
          <a:p>
            <a:r>
              <a:rPr lang="es-ES" dirty="0" err="1"/>
              <a:t>Checks</a:t>
            </a:r>
            <a:r>
              <a:rPr lang="es-ES" dirty="0"/>
              <a:t> y botones:</a:t>
            </a:r>
          </a:p>
          <a:p>
            <a:endParaRPr lang="es-ES" dirty="0"/>
          </a:p>
          <a:p>
            <a:pPr marL="400050" lvl="1" indent="0">
              <a:buNone/>
            </a:pPr>
            <a:endParaRPr lang="es-ES" sz="900" dirty="0">
              <a:solidFill>
                <a:srgbClr val="FFC000"/>
              </a:solidFill>
            </a:endParaRPr>
          </a:p>
          <a:p>
            <a:pPr marL="400050" lvl="1" indent="0">
              <a:buNone/>
            </a:pPr>
            <a:endParaRPr lang="es-ES" sz="900" dirty="0">
              <a:solidFill>
                <a:srgbClr val="FFC000"/>
              </a:solidFill>
            </a:endParaRPr>
          </a:p>
          <a:p>
            <a:pPr marL="400050" lvl="1" indent="0">
              <a:buNone/>
            </a:pPr>
            <a:r>
              <a:rPr lang="es-ES" sz="900" dirty="0">
                <a:solidFill>
                  <a:srgbClr val="FFC000"/>
                </a:solidFill>
              </a:rPr>
              <a:t>&lt;</a:t>
            </a:r>
            <a:r>
              <a:rPr lang="es-ES" sz="900" dirty="0" err="1">
                <a:solidFill>
                  <a:srgbClr val="FFC000"/>
                </a:solidFill>
              </a:rPr>
              <a:t>form</a:t>
            </a:r>
            <a:r>
              <a:rPr lang="es-ES" sz="900" dirty="0">
                <a:solidFill>
                  <a:srgbClr val="FFC000"/>
                </a:solidFill>
              </a:rPr>
              <a:t> </a:t>
            </a:r>
            <a:r>
              <a:rPr lang="es-ES" sz="900" dirty="0" err="1">
                <a:solidFill>
                  <a:srgbClr val="FFC000"/>
                </a:solidFill>
              </a:rPr>
              <a:t>action</a:t>
            </a:r>
            <a:r>
              <a:rPr lang="es-ES" sz="900" dirty="0">
                <a:solidFill>
                  <a:srgbClr val="FFC000"/>
                </a:solidFill>
              </a:rPr>
              <a:t>="" </a:t>
            </a:r>
            <a:r>
              <a:rPr lang="es-ES" sz="900" dirty="0" err="1">
                <a:solidFill>
                  <a:srgbClr val="FFC000"/>
                </a:solidFill>
              </a:rPr>
              <a:t>class</a:t>
            </a:r>
            <a:r>
              <a:rPr lang="es-ES" sz="900" dirty="0">
                <a:solidFill>
                  <a:srgbClr val="FFC000"/>
                </a:solidFill>
              </a:rPr>
              <a:t>="wcom-form-b4"&gt;</a:t>
            </a:r>
          </a:p>
          <a:p>
            <a:pPr marL="400050" lvl="1" indent="0">
              <a:buNone/>
            </a:pPr>
            <a:r>
              <a:rPr lang="es-ES" sz="900" dirty="0">
                <a:solidFill>
                  <a:srgbClr val="FFC000"/>
                </a:solidFill>
              </a:rPr>
              <a:t>        &lt;div </a:t>
            </a:r>
            <a:r>
              <a:rPr lang="es-ES" sz="900" dirty="0" err="1">
                <a:solidFill>
                  <a:srgbClr val="FFC000"/>
                </a:solidFill>
              </a:rPr>
              <a:t>class</a:t>
            </a:r>
            <a:r>
              <a:rPr lang="es-ES" sz="900" dirty="0">
                <a:solidFill>
                  <a:srgbClr val="FFC000"/>
                </a:solidFill>
              </a:rPr>
              <a:t>="</a:t>
            </a:r>
            <a:r>
              <a:rPr lang="es-ES" sz="900" dirty="0" err="1">
                <a:solidFill>
                  <a:srgbClr val="FFC000"/>
                </a:solidFill>
              </a:rPr>
              <a:t>form-group</a:t>
            </a:r>
            <a:r>
              <a:rPr lang="es-ES" sz="900" dirty="0">
                <a:solidFill>
                  <a:srgbClr val="FFC000"/>
                </a:solidFill>
              </a:rPr>
              <a:t> col-12 </a:t>
            </a:r>
            <a:r>
              <a:rPr lang="es-ES" sz="900" dirty="0" err="1">
                <a:solidFill>
                  <a:srgbClr val="FFC000"/>
                </a:solidFill>
              </a:rPr>
              <a:t>checkbox</a:t>
            </a:r>
            <a:r>
              <a:rPr lang="es-ES" sz="900" dirty="0">
                <a:solidFill>
                  <a:srgbClr val="FFC000"/>
                </a:solidFill>
              </a:rPr>
              <a:t> </a:t>
            </a:r>
            <a:r>
              <a:rPr lang="es-ES" sz="900" dirty="0" err="1">
                <a:solidFill>
                  <a:srgbClr val="FFC000"/>
                </a:solidFill>
              </a:rPr>
              <a:t>checkbox-inline</a:t>
            </a:r>
            <a:r>
              <a:rPr lang="es-ES" sz="900" dirty="0">
                <a:solidFill>
                  <a:srgbClr val="FFC000"/>
                </a:solidFill>
              </a:rPr>
              <a:t> tipo1"&gt;</a:t>
            </a:r>
          </a:p>
          <a:p>
            <a:pPr marL="400050" lvl="1" indent="0">
              <a:buNone/>
            </a:pPr>
            <a:r>
              <a:rPr lang="es-ES" sz="900" dirty="0">
                <a:solidFill>
                  <a:srgbClr val="FFC000"/>
                </a:solidFill>
              </a:rPr>
              <a:t>            &lt;input id="ejemplo-check-tipo-1" </a:t>
            </a:r>
            <a:r>
              <a:rPr lang="es-ES" sz="900" dirty="0" err="1">
                <a:solidFill>
                  <a:srgbClr val="FFC000"/>
                </a:solidFill>
              </a:rPr>
              <a:t>name</a:t>
            </a:r>
            <a:r>
              <a:rPr lang="es-ES" sz="900" dirty="0">
                <a:solidFill>
                  <a:srgbClr val="FFC000"/>
                </a:solidFill>
              </a:rPr>
              <a:t>="ejemplo-check-tipo-1" </a:t>
            </a:r>
            <a:r>
              <a:rPr lang="es-ES" sz="900" dirty="0" err="1">
                <a:solidFill>
                  <a:srgbClr val="FFC000"/>
                </a:solidFill>
              </a:rPr>
              <a:t>type</a:t>
            </a:r>
            <a:r>
              <a:rPr lang="es-ES" sz="900" dirty="0">
                <a:solidFill>
                  <a:srgbClr val="FFC000"/>
                </a:solidFill>
              </a:rPr>
              <a:t>="</a:t>
            </a:r>
            <a:r>
              <a:rPr lang="es-ES" sz="900" dirty="0" err="1">
                <a:solidFill>
                  <a:srgbClr val="FFC000"/>
                </a:solidFill>
              </a:rPr>
              <a:t>checkbox</a:t>
            </a:r>
            <a:r>
              <a:rPr lang="es-ES" sz="900" dirty="0">
                <a:solidFill>
                  <a:srgbClr val="FFC000"/>
                </a:solidFill>
              </a:rPr>
              <a:t>" </a:t>
            </a:r>
            <a:r>
              <a:rPr lang="es-ES" sz="900" dirty="0" err="1">
                <a:solidFill>
                  <a:srgbClr val="FFC000"/>
                </a:solidFill>
              </a:rPr>
              <a:t>value</a:t>
            </a:r>
            <a:r>
              <a:rPr lang="es-ES" sz="900" dirty="0">
                <a:solidFill>
                  <a:srgbClr val="FFC000"/>
                </a:solidFill>
              </a:rPr>
              <a:t>="0"&gt;</a:t>
            </a:r>
          </a:p>
          <a:p>
            <a:pPr marL="400050" lvl="1" indent="0">
              <a:buNone/>
            </a:pPr>
            <a:r>
              <a:rPr lang="es-ES" sz="900" dirty="0">
                <a:solidFill>
                  <a:srgbClr val="FFC000"/>
                </a:solidFill>
              </a:rPr>
              <a:t>            &lt;</a:t>
            </a:r>
            <a:r>
              <a:rPr lang="es-ES" sz="900" dirty="0" err="1">
                <a:solidFill>
                  <a:srgbClr val="FFC000"/>
                </a:solidFill>
              </a:rPr>
              <a:t>label</a:t>
            </a:r>
            <a:r>
              <a:rPr lang="es-ES" sz="900" dirty="0">
                <a:solidFill>
                  <a:srgbClr val="FFC000"/>
                </a:solidFill>
              </a:rPr>
              <a:t> </a:t>
            </a:r>
            <a:r>
              <a:rPr lang="es-ES" sz="900" dirty="0" err="1">
                <a:solidFill>
                  <a:srgbClr val="FFC000"/>
                </a:solidFill>
              </a:rPr>
              <a:t>for</a:t>
            </a:r>
            <a:r>
              <a:rPr lang="es-ES" sz="900" dirty="0">
                <a:solidFill>
                  <a:srgbClr val="FFC000"/>
                </a:solidFill>
              </a:rPr>
              <a:t>="ejemplo-check-tipo-1"&gt;Texto sin enlace(</a:t>
            </a:r>
            <a:r>
              <a:rPr lang="es-ES" sz="900" dirty="0" err="1">
                <a:solidFill>
                  <a:srgbClr val="FFC000"/>
                </a:solidFill>
              </a:rPr>
              <a:t>maquetacion</a:t>
            </a:r>
            <a:r>
              <a:rPr lang="es-ES" sz="900" dirty="0">
                <a:solidFill>
                  <a:srgbClr val="FFC000"/>
                </a:solidFill>
              </a:rPr>
              <a:t> "tipo1")&lt;/</a:t>
            </a:r>
            <a:r>
              <a:rPr lang="es-ES" sz="900" dirty="0" err="1">
                <a:solidFill>
                  <a:srgbClr val="FFC000"/>
                </a:solidFill>
              </a:rPr>
              <a:t>label</a:t>
            </a:r>
            <a:r>
              <a:rPr lang="es-ES" sz="900" dirty="0">
                <a:solidFill>
                  <a:srgbClr val="FFC000"/>
                </a:solidFill>
              </a:rPr>
              <a:t>&gt;</a:t>
            </a:r>
          </a:p>
          <a:p>
            <a:pPr marL="400050" lvl="1" indent="0">
              <a:buNone/>
            </a:pPr>
            <a:r>
              <a:rPr lang="es-ES" sz="900" dirty="0">
                <a:solidFill>
                  <a:srgbClr val="FFC000"/>
                </a:solidFill>
              </a:rPr>
              <a:t>        &lt;/div&gt;</a:t>
            </a:r>
          </a:p>
          <a:p>
            <a:pPr marL="400050" lvl="1" indent="0">
              <a:buNone/>
            </a:pPr>
            <a:r>
              <a:rPr lang="es-ES" sz="900" dirty="0">
                <a:solidFill>
                  <a:srgbClr val="FFC000"/>
                </a:solidFill>
              </a:rPr>
              <a:t>        &lt;div </a:t>
            </a:r>
            <a:r>
              <a:rPr lang="es-ES" sz="900" dirty="0" err="1">
                <a:solidFill>
                  <a:srgbClr val="FFC000"/>
                </a:solidFill>
              </a:rPr>
              <a:t>class</a:t>
            </a:r>
            <a:r>
              <a:rPr lang="es-ES" sz="900" dirty="0">
                <a:solidFill>
                  <a:srgbClr val="FFC000"/>
                </a:solidFill>
              </a:rPr>
              <a:t>="</a:t>
            </a:r>
            <a:r>
              <a:rPr lang="es-ES" sz="900" dirty="0" err="1">
                <a:solidFill>
                  <a:srgbClr val="FFC000"/>
                </a:solidFill>
              </a:rPr>
              <a:t>form-group</a:t>
            </a:r>
            <a:r>
              <a:rPr lang="es-ES" sz="900" dirty="0">
                <a:solidFill>
                  <a:srgbClr val="FFC000"/>
                </a:solidFill>
              </a:rPr>
              <a:t> col-12 </a:t>
            </a:r>
            <a:r>
              <a:rPr lang="es-ES" sz="900" dirty="0" err="1">
                <a:solidFill>
                  <a:srgbClr val="FFC000"/>
                </a:solidFill>
              </a:rPr>
              <a:t>checkbox</a:t>
            </a:r>
            <a:r>
              <a:rPr lang="es-ES" sz="900" dirty="0">
                <a:solidFill>
                  <a:srgbClr val="FFC000"/>
                </a:solidFill>
              </a:rPr>
              <a:t> </a:t>
            </a:r>
            <a:r>
              <a:rPr lang="es-ES" sz="900" dirty="0" err="1">
                <a:solidFill>
                  <a:srgbClr val="FFC000"/>
                </a:solidFill>
              </a:rPr>
              <a:t>checkbox-inline</a:t>
            </a:r>
            <a:r>
              <a:rPr lang="es-ES" sz="900" dirty="0">
                <a:solidFill>
                  <a:srgbClr val="FFC000"/>
                </a:solidFill>
              </a:rPr>
              <a:t> tipo2"&gt;</a:t>
            </a:r>
          </a:p>
          <a:p>
            <a:pPr marL="400050" lvl="1" indent="0">
              <a:buNone/>
            </a:pPr>
            <a:r>
              <a:rPr lang="es-ES" sz="900" dirty="0">
                <a:solidFill>
                  <a:srgbClr val="FFC000"/>
                </a:solidFill>
              </a:rPr>
              <a:t>            &lt;input id="ejemplo-check-tipo-2" </a:t>
            </a:r>
            <a:r>
              <a:rPr lang="es-ES" sz="900" dirty="0" err="1">
                <a:solidFill>
                  <a:srgbClr val="FFC000"/>
                </a:solidFill>
              </a:rPr>
              <a:t>name</a:t>
            </a:r>
            <a:r>
              <a:rPr lang="es-ES" sz="900" dirty="0">
                <a:solidFill>
                  <a:srgbClr val="FFC000"/>
                </a:solidFill>
              </a:rPr>
              <a:t>="ejemplo-check-tipo-2" </a:t>
            </a:r>
            <a:r>
              <a:rPr lang="es-ES" sz="900" dirty="0" err="1">
                <a:solidFill>
                  <a:srgbClr val="FFC000"/>
                </a:solidFill>
              </a:rPr>
              <a:t>type</a:t>
            </a:r>
            <a:r>
              <a:rPr lang="es-ES" sz="900" dirty="0">
                <a:solidFill>
                  <a:srgbClr val="FFC000"/>
                </a:solidFill>
              </a:rPr>
              <a:t>="</a:t>
            </a:r>
            <a:r>
              <a:rPr lang="es-ES" sz="900" dirty="0" err="1">
                <a:solidFill>
                  <a:srgbClr val="FFC000"/>
                </a:solidFill>
              </a:rPr>
              <a:t>checkbox</a:t>
            </a:r>
            <a:r>
              <a:rPr lang="es-ES" sz="900" dirty="0">
                <a:solidFill>
                  <a:srgbClr val="FFC000"/>
                </a:solidFill>
              </a:rPr>
              <a:t>" </a:t>
            </a:r>
            <a:r>
              <a:rPr lang="es-ES" sz="900" dirty="0" err="1">
                <a:solidFill>
                  <a:srgbClr val="FFC000"/>
                </a:solidFill>
              </a:rPr>
              <a:t>value</a:t>
            </a:r>
            <a:r>
              <a:rPr lang="es-ES" sz="900" dirty="0">
                <a:solidFill>
                  <a:srgbClr val="FFC000"/>
                </a:solidFill>
              </a:rPr>
              <a:t>="0"&gt;</a:t>
            </a:r>
          </a:p>
          <a:p>
            <a:pPr marL="400050" lvl="1" indent="0">
              <a:buNone/>
            </a:pPr>
            <a:r>
              <a:rPr lang="es-ES" sz="900" dirty="0">
                <a:solidFill>
                  <a:srgbClr val="FFC000"/>
                </a:solidFill>
              </a:rPr>
              <a:t>            &lt;</a:t>
            </a:r>
            <a:r>
              <a:rPr lang="es-ES" sz="900" dirty="0" err="1">
                <a:solidFill>
                  <a:srgbClr val="FFC000"/>
                </a:solidFill>
              </a:rPr>
              <a:t>label</a:t>
            </a:r>
            <a:r>
              <a:rPr lang="es-ES" sz="900" dirty="0">
                <a:solidFill>
                  <a:srgbClr val="FFC000"/>
                </a:solidFill>
              </a:rPr>
              <a:t> </a:t>
            </a:r>
            <a:r>
              <a:rPr lang="es-ES" sz="900" dirty="0" err="1">
                <a:solidFill>
                  <a:srgbClr val="FFC000"/>
                </a:solidFill>
              </a:rPr>
              <a:t>for</a:t>
            </a:r>
            <a:r>
              <a:rPr lang="es-ES" sz="900" dirty="0">
                <a:solidFill>
                  <a:srgbClr val="FFC000"/>
                </a:solidFill>
              </a:rPr>
              <a:t>="ejemplo-check-tipo-2"&gt;Texto con &lt;a </a:t>
            </a:r>
            <a:r>
              <a:rPr lang="es-ES" sz="900" dirty="0" err="1">
                <a:solidFill>
                  <a:srgbClr val="FFC000"/>
                </a:solidFill>
              </a:rPr>
              <a:t>href</a:t>
            </a:r>
            <a:r>
              <a:rPr lang="es-ES" sz="900" dirty="0">
                <a:solidFill>
                  <a:srgbClr val="FFC000"/>
                </a:solidFill>
              </a:rPr>
              <a:t>="#" target="_</a:t>
            </a:r>
            <a:r>
              <a:rPr lang="es-ES" sz="900" dirty="0" err="1">
                <a:solidFill>
                  <a:srgbClr val="FFC000"/>
                </a:solidFill>
              </a:rPr>
              <a:t>blank</a:t>
            </a:r>
            <a:r>
              <a:rPr lang="es-ES" sz="900" dirty="0">
                <a:solidFill>
                  <a:srgbClr val="FFC000"/>
                </a:solidFill>
              </a:rPr>
              <a:t>"&gt;enlace&lt;/a&gt;(</a:t>
            </a:r>
            <a:r>
              <a:rPr lang="es-ES" sz="900" dirty="0" err="1">
                <a:solidFill>
                  <a:srgbClr val="FFC000"/>
                </a:solidFill>
              </a:rPr>
              <a:t>maquetacion</a:t>
            </a:r>
            <a:r>
              <a:rPr lang="es-ES" sz="900" dirty="0">
                <a:solidFill>
                  <a:srgbClr val="FFC000"/>
                </a:solidFill>
              </a:rPr>
              <a:t> "tipo2")&lt;/</a:t>
            </a:r>
            <a:r>
              <a:rPr lang="es-ES" sz="900" dirty="0" err="1">
                <a:solidFill>
                  <a:srgbClr val="FFC000"/>
                </a:solidFill>
              </a:rPr>
              <a:t>label</a:t>
            </a:r>
            <a:r>
              <a:rPr lang="es-ES" sz="900" dirty="0">
                <a:solidFill>
                  <a:srgbClr val="FFC000"/>
                </a:solidFill>
              </a:rPr>
              <a:t>&gt;</a:t>
            </a:r>
          </a:p>
          <a:p>
            <a:pPr marL="400050" lvl="1" indent="0">
              <a:buNone/>
            </a:pPr>
            <a:r>
              <a:rPr lang="es-ES" sz="900" dirty="0">
                <a:solidFill>
                  <a:srgbClr val="FFC000"/>
                </a:solidFill>
              </a:rPr>
              <a:t>        &lt;/div&gt;</a:t>
            </a:r>
          </a:p>
          <a:p>
            <a:pPr marL="400050" lvl="1" indent="0">
              <a:buNone/>
            </a:pPr>
            <a:r>
              <a:rPr lang="es-ES" sz="900" dirty="0">
                <a:solidFill>
                  <a:srgbClr val="FFC000"/>
                </a:solidFill>
              </a:rPr>
              <a:t>        &lt;a </a:t>
            </a:r>
            <a:r>
              <a:rPr lang="es-ES" sz="900" dirty="0" err="1">
                <a:solidFill>
                  <a:srgbClr val="FFC000"/>
                </a:solidFill>
              </a:rPr>
              <a:t>href</a:t>
            </a:r>
            <a:r>
              <a:rPr lang="es-ES" sz="900" dirty="0">
                <a:solidFill>
                  <a:srgbClr val="FFC000"/>
                </a:solidFill>
              </a:rPr>
              <a:t>="#" id="" </a:t>
            </a:r>
            <a:r>
              <a:rPr lang="es-ES" sz="900" dirty="0" err="1">
                <a:solidFill>
                  <a:srgbClr val="FFC000"/>
                </a:solidFill>
              </a:rPr>
              <a:t>class</a:t>
            </a:r>
            <a:r>
              <a:rPr lang="es-ES" sz="900" dirty="0">
                <a:solidFill>
                  <a:srgbClr val="FFC000"/>
                </a:solidFill>
              </a:rPr>
              <a:t>="</a:t>
            </a:r>
            <a:r>
              <a:rPr lang="es-ES" sz="900" dirty="0" err="1">
                <a:solidFill>
                  <a:srgbClr val="FFC000"/>
                </a:solidFill>
              </a:rPr>
              <a:t>btn</a:t>
            </a:r>
            <a:r>
              <a:rPr lang="es-ES" sz="900" dirty="0">
                <a:solidFill>
                  <a:srgbClr val="FFC000"/>
                </a:solidFill>
              </a:rPr>
              <a:t> </a:t>
            </a:r>
            <a:r>
              <a:rPr lang="es-ES" sz="900" dirty="0" err="1">
                <a:solidFill>
                  <a:srgbClr val="FFC000"/>
                </a:solidFill>
              </a:rPr>
              <a:t>btn-generic</a:t>
            </a:r>
            <a:r>
              <a:rPr lang="es-ES" sz="900" dirty="0">
                <a:solidFill>
                  <a:srgbClr val="FFC000"/>
                </a:solidFill>
              </a:rPr>
              <a:t> </a:t>
            </a:r>
            <a:r>
              <a:rPr lang="es-ES" sz="900" dirty="0" err="1">
                <a:solidFill>
                  <a:srgbClr val="FFC000"/>
                </a:solidFill>
              </a:rPr>
              <a:t>btn-generic-orange-trans</a:t>
            </a:r>
            <a:r>
              <a:rPr lang="es-ES" sz="900" dirty="0">
                <a:solidFill>
                  <a:srgbClr val="FFC000"/>
                </a:solidFill>
              </a:rPr>
              <a:t> </a:t>
            </a:r>
            <a:r>
              <a:rPr lang="es-ES" sz="900" dirty="0" err="1">
                <a:solidFill>
                  <a:srgbClr val="FFC000"/>
                </a:solidFill>
              </a:rPr>
              <a:t>btn</a:t>
            </a:r>
            <a:r>
              <a:rPr lang="es-ES" sz="900" dirty="0">
                <a:solidFill>
                  <a:srgbClr val="FFC000"/>
                </a:solidFill>
              </a:rPr>
              <a:t>-sin-flecha"&gt;</a:t>
            </a:r>
          </a:p>
          <a:p>
            <a:pPr marL="400050" lvl="1" indent="0">
              <a:buNone/>
            </a:pPr>
            <a:r>
              <a:rPr lang="es-ES" sz="900" dirty="0">
                <a:solidFill>
                  <a:srgbClr val="FFC000"/>
                </a:solidFill>
              </a:rPr>
              <a:t>            &lt;</a:t>
            </a:r>
            <a:r>
              <a:rPr lang="es-ES" sz="900" dirty="0" err="1">
                <a:solidFill>
                  <a:srgbClr val="FFC000"/>
                </a:solidFill>
              </a:rPr>
              <a:t>span</a:t>
            </a:r>
            <a:r>
              <a:rPr lang="es-ES" sz="900" dirty="0">
                <a:solidFill>
                  <a:srgbClr val="FFC000"/>
                </a:solidFill>
              </a:rPr>
              <a:t>&gt;</a:t>
            </a:r>
            <a:r>
              <a:rPr lang="es-ES" sz="900" dirty="0" err="1">
                <a:solidFill>
                  <a:srgbClr val="FFC000"/>
                </a:solidFill>
              </a:rPr>
              <a:t>btn</a:t>
            </a:r>
            <a:r>
              <a:rPr lang="es-ES" sz="900" dirty="0">
                <a:solidFill>
                  <a:srgbClr val="FFC000"/>
                </a:solidFill>
              </a:rPr>
              <a:t> </a:t>
            </a:r>
            <a:r>
              <a:rPr lang="es-ES" sz="900" dirty="0" err="1">
                <a:solidFill>
                  <a:srgbClr val="FFC000"/>
                </a:solidFill>
              </a:rPr>
              <a:t>trans</a:t>
            </a:r>
            <a:r>
              <a:rPr lang="es-ES" sz="900" dirty="0">
                <a:solidFill>
                  <a:srgbClr val="FFC000"/>
                </a:solidFill>
              </a:rPr>
              <a:t>&lt;/</a:t>
            </a:r>
            <a:r>
              <a:rPr lang="es-ES" sz="900" dirty="0" err="1">
                <a:solidFill>
                  <a:srgbClr val="FFC000"/>
                </a:solidFill>
              </a:rPr>
              <a:t>span</a:t>
            </a:r>
            <a:r>
              <a:rPr lang="es-ES" sz="900" dirty="0">
                <a:solidFill>
                  <a:srgbClr val="FFC000"/>
                </a:solidFill>
              </a:rPr>
              <a:t>&gt;</a:t>
            </a:r>
          </a:p>
          <a:p>
            <a:pPr marL="400050" lvl="1" indent="0">
              <a:buNone/>
            </a:pPr>
            <a:r>
              <a:rPr lang="es-ES" sz="900" dirty="0">
                <a:solidFill>
                  <a:srgbClr val="FFC000"/>
                </a:solidFill>
              </a:rPr>
              <a:t>        &lt;/a&gt;</a:t>
            </a:r>
          </a:p>
          <a:p>
            <a:pPr marL="400050" lvl="1" indent="0">
              <a:buNone/>
            </a:pPr>
            <a:r>
              <a:rPr lang="es-ES" sz="900" dirty="0">
                <a:solidFill>
                  <a:srgbClr val="FFC000"/>
                </a:solidFill>
              </a:rPr>
              <a:t>&lt;/</a:t>
            </a:r>
            <a:r>
              <a:rPr lang="es-ES" sz="900" dirty="0" err="1">
                <a:solidFill>
                  <a:srgbClr val="FFC000"/>
                </a:solidFill>
              </a:rPr>
              <a:t>form</a:t>
            </a:r>
            <a:r>
              <a:rPr lang="es-ES" sz="900" dirty="0">
                <a:solidFill>
                  <a:srgbClr val="FFC000"/>
                </a:solidFill>
              </a:rPr>
              <a:t>&gt;</a:t>
            </a:r>
          </a:p>
        </p:txBody>
      </p:sp>
      <p:pic>
        <p:nvPicPr>
          <p:cNvPr id="2" name="Imagen 1"/>
          <p:cNvPicPr>
            <a:picLocks noChangeAspect="1"/>
          </p:cNvPicPr>
          <p:nvPr/>
        </p:nvPicPr>
        <p:blipFill>
          <a:blip r:embed="rId2"/>
          <a:stretch>
            <a:fillRect/>
          </a:stretch>
        </p:blipFill>
        <p:spPr>
          <a:xfrm>
            <a:off x="5426289" y="655293"/>
            <a:ext cx="2657475" cy="1609725"/>
          </a:xfrm>
          <a:prstGeom prst="rect">
            <a:avLst/>
          </a:prstGeom>
        </p:spPr>
      </p:pic>
    </p:spTree>
    <p:extLst>
      <p:ext uri="{BB962C8B-B14F-4D97-AF65-F5344CB8AC3E}">
        <p14:creationId xmlns:p14="http://schemas.microsoft.com/office/powerpoint/2010/main" val="2907587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560174"/>
            <a:ext cx="8952698" cy="6137188"/>
          </a:xfrm>
        </p:spPr>
        <p:txBody>
          <a:bodyPr>
            <a:normAutofit lnSpcReduction="10000"/>
          </a:bodyPr>
          <a:lstStyle/>
          <a:p>
            <a:pPr marL="0" indent="0">
              <a:buNone/>
            </a:pPr>
            <a:r>
              <a:rPr lang="es-ES" sz="3600" dirty="0">
                <a:solidFill>
                  <a:schemeClr val="accent1"/>
                </a:solidFill>
                <a:latin typeface="+mj-lt"/>
                <a:ea typeface="+mj-ea"/>
                <a:cs typeface="+mj-cs"/>
              </a:rPr>
              <a:t>Modales</a:t>
            </a:r>
            <a:endParaRPr lang="es-ES" dirty="0"/>
          </a:p>
          <a:p>
            <a:pPr marL="0" indent="0">
              <a:buNone/>
            </a:pPr>
            <a:r>
              <a:rPr lang="es-ES" dirty="0"/>
              <a:t>Una ventana </a:t>
            </a:r>
            <a:r>
              <a:rPr lang="es-ES" b="1" dirty="0"/>
              <a:t>modal</a:t>
            </a:r>
            <a:r>
              <a:rPr lang="es-ES" dirty="0"/>
              <a:t> es una ventana que se abre en la página web por encima del contenido activo y que luego podemos cerrar</a:t>
            </a:r>
          </a:p>
          <a:p>
            <a:endParaRPr lang="es-ES" dirty="0"/>
          </a:p>
          <a:p>
            <a:endParaRPr lang="es-ES" dirty="0"/>
          </a:p>
          <a:p>
            <a:endParaRPr lang="es-ES" dirty="0"/>
          </a:p>
          <a:p>
            <a:pPr marL="400050" lvl="1" indent="0">
              <a:buNone/>
            </a:pPr>
            <a:endParaRPr lang="es-ES" sz="900" dirty="0">
              <a:solidFill>
                <a:srgbClr val="FFC000"/>
              </a:solidFill>
            </a:endParaRPr>
          </a:p>
          <a:p>
            <a:pPr marL="400050" lvl="1" indent="0">
              <a:buNone/>
            </a:pPr>
            <a:r>
              <a:rPr lang="es-ES" sz="900" dirty="0">
                <a:solidFill>
                  <a:srgbClr val="FFC000"/>
                </a:solidFill>
              </a:rPr>
              <a:t>&lt;div </a:t>
            </a:r>
            <a:r>
              <a:rPr lang="es-ES" sz="900" dirty="0" err="1">
                <a:solidFill>
                  <a:srgbClr val="FFC000"/>
                </a:solidFill>
              </a:rPr>
              <a:t>class</a:t>
            </a:r>
            <a:r>
              <a:rPr lang="es-ES" sz="900" dirty="0">
                <a:solidFill>
                  <a:srgbClr val="FFC000"/>
                </a:solidFill>
              </a:rPr>
              <a:t>="modal </a:t>
            </a:r>
            <a:r>
              <a:rPr lang="es-ES" sz="900" dirty="0" err="1">
                <a:solidFill>
                  <a:srgbClr val="FFC000"/>
                </a:solidFill>
              </a:rPr>
              <a:t>fade</a:t>
            </a:r>
            <a:r>
              <a:rPr lang="es-ES" sz="900" dirty="0">
                <a:solidFill>
                  <a:srgbClr val="FFC000"/>
                </a:solidFill>
              </a:rPr>
              <a:t> modal-respuesta-</a:t>
            </a:r>
            <a:r>
              <a:rPr lang="es-ES" sz="900" dirty="0" err="1">
                <a:solidFill>
                  <a:srgbClr val="FFC000"/>
                </a:solidFill>
              </a:rPr>
              <a:t>responsive</a:t>
            </a:r>
            <a:r>
              <a:rPr lang="es-ES" sz="900" dirty="0">
                <a:solidFill>
                  <a:srgbClr val="FFC000"/>
                </a:solidFill>
              </a:rPr>
              <a:t>" id="modal-respuesta" </a:t>
            </a:r>
            <a:r>
              <a:rPr lang="es-ES" sz="900" dirty="0" err="1">
                <a:solidFill>
                  <a:srgbClr val="FFC000"/>
                </a:solidFill>
              </a:rPr>
              <a:t>tabindex</a:t>
            </a:r>
            <a:r>
              <a:rPr lang="es-ES" sz="900" dirty="0">
                <a:solidFill>
                  <a:srgbClr val="FFC000"/>
                </a:solidFill>
              </a:rPr>
              <a:t>="-1" role="</a:t>
            </a:r>
            <a:r>
              <a:rPr lang="es-ES" sz="900" dirty="0" err="1">
                <a:solidFill>
                  <a:srgbClr val="FFC000"/>
                </a:solidFill>
              </a:rPr>
              <a:t>dialog</a:t>
            </a:r>
            <a:r>
              <a:rPr lang="es-ES" sz="900" dirty="0">
                <a:solidFill>
                  <a:srgbClr val="FFC000"/>
                </a:solidFill>
              </a:rPr>
              <a:t>" aria-</a:t>
            </a:r>
            <a:r>
              <a:rPr lang="es-ES" sz="900" dirty="0" err="1">
                <a:solidFill>
                  <a:srgbClr val="FFC000"/>
                </a:solidFill>
              </a:rPr>
              <a:t>labelledby</a:t>
            </a:r>
            <a:r>
              <a:rPr lang="es-ES" sz="900" dirty="0">
                <a:solidFill>
                  <a:srgbClr val="FFC000"/>
                </a:solidFill>
              </a:rPr>
              <a:t>="modal-</a:t>
            </a:r>
            <a:r>
              <a:rPr lang="es-ES" sz="900" dirty="0" err="1">
                <a:solidFill>
                  <a:srgbClr val="FFC000"/>
                </a:solidFill>
              </a:rPr>
              <a:t>respuestaTitle</a:t>
            </a:r>
            <a:r>
              <a:rPr lang="es-ES" sz="900" dirty="0">
                <a:solidFill>
                  <a:srgbClr val="FFC000"/>
                </a:solidFill>
              </a:rPr>
              <a:t>" aria-</a:t>
            </a:r>
            <a:r>
              <a:rPr lang="es-ES" sz="900" dirty="0" err="1">
                <a:solidFill>
                  <a:srgbClr val="FFC000"/>
                </a:solidFill>
              </a:rPr>
              <a:t>hidden</a:t>
            </a:r>
            <a:r>
              <a:rPr lang="es-ES" sz="900" dirty="0">
                <a:solidFill>
                  <a:srgbClr val="FFC000"/>
                </a:solidFill>
              </a:rPr>
              <a:t>="true"&gt;</a:t>
            </a:r>
          </a:p>
          <a:p>
            <a:pPr marL="400050" lvl="1" indent="0">
              <a:buNone/>
            </a:pPr>
            <a:r>
              <a:rPr lang="es-ES" sz="900" dirty="0">
                <a:solidFill>
                  <a:srgbClr val="FFC000"/>
                </a:solidFill>
              </a:rPr>
              <a:t>		&lt;div </a:t>
            </a:r>
            <a:r>
              <a:rPr lang="es-ES" sz="900" dirty="0" err="1">
                <a:solidFill>
                  <a:srgbClr val="FFC000"/>
                </a:solidFill>
              </a:rPr>
              <a:t>class</a:t>
            </a:r>
            <a:r>
              <a:rPr lang="es-ES" sz="900" dirty="0">
                <a:solidFill>
                  <a:srgbClr val="FFC000"/>
                </a:solidFill>
              </a:rPr>
              <a:t>="modal-</a:t>
            </a:r>
            <a:r>
              <a:rPr lang="es-ES" sz="900" dirty="0" err="1">
                <a:solidFill>
                  <a:srgbClr val="FFC000"/>
                </a:solidFill>
              </a:rPr>
              <a:t>dialog</a:t>
            </a:r>
            <a:r>
              <a:rPr lang="es-ES" sz="900" dirty="0">
                <a:solidFill>
                  <a:srgbClr val="FFC000"/>
                </a:solidFill>
              </a:rPr>
              <a:t> modal-</a:t>
            </a:r>
            <a:r>
              <a:rPr lang="es-ES" sz="900" dirty="0" err="1">
                <a:solidFill>
                  <a:srgbClr val="FFC000"/>
                </a:solidFill>
              </a:rPr>
              <a:t>dialog</a:t>
            </a:r>
            <a:r>
              <a:rPr lang="es-ES" sz="900" dirty="0">
                <a:solidFill>
                  <a:srgbClr val="FFC000"/>
                </a:solidFill>
              </a:rPr>
              <a:t>-</a:t>
            </a:r>
            <a:r>
              <a:rPr lang="es-ES" sz="900" dirty="0" err="1">
                <a:solidFill>
                  <a:srgbClr val="FFC000"/>
                </a:solidFill>
              </a:rPr>
              <a:t>centered</a:t>
            </a:r>
            <a:r>
              <a:rPr lang="es-ES" sz="900" dirty="0">
                <a:solidFill>
                  <a:srgbClr val="FFC000"/>
                </a:solidFill>
              </a:rPr>
              <a:t>" role="</a:t>
            </a:r>
            <a:r>
              <a:rPr lang="es-ES" sz="900" dirty="0" err="1">
                <a:solidFill>
                  <a:srgbClr val="FFC000"/>
                </a:solidFill>
              </a:rPr>
              <a:t>document</a:t>
            </a:r>
            <a:r>
              <a:rPr lang="es-ES" sz="900" dirty="0">
                <a:solidFill>
                  <a:srgbClr val="FFC000"/>
                </a:solidFill>
              </a:rPr>
              <a:t>"&gt;</a:t>
            </a:r>
          </a:p>
          <a:p>
            <a:pPr marL="400050" lvl="1" indent="0">
              <a:buNone/>
            </a:pPr>
            <a:r>
              <a:rPr lang="es-ES" sz="900" dirty="0">
                <a:solidFill>
                  <a:srgbClr val="FFC000"/>
                </a:solidFill>
              </a:rPr>
              <a:t>			&lt;div </a:t>
            </a:r>
            <a:r>
              <a:rPr lang="es-ES" sz="900" dirty="0" err="1">
                <a:solidFill>
                  <a:srgbClr val="FFC000"/>
                </a:solidFill>
              </a:rPr>
              <a:t>class</a:t>
            </a:r>
            <a:r>
              <a:rPr lang="es-ES" sz="900" dirty="0">
                <a:solidFill>
                  <a:srgbClr val="FFC000"/>
                </a:solidFill>
              </a:rPr>
              <a:t>="modal-</a:t>
            </a:r>
            <a:r>
              <a:rPr lang="es-ES" sz="900" dirty="0" err="1">
                <a:solidFill>
                  <a:srgbClr val="FFC000"/>
                </a:solidFill>
              </a:rPr>
              <a:t>content</a:t>
            </a:r>
            <a:r>
              <a:rPr lang="es-ES" sz="900" dirty="0">
                <a:solidFill>
                  <a:srgbClr val="FFC000"/>
                </a:solidFill>
              </a:rPr>
              <a:t>"&gt;</a:t>
            </a:r>
          </a:p>
          <a:p>
            <a:pPr marL="400050" lvl="1" indent="0">
              <a:buNone/>
            </a:pPr>
            <a:r>
              <a:rPr lang="es-ES" sz="900" dirty="0">
                <a:solidFill>
                  <a:srgbClr val="FFC000"/>
                </a:solidFill>
              </a:rPr>
              <a:t>				&lt;div </a:t>
            </a:r>
            <a:r>
              <a:rPr lang="es-ES" sz="900" dirty="0" err="1">
                <a:solidFill>
                  <a:srgbClr val="FFC000"/>
                </a:solidFill>
              </a:rPr>
              <a:t>class</a:t>
            </a:r>
            <a:r>
              <a:rPr lang="es-ES" sz="900" dirty="0">
                <a:solidFill>
                  <a:srgbClr val="FFC000"/>
                </a:solidFill>
              </a:rPr>
              <a:t>="modal-</a:t>
            </a:r>
            <a:r>
              <a:rPr lang="es-ES" sz="900" dirty="0" err="1">
                <a:solidFill>
                  <a:srgbClr val="FFC000"/>
                </a:solidFill>
              </a:rPr>
              <a:t>body</a:t>
            </a:r>
            <a:r>
              <a:rPr lang="es-ES" sz="900" dirty="0">
                <a:solidFill>
                  <a:srgbClr val="FFC000"/>
                </a:solidFill>
              </a:rPr>
              <a:t>"&gt;</a:t>
            </a:r>
          </a:p>
          <a:p>
            <a:pPr marL="400050" lvl="1" indent="0">
              <a:buNone/>
            </a:pPr>
            <a:r>
              <a:rPr lang="es-ES" sz="900" dirty="0">
                <a:solidFill>
                  <a:srgbClr val="FFC000"/>
                </a:solidFill>
              </a:rPr>
              <a:t>					&lt;</a:t>
            </a:r>
            <a:r>
              <a:rPr lang="es-ES" sz="900" dirty="0" err="1">
                <a:solidFill>
                  <a:srgbClr val="FFC000"/>
                </a:solidFill>
              </a:rPr>
              <a:t>button</a:t>
            </a:r>
            <a:r>
              <a:rPr lang="es-ES" sz="900" dirty="0">
                <a:solidFill>
                  <a:srgbClr val="FFC000"/>
                </a:solidFill>
              </a:rPr>
              <a:t> </a:t>
            </a:r>
            <a:r>
              <a:rPr lang="es-ES" sz="900" dirty="0" err="1">
                <a:solidFill>
                  <a:srgbClr val="FFC000"/>
                </a:solidFill>
              </a:rPr>
              <a:t>type</a:t>
            </a:r>
            <a:r>
              <a:rPr lang="es-ES" sz="900" dirty="0">
                <a:solidFill>
                  <a:srgbClr val="FFC000"/>
                </a:solidFill>
              </a:rPr>
              <a:t>="</a:t>
            </a:r>
            <a:r>
              <a:rPr lang="es-ES" sz="900" dirty="0" err="1">
                <a:solidFill>
                  <a:srgbClr val="FFC000"/>
                </a:solidFill>
              </a:rPr>
              <a:t>button</a:t>
            </a:r>
            <a:r>
              <a:rPr lang="es-ES" sz="900" dirty="0">
                <a:solidFill>
                  <a:srgbClr val="FFC000"/>
                </a:solidFill>
              </a:rPr>
              <a:t>" </a:t>
            </a:r>
            <a:r>
              <a:rPr lang="es-ES" sz="900" dirty="0" err="1">
                <a:solidFill>
                  <a:srgbClr val="FFC000"/>
                </a:solidFill>
              </a:rPr>
              <a:t>class</a:t>
            </a:r>
            <a:r>
              <a:rPr lang="es-ES" sz="900" dirty="0">
                <a:solidFill>
                  <a:srgbClr val="FFC000"/>
                </a:solidFill>
              </a:rPr>
              <a:t>="</a:t>
            </a:r>
            <a:r>
              <a:rPr lang="es-ES" sz="900" dirty="0" err="1">
                <a:solidFill>
                  <a:srgbClr val="FFC000"/>
                </a:solidFill>
              </a:rPr>
              <a:t>close</a:t>
            </a:r>
            <a:r>
              <a:rPr lang="es-ES" sz="900" dirty="0">
                <a:solidFill>
                  <a:srgbClr val="FFC000"/>
                </a:solidFill>
              </a:rPr>
              <a:t>" data-</a:t>
            </a:r>
            <a:r>
              <a:rPr lang="es-ES" sz="900" dirty="0" err="1">
                <a:solidFill>
                  <a:srgbClr val="FFC000"/>
                </a:solidFill>
              </a:rPr>
              <a:t>dismiss</a:t>
            </a:r>
            <a:r>
              <a:rPr lang="es-ES" sz="900" dirty="0">
                <a:solidFill>
                  <a:srgbClr val="FFC000"/>
                </a:solidFill>
              </a:rPr>
              <a:t>="modal" aria-</a:t>
            </a:r>
            <a:r>
              <a:rPr lang="es-ES" sz="900" dirty="0" err="1">
                <a:solidFill>
                  <a:srgbClr val="FFC000"/>
                </a:solidFill>
              </a:rPr>
              <a:t>label</a:t>
            </a:r>
            <a:r>
              <a:rPr lang="es-ES" sz="900" dirty="0">
                <a:solidFill>
                  <a:srgbClr val="FFC000"/>
                </a:solidFill>
              </a:rPr>
              <a:t>="</a:t>
            </a:r>
            <a:r>
              <a:rPr lang="es-ES" sz="900" dirty="0" err="1">
                <a:solidFill>
                  <a:srgbClr val="FFC000"/>
                </a:solidFill>
              </a:rPr>
              <a:t>Close</a:t>
            </a:r>
            <a:r>
              <a:rPr lang="es-ES" sz="900" dirty="0">
                <a:solidFill>
                  <a:srgbClr val="FFC000"/>
                </a:solidFill>
              </a:rPr>
              <a:t>"&gt;</a:t>
            </a:r>
          </a:p>
          <a:p>
            <a:pPr marL="400050" lvl="1" indent="0">
              <a:buNone/>
            </a:pPr>
            <a:r>
              <a:rPr lang="es-ES" sz="900" dirty="0">
                <a:solidFill>
                  <a:srgbClr val="FFC000"/>
                </a:solidFill>
              </a:rPr>
              <a:t>					&lt;</a:t>
            </a:r>
            <a:r>
              <a:rPr lang="es-ES" sz="900" dirty="0" err="1">
                <a:solidFill>
                  <a:srgbClr val="FFC000"/>
                </a:solidFill>
              </a:rPr>
              <a:t>span</a:t>
            </a:r>
            <a:r>
              <a:rPr lang="es-ES" sz="900" dirty="0">
                <a:solidFill>
                  <a:srgbClr val="FFC000"/>
                </a:solidFill>
              </a:rPr>
              <a:t> aria-</a:t>
            </a:r>
            <a:r>
              <a:rPr lang="es-ES" sz="900" dirty="0" err="1">
                <a:solidFill>
                  <a:srgbClr val="FFC000"/>
                </a:solidFill>
              </a:rPr>
              <a:t>hidden</a:t>
            </a:r>
            <a:r>
              <a:rPr lang="es-ES" sz="900" dirty="0">
                <a:solidFill>
                  <a:srgbClr val="FFC000"/>
                </a:solidFill>
              </a:rPr>
              <a:t>="true"&gt;×&lt;/</a:t>
            </a:r>
            <a:r>
              <a:rPr lang="es-ES" sz="900" dirty="0" err="1">
                <a:solidFill>
                  <a:srgbClr val="FFC000"/>
                </a:solidFill>
              </a:rPr>
              <a:t>span</a:t>
            </a:r>
            <a:r>
              <a:rPr lang="es-ES" sz="900" dirty="0">
                <a:solidFill>
                  <a:srgbClr val="FFC000"/>
                </a:solidFill>
              </a:rPr>
              <a:t>&gt;</a:t>
            </a:r>
          </a:p>
          <a:p>
            <a:pPr marL="400050" lvl="1" indent="0">
              <a:buNone/>
            </a:pPr>
            <a:r>
              <a:rPr lang="es-ES" sz="900" dirty="0">
                <a:solidFill>
                  <a:srgbClr val="FFC000"/>
                </a:solidFill>
              </a:rPr>
              <a:t>					&lt;/</a:t>
            </a:r>
            <a:r>
              <a:rPr lang="es-ES" sz="900" dirty="0" err="1">
                <a:solidFill>
                  <a:srgbClr val="FFC000"/>
                </a:solidFill>
              </a:rPr>
              <a:t>button</a:t>
            </a:r>
            <a:r>
              <a:rPr lang="es-ES" sz="900" dirty="0">
                <a:solidFill>
                  <a:srgbClr val="FFC000"/>
                </a:solidFill>
              </a:rPr>
              <a:t>&gt;</a:t>
            </a:r>
          </a:p>
          <a:p>
            <a:pPr marL="400050" lvl="1" indent="0">
              <a:buNone/>
            </a:pPr>
            <a:r>
              <a:rPr lang="es-ES" sz="900" dirty="0">
                <a:solidFill>
                  <a:srgbClr val="FFC000"/>
                </a:solidFill>
              </a:rPr>
              <a:t>					&lt;h3 </a:t>
            </a:r>
            <a:r>
              <a:rPr lang="es-ES" sz="900" dirty="0" err="1">
                <a:solidFill>
                  <a:srgbClr val="FFC000"/>
                </a:solidFill>
              </a:rPr>
              <a:t>class</a:t>
            </a:r>
            <a:r>
              <a:rPr lang="es-ES" sz="900" dirty="0">
                <a:solidFill>
                  <a:srgbClr val="FFC000"/>
                </a:solidFill>
              </a:rPr>
              <a:t>="titulo-modal"&gt;&lt;/h3&gt;</a:t>
            </a:r>
          </a:p>
          <a:p>
            <a:pPr marL="400050" lvl="1" indent="0">
              <a:buNone/>
            </a:pPr>
            <a:r>
              <a:rPr lang="es-ES" sz="900" dirty="0">
                <a:solidFill>
                  <a:srgbClr val="FFC000"/>
                </a:solidFill>
              </a:rPr>
              <a:t>					&lt;p </a:t>
            </a:r>
            <a:r>
              <a:rPr lang="es-ES" sz="900" dirty="0" err="1">
                <a:solidFill>
                  <a:srgbClr val="FFC000"/>
                </a:solidFill>
              </a:rPr>
              <a:t>class</a:t>
            </a:r>
            <a:r>
              <a:rPr lang="es-ES" sz="900" dirty="0">
                <a:solidFill>
                  <a:srgbClr val="FFC000"/>
                </a:solidFill>
              </a:rPr>
              <a:t>="</a:t>
            </a:r>
            <a:r>
              <a:rPr lang="es-ES" sz="900" dirty="0" err="1">
                <a:solidFill>
                  <a:srgbClr val="FFC000"/>
                </a:solidFill>
              </a:rPr>
              <a:t>info</a:t>
            </a:r>
            <a:r>
              <a:rPr lang="es-ES" sz="900" dirty="0">
                <a:solidFill>
                  <a:srgbClr val="FFC000"/>
                </a:solidFill>
              </a:rPr>
              <a:t>-modal"&gt;&lt;/p&gt;</a:t>
            </a:r>
          </a:p>
          <a:p>
            <a:pPr marL="400050" lvl="1" indent="0">
              <a:buNone/>
            </a:pPr>
            <a:r>
              <a:rPr lang="es-ES" sz="900" dirty="0">
                <a:solidFill>
                  <a:srgbClr val="FFC000"/>
                </a:solidFill>
              </a:rPr>
              <a:t>				&lt;/div&gt;</a:t>
            </a:r>
          </a:p>
          <a:p>
            <a:pPr marL="400050" lvl="1" indent="0">
              <a:buNone/>
            </a:pPr>
            <a:r>
              <a:rPr lang="es-ES" sz="900" dirty="0">
                <a:solidFill>
                  <a:srgbClr val="FFC000"/>
                </a:solidFill>
              </a:rPr>
              <a:t>			&lt;/div&gt;</a:t>
            </a:r>
          </a:p>
          <a:p>
            <a:pPr marL="400050" lvl="1" indent="0">
              <a:buNone/>
            </a:pPr>
            <a:r>
              <a:rPr lang="es-ES" sz="900" dirty="0">
                <a:solidFill>
                  <a:srgbClr val="FFC000"/>
                </a:solidFill>
              </a:rPr>
              <a:t>		&lt;/div&gt;</a:t>
            </a:r>
          </a:p>
          <a:p>
            <a:pPr marL="400050" lvl="1" indent="0">
              <a:buNone/>
            </a:pPr>
            <a:r>
              <a:rPr lang="es-ES" sz="900" dirty="0">
                <a:solidFill>
                  <a:srgbClr val="FFC000"/>
                </a:solidFill>
              </a:rPr>
              <a:t>	&lt;/div&gt;</a:t>
            </a:r>
            <a:endParaRPr lang="es-ES" dirty="0"/>
          </a:p>
        </p:txBody>
      </p:sp>
      <p:pic>
        <p:nvPicPr>
          <p:cNvPr id="4" name="Imagen 3"/>
          <p:cNvPicPr>
            <a:picLocks noChangeAspect="1"/>
          </p:cNvPicPr>
          <p:nvPr/>
        </p:nvPicPr>
        <p:blipFill>
          <a:blip r:embed="rId2"/>
          <a:stretch>
            <a:fillRect/>
          </a:stretch>
        </p:blipFill>
        <p:spPr>
          <a:xfrm>
            <a:off x="1001927" y="2014151"/>
            <a:ext cx="1143000" cy="457200"/>
          </a:xfrm>
          <a:prstGeom prst="rect">
            <a:avLst/>
          </a:prstGeom>
        </p:spPr>
      </p:pic>
      <p:pic>
        <p:nvPicPr>
          <p:cNvPr id="6" name="Imagen 5"/>
          <p:cNvPicPr>
            <a:picLocks noChangeAspect="1"/>
          </p:cNvPicPr>
          <p:nvPr/>
        </p:nvPicPr>
        <p:blipFill>
          <a:blip r:embed="rId3"/>
          <a:stretch>
            <a:fillRect/>
          </a:stretch>
        </p:blipFill>
        <p:spPr>
          <a:xfrm>
            <a:off x="5502876" y="1640565"/>
            <a:ext cx="4893276" cy="1296100"/>
          </a:xfrm>
          <a:prstGeom prst="rect">
            <a:avLst/>
          </a:prstGeom>
        </p:spPr>
      </p:pic>
    </p:spTree>
    <p:extLst>
      <p:ext uri="{BB962C8B-B14F-4D97-AF65-F5344CB8AC3E}">
        <p14:creationId xmlns:p14="http://schemas.microsoft.com/office/powerpoint/2010/main" val="2682340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453081"/>
            <a:ext cx="8596668" cy="5588281"/>
          </a:xfrm>
        </p:spPr>
        <p:txBody>
          <a:bodyPr/>
          <a:lstStyle/>
          <a:p>
            <a:pPr marL="0" indent="0">
              <a:buNone/>
            </a:pPr>
            <a:r>
              <a:rPr lang="es-ES" sz="3600" dirty="0">
                <a:solidFill>
                  <a:schemeClr val="accent1"/>
                </a:solidFill>
                <a:latin typeface="+mj-lt"/>
                <a:ea typeface="+mj-ea"/>
                <a:cs typeface="+mj-cs"/>
              </a:rPr>
              <a:t>Botones</a:t>
            </a:r>
            <a:endParaRPr lang="es-ES" dirty="0"/>
          </a:p>
          <a:p>
            <a:pPr marL="0" indent="0">
              <a:buNone/>
            </a:pPr>
            <a:r>
              <a:rPr lang="es-ES" dirty="0"/>
              <a:t>Un botón nos permite realizar una acción con el formulario que lo contenga.</a:t>
            </a:r>
          </a:p>
          <a:p>
            <a:endParaRPr lang="es-ES" dirty="0"/>
          </a:p>
          <a:p>
            <a:endParaRPr lang="es-ES" dirty="0"/>
          </a:p>
          <a:p>
            <a:endParaRPr lang="es-ES" dirty="0"/>
          </a:p>
          <a:p>
            <a:endParaRPr lang="es-ES" dirty="0"/>
          </a:p>
        </p:txBody>
      </p:sp>
      <p:pic>
        <p:nvPicPr>
          <p:cNvPr id="4" name="Imagen 3"/>
          <p:cNvPicPr>
            <a:picLocks noChangeAspect="1"/>
          </p:cNvPicPr>
          <p:nvPr/>
        </p:nvPicPr>
        <p:blipFill>
          <a:blip r:embed="rId2"/>
          <a:stretch>
            <a:fillRect/>
          </a:stretch>
        </p:blipFill>
        <p:spPr>
          <a:xfrm>
            <a:off x="533400" y="1969440"/>
            <a:ext cx="2514600" cy="657225"/>
          </a:xfrm>
          <a:prstGeom prst="rect">
            <a:avLst/>
          </a:prstGeom>
        </p:spPr>
      </p:pic>
      <p:sp>
        <p:nvSpPr>
          <p:cNvPr id="5" name="Rectángulo 4"/>
          <p:cNvSpPr/>
          <p:nvPr/>
        </p:nvSpPr>
        <p:spPr>
          <a:xfrm>
            <a:off x="0" y="3005605"/>
            <a:ext cx="6096000" cy="507831"/>
          </a:xfrm>
          <a:prstGeom prst="rect">
            <a:avLst/>
          </a:prstGeom>
        </p:spPr>
        <p:txBody>
          <a:bodyPr>
            <a:spAutoFit/>
          </a:bodyPr>
          <a:lstStyle/>
          <a:p>
            <a:pPr marL="400050" lvl="1" indent="0">
              <a:buNone/>
            </a:pPr>
            <a:r>
              <a:rPr lang="es-ES" sz="900" dirty="0">
                <a:solidFill>
                  <a:srgbClr val="FFC000"/>
                </a:solidFill>
              </a:rPr>
              <a:t>&lt;a </a:t>
            </a:r>
            <a:r>
              <a:rPr lang="es-ES" sz="900" dirty="0" err="1">
                <a:solidFill>
                  <a:srgbClr val="FFC000"/>
                </a:solidFill>
              </a:rPr>
              <a:t>href</a:t>
            </a:r>
            <a:r>
              <a:rPr lang="es-ES" sz="900" dirty="0">
                <a:solidFill>
                  <a:srgbClr val="FFC000"/>
                </a:solidFill>
              </a:rPr>
              <a:t>="#" id="" </a:t>
            </a:r>
            <a:r>
              <a:rPr lang="es-ES" sz="900" dirty="0" err="1">
                <a:solidFill>
                  <a:srgbClr val="FFC000"/>
                </a:solidFill>
              </a:rPr>
              <a:t>class</a:t>
            </a:r>
            <a:r>
              <a:rPr lang="es-ES" sz="900" dirty="0">
                <a:solidFill>
                  <a:srgbClr val="FFC000"/>
                </a:solidFill>
              </a:rPr>
              <a:t>="</a:t>
            </a:r>
            <a:r>
              <a:rPr lang="es-ES" sz="900" dirty="0" err="1">
                <a:solidFill>
                  <a:srgbClr val="FFC000"/>
                </a:solidFill>
              </a:rPr>
              <a:t>btn</a:t>
            </a:r>
            <a:r>
              <a:rPr lang="es-ES" sz="900" dirty="0">
                <a:solidFill>
                  <a:srgbClr val="FFC000"/>
                </a:solidFill>
              </a:rPr>
              <a:t> </a:t>
            </a:r>
            <a:r>
              <a:rPr lang="es-ES" sz="900" dirty="0" err="1">
                <a:solidFill>
                  <a:srgbClr val="FFC000"/>
                </a:solidFill>
              </a:rPr>
              <a:t>btn-generic</a:t>
            </a:r>
            <a:r>
              <a:rPr lang="es-ES" sz="900" dirty="0">
                <a:solidFill>
                  <a:srgbClr val="FFC000"/>
                </a:solidFill>
              </a:rPr>
              <a:t> </a:t>
            </a:r>
            <a:r>
              <a:rPr lang="es-ES" sz="900" dirty="0" err="1">
                <a:solidFill>
                  <a:srgbClr val="FFC000"/>
                </a:solidFill>
              </a:rPr>
              <a:t>btn-generic-orange</a:t>
            </a:r>
            <a:r>
              <a:rPr lang="es-ES" sz="900" dirty="0">
                <a:solidFill>
                  <a:srgbClr val="FFC000"/>
                </a:solidFill>
              </a:rPr>
              <a:t> </a:t>
            </a:r>
            <a:r>
              <a:rPr lang="es-ES" sz="900" dirty="0" err="1">
                <a:solidFill>
                  <a:srgbClr val="FFC000"/>
                </a:solidFill>
              </a:rPr>
              <a:t>btn</a:t>
            </a:r>
            <a:r>
              <a:rPr lang="es-ES" sz="900" dirty="0">
                <a:solidFill>
                  <a:srgbClr val="FFC000"/>
                </a:solidFill>
              </a:rPr>
              <a:t>-sin-flecha"&gt;</a:t>
            </a:r>
          </a:p>
          <a:p>
            <a:pPr marL="400050" lvl="1" indent="0">
              <a:buNone/>
            </a:pPr>
            <a:r>
              <a:rPr lang="es-ES" sz="900" dirty="0">
                <a:solidFill>
                  <a:srgbClr val="FFC000"/>
                </a:solidFill>
              </a:rPr>
              <a:t>	&lt;</a:t>
            </a:r>
            <a:r>
              <a:rPr lang="es-ES" sz="900" dirty="0" err="1">
                <a:solidFill>
                  <a:srgbClr val="FFC000"/>
                </a:solidFill>
              </a:rPr>
              <a:t>span</a:t>
            </a:r>
            <a:r>
              <a:rPr lang="es-ES" sz="900" dirty="0">
                <a:solidFill>
                  <a:srgbClr val="FFC000"/>
                </a:solidFill>
              </a:rPr>
              <a:t>&gt;</a:t>
            </a:r>
            <a:r>
              <a:rPr lang="es-ES" sz="900" dirty="0" err="1">
                <a:solidFill>
                  <a:srgbClr val="FFC000"/>
                </a:solidFill>
              </a:rPr>
              <a:t>btn</a:t>
            </a:r>
            <a:r>
              <a:rPr lang="es-ES" sz="900" dirty="0">
                <a:solidFill>
                  <a:srgbClr val="FFC000"/>
                </a:solidFill>
              </a:rPr>
              <a:t> </a:t>
            </a:r>
            <a:r>
              <a:rPr lang="es-ES" sz="900" dirty="0" err="1">
                <a:solidFill>
                  <a:srgbClr val="FFC000"/>
                </a:solidFill>
              </a:rPr>
              <a:t>orange</a:t>
            </a:r>
            <a:r>
              <a:rPr lang="es-ES" sz="900" dirty="0">
                <a:solidFill>
                  <a:srgbClr val="FFC000"/>
                </a:solidFill>
              </a:rPr>
              <a:t>&lt;/</a:t>
            </a:r>
            <a:r>
              <a:rPr lang="es-ES" sz="900" dirty="0" err="1">
                <a:solidFill>
                  <a:srgbClr val="FFC000"/>
                </a:solidFill>
              </a:rPr>
              <a:t>span</a:t>
            </a:r>
            <a:r>
              <a:rPr lang="es-ES" sz="900" dirty="0">
                <a:solidFill>
                  <a:srgbClr val="FFC000"/>
                </a:solidFill>
              </a:rPr>
              <a:t>&gt;</a:t>
            </a:r>
          </a:p>
          <a:p>
            <a:pPr marL="400050" lvl="1" indent="0">
              <a:buNone/>
            </a:pPr>
            <a:r>
              <a:rPr lang="es-ES" sz="900" dirty="0">
                <a:solidFill>
                  <a:srgbClr val="FFC000"/>
                </a:solidFill>
              </a:rPr>
              <a:t>&lt;/a&gt;</a:t>
            </a:r>
          </a:p>
        </p:txBody>
      </p:sp>
      <p:pic>
        <p:nvPicPr>
          <p:cNvPr id="7" name="Imagen 6"/>
          <p:cNvPicPr>
            <a:picLocks noChangeAspect="1"/>
          </p:cNvPicPr>
          <p:nvPr/>
        </p:nvPicPr>
        <p:blipFill>
          <a:blip r:embed="rId3"/>
          <a:stretch>
            <a:fillRect/>
          </a:stretch>
        </p:blipFill>
        <p:spPr>
          <a:xfrm>
            <a:off x="5821705" y="1969440"/>
            <a:ext cx="2657475" cy="723900"/>
          </a:xfrm>
          <a:prstGeom prst="rect">
            <a:avLst/>
          </a:prstGeom>
        </p:spPr>
      </p:pic>
      <p:sp>
        <p:nvSpPr>
          <p:cNvPr id="12" name="Rectángulo 11"/>
          <p:cNvSpPr/>
          <p:nvPr/>
        </p:nvSpPr>
        <p:spPr>
          <a:xfrm>
            <a:off x="4698641" y="3025664"/>
            <a:ext cx="4903601" cy="507831"/>
          </a:xfrm>
          <a:prstGeom prst="rect">
            <a:avLst/>
          </a:prstGeom>
        </p:spPr>
        <p:txBody>
          <a:bodyPr wrap="square">
            <a:spAutoFit/>
          </a:bodyPr>
          <a:lstStyle/>
          <a:p>
            <a:pPr marL="400050" lvl="1"/>
            <a:r>
              <a:rPr lang="es-ES" sz="900" dirty="0">
                <a:solidFill>
                  <a:srgbClr val="FFC000"/>
                </a:solidFill>
              </a:rPr>
              <a:t>&lt;a </a:t>
            </a:r>
            <a:r>
              <a:rPr lang="es-ES" sz="900" dirty="0" err="1">
                <a:solidFill>
                  <a:srgbClr val="FFC000"/>
                </a:solidFill>
              </a:rPr>
              <a:t>href</a:t>
            </a:r>
            <a:r>
              <a:rPr lang="es-ES" sz="900" dirty="0">
                <a:solidFill>
                  <a:srgbClr val="FFC000"/>
                </a:solidFill>
              </a:rPr>
              <a:t>="#" id="" </a:t>
            </a:r>
            <a:r>
              <a:rPr lang="es-ES" sz="900" dirty="0" err="1">
                <a:solidFill>
                  <a:srgbClr val="FFC000"/>
                </a:solidFill>
              </a:rPr>
              <a:t>class</a:t>
            </a:r>
            <a:r>
              <a:rPr lang="es-ES" sz="900" dirty="0">
                <a:solidFill>
                  <a:srgbClr val="FFC000"/>
                </a:solidFill>
              </a:rPr>
              <a:t>="</a:t>
            </a:r>
            <a:r>
              <a:rPr lang="es-ES" sz="900" dirty="0" err="1">
                <a:solidFill>
                  <a:srgbClr val="FFC000"/>
                </a:solidFill>
              </a:rPr>
              <a:t>btn</a:t>
            </a:r>
            <a:r>
              <a:rPr lang="es-ES" sz="900" dirty="0">
                <a:solidFill>
                  <a:srgbClr val="FFC000"/>
                </a:solidFill>
              </a:rPr>
              <a:t> </a:t>
            </a:r>
            <a:r>
              <a:rPr lang="es-ES" sz="900" dirty="0" err="1">
                <a:solidFill>
                  <a:srgbClr val="FFC000"/>
                </a:solidFill>
              </a:rPr>
              <a:t>btn-generic</a:t>
            </a:r>
            <a:r>
              <a:rPr lang="es-ES" sz="900" dirty="0">
                <a:solidFill>
                  <a:srgbClr val="FFC000"/>
                </a:solidFill>
              </a:rPr>
              <a:t> </a:t>
            </a:r>
            <a:r>
              <a:rPr lang="es-ES" sz="900" dirty="0" err="1">
                <a:solidFill>
                  <a:srgbClr val="FFC000"/>
                </a:solidFill>
              </a:rPr>
              <a:t>btn-generic-orange-trans</a:t>
            </a:r>
            <a:r>
              <a:rPr lang="es-ES" sz="900" dirty="0">
                <a:solidFill>
                  <a:srgbClr val="FFC000"/>
                </a:solidFill>
              </a:rPr>
              <a:t> </a:t>
            </a:r>
            <a:r>
              <a:rPr lang="es-ES" sz="900" dirty="0" err="1">
                <a:solidFill>
                  <a:srgbClr val="FFC000"/>
                </a:solidFill>
              </a:rPr>
              <a:t>btn</a:t>
            </a:r>
            <a:r>
              <a:rPr lang="es-ES" sz="900" dirty="0">
                <a:solidFill>
                  <a:srgbClr val="FFC000"/>
                </a:solidFill>
              </a:rPr>
              <a:t>-sin-flecha"&gt;</a:t>
            </a:r>
          </a:p>
          <a:p>
            <a:pPr marL="400050" lvl="1"/>
            <a:r>
              <a:rPr lang="es-ES" sz="900" dirty="0">
                <a:solidFill>
                  <a:srgbClr val="FFC000"/>
                </a:solidFill>
              </a:rPr>
              <a:t>	&lt;</a:t>
            </a:r>
            <a:r>
              <a:rPr lang="es-ES" sz="900" dirty="0" err="1">
                <a:solidFill>
                  <a:srgbClr val="FFC000"/>
                </a:solidFill>
              </a:rPr>
              <a:t>span</a:t>
            </a:r>
            <a:r>
              <a:rPr lang="es-ES" sz="900" dirty="0">
                <a:solidFill>
                  <a:srgbClr val="FFC000"/>
                </a:solidFill>
              </a:rPr>
              <a:t>&gt;</a:t>
            </a:r>
            <a:r>
              <a:rPr lang="es-ES" sz="900" dirty="0" err="1">
                <a:solidFill>
                  <a:srgbClr val="FFC000"/>
                </a:solidFill>
              </a:rPr>
              <a:t>btn</a:t>
            </a:r>
            <a:r>
              <a:rPr lang="es-ES" sz="900" dirty="0">
                <a:solidFill>
                  <a:srgbClr val="FFC000"/>
                </a:solidFill>
              </a:rPr>
              <a:t> </a:t>
            </a:r>
            <a:r>
              <a:rPr lang="es-ES" sz="900" dirty="0" err="1">
                <a:solidFill>
                  <a:srgbClr val="FFC000"/>
                </a:solidFill>
              </a:rPr>
              <a:t>trans</a:t>
            </a:r>
            <a:r>
              <a:rPr lang="es-ES" sz="900" dirty="0">
                <a:solidFill>
                  <a:srgbClr val="FFC000"/>
                </a:solidFill>
              </a:rPr>
              <a:t>&lt;/</a:t>
            </a:r>
            <a:r>
              <a:rPr lang="es-ES" sz="900" dirty="0" err="1">
                <a:solidFill>
                  <a:srgbClr val="FFC000"/>
                </a:solidFill>
              </a:rPr>
              <a:t>span</a:t>
            </a:r>
            <a:r>
              <a:rPr lang="es-ES" sz="900" dirty="0">
                <a:solidFill>
                  <a:srgbClr val="FFC000"/>
                </a:solidFill>
              </a:rPr>
              <a:t>&gt;</a:t>
            </a:r>
          </a:p>
          <a:p>
            <a:pPr marL="400050" lvl="1"/>
            <a:r>
              <a:rPr lang="es-ES" sz="900" dirty="0">
                <a:solidFill>
                  <a:srgbClr val="FFC000"/>
                </a:solidFill>
              </a:rPr>
              <a:t>&lt;/a&gt;</a:t>
            </a:r>
          </a:p>
        </p:txBody>
      </p:sp>
      <p:pic>
        <p:nvPicPr>
          <p:cNvPr id="13" name="Imagen 12"/>
          <p:cNvPicPr>
            <a:picLocks noChangeAspect="1"/>
          </p:cNvPicPr>
          <p:nvPr/>
        </p:nvPicPr>
        <p:blipFill>
          <a:blip r:embed="rId4"/>
          <a:stretch>
            <a:fillRect/>
          </a:stretch>
        </p:blipFill>
        <p:spPr>
          <a:xfrm>
            <a:off x="600075" y="4257452"/>
            <a:ext cx="2447925" cy="647700"/>
          </a:xfrm>
          <a:prstGeom prst="rect">
            <a:avLst/>
          </a:prstGeom>
        </p:spPr>
      </p:pic>
      <p:sp>
        <p:nvSpPr>
          <p:cNvPr id="14" name="Rectángulo 13"/>
          <p:cNvSpPr/>
          <p:nvPr/>
        </p:nvSpPr>
        <p:spPr>
          <a:xfrm>
            <a:off x="533400" y="5202684"/>
            <a:ext cx="3980935" cy="507831"/>
          </a:xfrm>
          <a:prstGeom prst="rect">
            <a:avLst/>
          </a:prstGeom>
        </p:spPr>
        <p:txBody>
          <a:bodyPr wrap="square">
            <a:spAutoFit/>
          </a:bodyPr>
          <a:lstStyle/>
          <a:p>
            <a:r>
              <a:rPr lang="es-ES" sz="900" dirty="0">
                <a:solidFill>
                  <a:srgbClr val="FFC000"/>
                </a:solidFill>
              </a:rPr>
              <a:t>&lt;a </a:t>
            </a:r>
            <a:r>
              <a:rPr lang="es-ES" sz="900" dirty="0" err="1">
                <a:solidFill>
                  <a:srgbClr val="FFC000"/>
                </a:solidFill>
              </a:rPr>
              <a:t>href</a:t>
            </a:r>
            <a:r>
              <a:rPr lang="es-ES" sz="900" dirty="0">
                <a:solidFill>
                  <a:srgbClr val="FFC000"/>
                </a:solidFill>
              </a:rPr>
              <a:t>="#" id="" </a:t>
            </a:r>
            <a:r>
              <a:rPr lang="es-ES" sz="900" dirty="0" err="1">
                <a:solidFill>
                  <a:srgbClr val="FFC000"/>
                </a:solidFill>
              </a:rPr>
              <a:t>class</a:t>
            </a:r>
            <a:r>
              <a:rPr lang="es-ES" sz="900" dirty="0">
                <a:solidFill>
                  <a:srgbClr val="FFC000"/>
                </a:solidFill>
              </a:rPr>
              <a:t>="</a:t>
            </a:r>
            <a:r>
              <a:rPr lang="es-ES" sz="900" dirty="0" err="1">
                <a:solidFill>
                  <a:srgbClr val="FFC000"/>
                </a:solidFill>
              </a:rPr>
              <a:t>btn</a:t>
            </a:r>
            <a:r>
              <a:rPr lang="es-ES" sz="900" dirty="0">
                <a:solidFill>
                  <a:srgbClr val="FFC000"/>
                </a:solidFill>
              </a:rPr>
              <a:t> </a:t>
            </a:r>
            <a:r>
              <a:rPr lang="es-ES" sz="900" dirty="0" err="1">
                <a:solidFill>
                  <a:srgbClr val="FFC000"/>
                </a:solidFill>
              </a:rPr>
              <a:t>btn-generic</a:t>
            </a:r>
            <a:r>
              <a:rPr lang="es-ES" sz="900" dirty="0">
                <a:solidFill>
                  <a:srgbClr val="FFC000"/>
                </a:solidFill>
              </a:rPr>
              <a:t> </a:t>
            </a:r>
            <a:r>
              <a:rPr lang="es-ES" sz="900" dirty="0" err="1">
                <a:solidFill>
                  <a:srgbClr val="FFC000"/>
                </a:solidFill>
              </a:rPr>
              <a:t>btn-generic-green</a:t>
            </a:r>
            <a:r>
              <a:rPr lang="es-ES" sz="900" dirty="0">
                <a:solidFill>
                  <a:srgbClr val="FFC000"/>
                </a:solidFill>
              </a:rPr>
              <a:t> </a:t>
            </a:r>
            <a:r>
              <a:rPr lang="es-ES" sz="900" dirty="0" err="1">
                <a:solidFill>
                  <a:srgbClr val="FFC000"/>
                </a:solidFill>
              </a:rPr>
              <a:t>btn</a:t>
            </a:r>
            <a:r>
              <a:rPr lang="es-ES" sz="900" dirty="0">
                <a:solidFill>
                  <a:srgbClr val="FFC000"/>
                </a:solidFill>
              </a:rPr>
              <a:t>-sin-flecha"&gt;</a:t>
            </a:r>
          </a:p>
          <a:p>
            <a:r>
              <a:rPr lang="es-ES" sz="900" dirty="0">
                <a:solidFill>
                  <a:srgbClr val="FFC000"/>
                </a:solidFill>
              </a:rPr>
              <a:t>	&lt;</a:t>
            </a:r>
            <a:r>
              <a:rPr lang="es-ES" sz="900" dirty="0" err="1">
                <a:solidFill>
                  <a:srgbClr val="FFC000"/>
                </a:solidFill>
              </a:rPr>
              <a:t>span</a:t>
            </a:r>
            <a:r>
              <a:rPr lang="es-ES" sz="900" dirty="0">
                <a:solidFill>
                  <a:srgbClr val="FFC000"/>
                </a:solidFill>
              </a:rPr>
              <a:t>&gt;</a:t>
            </a:r>
            <a:r>
              <a:rPr lang="es-ES" sz="900" dirty="0" err="1">
                <a:solidFill>
                  <a:srgbClr val="FFC000"/>
                </a:solidFill>
              </a:rPr>
              <a:t>btn</a:t>
            </a:r>
            <a:r>
              <a:rPr lang="es-ES" sz="900" dirty="0">
                <a:solidFill>
                  <a:srgbClr val="FFC000"/>
                </a:solidFill>
              </a:rPr>
              <a:t> verde&lt;/</a:t>
            </a:r>
            <a:r>
              <a:rPr lang="es-ES" sz="900" dirty="0" err="1">
                <a:solidFill>
                  <a:srgbClr val="FFC000"/>
                </a:solidFill>
              </a:rPr>
              <a:t>span</a:t>
            </a:r>
            <a:r>
              <a:rPr lang="es-ES" sz="900" dirty="0">
                <a:solidFill>
                  <a:srgbClr val="FFC000"/>
                </a:solidFill>
              </a:rPr>
              <a:t>&gt;</a:t>
            </a:r>
          </a:p>
          <a:p>
            <a:r>
              <a:rPr lang="es-ES" sz="900" dirty="0">
                <a:solidFill>
                  <a:srgbClr val="FFC000"/>
                </a:solidFill>
              </a:rPr>
              <a:t>&lt;/a&gt;</a:t>
            </a:r>
          </a:p>
        </p:txBody>
      </p:sp>
      <p:pic>
        <p:nvPicPr>
          <p:cNvPr id="15" name="Imagen 14"/>
          <p:cNvPicPr>
            <a:picLocks noChangeAspect="1"/>
          </p:cNvPicPr>
          <p:nvPr/>
        </p:nvPicPr>
        <p:blipFill>
          <a:blip r:embed="rId5"/>
          <a:stretch>
            <a:fillRect/>
          </a:stretch>
        </p:blipFill>
        <p:spPr>
          <a:xfrm>
            <a:off x="5821705" y="4257452"/>
            <a:ext cx="2447925" cy="657225"/>
          </a:xfrm>
          <a:prstGeom prst="rect">
            <a:avLst/>
          </a:prstGeom>
        </p:spPr>
      </p:pic>
      <p:sp>
        <p:nvSpPr>
          <p:cNvPr id="16" name="Rectángulo 15"/>
          <p:cNvSpPr/>
          <p:nvPr/>
        </p:nvSpPr>
        <p:spPr>
          <a:xfrm>
            <a:off x="5119602" y="5197010"/>
            <a:ext cx="4298334" cy="507831"/>
          </a:xfrm>
          <a:prstGeom prst="rect">
            <a:avLst/>
          </a:prstGeom>
        </p:spPr>
        <p:txBody>
          <a:bodyPr wrap="square">
            <a:spAutoFit/>
          </a:bodyPr>
          <a:lstStyle/>
          <a:p>
            <a:r>
              <a:rPr lang="es-ES" sz="900" dirty="0">
                <a:solidFill>
                  <a:srgbClr val="FFC000"/>
                </a:solidFill>
              </a:rPr>
              <a:t>&lt;a </a:t>
            </a:r>
            <a:r>
              <a:rPr lang="es-ES" sz="900" dirty="0" err="1">
                <a:solidFill>
                  <a:srgbClr val="FFC000"/>
                </a:solidFill>
              </a:rPr>
              <a:t>href</a:t>
            </a:r>
            <a:r>
              <a:rPr lang="es-ES" sz="900" dirty="0">
                <a:solidFill>
                  <a:srgbClr val="FFC000"/>
                </a:solidFill>
              </a:rPr>
              <a:t>="#" id="" </a:t>
            </a:r>
            <a:r>
              <a:rPr lang="es-ES" sz="900" dirty="0" err="1">
                <a:solidFill>
                  <a:srgbClr val="FFC000"/>
                </a:solidFill>
              </a:rPr>
              <a:t>class</a:t>
            </a:r>
            <a:r>
              <a:rPr lang="es-ES" sz="900" dirty="0">
                <a:solidFill>
                  <a:srgbClr val="FFC000"/>
                </a:solidFill>
              </a:rPr>
              <a:t>="</a:t>
            </a:r>
            <a:r>
              <a:rPr lang="es-ES" sz="900" dirty="0" err="1">
                <a:solidFill>
                  <a:srgbClr val="FFC000"/>
                </a:solidFill>
              </a:rPr>
              <a:t>btn</a:t>
            </a:r>
            <a:r>
              <a:rPr lang="es-ES" sz="900" dirty="0">
                <a:solidFill>
                  <a:srgbClr val="FFC000"/>
                </a:solidFill>
              </a:rPr>
              <a:t> </a:t>
            </a:r>
            <a:r>
              <a:rPr lang="es-ES" sz="900" dirty="0" err="1">
                <a:solidFill>
                  <a:srgbClr val="FFC000"/>
                </a:solidFill>
              </a:rPr>
              <a:t>btn-generic</a:t>
            </a:r>
            <a:r>
              <a:rPr lang="es-ES" sz="900" dirty="0">
                <a:solidFill>
                  <a:srgbClr val="FFC000"/>
                </a:solidFill>
              </a:rPr>
              <a:t> </a:t>
            </a:r>
            <a:r>
              <a:rPr lang="es-ES" sz="900" dirty="0" err="1">
                <a:solidFill>
                  <a:srgbClr val="FFC000"/>
                </a:solidFill>
              </a:rPr>
              <a:t>btn-generic-green-trans</a:t>
            </a:r>
            <a:r>
              <a:rPr lang="es-ES" sz="900" dirty="0">
                <a:solidFill>
                  <a:srgbClr val="FFC000"/>
                </a:solidFill>
              </a:rPr>
              <a:t> </a:t>
            </a:r>
            <a:r>
              <a:rPr lang="es-ES" sz="900" dirty="0" err="1">
                <a:solidFill>
                  <a:srgbClr val="FFC000"/>
                </a:solidFill>
              </a:rPr>
              <a:t>btn</a:t>
            </a:r>
            <a:r>
              <a:rPr lang="es-ES" sz="900" dirty="0">
                <a:solidFill>
                  <a:srgbClr val="FFC000"/>
                </a:solidFill>
              </a:rPr>
              <a:t>-sin-flecha"&gt;</a:t>
            </a:r>
          </a:p>
          <a:p>
            <a:r>
              <a:rPr lang="es-ES" sz="900" dirty="0">
                <a:solidFill>
                  <a:srgbClr val="FFC000"/>
                </a:solidFill>
              </a:rPr>
              <a:t>	&lt;</a:t>
            </a:r>
            <a:r>
              <a:rPr lang="es-ES" sz="900" dirty="0" err="1">
                <a:solidFill>
                  <a:srgbClr val="FFC000"/>
                </a:solidFill>
              </a:rPr>
              <a:t>span</a:t>
            </a:r>
            <a:r>
              <a:rPr lang="es-ES" sz="900" dirty="0">
                <a:solidFill>
                  <a:srgbClr val="FFC000"/>
                </a:solidFill>
              </a:rPr>
              <a:t>&gt;</a:t>
            </a:r>
            <a:r>
              <a:rPr lang="es-ES" sz="900" dirty="0" err="1">
                <a:solidFill>
                  <a:srgbClr val="FFC000"/>
                </a:solidFill>
              </a:rPr>
              <a:t>btn</a:t>
            </a:r>
            <a:r>
              <a:rPr lang="es-ES" sz="900" dirty="0">
                <a:solidFill>
                  <a:srgbClr val="FFC000"/>
                </a:solidFill>
              </a:rPr>
              <a:t> </a:t>
            </a:r>
            <a:r>
              <a:rPr lang="es-ES" sz="900" dirty="0" err="1">
                <a:solidFill>
                  <a:srgbClr val="FFC000"/>
                </a:solidFill>
              </a:rPr>
              <a:t>trans</a:t>
            </a:r>
            <a:r>
              <a:rPr lang="es-ES" sz="900" dirty="0">
                <a:solidFill>
                  <a:srgbClr val="FFC000"/>
                </a:solidFill>
              </a:rPr>
              <a:t>&lt;/</a:t>
            </a:r>
            <a:r>
              <a:rPr lang="es-ES" sz="900" dirty="0" err="1">
                <a:solidFill>
                  <a:srgbClr val="FFC000"/>
                </a:solidFill>
              </a:rPr>
              <a:t>span</a:t>
            </a:r>
            <a:r>
              <a:rPr lang="es-ES" sz="900" dirty="0">
                <a:solidFill>
                  <a:srgbClr val="FFC000"/>
                </a:solidFill>
              </a:rPr>
              <a:t>&gt;</a:t>
            </a:r>
          </a:p>
          <a:p>
            <a:r>
              <a:rPr lang="es-ES" sz="900" dirty="0">
                <a:solidFill>
                  <a:srgbClr val="FFC000"/>
                </a:solidFill>
              </a:rPr>
              <a:t>&lt;/a&gt;</a:t>
            </a:r>
          </a:p>
        </p:txBody>
      </p:sp>
    </p:spTree>
    <p:extLst>
      <p:ext uri="{BB962C8B-B14F-4D97-AF65-F5344CB8AC3E}">
        <p14:creationId xmlns:p14="http://schemas.microsoft.com/office/powerpoint/2010/main" val="171968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507067" y="3253946"/>
            <a:ext cx="7766936" cy="796890"/>
          </a:xfrm>
        </p:spPr>
        <p:txBody>
          <a:bodyPr/>
          <a:lstStyle/>
          <a:p>
            <a:pPr algn="ctr"/>
            <a:r>
              <a:rPr lang="es-ES" sz="4000" dirty="0"/>
              <a:t>Ejercicio </a:t>
            </a:r>
          </a:p>
        </p:txBody>
      </p:sp>
    </p:spTree>
    <p:extLst>
      <p:ext uri="{BB962C8B-B14F-4D97-AF65-F5344CB8AC3E}">
        <p14:creationId xmlns:p14="http://schemas.microsoft.com/office/powerpoint/2010/main" val="4031998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Introducción</a:t>
            </a:r>
          </a:p>
        </p:txBody>
      </p:sp>
      <p:sp>
        <p:nvSpPr>
          <p:cNvPr id="3" name="Marcador de contenido 2"/>
          <p:cNvSpPr>
            <a:spLocks noGrp="1"/>
          </p:cNvSpPr>
          <p:nvPr>
            <p:ph idx="1"/>
          </p:nvPr>
        </p:nvSpPr>
        <p:spPr/>
        <p:txBody>
          <a:bodyPr>
            <a:normAutofit/>
          </a:bodyPr>
          <a:lstStyle/>
          <a:p>
            <a:pPr algn="just"/>
            <a:r>
              <a:rPr lang="es-ES" sz="2400" dirty="0"/>
              <a:t>La </a:t>
            </a:r>
            <a:r>
              <a:rPr lang="es-ES" sz="2400" b="1" dirty="0"/>
              <a:t>maquetación web</a:t>
            </a:r>
            <a:r>
              <a:rPr lang="es-ES" sz="2400" dirty="0"/>
              <a:t> consiste en transformar el diseño de una </a:t>
            </a:r>
            <a:r>
              <a:rPr lang="es-ES" sz="2400" b="1" dirty="0"/>
              <a:t>web</a:t>
            </a:r>
            <a:r>
              <a:rPr lang="es-ES" sz="2400" dirty="0"/>
              <a:t> en un conjunto de archivos (</a:t>
            </a:r>
            <a:r>
              <a:rPr lang="es-ES" sz="2400" dirty="0" err="1"/>
              <a:t>html</a:t>
            </a:r>
            <a:r>
              <a:rPr lang="es-ES" sz="2400" dirty="0"/>
              <a:t>, </a:t>
            </a:r>
            <a:r>
              <a:rPr lang="es-ES" sz="2400" dirty="0" err="1"/>
              <a:t>css</a:t>
            </a:r>
            <a:r>
              <a:rPr lang="es-ES" sz="2400" dirty="0"/>
              <a:t> y </a:t>
            </a:r>
            <a:r>
              <a:rPr lang="es-ES" sz="2400" dirty="0" err="1"/>
              <a:t>js</a:t>
            </a:r>
            <a:r>
              <a:rPr lang="es-ES" sz="2400" dirty="0"/>
              <a:t>) para que los navegadores </a:t>
            </a:r>
            <a:r>
              <a:rPr lang="es-ES" sz="2400" b="1" dirty="0"/>
              <a:t>web</a:t>
            </a:r>
            <a:r>
              <a:rPr lang="es-ES" sz="2400" dirty="0"/>
              <a:t> puedan interpretarlos y reproducirlos correctamente en diferentes dispositivos.</a:t>
            </a:r>
          </a:p>
        </p:txBody>
      </p:sp>
    </p:spTree>
    <p:extLst>
      <p:ext uri="{BB962C8B-B14F-4D97-AF65-F5344CB8AC3E}">
        <p14:creationId xmlns:p14="http://schemas.microsoft.com/office/powerpoint/2010/main" val="782838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759855"/>
            <a:ext cx="8596668" cy="5281508"/>
          </a:xfrm>
        </p:spPr>
        <p:txBody>
          <a:bodyPr/>
          <a:lstStyle/>
          <a:p>
            <a:r>
              <a:rPr lang="es-ES" sz="2800" dirty="0"/>
              <a:t>A partir de la definición anterior trataremos de ver los elementos de la siguiente manera:</a:t>
            </a:r>
          </a:p>
          <a:p>
            <a:endParaRPr lang="es-ES" dirty="0"/>
          </a:p>
          <a:p>
            <a:pPr marL="0" indent="0">
              <a:buNone/>
            </a:pPr>
            <a:endParaRPr lang="es-ES" dirty="0"/>
          </a:p>
          <a:p>
            <a:pPr lvl="1"/>
            <a:r>
              <a:rPr lang="es-ES" sz="3600" dirty="0"/>
              <a:t>Esqueleto </a:t>
            </a:r>
            <a:r>
              <a:rPr lang="es-ES" sz="3600" dirty="0">
                <a:sym typeface="Wingdings" panose="05000000000000000000" pitchFamily="2" charset="2"/>
              </a:rPr>
              <a:t>HTML</a:t>
            </a:r>
            <a:endParaRPr lang="es-ES" sz="3600" dirty="0"/>
          </a:p>
          <a:p>
            <a:pPr lvl="1"/>
            <a:r>
              <a:rPr lang="es-ES" sz="3600" dirty="0"/>
              <a:t>Diseño </a:t>
            </a:r>
            <a:r>
              <a:rPr lang="es-ES" sz="3600" dirty="0">
                <a:sym typeface="Wingdings" panose="05000000000000000000" pitchFamily="2" charset="2"/>
              </a:rPr>
              <a:t> CSS</a:t>
            </a:r>
            <a:endParaRPr lang="es-ES" sz="3600" dirty="0"/>
          </a:p>
          <a:p>
            <a:pPr lvl="1"/>
            <a:r>
              <a:rPr lang="es-ES" sz="3600" dirty="0"/>
              <a:t>Dinamismo </a:t>
            </a:r>
            <a:r>
              <a:rPr lang="es-ES" sz="3600" dirty="0">
                <a:sym typeface="Wingdings" panose="05000000000000000000" pitchFamily="2" charset="2"/>
              </a:rPr>
              <a:t> JS</a:t>
            </a:r>
            <a:endParaRPr lang="es-ES" sz="3600" dirty="0"/>
          </a:p>
        </p:txBody>
      </p:sp>
    </p:spTree>
    <p:extLst>
      <p:ext uri="{BB962C8B-B14F-4D97-AF65-F5344CB8AC3E}">
        <p14:creationId xmlns:p14="http://schemas.microsoft.com/office/powerpoint/2010/main" val="3580734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Estándares</a:t>
            </a:r>
          </a:p>
        </p:txBody>
      </p:sp>
      <p:sp>
        <p:nvSpPr>
          <p:cNvPr id="3" name="Marcador de contenido 2"/>
          <p:cNvSpPr>
            <a:spLocks noGrp="1"/>
          </p:cNvSpPr>
          <p:nvPr>
            <p:ph idx="1"/>
          </p:nvPr>
        </p:nvSpPr>
        <p:spPr>
          <a:xfrm>
            <a:off x="677334" y="1648497"/>
            <a:ext cx="8596668" cy="4392866"/>
          </a:xfrm>
        </p:spPr>
        <p:txBody>
          <a:bodyPr>
            <a:normAutofit lnSpcReduction="10000"/>
          </a:bodyPr>
          <a:lstStyle/>
          <a:p>
            <a:pPr algn="just"/>
            <a:r>
              <a:rPr lang="es-ES" sz="2400" dirty="0"/>
              <a:t>Web comercial está compuesto por cerca de 40 personas (analistas, desarrolladores, </a:t>
            </a:r>
            <a:r>
              <a:rPr lang="es-ES" sz="2400" dirty="0" err="1"/>
              <a:t>tester</a:t>
            </a:r>
            <a:r>
              <a:rPr lang="es-ES" sz="2400" dirty="0"/>
              <a:t>…) y es un proyecto que tiene una vida de muchos años y que ha pasado por varias empresas. Está compuesto por multitud de páginas y por ello la uniformidad es vital de modo que se toman los siguientes estándares:</a:t>
            </a:r>
          </a:p>
          <a:p>
            <a:endParaRPr lang="es-ES" sz="2400" dirty="0"/>
          </a:p>
          <a:p>
            <a:pPr lvl="1"/>
            <a:r>
              <a:rPr lang="es-ES" sz="2200" dirty="0" err="1"/>
              <a:t>Bootstrap</a:t>
            </a:r>
            <a:r>
              <a:rPr lang="es-ES" sz="2200" dirty="0"/>
              <a:t> 4</a:t>
            </a:r>
          </a:p>
          <a:p>
            <a:pPr lvl="1"/>
            <a:r>
              <a:rPr lang="es-ES" sz="2200" dirty="0"/>
              <a:t>HTML5</a:t>
            </a:r>
          </a:p>
          <a:p>
            <a:pPr lvl="1"/>
            <a:r>
              <a:rPr lang="es-ES" sz="2200" dirty="0"/>
              <a:t>CSS3</a:t>
            </a:r>
          </a:p>
          <a:p>
            <a:pPr lvl="1"/>
            <a:r>
              <a:rPr lang="es-ES" sz="2200" dirty="0"/>
              <a:t>JS con </a:t>
            </a:r>
            <a:r>
              <a:rPr lang="es-ES" sz="2200" dirty="0" err="1"/>
              <a:t>jQuery</a:t>
            </a:r>
            <a:endParaRPr lang="es-ES" sz="2200" dirty="0"/>
          </a:p>
          <a:p>
            <a:endParaRPr lang="es-ES" dirty="0"/>
          </a:p>
        </p:txBody>
      </p:sp>
    </p:spTree>
    <p:extLst>
      <p:ext uri="{BB962C8B-B14F-4D97-AF65-F5344CB8AC3E}">
        <p14:creationId xmlns:p14="http://schemas.microsoft.com/office/powerpoint/2010/main" val="2180670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Decoradores</a:t>
            </a:r>
          </a:p>
        </p:txBody>
      </p:sp>
      <p:sp>
        <p:nvSpPr>
          <p:cNvPr id="3" name="Marcador de contenido 2"/>
          <p:cNvSpPr>
            <a:spLocks noGrp="1"/>
          </p:cNvSpPr>
          <p:nvPr>
            <p:ph idx="1"/>
          </p:nvPr>
        </p:nvSpPr>
        <p:spPr>
          <a:xfrm>
            <a:off x="677334" y="1506829"/>
            <a:ext cx="8596668" cy="4726546"/>
          </a:xfrm>
        </p:spPr>
        <p:txBody>
          <a:bodyPr>
            <a:normAutofit fontScale="92500" lnSpcReduction="10000"/>
          </a:bodyPr>
          <a:lstStyle/>
          <a:p>
            <a:pPr algn="just"/>
            <a:r>
              <a:rPr lang="es-ES" sz="2600" dirty="0"/>
              <a:t>Identificaremos un decorador como un </a:t>
            </a:r>
            <a:r>
              <a:rPr lang="es-ES" sz="2600" b="1" dirty="0"/>
              <a:t>MOLDE</a:t>
            </a:r>
            <a:r>
              <a:rPr lang="es-ES" sz="2600" dirty="0"/>
              <a:t> para la construcción de una página web. Hace años teníamos varios decoradores, uno por necesidad de negocio para adaptar el comportamiento a cada tipo de página.</a:t>
            </a:r>
          </a:p>
          <a:p>
            <a:pPr algn="just"/>
            <a:r>
              <a:rPr lang="es-ES" sz="2600" dirty="0"/>
              <a:t>Posteriormente y con la migración a Boostrap4 nos dimos cuenta de que la mejor opción era derivar a un decorador genérico y parametrizar las necesidades con opciones. De modo que a día de hoy los mas usados serían:</a:t>
            </a:r>
          </a:p>
          <a:p>
            <a:endParaRPr lang="es-ES" sz="2400" dirty="0"/>
          </a:p>
          <a:p>
            <a:pPr lvl="1"/>
            <a:r>
              <a:rPr lang="es-ES" sz="2200" dirty="0" err="1"/>
              <a:t>decGeneric</a:t>
            </a:r>
            <a:endParaRPr lang="es-ES" sz="2200" dirty="0"/>
          </a:p>
          <a:p>
            <a:pPr lvl="1"/>
            <a:r>
              <a:rPr lang="es-ES" sz="2200" dirty="0" err="1"/>
              <a:t>decGenericLateral</a:t>
            </a:r>
            <a:endParaRPr lang="es-ES" sz="2200" dirty="0"/>
          </a:p>
          <a:p>
            <a:pPr lvl="1"/>
            <a:r>
              <a:rPr lang="es-ES" sz="2200" dirty="0" err="1"/>
              <a:t>decURL</a:t>
            </a:r>
            <a:endParaRPr lang="es-ES" sz="2200" dirty="0"/>
          </a:p>
        </p:txBody>
      </p:sp>
    </p:spTree>
    <p:extLst>
      <p:ext uri="{BB962C8B-B14F-4D97-AF65-F5344CB8AC3E}">
        <p14:creationId xmlns:p14="http://schemas.microsoft.com/office/powerpoint/2010/main" val="3365142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515155"/>
            <a:ext cx="8596668" cy="5526207"/>
          </a:xfrm>
        </p:spPr>
        <p:txBody>
          <a:bodyPr/>
          <a:lstStyle/>
          <a:p>
            <a:r>
              <a:rPr lang="es-ES" u="sng" dirty="0" err="1"/>
              <a:t>decGeneric</a:t>
            </a:r>
            <a:r>
              <a:rPr lang="es-ES" dirty="0"/>
              <a:t>: disponible en todos los países de la web comercial, permite la maquetación de una web en Boostrap4. </a:t>
            </a:r>
            <a:r>
              <a:rPr lang="es-ES" dirty="0" err="1"/>
              <a:t>Ej</a:t>
            </a:r>
            <a:r>
              <a:rPr lang="es-ES" dirty="0"/>
              <a:t>:</a:t>
            </a:r>
          </a:p>
          <a:p>
            <a:endParaRPr lang="es-ES" dirty="0"/>
          </a:p>
        </p:txBody>
      </p:sp>
      <p:pic>
        <p:nvPicPr>
          <p:cNvPr id="4" name="Imagen 3"/>
          <p:cNvPicPr>
            <a:picLocks noChangeAspect="1"/>
          </p:cNvPicPr>
          <p:nvPr/>
        </p:nvPicPr>
        <p:blipFill>
          <a:blip r:embed="rId2"/>
          <a:stretch>
            <a:fillRect/>
          </a:stretch>
        </p:blipFill>
        <p:spPr>
          <a:xfrm>
            <a:off x="1107713" y="1567962"/>
            <a:ext cx="7349544" cy="3996882"/>
          </a:xfrm>
          <a:prstGeom prst="rect">
            <a:avLst/>
          </a:prstGeom>
        </p:spPr>
      </p:pic>
    </p:spTree>
    <p:extLst>
      <p:ext uri="{BB962C8B-B14F-4D97-AF65-F5344CB8AC3E}">
        <p14:creationId xmlns:p14="http://schemas.microsoft.com/office/powerpoint/2010/main" val="3565762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714206" y="1006939"/>
            <a:ext cx="8596312" cy="5339045"/>
          </a:xfrm>
          <a:prstGeom prst="rect">
            <a:avLst/>
          </a:prstGeom>
        </p:spPr>
      </p:pic>
      <p:sp>
        <p:nvSpPr>
          <p:cNvPr id="5" name="CuadroTexto 4"/>
          <p:cNvSpPr txBox="1"/>
          <p:nvPr/>
        </p:nvSpPr>
        <p:spPr>
          <a:xfrm>
            <a:off x="742257" y="360608"/>
            <a:ext cx="8709930" cy="646331"/>
          </a:xfrm>
          <a:prstGeom prst="rect">
            <a:avLst/>
          </a:prstGeom>
          <a:noFill/>
        </p:spPr>
        <p:txBody>
          <a:bodyPr wrap="square" rtlCol="0">
            <a:spAutoFit/>
          </a:bodyPr>
          <a:lstStyle/>
          <a:p>
            <a:r>
              <a:rPr lang="es-ES" dirty="0" err="1"/>
              <a:t>Parametros</a:t>
            </a:r>
            <a:r>
              <a:rPr lang="es-ES" dirty="0"/>
              <a:t> de GWB para esa entrada: se eligen los módulos a cargar, la activación o no del chat, </a:t>
            </a:r>
            <a:r>
              <a:rPr lang="es-ES" dirty="0" err="1"/>
              <a:t>metadescripciones</a:t>
            </a:r>
            <a:r>
              <a:rPr lang="es-ES" dirty="0"/>
              <a:t>…</a:t>
            </a:r>
          </a:p>
        </p:txBody>
      </p:sp>
      <p:sp>
        <p:nvSpPr>
          <p:cNvPr id="7" name="Elipse 6"/>
          <p:cNvSpPr/>
          <p:nvPr/>
        </p:nvSpPr>
        <p:spPr>
          <a:xfrm>
            <a:off x="1752572" y="1623154"/>
            <a:ext cx="1712890" cy="444544"/>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ln w="0"/>
              <a:solidFill>
                <a:schemeClr val="tx1"/>
              </a:solidFill>
              <a:effectLst>
                <a:outerShdw blurRad="38100" dist="19050" dir="2700000" algn="tl" rotWithShape="0">
                  <a:schemeClr val="dk1">
                    <a:alpha val="40000"/>
                  </a:schemeClr>
                </a:outerShdw>
              </a:effectLst>
            </a:endParaRPr>
          </a:p>
        </p:txBody>
      </p:sp>
      <p:sp>
        <p:nvSpPr>
          <p:cNvPr id="8" name="Rectángulo 7"/>
          <p:cNvSpPr/>
          <p:nvPr/>
        </p:nvSpPr>
        <p:spPr>
          <a:xfrm>
            <a:off x="978794" y="2814625"/>
            <a:ext cx="4033568" cy="14939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118474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579549"/>
            <a:ext cx="8596668" cy="5461813"/>
          </a:xfrm>
        </p:spPr>
        <p:txBody>
          <a:bodyPr/>
          <a:lstStyle/>
          <a:p>
            <a:r>
              <a:rPr lang="es-ES" u="sng" dirty="0" err="1"/>
              <a:t>decGenericLateral</a:t>
            </a:r>
            <a:r>
              <a:rPr lang="es-ES" dirty="0"/>
              <a:t>: usado para el proyecto MAC SIMPLIFICADA, tiene las mismas características que el </a:t>
            </a:r>
            <a:r>
              <a:rPr lang="es-ES" dirty="0" err="1"/>
              <a:t>decGeneric</a:t>
            </a:r>
            <a:r>
              <a:rPr lang="es-ES" dirty="0"/>
              <a:t> pero presenta el menú en el lateral.</a:t>
            </a:r>
          </a:p>
          <a:p>
            <a:endParaRPr lang="es-ES" dirty="0"/>
          </a:p>
        </p:txBody>
      </p:sp>
      <p:pic>
        <p:nvPicPr>
          <p:cNvPr id="4" name="Imagen 3"/>
          <p:cNvPicPr>
            <a:picLocks noChangeAspect="1"/>
          </p:cNvPicPr>
          <p:nvPr/>
        </p:nvPicPr>
        <p:blipFill>
          <a:blip r:embed="rId2"/>
          <a:stretch>
            <a:fillRect/>
          </a:stretch>
        </p:blipFill>
        <p:spPr>
          <a:xfrm>
            <a:off x="836471" y="1635616"/>
            <a:ext cx="8826342" cy="4611807"/>
          </a:xfrm>
          <a:prstGeom prst="rect">
            <a:avLst/>
          </a:prstGeom>
        </p:spPr>
      </p:pic>
      <p:sp>
        <p:nvSpPr>
          <p:cNvPr id="5" name="Elipse 4"/>
          <p:cNvSpPr/>
          <p:nvPr/>
        </p:nvSpPr>
        <p:spPr>
          <a:xfrm>
            <a:off x="677334" y="1519707"/>
            <a:ext cx="2735567" cy="47780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96287661"/>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2762</TotalTime>
  <Words>1869</Words>
  <Application>Microsoft Office PowerPoint</Application>
  <PresentationFormat>Panorámica</PresentationFormat>
  <Paragraphs>253</Paragraphs>
  <Slides>29</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29</vt:i4>
      </vt:variant>
    </vt:vector>
  </HeadingPairs>
  <TitlesOfParts>
    <vt:vector size="37" baseType="lpstr">
      <vt:lpstr>Arial</vt:lpstr>
      <vt:lpstr>Bell MT</vt:lpstr>
      <vt:lpstr>Lato-Bold</vt:lpstr>
      <vt:lpstr>Lato-Regular</vt:lpstr>
      <vt:lpstr>SFMono-Regular</vt:lpstr>
      <vt:lpstr>Trebuchet MS</vt:lpstr>
      <vt:lpstr>Wingdings 3</vt:lpstr>
      <vt:lpstr>Faceta</vt:lpstr>
      <vt:lpstr>Maquetación HTML, CSS y JS</vt:lpstr>
      <vt:lpstr>Índice</vt:lpstr>
      <vt:lpstr>Introducción</vt:lpstr>
      <vt:lpstr>Presentación de PowerPoint</vt:lpstr>
      <vt:lpstr>Estándares</vt:lpstr>
      <vt:lpstr>Decoradores</vt:lpstr>
      <vt:lpstr>Presentación de PowerPoint</vt:lpstr>
      <vt:lpstr>Presentación de PowerPoint</vt:lpstr>
      <vt:lpstr>Presentación de PowerPoint</vt:lpstr>
      <vt:lpstr>Presentación de PowerPoint</vt:lpstr>
      <vt:lpstr>Módulos</vt:lpstr>
      <vt:lpstr>Rejillas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Ejercicio </vt:lpstr>
    </vt:vector>
  </TitlesOfParts>
  <Company>everis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Maquetación HTML, CSS y JS</dc:title>
  <dc:creator>Miguel Regalado Dominguez</dc:creator>
  <cp:lastModifiedBy>Sergio Sacristan Santero</cp:lastModifiedBy>
  <cp:revision>45</cp:revision>
  <dcterms:created xsi:type="dcterms:W3CDTF">2022-03-16T10:58:20Z</dcterms:created>
  <dcterms:modified xsi:type="dcterms:W3CDTF">2022-03-21T14:02:01Z</dcterms:modified>
</cp:coreProperties>
</file>