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  <p:sldId id="270" r:id="rId16"/>
    <p:sldId id="272" r:id="rId17"/>
    <p:sldId id="274" r:id="rId18"/>
    <p:sldId id="275" r:id="rId19"/>
    <p:sldId id="276" r:id="rId20"/>
    <p:sldId id="271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Css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Web Comercial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027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/>
          <a:lstStyle/>
          <a:p>
            <a:r>
              <a:rPr lang="es-ES" dirty="0" smtClean="0"/>
              <a:t>Position: </a:t>
            </a:r>
          </a:p>
          <a:p>
            <a:pPr marL="0" indent="0">
              <a:buNone/>
            </a:pPr>
            <a:r>
              <a:rPr lang="es-ES" dirty="0" smtClean="0"/>
              <a:t>utilizado para configurar rápidamente la posición de un elemento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	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33803"/>
            <a:ext cx="3048000" cy="1190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56" y="1963516"/>
            <a:ext cx="2891739" cy="12131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283" y="1963516"/>
            <a:ext cx="2832911" cy="1213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4392358"/>
            <a:ext cx="3182745" cy="13119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750" y="3924428"/>
            <a:ext cx="3651550" cy="16571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3213" y="4392358"/>
            <a:ext cx="2888197" cy="1189257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 flipV="1">
            <a:off x="4465554" y="3591697"/>
            <a:ext cx="6662694" cy="3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8501449" y="1606378"/>
            <a:ext cx="16475" cy="456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453837" y="1902941"/>
            <a:ext cx="11717" cy="426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153297" y="4092579"/>
            <a:ext cx="3312257" cy="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0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 smtClean="0"/>
              <a:t>Overflow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600" dirty="0"/>
              <a:t>La propiedad CSS </a:t>
            </a:r>
            <a:r>
              <a:rPr lang="es-ES" sz="1600" dirty="0" err="1" smtClean="0"/>
              <a:t>overflow</a:t>
            </a:r>
            <a:r>
              <a:rPr lang="es-ES" sz="1600" dirty="0" smtClean="0"/>
              <a:t> controla </a:t>
            </a:r>
            <a:r>
              <a:rPr lang="es-ES" sz="1600" dirty="0"/>
              <a:t>lo que sucede con el contenido que es demasiado </a:t>
            </a:r>
            <a:r>
              <a:rPr lang="es-ES" sz="1600" dirty="0" smtClean="0"/>
              <a:t>grande </a:t>
            </a:r>
            <a:r>
              <a:rPr lang="es-ES" sz="1600" dirty="0"/>
              <a:t>para caber en un área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600" dirty="0"/>
              <a:t>La </a:t>
            </a:r>
            <a:r>
              <a:rPr lang="es-ES" sz="1600" dirty="0" smtClean="0"/>
              <a:t>propiedad </a:t>
            </a:r>
            <a:r>
              <a:rPr lang="es-ES" sz="1600" dirty="0" err="1"/>
              <a:t>overflow</a:t>
            </a:r>
            <a:r>
              <a:rPr lang="es-ES" sz="1600" dirty="0" smtClean="0"/>
              <a:t> </a:t>
            </a:r>
            <a:r>
              <a:rPr lang="es-ES" sz="1600" dirty="0"/>
              <a:t>tiene los siguientes valores:</a:t>
            </a:r>
          </a:p>
          <a:p>
            <a:pPr marL="0" indent="0">
              <a:buNone/>
            </a:pPr>
            <a:endParaRPr lang="es-E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1600" dirty="0"/>
              <a:t>visible- Por defecto. El desbordamiento no se recorta. El contenido se muestra fuera de la caja del elemento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8" y="3203928"/>
            <a:ext cx="1895176" cy="33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13038"/>
            <a:ext cx="10058400" cy="585916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1600" dirty="0" err="1" smtClean="0"/>
              <a:t>hidden</a:t>
            </a:r>
            <a:r>
              <a:rPr lang="es-ES" sz="1600" dirty="0" smtClean="0"/>
              <a:t>- </a:t>
            </a:r>
            <a:r>
              <a:rPr lang="es-ES" sz="1600" dirty="0"/>
              <a:t>El desbordamiento se recorta y el resto del contenido será </a:t>
            </a:r>
            <a:r>
              <a:rPr lang="es-ES" sz="1600" dirty="0" smtClean="0"/>
              <a:t>invisible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1600" dirty="0"/>
          </a:p>
          <a:p>
            <a:pPr>
              <a:buFont typeface="Courier New" panose="02070309020205020404" pitchFamily="49" charset="0"/>
              <a:buChar char="o"/>
            </a:pPr>
            <a:endParaRPr lang="es-ES" sz="1600" dirty="0" smtClean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1600" dirty="0" err="1" smtClean="0"/>
              <a:t>scroll</a:t>
            </a:r>
            <a:r>
              <a:rPr lang="es-ES" sz="1600" dirty="0" smtClean="0"/>
              <a:t>- </a:t>
            </a:r>
            <a:r>
              <a:rPr lang="es-ES" sz="1600" dirty="0"/>
              <a:t>El desbordamiento se recorta y se agrega una barra de desplazamiento para ver el resto del </a:t>
            </a:r>
            <a:r>
              <a:rPr lang="es-ES" sz="1600" dirty="0" smtClean="0"/>
              <a:t>contenido.</a:t>
            </a:r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89" y="685284"/>
            <a:ext cx="1924480" cy="25439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36" y="4146773"/>
            <a:ext cx="1611913" cy="23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1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13038"/>
            <a:ext cx="10058400" cy="585916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sz="1600" dirty="0" smtClean="0"/>
              <a:t>auto- </a:t>
            </a:r>
            <a:r>
              <a:rPr lang="es-ES" sz="1600" dirty="0"/>
              <a:t>Similar a </a:t>
            </a:r>
            <a:r>
              <a:rPr lang="es-ES" sz="1600" dirty="0" err="1" smtClean="0"/>
              <a:t>scroll</a:t>
            </a:r>
            <a:r>
              <a:rPr lang="es-ES" sz="1600" dirty="0"/>
              <a:t>, pero agrega </a:t>
            </a:r>
            <a:r>
              <a:rPr lang="es-ES" sz="1600" dirty="0" smtClean="0"/>
              <a:t>barras </a:t>
            </a:r>
            <a:r>
              <a:rPr lang="es-ES" sz="1600" dirty="0"/>
              <a:t>de desplazamiento solo cuando es </a:t>
            </a:r>
            <a:r>
              <a:rPr lang="es-ES" sz="1600" dirty="0" smtClean="0"/>
              <a:t>necesario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23" y="809753"/>
            <a:ext cx="2076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 smtClean="0"/>
              <a:t>Display</a:t>
            </a:r>
            <a:r>
              <a:rPr lang="es-ES" dirty="0"/>
              <a:t>: 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La </a:t>
            </a:r>
            <a:r>
              <a:rPr lang="es-ES" dirty="0"/>
              <a:t>propiedad </a:t>
            </a:r>
            <a:r>
              <a:rPr lang="es-ES" dirty="0" err="1"/>
              <a:t>display</a:t>
            </a:r>
            <a:r>
              <a:rPr lang="es-ES" dirty="0"/>
              <a:t> es una de las propiedades CSS más infrautilizadas. Aunque todos los diseñadores conocen esta propiedad y utilizan sus valores </a:t>
            </a:r>
            <a:r>
              <a:rPr lang="es-ES" dirty="0" err="1"/>
              <a:t>inline</a:t>
            </a:r>
            <a:r>
              <a:rPr lang="es-ES" dirty="0"/>
              <a:t>, block y </a:t>
            </a:r>
            <a:r>
              <a:rPr lang="es-ES" dirty="0" err="1"/>
              <a:t>none</a:t>
            </a:r>
            <a:r>
              <a:rPr lang="es-ES" dirty="0"/>
              <a:t>, las posibilidades de </a:t>
            </a:r>
            <a:r>
              <a:rPr lang="es-ES" dirty="0" err="1"/>
              <a:t>display</a:t>
            </a:r>
            <a:r>
              <a:rPr lang="es-ES" dirty="0"/>
              <a:t> son mucho más avanzadas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endParaRPr lang="es-ES" sz="1600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400" dirty="0" smtClean="0"/>
              <a:t>El </a:t>
            </a:r>
            <a:r>
              <a:rPr lang="es-ES" sz="1400" dirty="0"/>
              <a:t>valor más sencillo de </a:t>
            </a:r>
            <a:r>
              <a:rPr lang="es-ES" sz="1400" dirty="0" err="1"/>
              <a:t>display</a:t>
            </a:r>
            <a:r>
              <a:rPr lang="es-ES" sz="1400" dirty="0"/>
              <a:t> es </a:t>
            </a:r>
            <a:r>
              <a:rPr lang="es-ES" b="1" dirty="0" err="1"/>
              <a:t>none</a:t>
            </a:r>
            <a:r>
              <a:rPr lang="es-ES" dirty="0"/>
              <a:t> </a:t>
            </a:r>
            <a:r>
              <a:rPr lang="es-ES" sz="1400" dirty="0"/>
              <a:t>que hace que el elemento no genere ninguna caja. </a:t>
            </a:r>
            <a:r>
              <a:rPr lang="es-ES" sz="1400" dirty="0" smtClean="0"/>
              <a:t>El </a:t>
            </a:r>
            <a:r>
              <a:rPr lang="es-ES" sz="1400" dirty="0"/>
              <a:t>resultado es que </a:t>
            </a:r>
            <a:r>
              <a:rPr lang="es-ES" sz="1400" u="sng" dirty="0"/>
              <a:t>el elemento desaparece por completo de la página y no ocupa sitio</a:t>
            </a:r>
            <a:r>
              <a:rPr lang="es-ES" sz="1400" dirty="0"/>
              <a:t>, por lo que los elementos adyacentes ocupan su lugar. Si se utiliza la propiedad </a:t>
            </a:r>
            <a:r>
              <a:rPr lang="es-ES" sz="1400" dirty="0" err="1"/>
              <a:t>display</a:t>
            </a:r>
            <a:r>
              <a:rPr lang="es-ES" sz="1400" dirty="0"/>
              <a:t>: </a:t>
            </a:r>
            <a:r>
              <a:rPr lang="es-ES" sz="1400" dirty="0" err="1"/>
              <a:t>none</a:t>
            </a:r>
            <a:r>
              <a:rPr lang="es-ES" sz="1400" dirty="0"/>
              <a:t> sobre un elemento, todos sus descendientes también desaparecen por completo de la página</a:t>
            </a:r>
            <a:r>
              <a:rPr lang="es-ES" sz="1400" dirty="0" smtClean="0"/>
              <a:t>.</a:t>
            </a:r>
            <a:r>
              <a:rPr lang="es-ES" sz="1400" dirty="0"/>
              <a:t> La propiedad </a:t>
            </a:r>
            <a:r>
              <a:rPr lang="es-ES" sz="1400" dirty="0" err="1"/>
              <a:t>display</a:t>
            </a:r>
            <a:r>
              <a:rPr lang="es-ES" sz="1400" dirty="0"/>
              <a:t>: </a:t>
            </a:r>
            <a:r>
              <a:rPr lang="es-ES" sz="1400" dirty="0" err="1"/>
              <a:t>none</a:t>
            </a:r>
            <a:r>
              <a:rPr lang="es-ES" sz="1400" dirty="0"/>
              <a:t> se utiliza habitualmente en aplicaciones web dinámicas creadas con JavaScript y que muestran/ocultan contenidos cuando el usuario realiza alguna acción como pulsar un botón o un enlace.</a:t>
            </a:r>
          </a:p>
          <a:p>
            <a:pPr marL="0" indent="0" algn="just">
              <a:buNone/>
            </a:pPr>
            <a:endParaRPr lang="es-ES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400" dirty="0"/>
              <a:t>Si se quiere hacer un </a:t>
            </a:r>
            <a:r>
              <a:rPr lang="es-ES" sz="1400" u="sng" dirty="0"/>
              <a:t>elemento invisible, es decir, que no se vea pero que siga ocupando el mismo sitio</a:t>
            </a:r>
            <a:r>
              <a:rPr lang="es-ES" sz="1400" dirty="0"/>
              <a:t>, se debe utilizar la propiedad </a:t>
            </a:r>
            <a:r>
              <a:rPr lang="es-ES" b="1" dirty="0" err="1"/>
              <a:t>visibility</a:t>
            </a:r>
            <a:r>
              <a:rPr lang="es-ES" sz="1400" dirty="0"/>
              <a:t>. </a:t>
            </a:r>
            <a:endParaRPr lang="es-ES" sz="1400" dirty="0" smtClean="0"/>
          </a:p>
          <a:p>
            <a:pPr marL="274320" lvl="1" indent="0" algn="just">
              <a:buNone/>
            </a:pPr>
            <a:endParaRPr lang="es-ES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400" dirty="0" smtClean="0"/>
              <a:t>Los </a:t>
            </a:r>
            <a:r>
              <a:rPr lang="es-ES" sz="1400" dirty="0"/>
              <a:t>otros dos valores más utilizados son </a:t>
            </a:r>
            <a:r>
              <a:rPr lang="es-ES" b="1" dirty="0"/>
              <a:t>block e </a:t>
            </a:r>
            <a:r>
              <a:rPr lang="es-ES" b="1" dirty="0" err="1"/>
              <a:t>inline</a:t>
            </a:r>
            <a:r>
              <a:rPr lang="es-ES" b="1" dirty="0"/>
              <a:t> </a:t>
            </a:r>
            <a:r>
              <a:rPr lang="es-ES" sz="1400" dirty="0"/>
              <a:t>que hacen que la caja de un </a:t>
            </a:r>
            <a:r>
              <a:rPr lang="es-ES" sz="1400" u="sng" dirty="0"/>
              <a:t>elemento sea de bloque o en línea respectivamente</a:t>
            </a:r>
            <a:r>
              <a:rPr lang="es-ES" sz="1400" dirty="0"/>
              <a:t>. </a:t>
            </a: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6478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1386256"/>
            <a:ext cx="5320871" cy="450933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1405" y="486032"/>
            <a:ext cx="170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Abreviaturas: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234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smtClean="0"/>
              <a:t>Z-</a:t>
            </a:r>
            <a:r>
              <a:rPr lang="es-ES" dirty="0" err="1" smtClean="0"/>
              <a:t>index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r>
              <a:rPr lang="es-ES" sz="1600" dirty="0"/>
              <a:t>La propiedad CSS z-</a:t>
            </a:r>
            <a:r>
              <a:rPr lang="es-ES" sz="1600" dirty="0" err="1"/>
              <a:t>index</a:t>
            </a:r>
            <a:r>
              <a:rPr lang="es-ES" sz="1600" dirty="0"/>
              <a:t> indica el orden de un elemento posicionado y sus descendientes. Cuando varios elementos se superponen, los elementos con mayor valor z-</a:t>
            </a:r>
            <a:r>
              <a:rPr lang="es-ES" sz="1600" dirty="0" err="1"/>
              <a:t>index</a:t>
            </a:r>
            <a:r>
              <a:rPr lang="es-ES" sz="1600" dirty="0"/>
              <a:t> cubren aquellos con menor valor</a:t>
            </a:r>
            <a:r>
              <a:rPr lang="es-ES" sz="1600" dirty="0" smtClean="0"/>
              <a:t>.</a:t>
            </a:r>
          </a:p>
          <a:p>
            <a:pPr marL="0" indent="0" algn="just">
              <a:buNone/>
            </a:pPr>
            <a:r>
              <a:rPr lang="es-ES" sz="1600" dirty="0" smtClean="0"/>
              <a:t>Ejemplo: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571750"/>
            <a:ext cx="7419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2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 smtClean="0"/>
              <a:t>After</a:t>
            </a:r>
            <a:r>
              <a:rPr lang="es-ES" dirty="0" smtClean="0"/>
              <a:t> y </a:t>
            </a:r>
            <a:r>
              <a:rPr lang="es-ES" dirty="0" err="1" smtClean="0"/>
              <a:t>Before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600" dirty="0"/>
              <a:t>Se llaman </a:t>
            </a:r>
            <a:r>
              <a:rPr lang="es-ES" sz="1600" dirty="0" err="1"/>
              <a:t>pseudo</a:t>
            </a:r>
            <a:r>
              <a:rPr lang="es-ES" sz="1600" dirty="0"/>
              <a:t>-elementos porque permiten insertar contenido en la página, como si fueran elementos del propio HTML. Para usarlos, colocamos el selector de CSS correspondiente, seguido de </a:t>
            </a:r>
            <a:r>
              <a:rPr lang="es-ES" b="1" dirty="0"/>
              <a:t>«::</a:t>
            </a:r>
            <a:r>
              <a:rPr lang="es-ES" b="1" dirty="0" err="1"/>
              <a:t>after</a:t>
            </a:r>
            <a:r>
              <a:rPr lang="es-ES" b="1" dirty="0"/>
              <a:t>» </a:t>
            </a:r>
            <a:r>
              <a:rPr lang="es-ES" sz="1600" dirty="0"/>
              <a:t>o «::</a:t>
            </a:r>
            <a:r>
              <a:rPr lang="es-ES" sz="1600" dirty="0" err="1"/>
              <a:t>before</a:t>
            </a:r>
            <a:r>
              <a:rPr lang="es-ES" sz="1600" dirty="0"/>
              <a:t>». </a:t>
            </a: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A </a:t>
            </a:r>
            <a:r>
              <a:rPr lang="es-ES" sz="1600" dirty="0"/>
              <a:t>continuación, podemos asignar un contenido con la propiedad «</a:t>
            </a:r>
            <a:r>
              <a:rPr lang="es-ES" sz="1600" dirty="0" err="1"/>
              <a:t>content</a:t>
            </a:r>
            <a:r>
              <a:rPr lang="es-ES" sz="1600" dirty="0"/>
              <a:t>», de esta manera.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600" dirty="0"/>
              <a:t>El </a:t>
            </a:r>
            <a:r>
              <a:rPr lang="es-ES" sz="1600" dirty="0" err="1"/>
              <a:t>pseudo</a:t>
            </a:r>
            <a:r>
              <a:rPr lang="es-ES" sz="1600" dirty="0"/>
              <a:t>-elemento </a:t>
            </a:r>
            <a:r>
              <a:rPr lang="es-ES" b="1" dirty="0"/>
              <a:t>«::</a:t>
            </a:r>
            <a:r>
              <a:rPr lang="es-ES" b="1" dirty="0" err="1"/>
              <a:t>before</a:t>
            </a:r>
            <a:r>
              <a:rPr lang="es-ES" b="1" dirty="0"/>
              <a:t>» </a:t>
            </a:r>
            <a:r>
              <a:rPr lang="es-ES" sz="1600" dirty="0"/>
              <a:t>funciona exactamente igual, solo que el contenido se inserta antes. El contenido siempre se coloca «</a:t>
            </a:r>
            <a:r>
              <a:rPr lang="es-ES" sz="1600" dirty="0" err="1"/>
              <a:t>inline</a:t>
            </a:r>
            <a:r>
              <a:rPr lang="es-ES" sz="1600" dirty="0"/>
              <a:t>», pero podemos cambiar el CSS para que se comporte como un elemento de bloque. Para ello simplemente podemos colocar el atributo </a:t>
            </a:r>
            <a:r>
              <a:rPr lang="es-ES" sz="1600" dirty="0" err="1"/>
              <a:t>display</a:t>
            </a:r>
            <a:r>
              <a:rPr lang="es-ES" sz="1600" dirty="0"/>
              <a:t> dentro del </a:t>
            </a:r>
            <a:r>
              <a:rPr lang="es-ES" sz="1600" dirty="0" err="1"/>
              <a:t>pseudo</a:t>
            </a:r>
            <a:r>
              <a:rPr lang="es-ES" sz="1600" dirty="0"/>
              <a:t>-elemento que deseemos</a:t>
            </a: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98" y="2299644"/>
            <a:ext cx="3314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6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Se </a:t>
            </a:r>
            <a:r>
              <a:rPr lang="es-ES" sz="1600" dirty="0"/>
              <a:t>llaman </a:t>
            </a:r>
            <a:r>
              <a:rPr lang="es-ES" sz="1600" dirty="0" err="1"/>
              <a:t>pseudo</a:t>
            </a:r>
            <a:r>
              <a:rPr lang="es-ES" sz="1600" dirty="0"/>
              <a:t>-elementos porque permiten insertar contenido en la página, como si fueran elementos del propio HTML. Para usarlos, colocamos el selector de CSS correspondiente, seguido de </a:t>
            </a:r>
            <a:r>
              <a:rPr lang="es-ES" b="1" dirty="0"/>
              <a:t>«::</a:t>
            </a:r>
            <a:r>
              <a:rPr lang="es-ES" b="1" dirty="0" err="1"/>
              <a:t>after</a:t>
            </a:r>
            <a:r>
              <a:rPr lang="es-ES" b="1" dirty="0"/>
              <a:t>» </a:t>
            </a:r>
            <a:r>
              <a:rPr lang="es-ES" sz="1600" dirty="0"/>
              <a:t>o «::</a:t>
            </a:r>
            <a:r>
              <a:rPr lang="es-ES" sz="1600" dirty="0" err="1"/>
              <a:t>before</a:t>
            </a:r>
            <a:r>
              <a:rPr lang="es-ES" sz="1600" dirty="0"/>
              <a:t>». </a:t>
            </a: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A </a:t>
            </a:r>
            <a:r>
              <a:rPr lang="es-ES" sz="1600" dirty="0"/>
              <a:t>continuación, podemos asignar un contenido con la propiedad «</a:t>
            </a:r>
            <a:r>
              <a:rPr lang="es-ES" sz="1600" dirty="0" err="1"/>
              <a:t>content</a:t>
            </a:r>
            <a:r>
              <a:rPr lang="es-ES" sz="1600" dirty="0"/>
              <a:t>», de esta manera</a:t>
            </a:r>
            <a:r>
              <a:rPr lang="es-ES" sz="1600" dirty="0" smtClean="0"/>
              <a:t>. Ejemplo:</a:t>
            </a:r>
          </a:p>
          <a:p>
            <a:pPr marL="0" indent="0">
              <a:buNone/>
            </a:pPr>
            <a:endParaRPr lang="es-ES" sz="1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87" y="1762897"/>
            <a:ext cx="2427639" cy="49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Obtendremos un resultado como el de la imagen:</a:t>
            </a:r>
            <a:endParaRPr lang="es-ES" sz="16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19" y="1307757"/>
            <a:ext cx="10658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69848" y="138529"/>
            <a:ext cx="10058400" cy="1311330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69848" y="1351005"/>
            <a:ext cx="10058400" cy="4821195"/>
          </a:xfrm>
        </p:spPr>
        <p:txBody>
          <a:bodyPr/>
          <a:lstStyle/>
          <a:p>
            <a:pPr algn="just"/>
            <a:r>
              <a:rPr lang="es-ES" dirty="0" smtClean="0"/>
              <a:t>CSS es la tecnología </a:t>
            </a:r>
            <a:r>
              <a:rPr lang="es-ES" dirty="0"/>
              <a:t>utilizada para dotar de </a:t>
            </a:r>
            <a:r>
              <a:rPr lang="es-ES" b="1" dirty="0"/>
              <a:t>cualidades visuales y estéticas</a:t>
            </a:r>
            <a:r>
              <a:rPr lang="es-ES" dirty="0"/>
              <a:t> a una página web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La idea de CSS es la de utilizar el concepto de </a:t>
            </a:r>
            <a:r>
              <a:rPr lang="es-ES" b="1" dirty="0"/>
              <a:t>separación de presentación y contenido</a:t>
            </a:r>
            <a:r>
              <a:rPr lang="es-ES" dirty="0"/>
              <a:t>, intentando que los documentos HTML incluyan sólo información y datos, relativos al significado de la información a transmitir (</a:t>
            </a:r>
            <a:r>
              <a:rPr lang="es-ES" i="1" dirty="0"/>
              <a:t>el contenido</a:t>
            </a:r>
            <a:r>
              <a:rPr lang="es-ES" dirty="0"/>
              <a:t>), y todos los aspectos relacionados con el estilo (diseño, colores, formas, etc...) se encuentren en un documento CSS independiente (</a:t>
            </a:r>
            <a:r>
              <a:rPr lang="es-ES" i="1" dirty="0"/>
              <a:t>la presentación</a:t>
            </a:r>
            <a:r>
              <a:rPr lang="es-ES" dirty="0"/>
              <a:t>):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49" y="4005188"/>
            <a:ext cx="6348798" cy="24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9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6096000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 smtClean="0"/>
              <a:t>Flexbox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r>
              <a:rPr lang="es-ES" sz="1600" dirty="0"/>
              <a:t>S</a:t>
            </a:r>
            <a:r>
              <a:rPr lang="es-ES" sz="1600" dirty="0" smtClean="0"/>
              <a:t>e </a:t>
            </a:r>
            <a:r>
              <a:rPr lang="es-ES" sz="1600" dirty="0"/>
              <a:t>basa en un contenedor flexible (</a:t>
            </a:r>
            <a:r>
              <a:rPr lang="es-ES" sz="1600" dirty="0" err="1"/>
              <a:t>flex</a:t>
            </a:r>
            <a:r>
              <a:rPr lang="es-ES" sz="1600" dirty="0"/>
              <a:t> </a:t>
            </a:r>
            <a:r>
              <a:rPr lang="es-ES" sz="1600" dirty="0" err="1"/>
              <a:t>container</a:t>
            </a:r>
            <a:r>
              <a:rPr lang="es-ES" sz="1600" dirty="0"/>
              <a:t>), que a su vez contiene varios elementos flexibles (</a:t>
            </a:r>
            <a:r>
              <a:rPr lang="es-ES" sz="1600" dirty="0" err="1"/>
              <a:t>flex</a:t>
            </a:r>
            <a:r>
              <a:rPr lang="es-ES" sz="1600" dirty="0"/>
              <a:t> </a:t>
            </a:r>
            <a:r>
              <a:rPr lang="es-ES" sz="1600" dirty="0" err="1"/>
              <a:t>items</a:t>
            </a:r>
            <a:r>
              <a:rPr lang="es-ES" sz="1600" dirty="0"/>
              <a:t>). El contenedor otorga sus propiedades a los elementos, es decir: los elementos o </a:t>
            </a:r>
            <a:r>
              <a:rPr lang="es-ES" sz="1600" dirty="0" err="1"/>
              <a:t>flexboxes</a:t>
            </a:r>
            <a:r>
              <a:rPr lang="es-ES" sz="1600" dirty="0"/>
              <a:t> deben su flexibilidad al hecho de estar dentro del </a:t>
            </a:r>
            <a:r>
              <a:rPr lang="es-ES" sz="1600" dirty="0" smtClean="0"/>
              <a:t>contenedor</a:t>
            </a:r>
          </a:p>
          <a:p>
            <a:pPr marL="0" indent="0">
              <a:buNone/>
            </a:pPr>
            <a:endParaRPr lang="es-ES" sz="16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600" b="1" dirty="0" err="1" smtClean="0"/>
              <a:t>Display-flex</a:t>
            </a:r>
            <a:r>
              <a:rPr lang="es-ES" sz="1600" b="1" dirty="0" smtClean="0"/>
              <a:t>: </a:t>
            </a:r>
            <a:r>
              <a:rPr lang="es-ES" sz="1400" dirty="0"/>
              <a:t>Al contenedor principal en un esquema </a:t>
            </a:r>
            <a:r>
              <a:rPr lang="es-ES" sz="1400" dirty="0" err="1"/>
              <a:t>Flexbox</a:t>
            </a:r>
            <a:r>
              <a:rPr lang="es-ES" sz="1400" dirty="0"/>
              <a:t> es al que le asignamos "</a:t>
            </a:r>
            <a:r>
              <a:rPr lang="es-ES" sz="1400" dirty="0" err="1"/>
              <a:t>display</a:t>
            </a:r>
            <a:r>
              <a:rPr lang="es-ES" sz="1400" dirty="0"/>
              <a:t>: </a:t>
            </a:r>
            <a:r>
              <a:rPr lang="es-ES" sz="1400" dirty="0" err="1"/>
              <a:t>flex</a:t>
            </a:r>
            <a:r>
              <a:rPr lang="es-ES" sz="1400" dirty="0"/>
              <a:t>". Esta propiedad hace que cambien las reglas con las cuales sus hijos van a ser representados en la página.</a:t>
            </a:r>
            <a:endParaRPr lang="es-ES" sz="14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600" b="1" dirty="0" err="1" smtClean="0"/>
              <a:t>Display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inline-flex</a:t>
            </a:r>
            <a:r>
              <a:rPr lang="es-ES" sz="1600" b="1" dirty="0" smtClean="0"/>
              <a:t>: </a:t>
            </a:r>
            <a:r>
              <a:rPr lang="es-ES" sz="1400" dirty="0" smtClean="0"/>
              <a:t>Además </a:t>
            </a:r>
            <a:r>
              <a:rPr lang="es-ES" sz="1400" dirty="0"/>
              <a:t>del </a:t>
            </a:r>
            <a:r>
              <a:rPr lang="es-ES" sz="1400" dirty="0" err="1"/>
              <a:t>display</a:t>
            </a:r>
            <a:r>
              <a:rPr lang="es-ES" sz="1400" dirty="0"/>
              <a:t> </a:t>
            </a:r>
            <a:r>
              <a:rPr lang="es-ES" sz="1400" dirty="0" err="1"/>
              <a:t>flex</a:t>
            </a:r>
            <a:r>
              <a:rPr lang="es-ES" sz="1400" dirty="0"/>
              <a:t> tenemos también el valor "</a:t>
            </a:r>
            <a:r>
              <a:rPr lang="es-ES" sz="1400" dirty="0" err="1"/>
              <a:t>inline-flex</a:t>
            </a:r>
            <a:r>
              <a:rPr lang="es-ES" sz="1400" dirty="0"/>
              <a:t>". Si conocemos los elementos "</a:t>
            </a:r>
            <a:r>
              <a:rPr lang="es-ES" sz="1400" dirty="0" err="1"/>
              <a:t>inline</a:t>
            </a:r>
            <a:r>
              <a:rPr lang="es-ES" sz="1400" dirty="0"/>
              <a:t>-block", la diferencia fundamental es la misma que tienen respecto a los elementos "block" normales, que se comportan como un bloque, pero no se </a:t>
            </a:r>
            <a:r>
              <a:rPr lang="es-ES" sz="1400" dirty="0" err="1"/>
              <a:t>exanden</a:t>
            </a:r>
            <a:r>
              <a:rPr lang="es-ES" sz="1400" dirty="0"/>
              <a:t> para ocupar todo el espacio en la horizontal</a:t>
            </a:r>
            <a:r>
              <a:rPr lang="es-ES" sz="1400" dirty="0" smtClean="0"/>
              <a:t>.</a:t>
            </a:r>
            <a:r>
              <a:rPr lang="es-ES" dirty="0"/>
              <a:t> </a:t>
            </a:r>
            <a:r>
              <a:rPr lang="es-ES" sz="1600" dirty="0"/>
              <a:t>En resumen, con </a:t>
            </a:r>
            <a:r>
              <a:rPr lang="es-ES" sz="1600" dirty="0" err="1"/>
              <a:t>inline-flex</a:t>
            </a:r>
            <a:r>
              <a:rPr lang="es-ES" sz="1600" dirty="0"/>
              <a:t> es como si tuviéramos un elemento </a:t>
            </a:r>
            <a:r>
              <a:rPr lang="es-ES" sz="1600" dirty="0" err="1"/>
              <a:t>inline</a:t>
            </a:r>
            <a:r>
              <a:rPr lang="es-ES" sz="1600" dirty="0"/>
              <a:t>-block, donde sus hijos se comportan con las reglas de </a:t>
            </a:r>
            <a:r>
              <a:rPr lang="es-ES" sz="1600" dirty="0" err="1"/>
              <a:t>Flexbox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/>
              <a:t>Una vez el contenedor es "</a:t>
            </a:r>
            <a:r>
              <a:rPr lang="es-ES" sz="1600" dirty="0" err="1"/>
              <a:t>flex</a:t>
            </a:r>
            <a:r>
              <a:rPr lang="es-ES" sz="1600" dirty="0"/>
              <a:t>" o "</a:t>
            </a:r>
            <a:r>
              <a:rPr lang="es-ES" sz="1600" dirty="0" err="1"/>
              <a:t>inline-flex</a:t>
            </a:r>
            <a:r>
              <a:rPr lang="es-ES" sz="1600" dirty="0"/>
              <a:t>" puedo aplicarle toda una serie de propiedades adicionales para personalizar todavía más su comportamiento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s-E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25" y="2670861"/>
            <a:ext cx="2476500" cy="1085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25" y="4716934"/>
            <a:ext cx="2971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smtClean="0"/>
              <a:t>Flex-</a:t>
            </a:r>
            <a:r>
              <a:rPr lang="es-ES" dirty="0" err="1" smtClean="0"/>
              <a:t>direction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r>
              <a:rPr lang="es-ES" sz="1600" dirty="0"/>
              <a:t>Esta propiedad nos sirve para definir la dirección del flujo de colocación de los elementos</a:t>
            </a:r>
            <a:r>
              <a:rPr lang="es-ES" sz="1600" dirty="0" smtClean="0"/>
              <a:t>. Permite usar éstos elementos:</a:t>
            </a:r>
          </a:p>
          <a:p>
            <a:pPr marL="0" indent="0" algn="just">
              <a:buNone/>
            </a:pPr>
            <a:endParaRPr lang="es-ES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row</a:t>
            </a:r>
            <a:r>
              <a:rPr lang="es-ES" sz="1200" dirty="0"/>
              <a:t> (valor predeterminado): Indica que los elementos se colocan en una fila, uno al lado del otro, de izquierda a derecha.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row</a:t>
            </a:r>
            <a:r>
              <a:rPr lang="es-ES" sz="1200" dirty="0"/>
              <a:t>-reverse: se colocan en una fila, pero con orden de derecha a izquierda.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column</a:t>
            </a:r>
            <a:r>
              <a:rPr lang="es-ES" sz="1200" dirty="0"/>
              <a:t>: se colocan uno debajo del otro, en orden los primeros arriba.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column</a:t>
            </a:r>
            <a:r>
              <a:rPr lang="es-ES" sz="1200" dirty="0"/>
              <a:t>-reverse: se colocan en una columna, pero los primeros aparecerán abajo</a:t>
            </a:r>
            <a:r>
              <a:rPr lang="es-ES" sz="1200" dirty="0" smtClean="0"/>
              <a:t>.</a:t>
            </a:r>
          </a:p>
          <a:p>
            <a:pPr marL="274320" lvl="1" indent="0">
              <a:buNone/>
            </a:pPr>
            <a:endParaRPr lang="es-ES" sz="1200" dirty="0" smtClean="0"/>
          </a:p>
          <a:p>
            <a:pPr marL="274320" lvl="1" indent="0">
              <a:buNone/>
            </a:pPr>
            <a:endParaRPr lang="es-ES" sz="1200" dirty="0"/>
          </a:p>
          <a:p>
            <a:r>
              <a:rPr lang="es-ES" dirty="0" smtClean="0"/>
              <a:t>Flex-</a:t>
            </a:r>
            <a:r>
              <a:rPr lang="es-ES" dirty="0" err="1" smtClean="0"/>
              <a:t>wrap</a:t>
            </a:r>
            <a:r>
              <a:rPr lang="es-ES" sz="1800" dirty="0" smtClean="0"/>
              <a:t>:</a:t>
            </a:r>
            <a:endParaRPr lang="es-ES" sz="1800" dirty="0"/>
          </a:p>
          <a:p>
            <a:pPr marL="0" indent="0">
              <a:buNone/>
            </a:pPr>
            <a:r>
              <a:rPr lang="es-ES" sz="1400" dirty="0" smtClean="0"/>
              <a:t>Sirve </a:t>
            </a:r>
            <a:r>
              <a:rPr lang="es-ES" sz="1400" dirty="0"/>
              <a:t>para indicar si queremos que haya saltos de línea en los elementos que se colocan en el contenedor, si es que éstos no caben en el espacio disponible</a:t>
            </a:r>
            <a:r>
              <a:rPr lang="es-ES" sz="1400" dirty="0" smtClean="0"/>
              <a:t>.</a:t>
            </a:r>
          </a:p>
          <a:p>
            <a:pPr marL="0" indent="0">
              <a:buNone/>
            </a:pPr>
            <a:endParaRPr lang="es-E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nowrap</a:t>
            </a:r>
            <a:r>
              <a:rPr lang="es-ES" sz="1200" dirty="0"/>
              <a:t> (predeterminado): hace que nunca se produzcan saltos de línea.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wrap</a:t>
            </a:r>
            <a:r>
              <a:rPr lang="es-ES" sz="1200" dirty="0"/>
              <a:t>: hace que si no caben, entonces se coloquen en la siguiente línea.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wrap</a:t>
            </a:r>
            <a:r>
              <a:rPr lang="es-ES" sz="1200" dirty="0"/>
              <a:t>-reverse: El salto de línea se producirá al contrario, o sea, hacia arriba.</a:t>
            </a:r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90031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 smtClean="0"/>
              <a:t>Justify-content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r>
              <a:rPr lang="es-ES" sz="1600" dirty="0"/>
              <a:t>Esta propiedad es muy útil para indicar cómo se van a colocar los justificados y márgenes de los ítems. Puedes indicar que vayan a justificados al inicio del eje o al final del eje o que a la hora de distribuirse se coloque un espacio entre ellos o un espacio entre ellos y los </a:t>
            </a:r>
            <a:r>
              <a:rPr lang="es-ES" sz="1600" dirty="0" smtClean="0"/>
              <a:t>bordes. Posibles valores:</a:t>
            </a:r>
          </a:p>
          <a:p>
            <a:pPr marL="0" indent="0" algn="just">
              <a:buNone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flex-start</a:t>
            </a:r>
            <a:r>
              <a:rPr lang="es-ES" sz="1100" dirty="0"/>
              <a:t>: Añade los elementos a partir del inicio del eje principal.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flex-end</a:t>
            </a:r>
            <a:r>
              <a:rPr lang="es-ES" sz="1100" dirty="0"/>
              <a:t>: Añade los elementos a partir del final del eje principal.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/>
              <a:t>center: los elementos se centran en el espacio del contenedor, siempre con respecto al eje principal.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space-between</a:t>
            </a:r>
            <a:r>
              <a:rPr lang="es-ES" sz="1100" dirty="0"/>
              <a:t>: hace que los elementos se distribuyan con un espacio proporcional entre ellos, siendo que los ítem de los extremos se sitúan en el borde del contenedor.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100" dirty="0" err="1"/>
              <a:t>space-around</a:t>
            </a:r>
            <a:r>
              <a:rPr lang="es-ES" sz="1100" dirty="0"/>
              <a:t>: es parecido a </a:t>
            </a:r>
            <a:r>
              <a:rPr lang="es-ES" sz="1100" dirty="0" err="1"/>
              <a:t>space-between</a:t>
            </a:r>
            <a:r>
              <a:rPr lang="es-ES" sz="1100" dirty="0"/>
              <a:t> en el sentido de dejar un espaciado proporcional, sin embargo, en esta ocasión se deja también espacio entre el borde del contenedor y los ítem de los extremos.</a:t>
            </a:r>
          </a:p>
          <a:p>
            <a:pPr marL="0" indent="0" algn="just">
              <a:buNone/>
            </a:pPr>
            <a:endParaRPr lang="es-ES" sz="1200" dirty="0"/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84" y="3611324"/>
            <a:ext cx="4621128" cy="32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 smtClean="0"/>
              <a:t>Align-items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600" dirty="0" smtClean="0"/>
              <a:t>Esta propiedad es muy similar a la propiedad anterior, </a:t>
            </a:r>
            <a:r>
              <a:rPr lang="es-ES" sz="1600" dirty="0" err="1" smtClean="0"/>
              <a:t>justify-content</a:t>
            </a:r>
            <a:r>
              <a:rPr lang="es-ES" sz="1600" dirty="0" smtClean="0"/>
              <a:t>, solo que ahora estamos alineando con respecto al eje secundario y no el principal. </a:t>
            </a:r>
          </a:p>
          <a:p>
            <a:pPr marL="0" indent="0">
              <a:buNone/>
            </a:pPr>
            <a:endParaRPr lang="es-ES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 smtClean="0"/>
              <a:t>flex-start</a:t>
            </a:r>
            <a:r>
              <a:rPr lang="es-ES" sz="1400" dirty="0"/>
              <a:t>: indica que se posicionarán al comienzo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/>
              <a:t>flex-end</a:t>
            </a:r>
            <a:r>
              <a:rPr lang="es-ES" sz="1400" dirty="0"/>
              <a:t>: se posicionarán al final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/>
              <a:t>center: se posicionarán en el centro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/>
              <a:t>stretch</a:t>
            </a:r>
            <a:r>
              <a:rPr lang="es-ES" sz="1400" dirty="0"/>
              <a:t>: ocuparán el tamaño total del eje secundario (a no ser que hayamos marcado que esos elementos tengan un tamaño diferente).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400" dirty="0" err="1"/>
              <a:t>baseline</a:t>
            </a:r>
            <a:r>
              <a:rPr lang="es-ES" sz="1400" dirty="0"/>
              <a:t>: para el posicionamiento de los elementos se tendrá en cuenta el texto que hay escrito dentro.</a:t>
            </a:r>
          </a:p>
          <a:p>
            <a:pPr marL="0" indent="0" algn="just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43" y="3540361"/>
            <a:ext cx="4490610" cy="32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6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>
            <a:normAutofit/>
          </a:bodyPr>
          <a:lstStyle/>
          <a:p>
            <a:r>
              <a:rPr lang="es-ES" dirty="0" err="1" smtClean="0"/>
              <a:t>Align-content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sz="1600" dirty="0"/>
              <a:t>Esta propiedad sólo aplica cuando dispones de varias líneas de elementos en el contenedor </a:t>
            </a:r>
            <a:r>
              <a:rPr lang="es-ES" sz="1600" dirty="0" err="1"/>
              <a:t>flexbox</a:t>
            </a:r>
            <a:r>
              <a:rPr lang="es-ES" sz="1600" dirty="0"/>
              <a:t>. El efecto que conseguiremos será una alineación y separación de las filas en el eje secundario</a:t>
            </a:r>
            <a:r>
              <a:rPr lang="es-ES" sz="1600" dirty="0" smtClean="0"/>
              <a:t>. Valores:</a:t>
            </a:r>
          </a:p>
          <a:p>
            <a:pPr marL="0" indent="0">
              <a:buNone/>
            </a:pPr>
            <a:endParaRPr lang="es-ES" sz="16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flex-start</a:t>
            </a:r>
            <a:r>
              <a:rPr lang="es-ES" sz="1200" dirty="0"/>
              <a:t>: indica que las filas se colocarán todas pegadas entre sí (obviamente no aparecerán exactamente pegadas si le hemos colocado un </a:t>
            </a:r>
            <a:r>
              <a:rPr lang="es-ES" sz="1200" dirty="0" err="1"/>
              <a:t>margin</a:t>
            </a:r>
            <a:r>
              <a:rPr lang="es-ES" sz="1200" dirty="0"/>
              <a:t>), desde el inicio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flex-end</a:t>
            </a:r>
            <a:r>
              <a:rPr lang="es-ES" sz="1200" dirty="0"/>
              <a:t>: las filas se colocarán pegadas entre sí, pero esta vez pegadas al final del eje secundario.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/>
              <a:t>center: se posicionarán en el centro del eje secundario, pegadas entre sí.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stretch</a:t>
            </a:r>
            <a:r>
              <a:rPr lang="es-ES" sz="1200" dirty="0"/>
              <a:t>: Sus dimensiones crecerán para ocupar todo el espacio disponible (a no ser que se haya colocado una dimensión diferente en los elementos).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space-between</a:t>
            </a:r>
            <a:r>
              <a:rPr lang="es-ES" sz="1200" dirty="0"/>
              <a:t>: indica que las filas se separarán entre sí, dejando un espacio proporcional entre ellas.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1200" dirty="0" err="1"/>
              <a:t>space-around</a:t>
            </a:r>
            <a:r>
              <a:rPr lang="es-ES" sz="1200" dirty="0"/>
              <a:t>: indica que las filas se separarán, dejando un espacio entre ellas proporcional, también con el borde.</a:t>
            </a:r>
          </a:p>
          <a:p>
            <a:pPr marL="0" indent="0">
              <a:buNone/>
            </a:pPr>
            <a:endParaRPr lang="es-ES" sz="12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94" y="3608173"/>
            <a:ext cx="1859676" cy="30241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46" y="3608173"/>
            <a:ext cx="1993196" cy="31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5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86503"/>
          </a:xfrm>
        </p:spPr>
        <p:txBody>
          <a:bodyPr/>
          <a:lstStyle/>
          <a:p>
            <a:r>
              <a:rPr lang="es-ES" dirty="0" smtClean="0"/>
              <a:t>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69848" y="1894702"/>
            <a:ext cx="10058400" cy="4277497"/>
          </a:xfrm>
        </p:spPr>
        <p:txBody>
          <a:bodyPr/>
          <a:lstStyle/>
          <a:p>
            <a:r>
              <a:rPr lang="es-ES" dirty="0"/>
              <a:t>Las </a:t>
            </a:r>
            <a:r>
              <a:rPr lang="es-ES" b="1" dirty="0"/>
              <a:t>media </a:t>
            </a:r>
            <a:r>
              <a:rPr lang="es-ES" b="1" dirty="0" err="1"/>
              <a:t>queries</a:t>
            </a:r>
            <a:r>
              <a:rPr lang="es-ES" dirty="0"/>
              <a:t> </a:t>
            </a:r>
            <a:r>
              <a:rPr lang="es-ES" dirty="0" smtClean="0"/>
              <a:t>son </a:t>
            </a:r>
            <a:r>
              <a:rPr lang="es-ES" dirty="0"/>
              <a:t>útiles cuando deseas modificar tu página web o aplicación en función del tipo de dispositivo </a:t>
            </a:r>
            <a:r>
              <a:rPr lang="es-ES" dirty="0" smtClean="0"/>
              <a:t>o </a:t>
            </a:r>
            <a:r>
              <a:rPr lang="es-ES" dirty="0"/>
              <a:t>de características y parámetros específicos (como la resolución de la </a:t>
            </a:r>
            <a:r>
              <a:rPr lang="es-ES" dirty="0" smtClean="0"/>
              <a:t>pantalla). Bootstrap4 es </a:t>
            </a:r>
            <a:r>
              <a:rPr lang="es-ES" dirty="0" err="1" smtClean="0"/>
              <a:t>mobile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, maquetaremos de resoluciones mas pequeñas a mas grandes. Actualmente en web comercial utilizamos los cortes de Bootstrap4:</a:t>
            </a:r>
          </a:p>
          <a:p>
            <a:endParaRPr lang="es-ES" dirty="0" smtClean="0"/>
          </a:p>
          <a:p>
            <a:endParaRPr lang="es-ES" dirty="0" smtClean="0"/>
          </a:p>
          <a:p>
            <a:pPr marL="2017120" lvl="7" indent="0">
              <a:buNone/>
            </a:pPr>
            <a:r>
              <a:rPr lang="es-ES" dirty="0"/>
              <a:t>Pantallas extra pequeñas (móviles) &lt; 576px</a:t>
            </a:r>
          </a:p>
          <a:p>
            <a:pPr marL="2017120" lvl="7" indent="0">
              <a:buNone/>
            </a:pPr>
            <a:r>
              <a:rPr lang="es-ES" dirty="0"/>
              <a:t>Pantallas pequeñas </a:t>
            </a:r>
            <a:r>
              <a:rPr lang="es-ES" dirty="0" smtClean="0"/>
              <a:t>(</a:t>
            </a:r>
            <a:r>
              <a:rPr lang="es-ES" dirty="0" err="1" smtClean="0"/>
              <a:t>sm</a:t>
            </a:r>
            <a:r>
              <a:rPr lang="es-ES" dirty="0"/>
              <a:t>, </a:t>
            </a:r>
            <a:r>
              <a:rPr lang="es-ES" dirty="0" err="1"/>
              <a:t>tablets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/>
              <a:t>vertical) ≥ 576px</a:t>
            </a:r>
          </a:p>
          <a:p>
            <a:pPr marL="2017120" lvl="7" indent="0">
              <a:buNone/>
            </a:pPr>
            <a:r>
              <a:rPr lang="es-ES" dirty="0"/>
              <a:t>Pantallas medianas (md, para </a:t>
            </a:r>
            <a:r>
              <a:rPr lang="es-ES" dirty="0" err="1"/>
              <a:t>tablets</a:t>
            </a:r>
            <a:r>
              <a:rPr lang="es-ES" dirty="0"/>
              <a:t> en horizontal)  ≥ 768px</a:t>
            </a:r>
          </a:p>
          <a:p>
            <a:pPr marL="2017120" lvl="7" indent="0">
              <a:buNone/>
            </a:pPr>
            <a:r>
              <a:rPr lang="es-ES" dirty="0"/>
              <a:t>Pantallas grandes (</a:t>
            </a:r>
            <a:r>
              <a:rPr lang="es-ES" dirty="0" err="1"/>
              <a:t>lg</a:t>
            </a:r>
            <a:r>
              <a:rPr lang="es-ES" dirty="0"/>
              <a:t>, tamaño escritorio) ≥ 992px</a:t>
            </a:r>
          </a:p>
          <a:p>
            <a:pPr marL="2017120" lvl="7" indent="0">
              <a:buNone/>
            </a:pPr>
            <a:r>
              <a:rPr lang="es-ES" dirty="0"/>
              <a:t>Pantallas extra grandes (xl, escritorio grande) ≥ 1200px</a:t>
            </a:r>
          </a:p>
        </p:txBody>
      </p:sp>
    </p:spTree>
    <p:extLst>
      <p:ext uri="{BB962C8B-B14F-4D97-AF65-F5344CB8AC3E}">
        <p14:creationId xmlns:p14="http://schemas.microsoft.com/office/powerpoint/2010/main" val="145119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69848" y="551935"/>
            <a:ext cx="10058400" cy="5620265"/>
          </a:xfrm>
        </p:spPr>
        <p:txBody>
          <a:bodyPr>
            <a:normAutofit/>
          </a:bodyPr>
          <a:lstStyle/>
          <a:p>
            <a:r>
              <a:rPr lang="es-ES" dirty="0" smtClean="0"/>
              <a:t>Ejemplo de </a:t>
            </a:r>
            <a:r>
              <a:rPr lang="es-ES" dirty="0" err="1" smtClean="0"/>
              <a:t>css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marL="2317120" lvl="8" indent="0">
              <a:buNone/>
            </a:pPr>
            <a:r>
              <a:rPr lang="es-ES" sz="1200" dirty="0"/>
              <a:t>/*propiedades inferiores a 576px*/</a:t>
            </a:r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576px) {</a:t>
            </a:r>
          </a:p>
          <a:p>
            <a:pPr marL="2317120" lvl="8" indent="0">
              <a:buNone/>
            </a:pPr>
            <a:r>
              <a:rPr lang="es-ES" sz="1200" dirty="0" smtClean="0"/>
              <a:t>}</a:t>
            </a:r>
            <a:endParaRPr lang="es-ES" sz="1200" dirty="0"/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768px) {</a:t>
            </a:r>
          </a:p>
          <a:p>
            <a:pPr marL="2317120" lvl="8" indent="0">
              <a:buNone/>
            </a:pPr>
            <a:r>
              <a:rPr lang="es-ES" sz="1200" dirty="0" smtClean="0"/>
              <a:t>}</a:t>
            </a:r>
            <a:endParaRPr lang="es-ES" sz="1200" dirty="0"/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992px) {</a:t>
            </a:r>
          </a:p>
          <a:p>
            <a:pPr marL="2317120" lvl="8" indent="0">
              <a:buNone/>
            </a:pPr>
            <a:r>
              <a:rPr lang="es-ES" sz="1200" dirty="0" smtClean="0"/>
              <a:t>}</a:t>
            </a:r>
            <a:endParaRPr lang="es-ES" sz="1200" dirty="0"/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1200px) {</a:t>
            </a:r>
          </a:p>
          <a:p>
            <a:pPr marL="2317120" lvl="8" indent="0">
              <a:buNone/>
            </a:pPr>
            <a:r>
              <a:rPr lang="es-ES" sz="1200" dirty="0" smtClean="0"/>
              <a:t>}</a:t>
            </a:r>
            <a:endParaRPr lang="es-ES" sz="1200" dirty="0"/>
          </a:p>
          <a:p>
            <a:pPr marL="2317120" lvl="8" indent="0">
              <a:buNone/>
            </a:pPr>
            <a:endParaRPr lang="es-ES" sz="1200" dirty="0"/>
          </a:p>
          <a:p>
            <a:pPr marL="2317120" lvl="8" indent="0">
              <a:buNone/>
            </a:pPr>
            <a:r>
              <a:rPr lang="es-ES" sz="1200" dirty="0"/>
              <a:t>@media (min-</a:t>
            </a:r>
            <a:r>
              <a:rPr lang="es-ES" sz="1200" dirty="0" err="1"/>
              <a:t>width</a:t>
            </a:r>
            <a:r>
              <a:rPr lang="es-ES" sz="1200" dirty="0"/>
              <a:t>: 1600px) {</a:t>
            </a:r>
          </a:p>
          <a:p>
            <a:pPr marL="2317120" lvl="8" indent="0">
              <a:buNone/>
            </a:pPr>
            <a:r>
              <a:rPr lang="es-ES" sz="1200" dirty="0" smtClean="0"/>
              <a:t>}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03710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164757"/>
            <a:ext cx="10058400" cy="1482811"/>
          </a:xfrm>
        </p:spPr>
        <p:txBody>
          <a:bodyPr/>
          <a:lstStyle/>
          <a:p>
            <a:r>
              <a:rPr lang="es-ES" dirty="0" smtClean="0"/>
              <a:t>Propiedades </a:t>
            </a:r>
            <a:r>
              <a:rPr lang="es-ES" dirty="0" err="1" smtClean="0"/>
              <a:t>css</a:t>
            </a:r>
            <a:r>
              <a:rPr lang="es-ES" dirty="0" smtClean="0"/>
              <a:t> más usadas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1581665"/>
            <a:ext cx="10058400" cy="4590535"/>
          </a:xfrm>
        </p:spPr>
        <p:txBody>
          <a:bodyPr/>
          <a:lstStyle/>
          <a:p>
            <a:r>
              <a:rPr lang="es-ES" dirty="0" err="1" smtClean="0"/>
              <a:t>Background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Tenemos una serie de propiedades para aplicar fondos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16" y="3369276"/>
            <a:ext cx="4335532" cy="21535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29" y="2405449"/>
            <a:ext cx="1602167" cy="391117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6466703" y="4361035"/>
            <a:ext cx="1351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0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04800"/>
            <a:ext cx="10058400" cy="5867400"/>
          </a:xfrm>
        </p:spPr>
        <p:txBody>
          <a:bodyPr/>
          <a:lstStyle/>
          <a:p>
            <a:r>
              <a:rPr lang="es-ES" dirty="0" smtClean="0"/>
              <a:t>Sombras:</a:t>
            </a:r>
          </a:p>
          <a:p>
            <a:pPr marL="0" indent="0">
              <a:buNone/>
            </a:pPr>
            <a:r>
              <a:rPr lang="es-ES" dirty="0" smtClean="0"/>
              <a:t>Contamos con sombras para aplicar rápidamente sin esfuerzos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11" y="2929967"/>
            <a:ext cx="4088670" cy="8439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27" y="1717717"/>
            <a:ext cx="2152650" cy="368617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5667632" y="3238500"/>
            <a:ext cx="1400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04800"/>
            <a:ext cx="10058400" cy="5867400"/>
          </a:xfrm>
        </p:spPr>
        <p:txBody>
          <a:bodyPr/>
          <a:lstStyle/>
          <a:p>
            <a:r>
              <a:rPr lang="es-ES" dirty="0" smtClean="0"/>
              <a:t>Mostrar/ocultar elementos: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Border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Podemos aplicar los bordes que queramos (todos, superior, inferior, izquierda, derecha…)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70" y="1123821"/>
            <a:ext cx="4400550" cy="771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75" y="3448050"/>
            <a:ext cx="4733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Bordes de colores: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22" y="1224091"/>
            <a:ext cx="71342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486032"/>
            <a:ext cx="10058400" cy="568616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Bordes redondeados: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2" y="1722867"/>
            <a:ext cx="7210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4346</TotalTime>
  <Words>1462</Words>
  <Application>Microsoft Office PowerPoint</Application>
  <PresentationFormat>Panorámica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Rockwell</vt:lpstr>
      <vt:lpstr>Rockwell Condensed</vt:lpstr>
      <vt:lpstr>Wingdings</vt:lpstr>
      <vt:lpstr>Tipo de madera</vt:lpstr>
      <vt:lpstr>Css </vt:lpstr>
      <vt:lpstr>Introducción</vt:lpstr>
      <vt:lpstr>Media Queries</vt:lpstr>
      <vt:lpstr>Presentación de PowerPoint</vt:lpstr>
      <vt:lpstr>Propiedades css más usadas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Miguel Regalado Dominguez</dc:creator>
  <cp:lastModifiedBy>Miguel Regalado Dominguez</cp:lastModifiedBy>
  <cp:revision>24</cp:revision>
  <dcterms:created xsi:type="dcterms:W3CDTF">2022-03-18T09:00:50Z</dcterms:created>
  <dcterms:modified xsi:type="dcterms:W3CDTF">2022-03-21T09:27:47Z</dcterms:modified>
</cp:coreProperties>
</file>