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5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71F5-3823-C64A-8E03-BCBE3F669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B70CC-83B3-864F-B815-538ADDBEC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2FF2D-AC0F-7748-8B4C-5C357BDF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F9DE-4A0E-4440-98DE-E146865A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6397-4D3B-A542-9BA3-C2F0FDCE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8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8B77-3295-0C4E-9BB9-684EE57C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369F1-793B-5046-BF55-50A1100F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0C24-39A0-B845-AF34-0835E40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9E03-6E8E-F146-8C94-F6693917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C96D1-4DD9-E84E-B7FC-A274EB63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9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6279B-465B-344C-8FCA-48114D3FB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361FF-E47E-1A44-AB28-DB53E813D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6A0AA-B382-2A45-87E9-678B782E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EAFB9-20C7-1447-80D0-40D4816D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3445-DF22-9D4F-9DA0-2DB9E244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8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B6FB-2F78-DF40-BC6E-4FA17615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ADF7-DD73-2548-936D-863498AA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F8AF-0364-0841-B147-88671CED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670E-8744-B546-9515-CB7D9BC3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568E-453A-0443-9424-D0380D2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C1F5-F040-BF49-BBC2-751ADDED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54FC-DB69-F84A-B1AD-74235287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81BB-AAA7-DA49-9844-9DB5F770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F0A0-EFF5-EB43-B7CA-EFC39F3F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440C-45BC-4148-9B8E-617A9AF5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AF62-A1E2-F342-8512-FC797897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376C5-5B6E-714C-88F8-D45756146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BD95F-BBB5-FB4A-8E2E-7374F942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57667-F50F-B44B-B351-E2048359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C0D6-8030-E141-B8C2-97DF5478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2F3B-F63C-A449-BFE1-57A6116A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2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B8C5-0FA7-4843-ADB0-02226D5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8C12B-9CC0-F84D-A4F9-F83C3602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09A4D-8AD4-A348-BCC9-73FD36232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AE5BB-FEEF-184D-93DC-3A5B8404D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0D7F-2843-3146-BD03-99CF96B4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47B4B-550E-BF40-94D7-104356E5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F1CF8-0274-9745-931E-C3A4942B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AA8C-E933-BB45-83C2-E2C8A21C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A5BC-2DDA-2A4A-B225-430CD7D5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75841-88D3-7F45-AA21-3FC55A4C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6AA8-59D7-354F-8C5C-E23BE3AB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04CD7-67CD-484B-9FDF-A6BB1AEC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A7B2E-4FFB-BF44-AB7A-4CAD07E9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F743A-FB5E-EB40-AF80-8B9511C7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D29B3-1C76-CC4A-8B2C-CCB6B0D4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90A1-B2D8-9B45-ABFC-73764E41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360B-A765-D143-AA99-1E88D2FB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1FCB6-39E0-BB48-8EA7-A4AB18B4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CF06-A511-0C4E-B6BB-78D53CC1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D667-70FF-B54B-957E-60E84EEE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BB356-63BB-A04C-A721-8F2FDA77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4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AF19-4760-7040-9C38-6B636C86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64552-4ECF-B047-A355-91E329E29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7F2E0-A7C9-F248-8AFF-3D9DE203B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1F841-0296-7444-85DF-54FBB2CE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8A9A-95CD-EF45-8EC5-1EA8C707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2C27-294E-ED47-9908-9DE306EC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A69F5-3512-D94D-906C-A4024BE4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6E13A-1210-8448-8FD2-62B89B0D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E33F-8A20-284F-8BDC-73247971A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AFFF-29C9-CC43-9CAF-F37C497741F7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6D36-3ACC-AD40-BEAE-8C47ADADE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C754-F9E1-4948-8FD9-0C7A3747B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F800-F773-D040-87D0-BF9434FF6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applications/mlflow/index.html" TargetMode="External"/><Relationship Id="rId2" Type="http://schemas.openxmlformats.org/officeDocument/2006/relationships/hyperlink" Target="https://www.mlflow.org/docs/latest/tutorials-and-examples/tutori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ws.training/Details/eLearning?id=27200" TargetMode="External"/><Relationship Id="rId4" Type="http://schemas.openxmlformats.org/officeDocument/2006/relationships/hyperlink" Target="https://medium.com/swlh/my-perspective-on-eda-for-the-titanic-dataset-38a4ecc945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DC99-6FED-2947-A370-6758CFE13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Mlflow</a:t>
            </a:r>
            <a:r>
              <a:rPr lang="en-US" dirty="0"/>
              <a:t> – </a:t>
            </a:r>
            <a:r>
              <a:rPr lang="en-US" dirty="0" err="1"/>
              <a:t>plataform</a:t>
            </a:r>
            <a:r>
              <a:rPr lang="en-US" dirty="0"/>
              <a:t> for complete machine learning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D975A-2103-0641-AA49-4A4642CA4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Sergio </a:t>
            </a:r>
            <a:r>
              <a:rPr lang="en-US" dirty="0" err="1"/>
              <a:t>Marinho</a:t>
            </a:r>
            <a:r>
              <a:rPr lang="en-US" dirty="0"/>
              <a:t> da Silva</a:t>
            </a:r>
          </a:p>
          <a:p>
            <a:r>
              <a:rPr lang="en-US" dirty="0" err="1"/>
              <a:t>Thamys</a:t>
            </a:r>
            <a:r>
              <a:rPr lang="en-US" dirty="0"/>
              <a:t> </a:t>
            </a:r>
            <a:r>
              <a:rPr lang="en-US" dirty="0" err="1"/>
              <a:t>Abrahao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41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8D53-58EF-A74A-BAED-8271B775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crude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8A416-F03A-BB42-A8F2-2B44F6E6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584008"/>
            <a:ext cx="6274730" cy="4649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413178-B86E-7840-9D09-0CD05E3B8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78"/>
          <a:stretch/>
        </p:blipFill>
        <p:spPr>
          <a:xfrm>
            <a:off x="6902110" y="1027002"/>
            <a:ext cx="4863170" cy="57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5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FCFD-1BFA-A142-88B3-D303E087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4DB1B-E435-184D-A2FB-AF8FC1DB99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2"/>
          <a:stretch/>
        </p:blipFill>
        <p:spPr>
          <a:xfrm>
            <a:off x="838200" y="1840903"/>
            <a:ext cx="9074150" cy="46765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AD5CA8-AB34-4E49-B294-E3651529643D}"/>
              </a:ext>
            </a:extLst>
          </p:cNvPr>
          <p:cNvSpPr/>
          <p:nvPr/>
        </p:nvSpPr>
        <p:spPr>
          <a:xfrm>
            <a:off x="838200" y="6126480"/>
            <a:ext cx="1722120" cy="502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F4EF-CD1F-CF4B-8FE6-C911B8DB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nutshell: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CE2A-42D3-304B-8365-E954ADDC5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mlflow</a:t>
            </a:r>
            <a:r>
              <a:rPr lang="en-US"/>
              <a:t> to </a:t>
            </a:r>
            <a:r>
              <a:rPr lang="en-US" dirty="0"/>
              <a:t>get started </a:t>
            </a:r>
          </a:p>
          <a:p>
            <a:r>
              <a:rPr lang="en-US" dirty="0"/>
              <a:t>Find docs &amp; examples at </a:t>
            </a:r>
            <a:r>
              <a:rPr lang="en-US" dirty="0" err="1"/>
              <a:t>mlflow.org</a:t>
            </a:r>
            <a:r>
              <a:rPr lang="en-US" dirty="0"/>
              <a:t> </a:t>
            </a:r>
          </a:p>
          <a:p>
            <a:r>
              <a:rPr lang="en-US" dirty="0"/>
              <a:t>Peruse code and contribute at </a:t>
            </a:r>
            <a:r>
              <a:rPr lang="en-US" dirty="0" err="1"/>
              <a:t>MLflow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http://</a:t>
            </a:r>
            <a:r>
              <a:rPr lang="en-US" dirty="0" err="1"/>
              <a:t>dbricks.co</a:t>
            </a:r>
            <a:r>
              <a:rPr lang="en-US" dirty="0"/>
              <a:t>/</a:t>
            </a:r>
            <a:r>
              <a:rPr lang="en-US" dirty="0" err="1"/>
              <a:t>mlflow</a:t>
            </a:r>
            <a:r>
              <a:rPr lang="en-US" dirty="0"/>
              <a:t>-tutorials</a:t>
            </a:r>
          </a:p>
        </p:txBody>
      </p:sp>
    </p:spTree>
    <p:extLst>
      <p:ext uri="{BB962C8B-B14F-4D97-AF65-F5344CB8AC3E}">
        <p14:creationId xmlns:p14="http://schemas.microsoft.com/office/powerpoint/2010/main" val="114004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E349-26C4-4544-B8AF-9672FA02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CAC5-3AD1-734B-BC34-DDBE96C9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https://www.mlflow.org/docs/latest/tutorials-and-examples/tutorial.html</a:t>
            </a:r>
            <a:endParaRPr lang="en-US" dirty="0"/>
          </a:p>
          <a:p>
            <a:r>
              <a:rPr lang="en-US" dirty="0">
                <a:hlinkClick r:id="rId3"/>
              </a:rPr>
              <a:t>https://docs.databricks.com/applications/mlflow/index.html</a:t>
            </a:r>
            <a:endParaRPr lang="en-US" dirty="0"/>
          </a:p>
          <a:p>
            <a:r>
              <a:rPr lang="en-US" dirty="0">
                <a:hlinkClick r:id="rId4"/>
              </a:rPr>
              <a:t>https://medium.com/swlh/my-perspective-on-eda-for-the-titanic-dataset-38a4ecc94500</a:t>
            </a:r>
            <a:endParaRPr lang="en-US" dirty="0"/>
          </a:p>
          <a:p>
            <a:r>
              <a:rPr lang="en-US" dirty="0">
                <a:hlinkClick r:id="rId5"/>
              </a:rPr>
              <a:t>https://www.aws.training/Details/eLearning?id=27200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=x3cxvsUFVZA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9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1F01-2476-974F-894A-C2BC5306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– introduction to </a:t>
            </a:r>
            <a:r>
              <a:rPr lang="en-US" dirty="0" err="1"/>
              <a:t>mlflow</a:t>
            </a:r>
            <a:br>
              <a:rPr lang="en-US" dirty="0"/>
            </a:br>
            <a:r>
              <a:rPr lang="en-US" dirty="0"/>
              <a:t>How to Use </a:t>
            </a:r>
            <a:r>
              <a:rPr lang="en-US" dirty="0" err="1"/>
              <a:t>Mlflow</a:t>
            </a:r>
            <a:r>
              <a:rPr lang="en-US" dirty="0"/>
              <a:t>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C287-3F82-3F44-BD3B-28286D64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ML development challenges</a:t>
            </a:r>
          </a:p>
          <a:p>
            <a:r>
              <a:rPr lang="en-US" dirty="0"/>
              <a:t>Concepts and Motivations</a:t>
            </a:r>
          </a:p>
          <a:p>
            <a:r>
              <a:rPr lang="en-US" dirty="0"/>
              <a:t>How </a:t>
            </a:r>
            <a:r>
              <a:rPr lang="en-US" dirty="0" err="1"/>
              <a:t>Mlflow</a:t>
            </a:r>
            <a:r>
              <a:rPr lang="en-US" dirty="0"/>
              <a:t> tackles these</a:t>
            </a:r>
          </a:p>
          <a:p>
            <a:r>
              <a:rPr lang="en-US" dirty="0" err="1"/>
              <a:t>MLFlow</a:t>
            </a:r>
            <a:r>
              <a:rPr lang="en-US" dirty="0"/>
              <a:t> components</a:t>
            </a:r>
          </a:p>
          <a:p>
            <a:pPr lvl="1"/>
            <a:r>
              <a:rPr lang="en-US" dirty="0" err="1"/>
              <a:t>MLFlow</a:t>
            </a:r>
            <a:r>
              <a:rPr lang="en-US" dirty="0"/>
              <a:t> tracking</a:t>
            </a:r>
          </a:p>
          <a:p>
            <a:pPr lvl="1"/>
            <a:r>
              <a:rPr lang="en-US" dirty="0"/>
              <a:t>How to use </a:t>
            </a:r>
            <a:r>
              <a:rPr lang="en-US" dirty="0" err="1"/>
              <a:t>Mlflow</a:t>
            </a:r>
            <a:r>
              <a:rPr lang="en-US" dirty="0"/>
              <a:t> tracking APIs</a:t>
            </a:r>
          </a:p>
          <a:p>
            <a:pPr lvl="1"/>
            <a:r>
              <a:rPr lang="en-US" dirty="0"/>
              <a:t>Explore </a:t>
            </a:r>
            <a:r>
              <a:rPr lang="en-US" dirty="0" err="1"/>
              <a:t>Mlflow</a:t>
            </a:r>
            <a:r>
              <a:rPr lang="en-US" dirty="0"/>
              <a:t> UI</a:t>
            </a:r>
          </a:p>
        </p:txBody>
      </p:sp>
    </p:spTree>
    <p:extLst>
      <p:ext uri="{BB962C8B-B14F-4D97-AF65-F5344CB8AC3E}">
        <p14:creationId xmlns:p14="http://schemas.microsoft.com/office/powerpoint/2010/main" val="1749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42E789-B2D9-6540-A720-B92BAAB8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software vs.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CD0BB-A35D-1943-92B1-4D43648C7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 Software</a:t>
            </a:r>
          </a:p>
          <a:p>
            <a:endParaRPr lang="en-US" dirty="0"/>
          </a:p>
          <a:p>
            <a:r>
              <a:rPr lang="en-US" dirty="0"/>
              <a:t>Goal: meet a functional specification</a:t>
            </a:r>
          </a:p>
          <a:p>
            <a:r>
              <a:rPr lang="en-US" dirty="0"/>
              <a:t>Quality depends only on code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4BB4A-68DA-1D45-A635-30FB848062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</a:t>
            </a:r>
          </a:p>
          <a:p>
            <a:r>
              <a:rPr lang="en-US" dirty="0"/>
              <a:t>Goal: optimize metric (e.g., accuracy, recall, precision)</a:t>
            </a:r>
          </a:p>
          <a:p>
            <a:r>
              <a:rPr lang="en-US" dirty="0"/>
              <a:t>Quality depends on input data and tuning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4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FD3F30-56D5-4B45-80BF-9B26C2A7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Lifecycle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61369-DEF6-AA41-8CAC-D15F05A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8650"/>
            <a:ext cx="4904225" cy="4904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2E9ADA-D614-C747-A194-38795614D51D}"/>
              </a:ext>
            </a:extLst>
          </p:cNvPr>
          <p:cNvSpPr/>
          <p:nvPr/>
        </p:nvSpPr>
        <p:spPr>
          <a:xfrm>
            <a:off x="8298456" y="5934670"/>
            <a:ext cx="2692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R">
                <a:solidFill>
                  <a:schemeClr val="tx1">
                    <a:lumMod val="75000"/>
                    <a:lumOff val="25000"/>
                  </a:schemeClr>
                </a:solidFill>
              </a:rPr>
              <a:t>Source: CRISP-DM step-by-step miniing guide, SPSS</a:t>
            </a:r>
            <a:endParaRPr lang="en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EA9057-46AC-1F4A-AB52-3B1A8BA0DCE4}"/>
              </a:ext>
            </a:extLst>
          </p:cNvPr>
          <p:cNvSpPr/>
          <p:nvPr/>
        </p:nvSpPr>
        <p:spPr>
          <a:xfrm>
            <a:off x="3810000" y="2895600"/>
            <a:ext cx="1177636" cy="16209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692C-FEA2-5B48-958E-9BD4C4DF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mlflow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83A-A236-484E-B3F2-CC60F589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machine learning platform</a:t>
            </a:r>
          </a:p>
          <a:p>
            <a:r>
              <a:rPr lang="en-US" dirty="0"/>
              <a:t>Works with popular ML library &amp; language</a:t>
            </a:r>
          </a:p>
          <a:p>
            <a:r>
              <a:rPr lang="en-US" dirty="0"/>
              <a:t>Runs the same way anywhere (cloud/local)</a:t>
            </a:r>
          </a:p>
        </p:txBody>
      </p:sp>
    </p:spTree>
    <p:extLst>
      <p:ext uri="{BB962C8B-B14F-4D97-AF65-F5344CB8AC3E}">
        <p14:creationId xmlns:p14="http://schemas.microsoft.com/office/powerpoint/2010/main" val="55609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4BC7-A2A9-EE4F-A870-F1630AEE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9D183-A79E-D547-BAE0-2A101758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504950"/>
            <a:ext cx="11722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3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6EE8-3E36-2E45-9033-D2AF8DFD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</a:t>
            </a:r>
            <a:r>
              <a:rPr lang="en-US" dirty="0" err="1"/>
              <a:t>Mlflow</a:t>
            </a:r>
            <a:r>
              <a:rPr lang="en-US" dirty="0"/>
              <a:t>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AC05-2B44-FB46-9A1B-304E1BA2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Parameters: key-value inputs to your code</a:t>
            </a:r>
          </a:p>
          <a:p>
            <a:r>
              <a:rPr lang="en-US" dirty="0"/>
              <a:t>Metrics: numeric values (can update over time)</a:t>
            </a:r>
          </a:p>
          <a:p>
            <a:r>
              <a:rPr lang="en-US" dirty="0"/>
              <a:t>Tags and Notes: information about a run</a:t>
            </a:r>
          </a:p>
          <a:p>
            <a:r>
              <a:rPr lang="en-US" dirty="0"/>
              <a:t>Artifacts: files, data and models</a:t>
            </a:r>
          </a:p>
          <a:p>
            <a:r>
              <a:rPr lang="en-US" dirty="0"/>
              <a:t>Source: what code ran?</a:t>
            </a:r>
          </a:p>
          <a:p>
            <a:r>
              <a:rPr lang="en-US" dirty="0"/>
              <a:t>Version: what of the code?</a:t>
            </a:r>
          </a:p>
          <a:p>
            <a:r>
              <a:rPr lang="en-US" dirty="0"/>
              <a:t>Run: an instance of code that runs by </a:t>
            </a:r>
            <a:r>
              <a:rPr lang="en-US" dirty="0" err="1"/>
              <a:t>Mlflow</a:t>
            </a:r>
            <a:endParaRPr lang="en-US" dirty="0"/>
          </a:p>
          <a:p>
            <a:r>
              <a:rPr lang="en-US" dirty="0"/>
              <a:t>Experiment: {run,…,run}</a:t>
            </a:r>
          </a:p>
        </p:txBody>
      </p:sp>
    </p:spTree>
    <p:extLst>
      <p:ext uri="{BB962C8B-B14F-4D97-AF65-F5344CB8AC3E}">
        <p14:creationId xmlns:p14="http://schemas.microsoft.com/office/powerpoint/2010/main" val="197994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9B6B-3439-CB40-B468-63BBA45C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8FAA1-0EE3-C54A-A28A-DDC786F9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532"/>
            <a:ext cx="12192000" cy="3916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69A05-AD22-594B-95B6-1F105C430D38}"/>
              </a:ext>
            </a:extLst>
          </p:cNvPr>
          <p:cNvSpPr txBox="1"/>
          <p:nvPr/>
        </p:nvSpPr>
        <p:spPr>
          <a:xfrm>
            <a:off x="3276600" y="5913120"/>
            <a:ext cx="304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experiments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43194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849E-FE52-4E4F-A9FA-E94FC527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B9E3E-161F-1941-BFBC-18E5C701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46" y="1554479"/>
            <a:ext cx="8808554" cy="5090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5907F-E0FE-BE41-A94C-99596EAF70F9}"/>
              </a:ext>
            </a:extLst>
          </p:cNvPr>
          <p:cNvSpPr txBox="1"/>
          <p:nvPr/>
        </p:nvSpPr>
        <p:spPr>
          <a:xfrm>
            <a:off x="8641080" y="3540648"/>
            <a:ext cx="32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it to generate a list of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F6358-2FBA-FF41-9E44-92AF873B4211}"/>
              </a:ext>
            </a:extLst>
          </p:cNvPr>
          <p:cNvSpPr txBox="1"/>
          <p:nvPr/>
        </p:nvSpPr>
        <p:spPr>
          <a:xfrm>
            <a:off x="3154514" y="5688551"/>
            <a:ext cx="24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executed projects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30DB67-2468-B741-BFEF-F0FA78FDC5B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9128760" y="3909980"/>
            <a:ext cx="1144402" cy="55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9820772-2CB3-9640-AE18-D0C43AC56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31" b="-3311"/>
          <a:stretch/>
        </p:blipFill>
        <p:spPr>
          <a:xfrm>
            <a:off x="464903" y="2690780"/>
            <a:ext cx="1645920" cy="555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E139DF-CC2E-3F4A-8129-EAA9390690FD}"/>
              </a:ext>
            </a:extLst>
          </p:cNvPr>
          <p:cNvSpPr txBox="1"/>
          <p:nvPr/>
        </p:nvSpPr>
        <p:spPr>
          <a:xfrm>
            <a:off x="320040" y="2423160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type in terminal:</a:t>
            </a:r>
          </a:p>
        </p:txBody>
      </p:sp>
    </p:spTree>
    <p:extLst>
      <p:ext uri="{BB962C8B-B14F-4D97-AF65-F5344CB8AC3E}">
        <p14:creationId xmlns:p14="http://schemas.microsoft.com/office/powerpoint/2010/main" val="302906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331</Words>
  <Application>Microsoft Macintosh PowerPoint</Application>
  <PresentationFormat>Widescreen</PresentationFormat>
  <Paragraphs>54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Mlflow – plataform for complete machine learning lifecycle</vt:lpstr>
      <vt:lpstr>Outline – introduction to mlflow How to Use Mlflow tracking</vt:lpstr>
      <vt:lpstr>Traditional software vs. Machine Learning</vt:lpstr>
      <vt:lpstr>Machine Learning Lifecycle</vt:lpstr>
      <vt:lpstr>Introducing mlflow</vt:lpstr>
      <vt:lpstr>Mlflow components</vt:lpstr>
      <vt:lpstr>Key Concepts in Mlflow tracking</vt:lpstr>
      <vt:lpstr>Mlflow overview</vt:lpstr>
      <vt:lpstr>Mlflow overview</vt:lpstr>
      <vt:lpstr>Very crude example</vt:lpstr>
      <vt:lpstr>Mlflow tracking</vt:lpstr>
      <vt:lpstr>In a nutshell: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Mlflow – plataform for complete machine learning lifecycle</dc:title>
  <dc:creator>Sergio Marinho da Silva</dc:creator>
  <cp:lastModifiedBy>Sergio Marinho da Silva</cp:lastModifiedBy>
  <cp:revision>10</cp:revision>
  <dcterms:created xsi:type="dcterms:W3CDTF">2021-04-28T02:01:22Z</dcterms:created>
  <dcterms:modified xsi:type="dcterms:W3CDTF">2021-04-30T18:18:55Z</dcterms:modified>
</cp:coreProperties>
</file>