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  <p:sldId id="271" r:id="rId15"/>
    <p:sldId id="258" r:id="rId16"/>
    <p:sldId id="257" r:id="rId17"/>
    <p:sldId id="25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B074-A44E-449E-8A15-5DCF06A2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25D19-F4AB-4D0D-B338-0929483B9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75465-B99C-47EB-8B27-123BDB57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21BA-66F7-4218-BA7B-D7F30ACE1099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724E2-1F24-49D9-A02B-99676AB4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CFFBA-56CC-4FEF-BCB9-F8483D3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B70A-9112-4CB5-8776-29B5EFF88A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0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CC3F-30FB-49B7-ABB0-8BB86EC8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186CE-3DA0-4D36-A894-036EAA4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4705-7C03-41FC-AFFA-B169753B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21BA-66F7-4218-BA7B-D7F30ACE1099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0AE8-B279-4B98-8375-03E71F64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ADB1-E594-4AEF-84BC-3ED54DE8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B70A-9112-4CB5-8776-29B5EFF88A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39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F27EB-6FFC-451F-A793-00FD76739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560C8-1137-4DCA-BBF7-E5C254626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37A0-FD3A-4404-A123-6A753F79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21BA-66F7-4218-BA7B-D7F30ACE1099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CAEA-2FB8-4239-B678-5B6C8A08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9CAB-7DB8-46F1-98A9-EBEA012D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B70A-9112-4CB5-8776-29B5EFF88A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7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569C-AA90-4AA1-B47F-9B6FD4F1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CF2C-2F7B-4F27-ABAC-3AD97EDE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D32E-AAB1-45B3-A0D0-3D84B4E1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21BA-66F7-4218-BA7B-D7F30ACE1099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DDE0-A50B-4FFF-BF53-E55204CE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BAF69-5D2D-49BD-ABEF-7302F5A1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B70A-9112-4CB5-8776-29B5EFF88A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84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7F9C-C89F-4924-9BD5-07F74B11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422DE-EC0E-4D56-A99F-0036DF1E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8805-666F-433D-92D8-0B4C2283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21BA-66F7-4218-BA7B-D7F30ACE1099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FC18-E3B3-43FB-AF59-A7EFE1EB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A5F8-BF0F-4ED1-A976-D10FD4AF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B70A-9112-4CB5-8776-29B5EFF88A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99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5E0E-5E1B-4483-B996-AAFF597E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FE34-E547-4032-BB33-7D7201599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96506-CE07-4E90-9926-07ADE33CA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B3C5E-44E2-4D44-A60B-2356D8E0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21BA-66F7-4218-BA7B-D7F30ACE1099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573AB-E7C1-4725-9C50-D83D25E4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C1D14-E0C2-4D31-8FB0-6499A02A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B70A-9112-4CB5-8776-29B5EFF88A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7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3101-A75A-42D4-8527-A8DC5783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40270-C600-46FB-B506-04E252DBE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F054F-66E9-4011-893B-FE26012BE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E4E5F-A0D9-4A3E-8DAD-CD6D48E25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9B352-B443-40FE-9BDF-B1E3CD5A6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7AEAB3-EF2F-4527-8251-E9BF7FCC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21BA-66F7-4218-BA7B-D7F30ACE1099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05F96-C88E-46EF-8FB7-AC777B4A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464CC-BB08-4969-9CE9-35F9051C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B70A-9112-4CB5-8776-29B5EFF88A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19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B0C6-472F-4589-B3FA-18B2031A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E3FCE-35A0-4ACA-84B6-14028EE5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21BA-66F7-4218-BA7B-D7F30ACE1099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024E3-6E0A-4AB2-8AD2-005B75B8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E955-C757-4539-AAD4-E9522CFE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B70A-9112-4CB5-8776-29B5EFF88A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9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719FA-816B-4995-A26E-BC22E0B3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21BA-66F7-4218-BA7B-D7F30ACE1099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D7F4B-C3D6-45D0-8123-2DA39F1F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1DD78-1FC6-4740-BABB-23E9CF69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B70A-9112-4CB5-8776-29B5EFF88A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4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38B0-4B50-44F7-A756-48D702C1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49F1-F993-49AA-8491-1BC21BCE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5002-F81C-4825-9571-82FDD9151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A52BD-B7D4-4FBC-8D1D-57EAD7F7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21BA-66F7-4218-BA7B-D7F30ACE1099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ADF4A-8908-4F1E-B8E3-35D4ABA4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AAE52-88D3-41B9-B6B4-22CCC2F4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B70A-9112-4CB5-8776-29B5EFF88A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1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FD30-71ED-4B6C-98EC-45EC03BF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545E6-D53E-4652-8802-345937807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9FE3F-ED79-4D70-9BFD-6F34AFD3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0A8D-D6DE-41AB-898F-3D83F5A6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21BA-66F7-4218-BA7B-D7F30ACE1099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F571C-3B1A-4150-AF01-0CAC6B7A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01AC0-9041-48ED-BE35-7C56CBBA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0B70A-9112-4CB5-8776-29B5EFF88A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5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6536F-0A1B-464D-9256-E0D4E5E5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1E07-A9C5-4323-9374-D2E49F7B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0D364-6FB7-4673-8F37-6CE86C1A6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A21BA-66F7-4218-BA7B-D7F30ACE1099}" type="datetimeFigureOut">
              <a:rPr lang="pt-BR" smtClean="0"/>
              <a:t>14/11/2020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5F79-708D-4F24-B3B7-D093106DE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458C-6BB9-4439-872E-BA4F5DDBC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0B70A-9112-4CB5-8776-29B5EFF88A3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warehouse-architecture/#:~:text=A%20data%2Dwarehouse%20is%20a,approach%20are%20explained%20as%20below." TargetMode="External"/><Relationship Id="rId2" Type="http://schemas.openxmlformats.org/officeDocument/2006/relationships/hyperlink" Target="https://rafaelpiton.com.br/blog/data-warehouse-modelagem-dimension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youtube.com/watch?v=-ARI4Cz-awo&amp;ab_channel=CoreySchafer" TargetMode="External"/><Relationship Id="rId7" Type="http://schemas.openxmlformats.org/officeDocument/2006/relationships/hyperlink" Target="https://docs.python.org/3/howto/logging-cookbook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howto/logging.html#logging-basic-tutorial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www.youtube.com/watch?v=jxmzY9soFXg&amp;ab_channel=CoreySchafer" TargetMode="External"/><Relationship Id="rId9" Type="http://schemas.openxmlformats.org/officeDocument/2006/relationships/hyperlink" Target="https://www.youtube.com/watch?v=g8nQ90Hk328&amp;ab_channel=Socratic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sAPt_9Bf3U&amp;t=353s&amp;ab_channel=CoreySchaferCoreySchaferVerified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.br/Python-Tricks-Buffet-Awesome-Features/dp/1775093301/ref=sr_1_1?__mk_pt_BR=%C3%85M%C3%85%C5%BD%C3%95%C3%91&amp;dchild=1&amp;keywords=python+tricks&amp;qid=1605369689&amp;sr=8-1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1B22-7C0A-4A52-BD29-4B4241DAF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Estruturação de fluxo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D885A-D632-4FD6-8B29-5284FA4AF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Sergio Marinho da Silva</a:t>
            </a:r>
          </a:p>
        </p:txBody>
      </p:sp>
    </p:spTree>
    <p:extLst>
      <p:ext uri="{BB962C8B-B14F-4D97-AF65-F5344CB8AC3E}">
        <p14:creationId xmlns:p14="http://schemas.microsoft.com/office/powerpoint/2010/main" val="398338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0BAA-5D57-4A5C-AF5B-BEF93F3F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Metodologia:</a:t>
            </a:r>
            <a:br>
              <a:rPr lang="pt-BR" dirty="0"/>
            </a:br>
            <a:r>
              <a:rPr lang="pt-BR" dirty="0"/>
              <a:t>- sistema de logar tarefas – funções decoradas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01B26-C2E9-421A-9E7D-E936D42E4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71"/>
          <a:stretch/>
        </p:blipFill>
        <p:spPr>
          <a:xfrm>
            <a:off x="170927" y="2114360"/>
            <a:ext cx="5734574" cy="23751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3D403B-CAC3-42D7-B5D2-1B45B830F0A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05501" y="3301950"/>
            <a:ext cx="1527145" cy="11046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322A71-43C8-451F-8307-3AC2ABAA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712" y="4436750"/>
            <a:ext cx="682085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7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DEB3-3FA0-4325-80FF-0FFDD798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Metodologia:</a:t>
            </a:r>
            <a:br>
              <a:rPr lang="pt-BR" dirty="0"/>
            </a:br>
            <a:r>
              <a:rPr lang="pt-BR" sz="3600" dirty="0"/>
              <a:t>- visualizar resultados rapidamente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F11FC-CD01-47AB-9857-EDE826ED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5" y="1951431"/>
            <a:ext cx="7811956" cy="3684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1EB93-BCAD-4960-8E1D-E9E7E1D1B31E}"/>
              </a:ext>
            </a:extLst>
          </p:cNvPr>
          <p:cNvSpPr txBox="1"/>
          <p:nvPr/>
        </p:nvSpPr>
        <p:spPr>
          <a:xfrm>
            <a:off x="8632272" y="3671667"/>
            <a:ext cx="185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Recomendação: </a:t>
            </a:r>
          </a:p>
          <a:p>
            <a:r>
              <a:rPr lang="pt-BR" dirty="0"/>
              <a:t>Jupyter Notebook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D0046-B740-40CB-9CD5-1E991411BB28}"/>
              </a:ext>
            </a:extLst>
          </p:cNvPr>
          <p:cNvSpPr txBox="1"/>
          <p:nvPr/>
        </p:nvSpPr>
        <p:spPr>
          <a:xfrm>
            <a:off x="7509545" y="5896307"/>
            <a:ext cx="3072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(notar que o cliente que gastou mais foi</a:t>
            </a:r>
          </a:p>
          <a:p>
            <a:r>
              <a:rPr lang="pt-BR" sz="1400" dirty="0"/>
              <a:t>o pedro soares!) </a:t>
            </a:r>
          </a:p>
        </p:txBody>
      </p:sp>
    </p:spTree>
    <p:extLst>
      <p:ext uri="{BB962C8B-B14F-4D97-AF65-F5344CB8AC3E}">
        <p14:creationId xmlns:p14="http://schemas.microsoft.com/office/powerpoint/2010/main" val="37138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841F-38B5-4FE1-B4A8-C8CA319F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 histórico de tarefas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CD727-75BF-4F34-8BC8-294DDC64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61" y="1690688"/>
            <a:ext cx="7744906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8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FA8A-F13F-469C-8520-8BCE79A1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 pastas e arquivos claros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E59CB-8E87-48CA-80D2-2C4655FD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16" y="2473236"/>
            <a:ext cx="5868219" cy="302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1C6D4-0AF8-41B7-82BC-07617879D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985"/>
          <a:stretch/>
        </p:blipFill>
        <p:spPr>
          <a:xfrm>
            <a:off x="8879738" y="1856552"/>
            <a:ext cx="2410161" cy="1437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277AA-87F7-47E1-B9FE-2937E6C6DD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177"/>
          <a:stretch/>
        </p:blipFill>
        <p:spPr>
          <a:xfrm>
            <a:off x="8989290" y="3736834"/>
            <a:ext cx="1886213" cy="1103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02033-4702-4C92-A9E7-A99C79427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738" y="5283031"/>
            <a:ext cx="210531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5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F998-15DC-42A9-A2C6-775BE1B2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 arquivos organizados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9CE75-DC71-48ED-806C-D2635EE6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76" y="1332303"/>
            <a:ext cx="4171749" cy="4897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958BA-90B7-4CF4-9662-A67B8F848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725" y="2832319"/>
            <a:ext cx="3980324" cy="3832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738F5-C545-4E40-93FA-30ED55F5F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919" y="1395167"/>
            <a:ext cx="3754766" cy="30161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61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E246-8B3F-4C32-9FB8-1DAF27DC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</a:t>
            </a:r>
            <a:br>
              <a:rPr lang="pt-BR" dirty="0"/>
            </a:br>
            <a:r>
              <a:rPr lang="pt-BR" sz="3200" dirty="0"/>
              <a:t>- Arquitetura de banco de dados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2214D-3D01-4417-962F-48D3B0991100}"/>
              </a:ext>
            </a:extLst>
          </p:cNvPr>
          <p:cNvSpPr txBox="1"/>
          <p:nvPr/>
        </p:nvSpPr>
        <p:spPr>
          <a:xfrm>
            <a:off x="3861034" y="2632046"/>
            <a:ext cx="2640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2"/>
              </a:rPr>
              <a:t>Site</a:t>
            </a:r>
            <a:r>
              <a:rPr lang="pt-BR" sz="1200" dirty="0"/>
              <a:t>: informações gerais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CE6E8-3E56-4624-8634-9D963F9D85D5}"/>
              </a:ext>
            </a:extLst>
          </p:cNvPr>
          <p:cNvSpPr txBox="1"/>
          <p:nvPr/>
        </p:nvSpPr>
        <p:spPr>
          <a:xfrm>
            <a:off x="3861034" y="5243119"/>
            <a:ext cx="1799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hlinkClick r:id="rId3"/>
              </a:rPr>
              <a:t>Site</a:t>
            </a:r>
            <a:r>
              <a:rPr lang="pt-BR" sz="1200" dirty="0"/>
              <a:t>: arquitetura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F14EFA-6805-4E5E-BA72-29E7437B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9" y="2235313"/>
            <a:ext cx="3392078" cy="14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25843-73B5-45AD-B724-6EB8CDAAD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02" y="4510127"/>
            <a:ext cx="2894008" cy="1742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1FC01E-E1D5-4F8F-B3C5-0280CD7B7937}"/>
              </a:ext>
            </a:extLst>
          </p:cNvPr>
          <p:cNvSpPr txBox="1"/>
          <p:nvPr/>
        </p:nvSpPr>
        <p:spPr>
          <a:xfrm>
            <a:off x="497779" y="1771700"/>
            <a:ext cx="373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Rafael Piton: modelagem dimensional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62D52-11F4-4710-B30C-E939E300055C}"/>
              </a:ext>
            </a:extLst>
          </p:cNvPr>
          <p:cNvSpPr txBox="1"/>
          <p:nvPr/>
        </p:nvSpPr>
        <p:spPr>
          <a:xfrm>
            <a:off x="432065" y="4047975"/>
            <a:ext cx="366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GeeksforGeeks: arquitetura de dados</a:t>
            </a:r>
          </a:p>
        </p:txBody>
      </p:sp>
    </p:spTree>
    <p:extLst>
      <p:ext uri="{BB962C8B-B14F-4D97-AF65-F5344CB8AC3E}">
        <p14:creationId xmlns:p14="http://schemas.microsoft.com/office/powerpoint/2010/main" val="146344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9C8A-9365-4DDC-986B-36C65809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</a:t>
            </a:r>
            <a:br>
              <a:rPr lang="pt-BR" dirty="0"/>
            </a:br>
            <a:r>
              <a:rPr lang="pt-BR" sz="3600" dirty="0"/>
              <a:t>- 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20F7C-6BBD-4DE4-8199-B7D8BACA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1" y="2045298"/>
            <a:ext cx="2100082" cy="110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C59CFA-4FD7-4840-A1DE-9334508A0C69}"/>
              </a:ext>
            </a:extLst>
          </p:cNvPr>
          <p:cNvSpPr txBox="1"/>
          <p:nvPr/>
        </p:nvSpPr>
        <p:spPr>
          <a:xfrm>
            <a:off x="2583535" y="2298537"/>
            <a:ext cx="12747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hlinkClick r:id="rId3"/>
              </a:rPr>
              <a:t>Vídeo1</a:t>
            </a:r>
            <a:r>
              <a:rPr lang="pt-BR" sz="1050" dirty="0"/>
              <a:t>: básico</a:t>
            </a:r>
            <a:endParaRPr lang="pt-BR" sz="1050" dirty="0">
              <a:hlinkClick r:id="rId4"/>
            </a:endParaRPr>
          </a:p>
          <a:p>
            <a:r>
              <a:rPr lang="pt-BR" sz="1050" dirty="0">
                <a:hlinkClick r:id="rId4"/>
              </a:rPr>
              <a:t>Vídeo2</a:t>
            </a:r>
            <a:r>
              <a:rPr lang="pt-BR" sz="1050" dirty="0"/>
              <a:t>: avançado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175C3-BDCB-46C3-AD56-AFEADE0162AD}"/>
              </a:ext>
            </a:extLst>
          </p:cNvPr>
          <p:cNvSpPr txBox="1"/>
          <p:nvPr/>
        </p:nvSpPr>
        <p:spPr>
          <a:xfrm>
            <a:off x="357349" y="1677264"/>
            <a:ext cx="352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A. Corey Schafer: exemplos práticos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7C6C02-7765-432F-A3BD-0CBA7B5AE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943" y="3631746"/>
            <a:ext cx="4198522" cy="10149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4954D5-E50C-4ECE-AAF1-987FCA9A1DC9}"/>
              </a:ext>
            </a:extLst>
          </p:cNvPr>
          <p:cNvSpPr txBox="1"/>
          <p:nvPr/>
        </p:nvSpPr>
        <p:spPr>
          <a:xfrm>
            <a:off x="5409943" y="2600089"/>
            <a:ext cx="266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C.  Documentação oficial –</a:t>
            </a:r>
          </a:p>
          <a:p>
            <a:r>
              <a:rPr lang="pt-BR" dirty="0"/>
              <a:t>Básico; Logging Cookbook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00434-2131-4AED-969E-D927A0747FD5}"/>
              </a:ext>
            </a:extLst>
          </p:cNvPr>
          <p:cNvSpPr txBox="1"/>
          <p:nvPr/>
        </p:nvSpPr>
        <p:spPr>
          <a:xfrm>
            <a:off x="9717717" y="3823964"/>
            <a:ext cx="11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hlinkClick r:id="rId6"/>
              </a:rPr>
              <a:t>Site1</a:t>
            </a:r>
            <a:r>
              <a:rPr lang="pt-BR" sz="1200" dirty="0">
                <a:hlinkClick r:id="rId7"/>
              </a:rPr>
              <a:t>: </a:t>
            </a:r>
            <a:r>
              <a:rPr lang="pt-BR" sz="1200" dirty="0"/>
              <a:t>básico</a:t>
            </a:r>
            <a:endParaRPr lang="pt-BR" sz="1200" dirty="0">
              <a:hlinkClick r:id="rId7"/>
            </a:endParaRPr>
          </a:p>
          <a:p>
            <a:r>
              <a:rPr lang="pt-BR" sz="1200" dirty="0">
                <a:hlinkClick r:id="rId7"/>
              </a:rPr>
              <a:t>Site2</a:t>
            </a:r>
            <a:r>
              <a:rPr lang="pt-BR" sz="1200" dirty="0"/>
              <a:t>: cookbook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7A36EA-0DCC-40DF-BB5E-4C292975007F}"/>
              </a:ext>
            </a:extLst>
          </p:cNvPr>
          <p:cNvSpPr txBox="1"/>
          <p:nvPr/>
        </p:nvSpPr>
        <p:spPr>
          <a:xfrm>
            <a:off x="357348" y="4027658"/>
            <a:ext cx="3132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B.  Socratica: exemplos práticos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B4F211-0B19-4969-AF01-BA5051032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401" y="4440365"/>
            <a:ext cx="2365786" cy="11175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4B4364-312A-4D01-ACF2-F1A6146DD0C7}"/>
              </a:ext>
            </a:extLst>
          </p:cNvPr>
          <p:cNvSpPr txBox="1"/>
          <p:nvPr/>
        </p:nvSpPr>
        <p:spPr>
          <a:xfrm>
            <a:off x="2932028" y="4811405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hlinkClick r:id="rId9"/>
              </a:rPr>
              <a:t>Vídeo</a:t>
            </a:r>
            <a:r>
              <a:rPr lang="pt-BR" sz="1100" dirty="0"/>
              <a:t>: básico</a:t>
            </a:r>
          </a:p>
        </p:txBody>
      </p:sp>
    </p:spTree>
    <p:extLst>
      <p:ext uri="{BB962C8B-B14F-4D97-AF65-F5344CB8AC3E}">
        <p14:creationId xmlns:p14="http://schemas.microsoft.com/office/powerpoint/2010/main" val="426222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9490-79AB-4C07-AF1E-0EF3B181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 </a:t>
            </a:r>
            <a:br>
              <a:rPr lang="pt-BR" dirty="0"/>
            </a:br>
            <a:r>
              <a:rPr lang="pt-BR" sz="3600" dirty="0"/>
              <a:t>- decoradores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59C49-03F1-413F-89D5-F49E0113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05" y="1919142"/>
            <a:ext cx="3572374" cy="2086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329870-B914-4E86-A2BC-09BE0ABE1F4A}"/>
              </a:ext>
            </a:extLst>
          </p:cNvPr>
          <p:cNvSpPr txBox="1"/>
          <p:nvPr/>
        </p:nvSpPr>
        <p:spPr>
          <a:xfrm>
            <a:off x="4410075" y="2777609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Video</a:t>
            </a:r>
            <a:r>
              <a:rPr lang="pt-BR" dirty="0"/>
              <a:t>: geral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CCF4B-B32A-4390-9BC2-C00D0EB48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942" y="4475966"/>
            <a:ext cx="1738533" cy="2016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D7E6F-3A92-42C1-8C1F-8B9DEDF9D736}"/>
              </a:ext>
            </a:extLst>
          </p:cNvPr>
          <p:cNvSpPr txBox="1"/>
          <p:nvPr/>
        </p:nvSpPr>
        <p:spPr>
          <a:xfrm>
            <a:off x="3563954" y="5299754"/>
            <a:ext cx="185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5"/>
              </a:rPr>
              <a:t>Comprar</a:t>
            </a:r>
            <a:r>
              <a:rPr lang="pt-BR" dirty="0"/>
              <a:t>: amazon</a:t>
            </a:r>
          </a:p>
        </p:txBody>
      </p:sp>
    </p:spTree>
    <p:extLst>
      <p:ext uri="{BB962C8B-B14F-4D97-AF65-F5344CB8AC3E}">
        <p14:creationId xmlns:p14="http://schemas.microsoft.com/office/powerpoint/2010/main" val="286330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D3DC-835D-4791-B65C-F0919C16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Introdução: </a:t>
            </a:r>
            <a:br>
              <a:rPr lang="pt-BR" dirty="0"/>
            </a:br>
            <a:r>
              <a:rPr lang="pt-BR" sz="3600" dirty="0"/>
              <a:t>Por que estruturar o fluxo de dados?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EDF-D93B-4B9D-9A9A-95E97319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8577"/>
          </a:xfrm>
        </p:spPr>
        <p:txBody>
          <a:bodyPr>
            <a:normAutofit/>
          </a:bodyPr>
          <a:lstStyle/>
          <a:p>
            <a:r>
              <a:rPr lang="pt-BR" dirty="0"/>
              <a:t>Onde é mais fácil encontrar informações?</a:t>
            </a:r>
          </a:p>
          <a:p>
            <a:r>
              <a:rPr lang="pt-BR" dirty="0"/>
              <a:t>Onde os dados estão mais seguros? E por que?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2E569-301C-4D15-A46A-D4FAD4FE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65" y="3229675"/>
            <a:ext cx="5077534" cy="249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5DE71-2981-491F-B156-36CDAB700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847"/>
          <a:stretch/>
        </p:blipFill>
        <p:spPr>
          <a:xfrm>
            <a:off x="6515417" y="3120763"/>
            <a:ext cx="4963218" cy="23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9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B035-D159-475C-A240-3EDFBEEE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1D9B-8604-4A88-A35E-7F60BB50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900"/>
            <a:ext cx="10515600" cy="4351338"/>
          </a:xfrm>
        </p:spPr>
        <p:txBody>
          <a:bodyPr/>
          <a:lstStyle/>
          <a:p>
            <a:r>
              <a:rPr lang="pt-BR" dirty="0"/>
              <a:t>Com o passar do tempo, esquecemos o que fizemos no código.</a:t>
            </a:r>
          </a:p>
          <a:p>
            <a:r>
              <a:rPr lang="pt-BR" dirty="0"/>
              <a:t>Também é possível que tenhamos que acompanhar o que o código faz.</a:t>
            </a:r>
          </a:p>
          <a:p>
            <a:r>
              <a:rPr lang="pt-BR" dirty="0"/>
              <a:t>Como verificar rapidamente o objetivo do projeto?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68A85-37AE-4660-9F41-5D9AE60D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67" y="3558968"/>
            <a:ext cx="571579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9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4FF4-4217-4F7F-944D-FC335A56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14B2-7AA3-4070-9578-964B3A1D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método de rapidamente visualizar objetivo e metodologia do projeto</a:t>
            </a:r>
          </a:p>
          <a:p>
            <a:pPr lvl="1"/>
            <a:r>
              <a:rPr lang="pt-BR" dirty="0"/>
              <a:t>Ferramentas gráficas diversas</a:t>
            </a:r>
          </a:p>
          <a:p>
            <a:pPr lvl="1"/>
            <a:r>
              <a:rPr lang="pt-BR" dirty="0"/>
              <a:t>Metodologia de arquitetura de dados</a:t>
            </a:r>
          </a:p>
          <a:p>
            <a:r>
              <a:rPr lang="pt-BR" dirty="0"/>
              <a:t>Criar sistema de organização de arquivos e pastas</a:t>
            </a:r>
          </a:p>
          <a:p>
            <a:r>
              <a:rPr lang="pt-BR" dirty="0"/>
              <a:t>Criar método de visualizar rapidamente o que o código faz</a:t>
            </a:r>
          </a:p>
          <a:p>
            <a:pPr lvl="1"/>
            <a:r>
              <a:rPr lang="pt-BR" dirty="0"/>
              <a:t>Log de funcionamento do código</a:t>
            </a:r>
          </a:p>
          <a:p>
            <a:r>
              <a:rPr lang="pt-BR" dirty="0"/>
              <a:t>Ter mecanismo de visualizar principais resultados </a:t>
            </a:r>
          </a:p>
          <a:p>
            <a:pPr lvl="1"/>
            <a:r>
              <a:rPr lang="pt-BR" dirty="0"/>
              <a:t>Arquivo que permita rápida visualização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153862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6098-FABC-421E-9EA3-99063309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Metodologia: </a:t>
            </a:r>
            <a:br>
              <a:rPr lang="pt-BR" dirty="0"/>
            </a:br>
            <a:r>
              <a:rPr lang="pt-BR" dirty="0"/>
              <a:t>- visualizar objetivo e metodologia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C7AB-A06E-4A45-88C6-47C0E7C6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Recomendação: usar arquitetura de datawarehouse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8EC03-C9EC-4AE2-A41A-A0BF439C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77" y="2466456"/>
            <a:ext cx="5863273" cy="34013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BCAC49-AAAE-4D31-AA77-5C8C64B932D0}"/>
              </a:ext>
            </a:extLst>
          </p:cNvPr>
          <p:cNvSpPr/>
          <p:nvPr/>
        </p:nvSpPr>
        <p:spPr>
          <a:xfrm>
            <a:off x="2819400" y="2352675"/>
            <a:ext cx="3352800" cy="3638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0461B-70C8-435B-A57B-745D439D4D9A}"/>
              </a:ext>
            </a:extLst>
          </p:cNvPr>
          <p:cNvSpPr txBox="1"/>
          <p:nvPr/>
        </p:nvSpPr>
        <p:spPr>
          <a:xfrm>
            <a:off x="3033077" y="6054026"/>
            <a:ext cx="312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Vamos focar nestas etapas hoje</a:t>
            </a:r>
          </a:p>
        </p:txBody>
      </p:sp>
    </p:spTree>
    <p:extLst>
      <p:ext uri="{BB962C8B-B14F-4D97-AF65-F5344CB8AC3E}">
        <p14:creationId xmlns:p14="http://schemas.microsoft.com/office/powerpoint/2010/main" val="411511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6098-FABC-421E-9EA3-99063309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Metodologia: </a:t>
            </a:r>
            <a:br>
              <a:rPr lang="pt-BR" dirty="0"/>
            </a:br>
            <a:r>
              <a:rPr lang="pt-BR" dirty="0"/>
              <a:t>- visualizar objetivo e metodologia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C7AB-A06E-4A45-88C6-47C0E7C6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Recomendação: usar Draw.io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65FCB-9A07-457C-B93C-6C01B36B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17" y="2415734"/>
            <a:ext cx="6373938" cy="3896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FD4C4B-744A-4C45-ADC2-E1165A412625}"/>
              </a:ext>
            </a:extLst>
          </p:cNvPr>
          <p:cNvSpPr txBox="1"/>
          <p:nvPr/>
        </p:nvSpPr>
        <p:spPr>
          <a:xfrm>
            <a:off x="9370503" y="3657600"/>
            <a:ext cx="1853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exemplo: </a:t>
            </a:r>
          </a:p>
          <a:p>
            <a:r>
              <a:rPr lang="pt-BR" dirty="0"/>
              <a:t>que cliente gastou mais?</a:t>
            </a:r>
          </a:p>
        </p:txBody>
      </p:sp>
    </p:spTree>
    <p:extLst>
      <p:ext uri="{BB962C8B-B14F-4D97-AF65-F5344CB8AC3E}">
        <p14:creationId xmlns:p14="http://schemas.microsoft.com/office/powerpoint/2010/main" val="423914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F58D-DBFF-48C5-81FB-915EE951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br>
              <a:rPr lang="pt-BR" dirty="0"/>
            </a:br>
            <a:r>
              <a:rPr lang="pt-BR" sz="3600" dirty="0"/>
              <a:t>- Organização de arquivos e pastas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51347-91E8-47C6-9C1D-9D90ACA2D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" t="-18581" r="67419" b="18581"/>
          <a:stretch/>
        </p:blipFill>
        <p:spPr>
          <a:xfrm>
            <a:off x="1415696" y="1538652"/>
            <a:ext cx="1961833" cy="363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31E9F-3D1E-4E24-9AF8-8CB5299FDF35}"/>
              </a:ext>
            </a:extLst>
          </p:cNvPr>
          <p:cNvSpPr txBox="1"/>
          <p:nvPr/>
        </p:nvSpPr>
        <p:spPr>
          <a:xfrm>
            <a:off x="4238625" y="1977763"/>
            <a:ext cx="6689780" cy="3276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bkp: códigos e documentos antigos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entrada: dados originais dos clientes; queries do 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log: registro das tabelas importadas e modificações feitas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saida: tabelas finais criadas para o projeto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analisar_dados.ipynb: jupyter notebook com análises salvas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script_projeto: código do projeto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script_utils: códigos para re-utilização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1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660C-1D59-4639-85AA-8AB155F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  <a:br>
              <a:rPr lang="pt-BR" dirty="0"/>
            </a:br>
            <a:r>
              <a:rPr lang="pt-BR" sz="3600" dirty="0"/>
              <a:t>- Sistema de logar tarefas executadas: log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5C17F-403B-4B59-9EA0-1D45932FA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8850"/>
            <a:ext cx="4892018" cy="3949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5723B-3A65-4725-88AC-B58F57C970FE}"/>
              </a:ext>
            </a:extLst>
          </p:cNvPr>
          <p:cNvSpPr txBox="1"/>
          <p:nvPr/>
        </p:nvSpPr>
        <p:spPr>
          <a:xfrm>
            <a:off x="6096000" y="3162300"/>
            <a:ext cx="3475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Deixar</a:t>
            </a:r>
            <a:r>
              <a:rPr lang="en-US" dirty="0"/>
              <a:t> pronto </a:t>
            </a:r>
            <a:r>
              <a:rPr lang="en-US" dirty="0" err="1"/>
              <a:t>em</a:t>
            </a:r>
            <a:r>
              <a:rPr lang="en-US" dirty="0"/>
              <a:t> script_utils.py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Carregar</a:t>
            </a:r>
            <a:r>
              <a:rPr lang="en-US" dirty="0"/>
              <a:t> no script_projeto.py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35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3B8B-A467-47C4-9BC3-4A344587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Metodologia:</a:t>
            </a:r>
            <a:br>
              <a:rPr lang="pt-BR" dirty="0"/>
            </a:br>
            <a:r>
              <a:rPr lang="pt-BR" sz="3600" dirty="0"/>
              <a:t>- sistema de logar tarefas - decorador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AC57CF-B79D-4D72-BDD6-08E0A6516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39" y="1994519"/>
            <a:ext cx="6315379" cy="40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5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402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Estruturação de fluxo de dados</vt:lpstr>
      <vt:lpstr>Introdução:  Por que estruturar o fluxo de dados?</vt:lpstr>
      <vt:lpstr>Introdução</vt:lpstr>
      <vt:lpstr>Objetivo:</vt:lpstr>
      <vt:lpstr>Metodologia:  - visualizar objetivo e metodologia</vt:lpstr>
      <vt:lpstr>Metodologia:  - visualizar objetivo e metodologia</vt:lpstr>
      <vt:lpstr>Metodologia - Organização de arquivos e pastas</vt:lpstr>
      <vt:lpstr>Metodologia - Sistema de logar tarefas executadas: log</vt:lpstr>
      <vt:lpstr>Metodologia: - sistema de logar tarefas - decorador</vt:lpstr>
      <vt:lpstr>Metodologia: - sistema de logar tarefas – funções decoradas</vt:lpstr>
      <vt:lpstr>Metodologia: - visualizar resultados rapidamente</vt:lpstr>
      <vt:lpstr>Resultado: histórico de tarefas</vt:lpstr>
      <vt:lpstr>Resultado: pastas e arquivos claros</vt:lpstr>
      <vt:lpstr>Resultado: arquivos organizados</vt:lpstr>
      <vt:lpstr>Referências: - Arquitetura de banco de dados</vt:lpstr>
      <vt:lpstr>Referências: - Logging</vt:lpstr>
      <vt:lpstr>Referências:  - decoradores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temporário</dc:title>
  <dc:creator>Sergio Marinho da Silva</dc:creator>
  <cp:lastModifiedBy>Sergio Marinho da Silva</cp:lastModifiedBy>
  <cp:revision>10</cp:revision>
  <dcterms:created xsi:type="dcterms:W3CDTF">2020-11-14T15:27:50Z</dcterms:created>
  <dcterms:modified xsi:type="dcterms:W3CDTF">2020-11-14T19:40:38Z</dcterms:modified>
</cp:coreProperties>
</file>