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Roboto Mono"/>
      <p:regular r:id="rId35"/>
      <p:bold r:id="rId36"/>
      <p:italic r:id="rId37"/>
      <p:boldItalic r:id="rId38"/>
    </p:embeddedFont>
    <p:embeddedFont>
      <p:font typeface="Source Sans Pr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.fntdata"/><Relationship Id="rId20" Type="http://schemas.openxmlformats.org/officeDocument/2006/relationships/slide" Target="slides/slide15.xml"/><Relationship Id="rId42" Type="http://schemas.openxmlformats.org/officeDocument/2006/relationships/font" Target="fonts/SourceSansPro-boldItalic.fntdata"/><Relationship Id="rId41" Type="http://schemas.openxmlformats.org/officeDocument/2006/relationships/font" Target="fonts/SourceSansPr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bold.fntdata"/><Relationship Id="rId17" Type="http://schemas.openxmlformats.org/officeDocument/2006/relationships/slide" Target="slides/slide12.xml"/><Relationship Id="rId39" Type="http://schemas.openxmlformats.org/officeDocument/2006/relationships/font" Target="fonts/SourceSansPro-regular.fntdata"/><Relationship Id="rId16" Type="http://schemas.openxmlformats.org/officeDocument/2006/relationships/slide" Target="slides/slide11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9d908bea3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9d908bea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9d908bea3_0_1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9d908bea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9d908bea3_0_2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9d908bea3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9d908bea3_0_1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99d908bea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9d908bea3_0_2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9d908bea3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9d908bea3_0_2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99d908bea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e43600f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e43600f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e43600f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e43600f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e43600f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e43600f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e43600f9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e43600f9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544c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54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5a825cc8c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5a825cc8c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5a825cc8c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5a825cc8c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544c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544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aeaec75bc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aeaec75b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aeaec75bc_0_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aeaec75b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5a825cc8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5a825cc8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5a825cc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5a825cc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5a825cc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5a825cc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9544c1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9544c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Fabrício L. Ribeiro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Fluxo de trabalho Git para times</a:t>
            </a:r>
            <a:endParaRPr i="1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650" y="264475"/>
            <a:ext cx="2239624" cy="223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326375" y="180400"/>
            <a:ext cx="7812300" cy="12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Git merge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1800"/>
              <a:t>Mesclando código</a:t>
            </a:r>
            <a:endParaRPr i="1" sz="1800"/>
          </a:p>
        </p:txBody>
      </p:sp>
      <p:cxnSp>
        <p:nvCxnSpPr>
          <p:cNvPr id="173" name="Google Shape;173;p22"/>
          <p:cNvCxnSpPr/>
          <p:nvPr/>
        </p:nvCxnSpPr>
        <p:spPr>
          <a:xfrm>
            <a:off x="364150" y="2312300"/>
            <a:ext cx="8275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4" name="Google Shape;174;p22"/>
          <p:cNvGrpSpPr/>
          <p:nvPr/>
        </p:nvGrpSpPr>
        <p:grpSpPr>
          <a:xfrm>
            <a:off x="819350" y="1952750"/>
            <a:ext cx="719100" cy="719100"/>
            <a:chOff x="1866250" y="2965600"/>
            <a:chExt cx="719100" cy="719100"/>
          </a:xfrm>
        </p:grpSpPr>
        <p:sp>
          <p:nvSpPr>
            <p:cNvPr id="175" name="Google Shape;175;p22"/>
            <p:cNvSpPr/>
            <p:nvPr/>
          </p:nvSpPr>
          <p:spPr>
            <a:xfrm>
              <a:off x="1866250" y="2965600"/>
              <a:ext cx="719100" cy="7191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6" name="Google Shape;176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75538" y="2974887"/>
              <a:ext cx="700525" cy="7005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7" name="Google Shape;177;p22"/>
          <p:cNvCxnSpPr/>
          <p:nvPr/>
        </p:nvCxnSpPr>
        <p:spPr>
          <a:xfrm rot="10800000">
            <a:off x="1838775" y="3968950"/>
            <a:ext cx="5316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2"/>
          <p:cNvCxnSpPr>
            <a:stCxn id="176" idx="2"/>
          </p:cNvCxnSpPr>
          <p:nvPr/>
        </p:nvCxnSpPr>
        <p:spPr>
          <a:xfrm>
            <a:off x="1178900" y="2662562"/>
            <a:ext cx="651000" cy="1306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2"/>
          <p:cNvSpPr/>
          <p:nvPr/>
        </p:nvSpPr>
        <p:spPr>
          <a:xfrm>
            <a:off x="2692100" y="3856300"/>
            <a:ext cx="225300" cy="225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2016100" y="3856300"/>
            <a:ext cx="225300" cy="225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3320638" y="3856275"/>
            <a:ext cx="225300" cy="225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1345150" y="2724750"/>
            <a:ext cx="19755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Source Sans Pro"/>
                <a:ea typeface="Source Sans Pro"/>
                <a:cs typeface="Source Sans Pro"/>
                <a:sym typeface="Source Sans Pro"/>
              </a:rPr>
              <a:t>Cria branch </a:t>
            </a:r>
            <a:r>
              <a:rPr b="1" lang="pt-BR" sz="1000">
                <a:latin typeface="Roboto Mono"/>
                <a:ea typeface="Roboto Mono"/>
                <a:cs typeface="Roboto Mono"/>
                <a:sym typeface="Roboto Mono"/>
              </a:rPr>
              <a:t>‘dev’</a:t>
            </a:r>
            <a:r>
              <a:rPr lang="pt-BR" sz="1000">
                <a:latin typeface="Source Sans Pro"/>
                <a:ea typeface="Source Sans Pro"/>
                <a:cs typeface="Source Sans Pro"/>
                <a:sym typeface="Source Sans Pro"/>
              </a:rPr>
              <a:t> para desenvolvimento a partir da </a:t>
            </a:r>
            <a:r>
              <a:rPr b="1" lang="pt-BR" sz="1000">
                <a:latin typeface="Roboto Mono"/>
                <a:ea typeface="Roboto Mono"/>
                <a:cs typeface="Roboto Mono"/>
                <a:sym typeface="Roboto Mono"/>
              </a:rPr>
              <a:t>‘master’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326375" y="180400"/>
            <a:ext cx="7812300" cy="12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/>
              <a:t>Git merge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pt-BR" sz="1800"/>
              <a:t>Mesclando código</a:t>
            </a:r>
            <a:endParaRPr sz="3600"/>
          </a:p>
        </p:txBody>
      </p:sp>
      <p:cxnSp>
        <p:nvCxnSpPr>
          <p:cNvPr id="188" name="Google Shape;188;p23"/>
          <p:cNvCxnSpPr/>
          <p:nvPr/>
        </p:nvCxnSpPr>
        <p:spPr>
          <a:xfrm>
            <a:off x="364150" y="2312300"/>
            <a:ext cx="8275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9" name="Google Shape;189;p23"/>
          <p:cNvGrpSpPr/>
          <p:nvPr/>
        </p:nvGrpSpPr>
        <p:grpSpPr>
          <a:xfrm>
            <a:off x="819350" y="1952750"/>
            <a:ext cx="719100" cy="719100"/>
            <a:chOff x="1866250" y="2965600"/>
            <a:chExt cx="719100" cy="719100"/>
          </a:xfrm>
        </p:grpSpPr>
        <p:sp>
          <p:nvSpPr>
            <p:cNvPr id="190" name="Google Shape;190;p23"/>
            <p:cNvSpPr/>
            <p:nvPr/>
          </p:nvSpPr>
          <p:spPr>
            <a:xfrm>
              <a:off x="1866250" y="2965600"/>
              <a:ext cx="719100" cy="7191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1" name="Google Shape;191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75538" y="2974887"/>
              <a:ext cx="700525" cy="7005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2" name="Google Shape;192;p23"/>
          <p:cNvCxnSpPr/>
          <p:nvPr/>
        </p:nvCxnSpPr>
        <p:spPr>
          <a:xfrm rot="10800000">
            <a:off x="1838775" y="3968950"/>
            <a:ext cx="5316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3"/>
          <p:cNvCxnSpPr>
            <a:stCxn id="191" idx="2"/>
          </p:cNvCxnSpPr>
          <p:nvPr/>
        </p:nvCxnSpPr>
        <p:spPr>
          <a:xfrm>
            <a:off x="1178900" y="2662562"/>
            <a:ext cx="651000" cy="1306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3"/>
          <p:cNvSpPr/>
          <p:nvPr/>
        </p:nvSpPr>
        <p:spPr>
          <a:xfrm>
            <a:off x="2692100" y="3856300"/>
            <a:ext cx="225300" cy="225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2016100" y="3856300"/>
            <a:ext cx="225300" cy="225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3320638" y="3856275"/>
            <a:ext cx="225300" cy="225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 txBox="1"/>
          <p:nvPr/>
        </p:nvSpPr>
        <p:spPr>
          <a:xfrm>
            <a:off x="2241400" y="1803225"/>
            <a:ext cx="34686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Source Sans Pro"/>
                <a:ea typeface="Source Sans Pro"/>
                <a:cs typeface="Source Sans Pro"/>
                <a:sym typeface="Source Sans Pro"/>
              </a:rPr>
              <a:t>branch</a:t>
            </a: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000">
                <a:latin typeface="Roboto Mono"/>
                <a:ea typeface="Roboto Mono"/>
                <a:cs typeface="Roboto Mono"/>
                <a:sym typeface="Roboto Mono"/>
              </a:rPr>
              <a:t>‘master’ </a:t>
            </a:r>
            <a:r>
              <a:rPr lang="pt-BR" sz="1000">
                <a:latin typeface="Source Sans Pro"/>
                <a:ea typeface="Source Sans Pro"/>
                <a:cs typeface="Source Sans Pro"/>
                <a:sym typeface="Source Sans Pro"/>
              </a:rPr>
              <a:t>recebeu novos</a:t>
            </a:r>
            <a:r>
              <a:rPr b="1" lang="pt-BR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latin typeface="Source Sans Pro"/>
                <a:ea typeface="Source Sans Pro"/>
                <a:cs typeface="Source Sans Pro"/>
                <a:sym typeface="Source Sans Pro"/>
              </a:rPr>
              <a:t>commits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1345150" y="2724750"/>
            <a:ext cx="19755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Source Sans Pro"/>
                <a:ea typeface="Source Sans Pro"/>
                <a:cs typeface="Source Sans Pro"/>
                <a:sym typeface="Source Sans Pro"/>
              </a:rPr>
              <a:t>Cria branch </a:t>
            </a:r>
            <a:r>
              <a:rPr b="1" lang="pt-BR" sz="1000">
                <a:latin typeface="Roboto Mono"/>
                <a:ea typeface="Roboto Mono"/>
                <a:cs typeface="Roboto Mono"/>
                <a:sym typeface="Roboto Mono"/>
              </a:rPr>
              <a:t>‘dev’</a:t>
            </a:r>
            <a:r>
              <a:rPr lang="pt-BR" sz="1000">
                <a:latin typeface="Source Sans Pro"/>
                <a:ea typeface="Source Sans Pro"/>
                <a:cs typeface="Source Sans Pro"/>
                <a:sym typeface="Source Sans Pro"/>
              </a:rPr>
              <a:t> para desenvolvimento a partir da </a:t>
            </a:r>
            <a:r>
              <a:rPr b="1" lang="pt-BR" sz="1000">
                <a:latin typeface="Roboto Mono"/>
                <a:ea typeface="Roboto Mono"/>
                <a:cs typeface="Roboto Mono"/>
                <a:sym typeface="Roboto Mono"/>
              </a:rPr>
              <a:t>‘master’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2151350" y="2199650"/>
            <a:ext cx="225300" cy="225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3952025" y="2199650"/>
            <a:ext cx="225300" cy="225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326375" y="180400"/>
            <a:ext cx="7812300" cy="12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Git merge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1800"/>
              <a:t>Mesclando código</a:t>
            </a:r>
            <a:endParaRPr sz="3600"/>
          </a:p>
        </p:txBody>
      </p:sp>
      <p:cxnSp>
        <p:nvCxnSpPr>
          <p:cNvPr id="206" name="Google Shape;206;p24"/>
          <p:cNvCxnSpPr/>
          <p:nvPr/>
        </p:nvCxnSpPr>
        <p:spPr>
          <a:xfrm>
            <a:off x="364150" y="2312300"/>
            <a:ext cx="8275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7" name="Google Shape;207;p24"/>
          <p:cNvGrpSpPr/>
          <p:nvPr/>
        </p:nvGrpSpPr>
        <p:grpSpPr>
          <a:xfrm>
            <a:off x="819350" y="1952750"/>
            <a:ext cx="719100" cy="719100"/>
            <a:chOff x="1866250" y="2965600"/>
            <a:chExt cx="719100" cy="719100"/>
          </a:xfrm>
        </p:grpSpPr>
        <p:sp>
          <p:nvSpPr>
            <p:cNvPr id="208" name="Google Shape;208;p24"/>
            <p:cNvSpPr/>
            <p:nvPr/>
          </p:nvSpPr>
          <p:spPr>
            <a:xfrm>
              <a:off x="1866250" y="2965600"/>
              <a:ext cx="719100" cy="7191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9" name="Google Shape;209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75538" y="2974887"/>
              <a:ext cx="700525" cy="7005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0" name="Google Shape;210;p24"/>
          <p:cNvCxnSpPr/>
          <p:nvPr/>
        </p:nvCxnSpPr>
        <p:spPr>
          <a:xfrm rot="10800000">
            <a:off x="1838775" y="3968950"/>
            <a:ext cx="5316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4"/>
          <p:cNvCxnSpPr>
            <a:stCxn id="209" idx="2"/>
          </p:cNvCxnSpPr>
          <p:nvPr/>
        </p:nvCxnSpPr>
        <p:spPr>
          <a:xfrm>
            <a:off x="1178900" y="2662562"/>
            <a:ext cx="651000" cy="1306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4"/>
          <p:cNvSpPr/>
          <p:nvPr/>
        </p:nvSpPr>
        <p:spPr>
          <a:xfrm>
            <a:off x="2692100" y="3856300"/>
            <a:ext cx="225300" cy="225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4"/>
          <p:cNvSpPr/>
          <p:nvPr/>
        </p:nvSpPr>
        <p:spPr>
          <a:xfrm>
            <a:off x="2016100" y="3856300"/>
            <a:ext cx="225300" cy="225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3320638" y="3856275"/>
            <a:ext cx="225300" cy="225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 txBox="1"/>
          <p:nvPr/>
        </p:nvSpPr>
        <p:spPr>
          <a:xfrm>
            <a:off x="2241400" y="1803225"/>
            <a:ext cx="34686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Source Sans Pro"/>
                <a:ea typeface="Source Sans Pro"/>
                <a:cs typeface="Source Sans Pro"/>
                <a:sym typeface="Source Sans Pro"/>
              </a:rPr>
              <a:t>branch</a:t>
            </a: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000">
                <a:latin typeface="Roboto Mono"/>
                <a:ea typeface="Roboto Mono"/>
                <a:cs typeface="Roboto Mono"/>
                <a:sym typeface="Roboto Mono"/>
              </a:rPr>
              <a:t>‘master’ </a:t>
            </a:r>
            <a:r>
              <a:rPr lang="pt-BR" sz="1000">
                <a:latin typeface="Source Sans Pro"/>
                <a:ea typeface="Source Sans Pro"/>
                <a:cs typeface="Source Sans Pro"/>
                <a:sym typeface="Source Sans Pro"/>
              </a:rPr>
              <a:t>recebeu novos</a:t>
            </a:r>
            <a:r>
              <a:rPr b="1" lang="pt-BR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latin typeface="Source Sans Pro"/>
                <a:ea typeface="Source Sans Pro"/>
                <a:cs typeface="Source Sans Pro"/>
                <a:sym typeface="Source Sans Pro"/>
              </a:rPr>
              <a:t>commits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1345150" y="2724750"/>
            <a:ext cx="19755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Source Sans Pro"/>
                <a:ea typeface="Source Sans Pro"/>
                <a:cs typeface="Source Sans Pro"/>
                <a:sym typeface="Source Sans Pro"/>
              </a:rPr>
              <a:t>Cria branch </a:t>
            </a:r>
            <a:r>
              <a:rPr b="1" lang="pt-BR" sz="1000">
                <a:latin typeface="Roboto Mono"/>
                <a:ea typeface="Roboto Mono"/>
                <a:cs typeface="Roboto Mono"/>
                <a:sym typeface="Roboto Mono"/>
              </a:rPr>
              <a:t>‘dev’</a:t>
            </a:r>
            <a:r>
              <a:rPr lang="pt-BR" sz="1000">
                <a:latin typeface="Source Sans Pro"/>
                <a:ea typeface="Source Sans Pro"/>
                <a:cs typeface="Source Sans Pro"/>
                <a:sym typeface="Source Sans Pro"/>
              </a:rPr>
              <a:t> para desenvolvimento a partir da </a:t>
            </a:r>
            <a:r>
              <a:rPr b="1" lang="pt-BR" sz="1000">
                <a:latin typeface="Roboto Mono"/>
                <a:ea typeface="Roboto Mono"/>
                <a:cs typeface="Roboto Mono"/>
                <a:sym typeface="Roboto Mono"/>
              </a:rPr>
              <a:t>‘master’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2151350" y="2199650"/>
            <a:ext cx="225300" cy="225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/>
          <p:nvPr/>
        </p:nvSpPr>
        <p:spPr>
          <a:xfrm>
            <a:off x="3952025" y="2199650"/>
            <a:ext cx="225300" cy="225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4"/>
          <p:cNvCxnSpPr>
            <a:stCxn id="218" idx="4"/>
            <a:endCxn id="220" idx="0"/>
          </p:cNvCxnSpPr>
          <p:nvPr/>
        </p:nvCxnSpPr>
        <p:spPr>
          <a:xfrm flipH="1" rot="-5400000">
            <a:off x="3647525" y="2842100"/>
            <a:ext cx="1193700" cy="3594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1" name="Google Shape;221;p24"/>
          <p:cNvSpPr/>
          <p:nvPr/>
        </p:nvSpPr>
        <p:spPr>
          <a:xfrm>
            <a:off x="4064675" y="3609400"/>
            <a:ext cx="719100" cy="719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3963" y="3618688"/>
            <a:ext cx="700525" cy="7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 txBox="1"/>
          <p:nvPr/>
        </p:nvSpPr>
        <p:spPr>
          <a:xfrm>
            <a:off x="4465300" y="2662250"/>
            <a:ext cx="19755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Source Sans Pro"/>
                <a:ea typeface="Source Sans Pro"/>
                <a:cs typeface="Source Sans Pro"/>
                <a:sym typeface="Source Sans Pro"/>
              </a:rPr>
              <a:t>O código atual da branch </a:t>
            </a:r>
            <a:r>
              <a:rPr b="1" lang="pt-BR" sz="1000">
                <a:latin typeface="Roboto Mono"/>
                <a:ea typeface="Roboto Mono"/>
                <a:cs typeface="Roboto Mono"/>
                <a:sym typeface="Roboto Mono"/>
              </a:rPr>
              <a:t>‘master’</a:t>
            </a:r>
            <a:r>
              <a:rPr lang="pt-BR" sz="1000">
                <a:latin typeface="Source Sans Pro"/>
                <a:ea typeface="Source Sans Pro"/>
                <a:cs typeface="Source Sans Pro"/>
                <a:sym typeface="Source Sans Pro"/>
              </a:rPr>
              <a:t> é mesclado ao da branch </a:t>
            </a:r>
            <a:r>
              <a:rPr b="1" lang="pt-BR" sz="1000">
                <a:latin typeface="Roboto Mono"/>
                <a:ea typeface="Roboto Mono"/>
                <a:cs typeface="Roboto Mono"/>
                <a:sym typeface="Roboto Mono"/>
              </a:rPr>
              <a:t>‘dev’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326375" y="180400"/>
            <a:ext cx="7812300" cy="12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Git rebase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1800"/>
              <a:t>Mantendo o histórico</a:t>
            </a:r>
            <a:endParaRPr sz="1800"/>
          </a:p>
        </p:txBody>
      </p:sp>
      <p:cxnSp>
        <p:nvCxnSpPr>
          <p:cNvPr id="228" name="Google Shape;228;p25"/>
          <p:cNvCxnSpPr/>
          <p:nvPr/>
        </p:nvCxnSpPr>
        <p:spPr>
          <a:xfrm>
            <a:off x="364150" y="2312300"/>
            <a:ext cx="8275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9" name="Google Shape;229;p25"/>
          <p:cNvGrpSpPr/>
          <p:nvPr/>
        </p:nvGrpSpPr>
        <p:grpSpPr>
          <a:xfrm>
            <a:off x="819350" y="1952750"/>
            <a:ext cx="719100" cy="719100"/>
            <a:chOff x="1866250" y="2965600"/>
            <a:chExt cx="719100" cy="719100"/>
          </a:xfrm>
        </p:grpSpPr>
        <p:sp>
          <p:nvSpPr>
            <p:cNvPr id="230" name="Google Shape;230;p25"/>
            <p:cNvSpPr/>
            <p:nvPr/>
          </p:nvSpPr>
          <p:spPr>
            <a:xfrm>
              <a:off x="1866250" y="2965600"/>
              <a:ext cx="719100" cy="7191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1" name="Google Shape;23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75538" y="2974887"/>
              <a:ext cx="700525" cy="7005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2" name="Google Shape;232;p25"/>
          <p:cNvCxnSpPr/>
          <p:nvPr/>
        </p:nvCxnSpPr>
        <p:spPr>
          <a:xfrm rot="10800000">
            <a:off x="1838775" y="3968950"/>
            <a:ext cx="5316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5"/>
          <p:cNvCxnSpPr>
            <a:stCxn id="231" idx="2"/>
          </p:cNvCxnSpPr>
          <p:nvPr/>
        </p:nvCxnSpPr>
        <p:spPr>
          <a:xfrm>
            <a:off x="1178900" y="2662562"/>
            <a:ext cx="651000" cy="1306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5"/>
          <p:cNvSpPr/>
          <p:nvPr/>
        </p:nvSpPr>
        <p:spPr>
          <a:xfrm>
            <a:off x="2692100" y="3856300"/>
            <a:ext cx="225300" cy="225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2016100" y="3856300"/>
            <a:ext cx="225300" cy="225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>
            <a:off x="3320638" y="3856275"/>
            <a:ext cx="225300" cy="225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"/>
          <p:cNvSpPr txBox="1"/>
          <p:nvPr/>
        </p:nvSpPr>
        <p:spPr>
          <a:xfrm>
            <a:off x="1345150" y="2724750"/>
            <a:ext cx="19755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Source Sans Pro"/>
                <a:ea typeface="Source Sans Pro"/>
                <a:cs typeface="Source Sans Pro"/>
                <a:sym typeface="Source Sans Pro"/>
              </a:rPr>
              <a:t>Cria branch </a:t>
            </a:r>
            <a:r>
              <a:rPr b="1" lang="pt-BR" sz="1000">
                <a:latin typeface="Roboto Mono"/>
                <a:ea typeface="Roboto Mono"/>
                <a:cs typeface="Roboto Mono"/>
                <a:sym typeface="Roboto Mono"/>
              </a:rPr>
              <a:t>‘dev’</a:t>
            </a:r>
            <a:r>
              <a:rPr lang="pt-BR" sz="1000">
                <a:latin typeface="Source Sans Pro"/>
                <a:ea typeface="Source Sans Pro"/>
                <a:cs typeface="Source Sans Pro"/>
                <a:sym typeface="Source Sans Pro"/>
              </a:rPr>
              <a:t> para desenvolvimento a partir da </a:t>
            </a:r>
            <a:r>
              <a:rPr b="1" lang="pt-BR" sz="1000">
                <a:latin typeface="Roboto Mono"/>
                <a:ea typeface="Roboto Mono"/>
                <a:cs typeface="Roboto Mono"/>
                <a:sym typeface="Roboto Mono"/>
              </a:rPr>
              <a:t>‘master’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326375" y="180400"/>
            <a:ext cx="7812300" cy="12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Git rebase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1800"/>
              <a:t>Mantendo o histórico</a:t>
            </a:r>
            <a:endParaRPr sz="1800"/>
          </a:p>
        </p:txBody>
      </p:sp>
      <p:cxnSp>
        <p:nvCxnSpPr>
          <p:cNvPr id="243" name="Google Shape;243;p26"/>
          <p:cNvCxnSpPr/>
          <p:nvPr/>
        </p:nvCxnSpPr>
        <p:spPr>
          <a:xfrm>
            <a:off x="364150" y="2312300"/>
            <a:ext cx="8275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4" name="Google Shape;244;p26"/>
          <p:cNvGrpSpPr/>
          <p:nvPr/>
        </p:nvGrpSpPr>
        <p:grpSpPr>
          <a:xfrm>
            <a:off x="819350" y="1952750"/>
            <a:ext cx="719100" cy="719100"/>
            <a:chOff x="1866250" y="2965600"/>
            <a:chExt cx="719100" cy="719100"/>
          </a:xfrm>
        </p:grpSpPr>
        <p:sp>
          <p:nvSpPr>
            <p:cNvPr id="245" name="Google Shape;245;p26"/>
            <p:cNvSpPr/>
            <p:nvPr/>
          </p:nvSpPr>
          <p:spPr>
            <a:xfrm>
              <a:off x="1866250" y="2965600"/>
              <a:ext cx="719100" cy="7191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6" name="Google Shape;24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75538" y="2974887"/>
              <a:ext cx="700525" cy="7005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47" name="Google Shape;247;p26"/>
          <p:cNvCxnSpPr/>
          <p:nvPr/>
        </p:nvCxnSpPr>
        <p:spPr>
          <a:xfrm rot="10800000">
            <a:off x="1838775" y="3968950"/>
            <a:ext cx="5316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6"/>
          <p:cNvCxnSpPr>
            <a:stCxn id="246" idx="2"/>
          </p:cNvCxnSpPr>
          <p:nvPr/>
        </p:nvCxnSpPr>
        <p:spPr>
          <a:xfrm>
            <a:off x="1178900" y="2662562"/>
            <a:ext cx="651000" cy="1306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26"/>
          <p:cNvSpPr/>
          <p:nvPr/>
        </p:nvSpPr>
        <p:spPr>
          <a:xfrm>
            <a:off x="2692100" y="3856300"/>
            <a:ext cx="225300" cy="225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6"/>
          <p:cNvSpPr/>
          <p:nvPr/>
        </p:nvSpPr>
        <p:spPr>
          <a:xfrm>
            <a:off x="2016100" y="3856300"/>
            <a:ext cx="225300" cy="225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"/>
          <p:cNvSpPr/>
          <p:nvPr/>
        </p:nvSpPr>
        <p:spPr>
          <a:xfrm>
            <a:off x="3320638" y="3856275"/>
            <a:ext cx="225300" cy="225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"/>
          <p:cNvSpPr txBox="1"/>
          <p:nvPr/>
        </p:nvSpPr>
        <p:spPr>
          <a:xfrm>
            <a:off x="2241400" y="1803225"/>
            <a:ext cx="34686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Source Sans Pro"/>
                <a:ea typeface="Source Sans Pro"/>
                <a:cs typeface="Source Sans Pro"/>
                <a:sym typeface="Source Sans Pro"/>
              </a:rPr>
              <a:t>branch</a:t>
            </a: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000">
                <a:latin typeface="Roboto Mono"/>
                <a:ea typeface="Roboto Mono"/>
                <a:cs typeface="Roboto Mono"/>
                <a:sym typeface="Roboto Mono"/>
              </a:rPr>
              <a:t>‘master’ </a:t>
            </a:r>
            <a:r>
              <a:rPr lang="pt-BR" sz="1000">
                <a:latin typeface="Source Sans Pro"/>
                <a:ea typeface="Source Sans Pro"/>
                <a:cs typeface="Source Sans Pro"/>
                <a:sym typeface="Source Sans Pro"/>
              </a:rPr>
              <a:t>recebeu novos</a:t>
            </a:r>
            <a:r>
              <a:rPr b="1" lang="pt-BR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latin typeface="Source Sans Pro"/>
                <a:ea typeface="Source Sans Pro"/>
                <a:cs typeface="Source Sans Pro"/>
                <a:sym typeface="Source Sans Pro"/>
              </a:rPr>
              <a:t>commits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1345150" y="2724750"/>
            <a:ext cx="19755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Source Sans Pro"/>
                <a:ea typeface="Source Sans Pro"/>
                <a:cs typeface="Source Sans Pro"/>
                <a:sym typeface="Source Sans Pro"/>
              </a:rPr>
              <a:t>Cria branch </a:t>
            </a:r>
            <a:r>
              <a:rPr b="1" lang="pt-BR" sz="1000">
                <a:latin typeface="Roboto Mono"/>
                <a:ea typeface="Roboto Mono"/>
                <a:cs typeface="Roboto Mono"/>
                <a:sym typeface="Roboto Mono"/>
              </a:rPr>
              <a:t>‘dev’</a:t>
            </a:r>
            <a:r>
              <a:rPr lang="pt-BR" sz="1000">
                <a:latin typeface="Source Sans Pro"/>
                <a:ea typeface="Source Sans Pro"/>
                <a:cs typeface="Source Sans Pro"/>
                <a:sym typeface="Source Sans Pro"/>
              </a:rPr>
              <a:t> para desenvolvimento a partir da </a:t>
            </a:r>
            <a:r>
              <a:rPr b="1" lang="pt-BR" sz="1000">
                <a:latin typeface="Roboto Mono"/>
                <a:ea typeface="Roboto Mono"/>
                <a:cs typeface="Roboto Mono"/>
                <a:sym typeface="Roboto Mono"/>
              </a:rPr>
              <a:t>‘master’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2151350" y="2199650"/>
            <a:ext cx="225300" cy="225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6"/>
          <p:cNvSpPr/>
          <p:nvPr/>
        </p:nvSpPr>
        <p:spPr>
          <a:xfrm>
            <a:off x="3952025" y="2199650"/>
            <a:ext cx="225300" cy="225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type="title"/>
          </p:nvPr>
        </p:nvSpPr>
        <p:spPr>
          <a:xfrm>
            <a:off x="326375" y="180400"/>
            <a:ext cx="7812300" cy="12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Git rebase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1800"/>
              <a:t>Mantendo o  histórico</a:t>
            </a:r>
            <a:endParaRPr sz="1800"/>
          </a:p>
        </p:txBody>
      </p:sp>
      <p:cxnSp>
        <p:nvCxnSpPr>
          <p:cNvPr id="261" name="Google Shape;261;p27"/>
          <p:cNvCxnSpPr/>
          <p:nvPr/>
        </p:nvCxnSpPr>
        <p:spPr>
          <a:xfrm>
            <a:off x="364150" y="2312300"/>
            <a:ext cx="8275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2" name="Google Shape;262;p27"/>
          <p:cNvGrpSpPr/>
          <p:nvPr/>
        </p:nvGrpSpPr>
        <p:grpSpPr>
          <a:xfrm>
            <a:off x="4781750" y="1952750"/>
            <a:ext cx="719100" cy="719100"/>
            <a:chOff x="1866250" y="2965600"/>
            <a:chExt cx="719100" cy="719100"/>
          </a:xfrm>
        </p:grpSpPr>
        <p:sp>
          <p:nvSpPr>
            <p:cNvPr id="263" name="Google Shape;263;p27"/>
            <p:cNvSpPr/>
            <p:nvPr/>
          </p:nvSpPr>
          <p:spPr>
            <a:xfrm>
              <a:off x="1866250" y="2965600"/>
              <a:ext cx="719100" cy="7191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4" name="Google Shape;26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75538" y="2974887"/>
              <a:ext cx="700525" cy="7005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65" name="Google Shape;265;p27"/>
          <p:cNvCxnSpPr/>
          <p:nvPr/>
        </p:nvCxnSpPr>
        <p:spPr>
          <a:xfrm rot="10800000">
            <a:off x="5799075" y="3968950"/>
            <a:ext cx="19659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7"/>
          <p:cNvCxnSpPr>
            <a:stCxn id="264" idx="2"/>
          </p:cNvCxnSpPr>
          <p:nvPr/>
        </p:nvCxnSpPr>
        <p:spPr>
          <a:xfrm>
            <a:off x="5141300" y="2662562"/>
            <a:ext cx="651000" cy="1306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27"/>
          <p:cNvSpPr/>
          <p:nvPr/>
        </p:nvSpPr>
        <p:spPr>
          <a:xfrm>
            <a:off x="6654500" y="3856300"/>
            <a:ext cx="225300" cy="225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/>
          <p:nvPr/>
        </p:nvSpPr>
        <p:spPr>
          <a:xfrm>
            <a:off x="5978500" y="3856300"/>
            <a:ext cx="225300" cy="225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"/>
          <p:cNvSpPr/>
          <p:nvPr/>
        </p:nvSpPr>
        <p:spPr>
          <a:xfrm>
            <a:off x="7283038" y="3856275"/>
            <a:ext cx="225300" cy="225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"/>
          <p:cNvSpPr txBox="1"/>
          <p:nvPr/>
        </p:nvSpPr>
        <p:spPr>
          <a:xfrm>
            <a:off x="5370375" y="2402500"/>
            <a:ext cx="25470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Source Sans Pro"/>
                <a:ea typeface="Source Sans Pro"/>
                <a:cs typeface="Source Sans Pro"/>
                <a:sym typeface="Source Sans Pro"/>
              </a:rPr>
              <a:t>O rebase coloca seus commits no topo do histórico de commits.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2151350" y="2199650"/>
            <a:ext cx="225300" cy="225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3952025" y="2199650"/>
            <a:ext cx="225300" cy="225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7"/>
          <p:cNvSpPr txBox="1"/>
          <p:nvPr/>
        </p:nvSpPr>
        <p:spPr>
          <a:xfrm>
            <a:off x="837525" y="1811600"/>
            <a:ext cx="30000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branch</a:t>
            </a:r>
            <a:r>
              <a:rPr lang="pt-BR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‘master’</a:t>
            </a:r>
            <a:endParaRPr sz="1000"/>
          </a:p>
        </p:txBody>
      </p:sp>
      <p:sp>
        <p:nvSpPr>
          <p:cNvPr id="274" name="Google Shape;274;p27"/>
          <p:cNvSpPr txBox="1"/>
          <p:nvPr/>
        </p:nvSpPr>
        <p:spPr>
          <a:xfrm>
            <a:off x="5375600" y="4227600"/>
            <a:ext cx="30000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branch</a:t>
            </a:r>
            <a:r>
              <a:rPr lang="pt-BR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‘dev’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13" y="280988"/>
            <a:ext cx="841057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13" y="280988"/>
            <a:ext cx="841057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13" y="280988"/>
            <a:ext cx="841057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13" y="280988"/>
            <a:ext cx="841057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Olá! Meu nome é Fabrício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com TI há 21 anos. Como desenvolvedor de software há pouco mais de 4.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Uso GIT no meu dia-a-dia, e estou aqui para acompanhá-los na aquisição de habilidades, hábitos e experiência no uso do GIT como ferramenta para auxiliar na gestão do fluxo de trabalho do seu time na manutenção do código comum.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>
            <p:ph type="title"/>
          </p:nvPr>
        </p:nvSpPr>
        <p:spPr>
          <a:xfrm>
            <a:off x="130725" y="140225"/>
            <a:ext cx="85206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Guia de Referência Rápida</a:t>
            </a:r>
            <a:endParaRPr/>
          </a:p>
        </p:txBody>
      </p:sp>
      <p:sp>
        <p:nvSpPr>
          <p:cNvPr id="300" name="Google Shape;300;p32"/>
          <p:cNvSpPr txBox="1"/>
          <p:nvPr/>
        </p:nvSpPr>
        <p:spPr>
          <a:xfrm>
            <a:off x="295275" y="763625"/>
            <a:ext cx="36195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Source Sans Pro"/>
                <a:ea typeface="Source Sans Pro"/>
                <a:cs typeface="Source Sans Pro"/>
                <a:sym typeface="Source Sans Pro"/>
              </a:rPr>
              <a:t>Começar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highlight>
                  <a:srgbClr val="000000"/>
                </a:highlight>
                <a:latin typeface="Roboto Mono"/>
                <a:ea typeface="Roboto Mono"/>
                <a:cs typeface="Roboto Mono"/>
                <a:sym typeface="Roboto Mono"/>
              </a:rPr>
              <a:t>$ git init [nome_projeto]</a:t>
            </a:r>
            <a:endParaRPr sz="1100">
              <a:solidFill>
                <a:srgbClr val="FFFFFF"/>
              </a:solidFill>
              <a:highlight>
                <a:srgbClr val="0000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Source Sans Pro"/>
                <a:ea typeface="Source Sans Pro"/>
                <a:cs typeface="Source Sans Pro"/>
                <a:sym typeface="Source Sans Pro"/>
              </a:rPr>
              <a:t>inicia novo projeto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highlight>
                  <a:srgbClr val="000000"/>
                </a:highlight>
                <a:latin typeface="Roboto Mono"/>
                <a:ea typeface="Roboto Mono"/>
                <a:cs typeface="Roboto Mono"/>
                <a:sym typeface="Roboto Mono"/>
              </a:rPr>
              <a:t>$ git clone [url]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Source Sans Pro"/>
                <a:ea typeface="Source Sans Pro"/>
                <a:cs typeface="Source Sans Pro"/>
                <a:sym typeface="Source Sans Pro"/>
              </a:rPr>
              <a:t>clona um respositório remoto localmente (arquivos, branches e commits)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Source Sans Pro"/>
                <a:ea typeface="Source Sans Pro"/>
                <a:cs typeface="Source Sans Pro"/>
                <a:sym typeface="Source Sans Pro"/>
              </a:rPr>
              <a:t>Configurar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highlight>
                  <a:srgbClr val="000000"/>
                </a:highlight>
                <a:latin typeface="Roboto Mono"/>
                <a:ea typeface="Roboto Mono"/>
                <a:cs typeface="Roboto Mono"/>
                <a:sym typeface="Roboto Mono"/>
              </a:rPr>
              <a:t>$ git config --global user.name “[name]”</a:t>
            </a:r>
            <a:endParaRPr sz="1100">
              <a:solidFill>
                <a:srgbClr val="FFFFFF"/>
              </a:solidFill>
              <a:highlight>
                <a:srgbClr val="0000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highlight>
                  <a:srgbClr val="000000"/>
                </a:highlight>
                <a:latin typeface="Roboto Mono"/>
                <a:ea typeface="Roboto Mono"/>
                <a:cs typeface="Roboto Mono"/>
                <a:sym typeface="Roboto Mono"/>
              </a:rPr>
              <a:t>$ </a:t>
            </a:r>
            <a:r>
              <a:rPr lang="pt-BR" sz="1100">
                <a:solidFill>
                  <a:srgbClr val="FFFFFF"/>
                </a:solidFill>
                <a:highlight>
                  <a:srgbClr val="000000"/>
                </a:highlight>
                <a:latin typeface="Roboto Mono"/>
                <a:ea typeface="Roboto Mono"/>
                <a:cs typeface="Roboto Mono"/>
                <a:sym typeface="Roboto Mono"/>
              </a:rPr>
              <a:t>git config --global user.email “[email addr]”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Source Sans Pro"/>
                <a:ea typeface="Source Sans Pro"/>
                <a:cs typeface="Source Sans Pro"/>
                <a:sym typeface="Source Sans Pro"/>
              </a:rPr>
              <a:t>configura nome e e-mail que você quer vincular aos seus commits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4362450" y="763625"/>
            <a:ext cx="4638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Branches</a:t>
            </a:r>
            <a:endParaRPr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highlight>
                  <a:srgbClr val="000000"/>
                </a:highlight>
                <a:latin typeface="Roboto Mono"/>
                <a:ea typeface="Roboto Mono"/>
                <a:cs typeface="Roboto Mono"/>
                <a:sym typeface="Roboto Mono"/>
              </a:rPr>
              <a:t>$ git branch [nome_branch]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pt-BR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cria nova branch</a:t>
            </a:r>
            <a:endParaRPr i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FFFF"/>
                </a:solidFill>
                <a:highlight>
                  <a:srgbClr val="000000"/>
                </a:highlight>
                <a:latin typeface="Roboto Mono"/>
                <a:ea typeface="Roboto Mono"/>
                <a:cs typeface="Roboto Mono"/>
                <a:sym typeface="Roboto Mono"/>
              </a:rPr>
              <a:t>$ git checkout [nome_branch]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pt-BR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muda para a branch especificada como diretório de trabalho</a:t>
            </a:r>
            <a:endParaRPr i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FFFF"/>
                </a:solidFill>
                <a:highlight>
                  <a:srgbClr val="000000"/>
                </a:highlight>
                <a:latin typeface="Roboto Mono"/>
                <a:ea typeface="Roboto Mono"/>
                <a:cs typeface="Roboto Mono"/>
                <a:sym typeface="Roboto Mono"/>
              </a:rPr>
              <a:t>$ git checkout -b [nome_branch]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pt-BR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cria nova branch e já muda para ela (soma dos dois comandos acima)</a:t>
            </a:r>
            <a:endParaRPr i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FFFF"/>
                </a:solidFill>
                <a:highlight>
                  <a:srgbClr val="000000"/>
                </a:highlight>
                <a:latin typeface="Roboto Mono"/>
                <a:ea typeface="Roboto Mono"/>
                <a:cs typeface="Roboto Mono"/>
                <a:sym typeface="Roboto Mono"/>
              </a:rPr>
              <a:t>$ git merge [branch]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pt-BR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mescla o histórico de commits da branch especificada com a branch atual</a:t>
            </a:r>
            <a:endParaRPr i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FFFF"/>
                </a:solidFill>
                <a:highlight>
                  <a:srgbClr val="000000"/>
                </a:highlight>
                <a:latin typeface="Roboto Mono"/>
                <a:ea typeface="Roboto Mono"/>
                <a:cs typeface="Roboto Mono"/>
                <a:sym typeface="Roboto Mono"/>
              </a:rPr>
              <a:t>$ git branch -d [nome_branch]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pt-BR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apaga a branch especificada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02" name="Google Shape;302;p32"/>
          <p:cNvCxnSpPr/>
          <p:nvPr/>
        </p:nvCxnSpPr>
        <p:spPr>
          <a:xfrm>
            <a:off x="476250" y="2181225"/>
            <a:ext cx="272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2"/>
          <p:cNvCxnSpPr/>
          <p:nvPr/>
        </p:nvCxnSpPr>
        <p:spPr>
          <a:xfrm>
            <a:off x="4133850" y="1266825"/>
            <a:ext cx="9600" cy="17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32"/>
          <p:cNvCxnSpPr/>
          <p:nvPr/>
        </p:nvCxnSpPr>
        <p:spPr>
          <a:xfrm>
            <a:off x="1600200" y="3505200"/>
            <a:ext cx="570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32"/>
          <p:cNvSpPr txBox="1"/>
          <p:nvPr/>
        </p:nvSpPr>
        <p:spPr>
          <a:xfrm>
            <a:off x="295275" y="3610075"/>
            <a:ext cx="38385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Sincronizar alterações</a:t>
            </a:r>
            <a:endParaRPr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highlight>
                  <a:srgbClr val="000000"/>
                </a:highlight>
                <a:latin typeface="Roboto Mono"/>
                <a:ea typeface="Roboto Mono"/>
                <a:cs typeface="Roboto Mono"/>
                <a:sym typeface="Roboto Mono"/>
              </a:rPr>
              <a:t>$ git fetch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pega todo o histórico das branches remotas</a:t>
            </a:r>
            <a:endParaRPr i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highlight>
                  <a:srgbClr val="000000"/>
                </a:highlight>
                <a:latin typeface="Roboto Mono"/>
                <a:ea typeface="Roboto Mono"/>
                <a:cs typeface="Roboto Mono"/>
                <a:sym typeface="Roboto Mono"/>
              </a:rPr>
              <a:t>$ git merge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mescla a branch remota com a atual</a:t>
            </a:r>
            <a:endParaRPr i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highlight>
                <a:srgbClr val="0000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4276650" y="3867150"/>
            <a:ext cx="48102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FFFF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$ git push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pt-BR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envia commits da branch atual para repositório remoto</a:t>
            </a:r>
            <a:endParaRPr i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FFFF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$ git pull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pt-BR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atualiza branch atual com novos commits na branch remota correspondente (= git fetch + git merge)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type="title"/>
          </p:nvPr>
        </p:nvSpPr>
        <p:spPr>
          <a:xfrm>
            <a:off x="130725" y="140225"/>
            <a:ext cx="85206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Guia de Referência Rápida</a:t>
            </a:r>
            <a:endParaRPr/>
          </a:p>
        </p:txBody>
      </p:sp>
      <p:sp>
        <p:nvSpPr>
          <p:cNvPr id="312" name="Google Shape;312;p33"/>
          <p:cNvSpPr txBox="1"/>
          <p:nvPr/>
        </p:nvSpPr>
        <p:spPr>
          <a:xfrm>
            <a:off x="295275" y="763625"/>
            <a:ext cx="36195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Source Sans Pro"/>
                <a:ea typeface="Source Sans Pro"/>
                <a:cs typeface="Source Sans Pro"/>
                <a:sym typeface="Source Sans Pro"/>
              </a:rPr>
              <a:t>Alterações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FFFF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$ git log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pt-BR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lista do histórico de commits da branch atual</a:t>
            </a:r>
            <a:endParaRPr i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FFFF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$ git add [file]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pt-BR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coloca um arquivo em stage (preparação para commit)</a:t>
            </a:r>
            <a:endParaRPr sz="1100">
              <a:solidFill>
                <a:srgbClr val="FFFFFF"/>
              </a:solidFill>
              <a:highlight>
                <a:srgbClr val="0000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FFFF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$ git commit -m “[message]”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registra um novo commit no histórico</a:t>
            </a:r>
            <a:endParaRPr i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$ git stash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retorna o diretório de trabalho atual para a situação original (último commit), jogando fora todo trabalho ainda não commitado</a:t>
            </a:r>
            <a:endParaRPr i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3" name="Google Shape;313;p33"/>
          <p:cNvSpPr txBox="1"/>
          <p:nvPr/>
        </p:nvSpPr>
        <p:spPr>
          <a:xfrm>
            <a:off x="4362450" y="763625"/>
            <a:ext cx="4638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Lidando com commits</a:t>
            </a:r>
            <a:endParaRPr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highlight>
                  <a:srgbClr val="000000"/>
                </a:highlight>
                <a:latin typeface="Roboto Mono"/>
                <a:ea typeface="Roboto Mono"/>
                <a:cs typeface="Roboto Mono"/>
                <a:sym typeface="Roboto Mono"/>
              </a:rPr>
              <a:t>$ git reset [commit]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desfaz todos os commits posteriores ao commit especificado, preservando as alterações localmente</a:t>
            </a:r>
            <a:endParaRPr i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highlight>
                  <a:srgbClr val="000000"/>
                </a:highlight>
                <a:latin typeface="Roboto Mono"/>
                <a:ea typeface="Roboto Mono"/>
                <a:cs typeface="Roboto Mono"/>
                <a:sym typeface="Roboto Mono"/>
              </a:rPr>
              <a:t>$ git reset --hard [commit]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descarta todo o histórico de commits e alterações posteriores ao commit especificado</a:t>
            </a:r>
            <a:endParaRPr i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highlight>
                <a:srgbClr val="0000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4" name="Google Shape;314;p33"/>
          <p:cNvCxnSpPr/>
          <p:nvPr/>
        </p:nvCxnSpPr>
        <p:spPr>
          <a:xfrm>
            <a:off x="4133850" y="1266825"/>
            <a:ext cx="9600" cy="17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3"/>
          <p:cNvCxnSpPr/>
          <p:nvPr/>
        </p:nvCxnSpPr>
        <p:spPr>
          <a:xfrm>
            <a:off x="3933825" y="3140600"/>
            <a:ext cx="51627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6" name="Google Shape;316;p33"/>
          <p:cNvGrpSpPr/>
          <p:nvPr/>
        </p:nvGrpSpPr>
        <p:grpSpPr>
          <a:xfrm>
            <a:off x="4294050" y="2943350"/>
            <a:ext cx="448646" cy="394786"/>
            <a:chOff x="1866250" y="2965600"/>
            <a:chExt cx="719100" cy="719100"/>
          </a:xfrm>
        </p:grpSpPr>
        <p:sp>
          <p:nvSpPr>
            <p:cNvPr id="317" name="Google Shape;317;p33"/>
            <p:cNvSpPr/>
            <p:nvPr/>
          </p:nvSpPr>
          <p:spPr>
            <a:xfrm>
              <a:off x="1866250" y="2965600"/>
              <a:ext cx="719100" cy="7191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8" name="Google Shape;318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75538" y="2974887"/>
              <a:ext cx="700525" cy="700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9" name="Google Shape;319;p33"/>
          <p:cNvGrpSpPr/>
          <p:nvPr/>
        </p:nvGrpSpPr>
        <p:grpSpPr>
          <a:xfrm>
            <a:off x="8411885" y="2943359"/>
            <a:ext cx="448646" cy="394786"/>
            <a:chOff x="5951325" y="3163525"/>
            <a:chExt cx="719100" cy="719100"/>
          </a:xfrm>
        </p:grpSpPr>
        <p:sp>
          <p:nvSpPr>
            <p:cNvPr id="320" name="Google Shape;320;p33"/>
            <p:cNvSpPr/>
            <p:nvPr/>
          </p:nvSpPr>
          <p:spPr>
            <a:xfrm>
              <a:off x="5951325" y="3163525"/>
              <a:ext cx="719100" cy="7191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1" name="Google Shape;321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60613" y="3172812"/>
              <a:ext cx="700525" cy="7005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2" name="Google Shape;322;p33"/>
          <p:cNvCxnSpPr/>
          <p:nvPr/>
        </p:nvCxnSpPr>
        <p:spPr>
          <a:xfrm rot="10800000">
            <a:off x="4930147" y="4050030"/>
            <a:ext cx="33168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3"/>
          <p:cNvCxnSpPr>
            <a:stCxn id="318" idx="2"/>
          </p:cNvCxnSpPr>
          <p:nvPr/>
        </p:nvCxnSpPr>
        <p:spPr>
          <a:xfrm>
            <a:off x="4518373" y="3333037"/>
            <a:ext cx="406200" cy="717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3"/>
          <p:cNvCxnSpPr/>
          <p:nvPr/>
        </p:nvCxnSpPr>
        <p:spPr>
          <a:xfrm flipH="1">
            <a:off x="8253943" y="3332879"/>
            <a:ext cx="406200" cy="717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5" name="Google Shape;325;p33"/>
          <p:cNvGrpSpPr/>
          <p:nvPr/>
        </p:nvGrpSpPr>
        <p:grpSpPr>
          <a:xfrm>
            <a:off x="6246734" y="3852797"/>
            <a:ext cx="448646" cy="394786"/>
            <a:chOff x="4212450" y="3691300"/>
            <a:chExt cx="719100" cy="719100"/>
          </a:xfrm>
        </p:grpSpPr>
        <p:sp>
          <p:nvSpPr>
            <p:cNvPr id="326" name="Google Shape;326;p33"/>
            <p:cNvSpPr/>
            <p:nvPr/>
          </p:nvSpPr>
          <p:spPr>
            <a:xfrm>
              <a:off x="4212450" y="3691300"/>
              <a:ext cx="719100" cy="7191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7" name="Google Shape;327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21738" y="3700588"/>
              <a:ext cx="700525" cy="700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8" name="Google Shape;328;p33"/>
          <p:cNvSpPr/>
          <p:nvPr/>
        </p:nvSpPr>
        <p:spPr>
          <a:xfrm>
            <a:off x="5462391" y="3988190"/>
            <a:ext cx="140700" cy="123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3"/>
          <p:cNvSpPr/>
          <p:nvPr/>
        </p:nvSpPr>
        <p:spPr>
          <a:xfrm>
            <a:off x="5040647" y="3988190"/>
            <a:ext cx="140700" cy="123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3"/>
          <p:cNvSpPr/>
          <p:nvPr/>
        </p:nvSpPr>
        <p:spPr>
          <a:xfrm>
            <a:off x="5854524" y="3988176"/>
            <a:ext cx="140700" cy="123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3"/>
          <p:cNvSpPr/>
          <p:nvPr/>
        </p:nvSpPr>
        <p:spPr>
          <a:xfrm>
            <a:off x="6858194" y="3988190"/>
            <a:ext cx="140700" cy="123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3"/>
          <p:cNvSpPr/>
          <p:nvPr/>
        </p:nvSpPr>
        <p:spPr>
          <a:xfrm>
            <a:off x="7253633" y="3988176"/>
            <a:ext cx="140700" cy="123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3"/>
          <p:cNvSpPr/>
          <p:nvPr/>
        </p:nvSpPr>
        <p:spPr>
          <a:xfrm>
            <a:off x="7601884" y="3988176"/>
            <a:ext cx="140700" cy="123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3"/>
          <p:cNvSpPr/>
          <p:nvPr/>
        </p:nvSpPr>
        <p:spPr>
          <a:xfrm>
            <a:off x="7952537" y="3988176"/>
            <a:ext cx="140700" cy="123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2830" y="3842620"/>
            <a:ext cx="201233" cy="177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0847" y="3842620"/>
            <a:ext cx="201233" cy="177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73944" y="3842620"/>
            <a:ext cx="201233" cy="177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8069" y="4093603"/>
            <a:ext cx="201233" cy="177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41166" y="4093603"/>
            <a:ext cx="201233" cy="17706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3"/>
          <p:cNvSpPr txBox="1"/>
          <p:nvPr/>
        </p:nvSpPr>
        <p:spPr>
          <a:xfrm>
            <a:off x="5944378" y="2903185"/>
            <a:ext cx="10962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branch </a:t>
            </a:r>
            <a:r>
              <a:rPr b="1" lang="pt-BR" sz="800">
                <a:latin typeface="Roboto Mono"/>
                <a:ea typeface="Roboto Mono"/>
                <a:cs typeface="Roboto Mono"/>
                <a:sym typeface="Roboto Mono"/>
              </a:rPr>
              <a:t>‘master’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1" name="Google Shape;341;p33"/>
          <p:cNvSpPr txBox="1"/>
          <p:nvPr/>
        </p:nvSpPr>
        <p:spPr>
          <a:xfrm>
            <a:off x="4622053" y="3367017"/>
            <a:ext cx="12324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Source Sans Pro"/>
                <a:ea typeface="Source Sans Pro"/>
                <a:cs typeface="Source Sans Pro"/>
                <a:sym typeface="Source Sans Pro"/>
              </a:rPr>
              <a:t>Cria branch </a:t>
            </a:r>
            <a:r>
              <a:rPr b="1" lang="pt-BR" sz="800">
                <a:latin typeface="Roboto Mono"/>
                <a:ea typeface="Roboto Mono"/>
                <a:cs typeface="Roboto Mono"/>
                <a:sym typeface="Roboto Mono"/>
              </a:rPr>
              <a:t>‘dev’</a:t>
            </a:r>
            <a:r>
              <a:rPr lang="pt-BR" sz="800">
                <a:latin typeface="Source Sans Pro"/>
                <a:ea typeface="Source Sans Pro"/>
                <a:cs typeface="Source Sans Pro"/>
                <a:sym typeface="Source Sans Pro"/>
              </a:rPr>
              <a:t> para desenvolvimento a partir da </a:t>
            </a:r>
            <a:r>
              <a:rPr b="1" lang="pt-BR" sz="800">
                <a:latin typeface="Roboto Mono"/>
                <a:ea typeface="Roboto Mono"/>
                <a:cs typeface="Roboto Mono"/>
                <a:sym typeface="Roboto Mono"/>
              </a:rPr>
              <a:t>‘master’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2" name="Google Shape;342;p33"/>
          <p:cNvSpPr txBox="1"/>
          <p:nvPr/>
        </p:nvSpPr>
        <p:spPr>
          <a:xfrm>
            <a:off x="5125027" y="4365721"/>
            <a:ext cx="815100" cy="1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Source Sans Pro"/>
                <a:ea typeface="Source Sans Pro"/>
                <a:cs typeface="Source Sans Pro"/>
                <a:sym typeface="Source Sans Pro"/>
              </a:rPr>
              <a:t>Commits com alterações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3" name="Google Shape;343;p33"/>
          <p:cNvSpPr txBox="1"/>
          <p:nvPr/>
        </p:nvSpPr>
        <p:spPr>
          <a:xfrm>
            <a:off x="6063321" y="4365721"/>
            <a:ext cx="815100" cy="1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Source Sans Pro"/>
                <a:ea typeface="Source Sans Pro"/>
                <a:cs typeface="Source Sans Pro"/>
                <a:sym typeface="Source Sans Pro"/>
              </a:rPr>
              <a:t>Abertura do Pull Request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4" name="Google Shape;344;p33"/>
          <p:cNvSpPr txBox="1"/>
          <p:nvPr/>
        </p:nvSpPr>
        <p:spPr>
          <a:xfrm>
            <a:off x="7083800" y="4242700"/>
            <a:ext cx="1736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Source Sans Pro"/>
                <a:ea typeface="Source Sans Pro"/>
                <a:cs typeface="Source Sans Pro"/>
                <a:sym typeface="Source Sans Pro"/>
              </a:rPr>
              <a:t>Discussão das alterações propostas e mais commits com correções, alterações e implementação de sugestões dos revisores.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5" name="Google Shape;345;p33"/>
          <p:cNvSpPr txBox="1"/>
          <p:nvPr/>
        </p:nvSpPr>
        <p:spPr>
          <a:xfrm>
            <a:off x="7615173" y="3332872"/>
            <a:ext cx="815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Source Sans Pro"/>
                <a:ea typeface="Source Sans Pro"/>
                <a:cs typeface="Source Sans Pro"/>
                <a:sym typeface="Source Sans Pro"/>
              </a:rPr>
              <a:t>Merge da branch </a:t>
            </a:r>
            <a:r>
              <a:rPr b="1" lang="pt-BR" sz="800">
                <a:latin typeface="Roboto Mono"/>
                <a:ea typeface="Roboto Mono"/>
                <a:cs typeface="Roboto Mono"/>
                <a:sym typeface="Roboto Mono"/>
              </a:rPr>
              <a:t>‘dev’</a:t>
            </a:r>
            <a:r>
              <a:rPr lang="pt-BR" sz="800">
                <a:latin typeface="Source Sans Pro"/>
                <a:ea typeface="Source Sans Pro"/>
                <a:cs typeface="Source Sans Pro"/>
                <a:sym typeface="Source Sans Pro"/>
              </a:rPr>
              <a:t> pra dentro da </a:t>
            </a:r>
            <a:r>
              <a:rPr b="1" lang="pt-BR" sz="800">
                <a:latin typeface="Roboto Mono"/>
                <a:ea typeface="Roboto Mono"/>
                <a:cs typeface="Roboto Mono"/>
                <a:sym typeface="Roboto Mono"/>
              </a:rPr>
              <a:t>‘master’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943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Estratégia de colaboração (clone / fork)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Branches (master / development)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Rebase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Pull Request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Code Review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Merge na master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Tag / Versionamento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Commit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555600"/>
            <a:ext cx="3244200" cy="67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Estratégia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353850"/>
            <a:ext cx="2919900" cy="32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Fork</a:t>
            </a:r>
            <a:endParaRPr sz="16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800" y="777688"/>
            <a:ext cx="5283300" cy="358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555600"/>
            <a:ext cx="3244200" cy="67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Estratégia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353850"/>
            <a:ext cx="2919900" cy="32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Clone</a:t>
            </a:r>
            <a:endParaRPr sz="16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000" y="777688"/>
            <a:ext cx="5283300" cy="358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C4C9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1276350" y="1077550"/>
            <a:ext cx="7467600" cy="3989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1346689" y="1458595"/>
            <a:ext cx="3048600" cy="1438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development</a:t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57150" y="1073175"/>
            <a:ext cx="1161900" cy="3989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404706" y="1848003"/>
            <a:ext cx="944700" cy="48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todo</a:t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2398717" y="1848003"/>
            <a:ext cx="944700" cy="48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 progress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3392728" y="1848003"/>
            <a:ext cx="944700" cy="48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done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142875" y="1458607"/>
            <a:ext cx="1004700" cy="34374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backlog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172910" y="1848003"/>
            <a:ext cx="944700" cy="48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todo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4442084" y="1458595"/>
            <a:ext cx="2085900" cy="1438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code review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4515749" y="1848003"/>
            <a:ext cx="944700" cy="48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 progress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5509760" y="1848003"/>
            <a:ext cx="944700" cy="48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done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6574865" y="1458595"/>
            <a:ext cx="2085900" cy="1438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GMUD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6648615" y="1848003"/>
            <a:ext cx="944700" cy="48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approval</a:t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7642626" y="1848003"/>
            <a:ext cx="944700" cy="48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publishing</a:t>
            </a:r>
            <a:endParaRPr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144275" y="199450"/>
            <a:ext cx="8647200" cy="6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6AA84F"/>
                </a:solidFill>
              </a:rPr>
              <a:t>Sugestão de</a:t>
            </a:r>
            <a:r>
              <a:rPr lang="pt-BR">
                <a:solidFill>
                  <a:srgbClr val="6AA84F"/>
                </a:solidFill>
              </a:rPr>
              <a:t> fluxo Kanban p/ times de desenvolvimento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1586013" y="1107274"/>
            <a:ext cx="47190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Board de Demandas / Histórias Técnicas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3463799" y="3462649"/>
            <a:ext cx="3048600" cy="1518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subtasks</a:t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3521817" y="3852057"/>
            <a:ext cx="944700" cy="48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todo</a:t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4515828" y="3852057"/>
            <a:ext cx="944700" cy="48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 progress</a:t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5509839" y="3852057"/>
            <a:ext cx="944700" cy="48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done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584221" y="2380547"/>
            <a:ext cx="614400" cy="291000"/>
          </a:xfrm>
          <a:prstGeom prst="snip1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3686986" y="4397517"/>
            <a:ext cx="614400" cy="291000"/>
          </a:xfrm>
          <a:prstGeom prst="snip1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1.2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4680892" y="4397526"/>
            <a:ext cx="614400" cy="291000"/>
          </a:xfrm>
          <a:prstGeom prst="snip1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1.1</a:t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2563769" y="2380554"/>
            <a:ext cx="614400" cy="291000"/>
          </a:xfrm>
          <a:prstGeom prst="snip1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cxnSp>
        <p:nvCxnSpPr>
          <p:cNvPr id="115" name="Google Shape;115;p18"/>
          <p:cNvCxnSpPr/>
          <p:nvPr/>
        </p:nvCxnSpPr>
        <p:spPr>
          <a:xfrm>
            <a:off x="1762125" y="3067050"/>
            <a:ext cx="64485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8"/>
          <p:cNvSpPr txBox="1"/>
          <p:nvPr/>
        </p:nvSpPr>
        <p:spPr>
          <a:xfrm>
            <a:off x="3463797" y="3084050"/>
            <a:ext cx="36540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Board de Subtasks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330908" y="2412047"/>
            <a:ext cx="614400" cy="291000"/>
          </a:xfrm>
          <a:prstGeom prst="snip1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338058" y="2801772"/>
            <a:ext cx="614400" cy="291000"/>
          </a:xfrm>
          <a:prstGeom prst="snip1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338058" y="3191497"/>
            <a:ext cx="614400" cy="291000"/>
          </a:xfrm>
          <a:prstGeom prst="snip1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21813"/>
          <a:stretch/>
        </p:blipFill>
        <p:spPr>
          <a:xfrm>
            <a:off x="1267805" y="1420000"/>
            <a:ext cx="6248470" cy="333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>
            <p:ph type="title"/>
          </p:nvPr>
        </p:nvSpPr>
        <p:spPr>
          <a:xfrm>
            <a:off x="326375" y="180400"/>
            <a:ext cx="7812300" cy="12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Definindo um</a:t>
            </a:r>
            <a:r>
              <a:rPr lang="pt-BR" sz="3600"/>
              <a:t> fluxo de branches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1800"/>
              <a:t>Uma sugestão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243450" y="232200"/>
            <a:ext cx="4821300" cy="46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master: 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É a base do projeto, contém o código que está (ou vai para) produção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release: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○"/>
            </a:pPr>
            <a:r>
              <a:rPr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Criado a partir da </a:t>
            </a: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master</a:t>
            </a:r>
            <a:r>
              <a:rPr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para novas funcionalidades ou melhorias (</a:t>
            </a:r>
            <a:r>
              <a:rPr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englobando</a:t>
            </a:r>
            <a:r>
              <a:rPr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um ou mais cards de histórias de demanda no Kanban Board)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Formato </a:t>
            </a:r>
            <a:r>
              <a:rPr b="1" lang="pt-BR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release/v1.0.0</a:t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feature: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○"/>
            </a:pPr>
            <a:r>
              <a:rPr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Criado a partir da branch de </a:t>
            </a: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release</a:t>
            </a:r>
            <a:r>
              <a:rPr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ele representa uma pequena funcionalidade (subtarefa do card de demanda)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Formato </a:t>
            </a:r>
            <a:r>
              <a:rPr b="1" lang="pt-BR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feature/SUBTSK987</a:t>
            </a: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hotfix: 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Criado a partir do branch </a:t>
            </a: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master</a:t>
            </a:r>
            <a:r>
              <a:rPr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e será criado apenas para correções de bugs (um ou mais)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Formato </a:t>
            </a:r>
            <a:r>
              <a:rPr b="1" lang="pt-BR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hotfix/BUG123</a:t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●"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tags: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○"/>
            </a:pPr>
            <a:r>
              <a:rPr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Acontece  assim que o </a:t>
            </a: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Pull Request</a:t>
            </a:r>
            <a:r>
              <a:rPr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for mergeado para a branch </a:t>
            </a: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master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Também serve como marco de cada versão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21813"/>
          <a:stretch/>
        </p:blipFill>
        <p:spPr>
          <a:xfrm>
            <a:off x="5064750" y="1279800"/>
            <a:ext cx="3926125" cy="209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26375" y="180400"/>
            <a:ext cx="7812300" cy="12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Recapitulando o fluxo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1800"/>
              <a:t>Pull Request de uma nova feature</a:t>
            </a:r>
            <a:endParaRPr sz="1800"/>
          </a:p>
        </p:txBody>
      </p:sp>
      <p:cxnSp>
        <p:nvCxnSpPr>
          <p:cNvPr id="137" name="Google Shape;137;p21"/>
          <p:cNvCxnSpPr/>
          <p:nvPr/>
        </p:nvCxnSpPr>
        <p:spPr>
          <a:xfrm>
            <a:off x="364150" y="2312300"/>
            <a:ext cx="8275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8" name="Google Shape;138;p21"/>
          <p:cNvGrpSpPr/>
          <p:nvPr/>
        </p:nvGrpSpPr>
        <p:grpSpPr>
          <a:xfrm>
            <a:off x="819350" y="1952750"/>
            <a:ext cx="719100" cy="719100"/>
            <a:chOff x="1866250" y="2965600"/>
            <a:chExt cx="719100" cy="719100"/>
          </a:xfrm>
        </p:grpSpPr>
        <p:sp>
          <p:nvSpPr>
            <p:cNvPr id="139" name="Google Shape;139;p21"/>
            <p:cNvSpPr/>
            <p:nvPr/>
          </p:nvSpPr>
          <p:spPr>
            <a:xfrm>
              <a:off x="1866250" y="2965600"/>
              <a:ext cx="719100" cy="7191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0" name="Google Shape;14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75538" y="2974887"/>
              <a:ext cx="700525" cy="700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" name="Google Shape;141;p21"/>
          <p:cNvGrpSpPr/>
          <p:nvPr/>
        </p:nvGrpSpPr>
        <p:grpSpPr>
          <a:xfrm>
            <a:off x="7419575" y="1952750"/>
            <a:ext cx="719100" cy="719100"/>
            <a:chOff x="5951325" y="3163525"/>
            <a:chExt cx="719100" cy="719100"/>
          </a:xfrm>
        </p:grpSpPr>
        <p:sp>
          <p:nvSpPr>
            <p:cNvPr id="142" name="Google Shape;142;p21"/>
            <p:cNvSpPr/>
            <p:nvPr/>
          </p:nvSpPr>
          <p:spPr>
            <a:xfrm>
              <a:off x="5951325" y="3163525"/>
              <a:ext cx="719100" cy="7191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3" name="Google Shape;143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60613" y="3172812"/>
              <a:ext cx="700525" cy="7005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44" name="Google Shape;144;p21"/>
          <p:cNvCxnSpPr/>
          <p:nvPr/>
        </p:nvCxnSpPr>
        <p:spPr>
          <a:xfrm rot="10800000">
            <a:off x="1838775" y="3968950"/>
            <a:ext cx="5316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1"/>
          <p:cNvCxnSpPr>
            <a:stCxn id="140" idx="2"/>
          </p:cNvCxnSpPr>
          <p:nvPr/>
        </p:nvCxnSpPr>
        <p:spPr>
          <a:xfrm>
            <a:off x="1178900" y="2662562"/>
            <a:ext cx="651000" cy="1306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1"/>
          <p:cNvCxnSpPr/>
          <p:nvPr/>
        </p:nvCxnSpPr>
        <p:spPr>
          <a:xfrm flipH="1">
            <a:off x="7166675" y="2662562"/>
            <a:ext cx="651000" cy="1306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7" name="Google Shape;147;p21"/>
          <p:cNvGrpSpPr/>
          <p:nvPr/>
        </p:nvGrpSpPr>
        <p:grpSpPr>
          <a:xfrm>
            <a:off x="3949175" y="3609375"/>
            <a:ext cx="719100" cy="719100"/>
            <a:chOff x="4212450" y="3691300"/>
            <a:chExt cx="719100" cy="719100"/>
          </a:xfrm>
        </p:grpSpPr>
        <p:sp>
          <p:nvSpPr>
            <p:cNvPr id="148" name="Google Shape;148;p21"/>
            <p:cNvSpPr/>
            <p:nvPr/>
          </p:nvSpPr>
          <p:spPr>
            <a:xfrm>
              <a:off x="4212450" y="3691300"/>
              <a:ext cx="719100" cy="7191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9" name="Google Shape;149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21738" y="3700588"/>
              <a:ext cx="700525" cy="700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21"/>
          <p:cNvSpPr/>
          <p:nvPr/>
        </p:nvSpPr>
        <p:spPr>
          <a:xfrm>
            <a:off x="2692100" y="3856300"/>
            <a:ext cx="225300" cy="225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2016100" y="3856300"/>
            <a:ext cx="225300" cy="225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3320638" y="3856275"/>
            <a:ext cx="225300" cy="225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4929388" y="3856300"/>
            <a:ext cx="225300" cy="225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5563225" y="3856275"/>
            <a:ext cx="225300" cy="225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6121425" y="3856275"/>
            <a:ext cx="225300" cy="225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6683475" y="3856275"/>
            <a:ext cx="225300" cy="225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4475" y="3591125"/>
            <a:ext cx="322550" cy="32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5075" y="3591125"/>
            <a:ext cx="322550" cy="32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8075" y="3591125"/>
            <a:ext cx="322550" cy="32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1675" y="4048325"/>
            <a:ext cx="322550" cy="32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4675" y="4048325"/>
            <a:ext cx="322550" cy="3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3586800" y="2018625"/>
            <a:ext cx="17571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branch </a:t>
            </a:r>
            <a:r>
              <a:rPr b="1" lang="pt-BR" sz="800">
                <a:latin typeface="Roboto Mono"/>
                <a:ea typeface="Roboto Mono"/>
                <a:cs typeface="Roboto Mono"/>
                <a:sym typeface="Roboto Mono"/>
              </a:rPr>
              <a:t>‘master’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1345150" y="2724750"/>
            <a:ext cx="19755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Source Sans Pro"/>
                <a:ea typeface="Source Sans Pro"/>
                <a:cs typeface="Source Sans Pro"/>
                <a:sym typeface="Source Sans Pro"/>
              </a:rPr>
              <a:t>Cria branch </a:t>
            </a:r>
            <a:r>
              <a:rPr b="1" lang="pt-BR" sz="800">
                <a:latin typeface="Roboto Mono"/>
                <a:ea typeface="Roboto Mono"/>
                <a:cs typeface="Roboto Mono"/>
                <a:sym typeface="Roboto Mono"/>
              </a:rPr>
              <a:t>‘dev’</a:t>
            </a:r>
            <a:r>
              <a:rPr lang="pt-BR" sz="800">
                <a:latin typeface="Source Sans Pro"/>
                <a:ea typeface="Source Sans Pro"/>
                <a:cs typeface="Source Sans Pro"/>
                <a:sym typeface="Source Sans Pro"/>
              </a:rPr>
              <a:t> para desenvolvimento a partir da </a:t>
            </a:r>
            <a:r>
              <a:rPr b="1" lang="pt-BR" sz="800">
                <a:latin typeface="Roboto Mono"/>
                <a:ea typeface="Roboto Mono"/>
                <a:cs typeface="Roboto Mono"/>
                <a:sym typeface="Roboto Mono"/>
              </a:rPr>
              <a:t>‘master’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2151350" y="4544025"/>
            <a:ext cx="13068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Source Sans Pro"/>
                <a:ea typeface="Source Sans Pro"/>
                <a:cs typeface="Source Sans Pro"/>
                <a:sym typeface="Source Sans Pro"/>
              </a:rPr>
              <a:t>Commits com alterações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3655313" y="4544025"/>
            <a:ext cx="13068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Source Sans Pro"/>
                <a:ea typeface="Source Sans Pro"/>
                <a:cs typeface="Source Sans Pro"/>
                <a:sym typeface="Source Sans Pro"/>
              </a:rPr>
              <a:t>Abertura do Pull Request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5291000" y="4319925"/>
            <a:ext cx="13068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Source Sans Pro"/>
                <a:ea typeface="Source Sans Pro"/>
                <a:cs typeface="Source Sans Pro"/>
                <a:sym typeface="Source Sans Pro"/>
              </a:rPr>
              <a:t>Discussão das alterações propostas e mais commits com correções, alterações e implementação de sugestões dos revisores.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6142725" y="2662550"/>
            <a:ext cx="13068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Source Sans Pro"/>
                <a:ea typeface="Source Sans Pro"/>
                <a:cs typeface="Source Sans Pro"/>
                <a:sym typeface="Source Sans Pro"/>
              </a:rPr>
              <a:t>Merge da branch </a:t>
            </a:r>
            <a:r>
              <a:rPr b="1" lang="pt-BR" sz="800">
                <a:latin typeface="Roboto Mono"/>
                <a:ea typeface="Roboto Mono"/>
                <a:cs typeface="Roboto Mono"/>
                <a:sym typeface="Roboto Mono"/>
              </a:rPr>
              <a:t>‘dev’</a:t>
            </a:r>
            <a:r>
              <a:rPr lang="pt-BR" sz="800">
                <a:latin typeface="Source Sans Pro"/>
                <a:ea typeface="Source Sans Pro"/>
                <a:cs typeface="Source Sans Pro"/>
                <a:sym typeface="Source Sans Pro"/>
              </a:rPr>
              <a:t> pra dentro da </a:t>
            </a:r>
            <a:r>
              <a:rPr b="1" lang="pt-BR" sz="800">
                <a:latin typeface="Roboto Mono"/>
                <a:ea typeface="Roboto Mono"/>
                <a:cs typeface="Roboto Mono"/>
                <a:sym typeface="Roboto Mono"/>
              </a:rPr>
              <a:t>‘master’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