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10080625" cy="56705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>
          <p15:clr>
            <a:srgbClr val="A4A3A4"/>
          </p15:clr>
        </p15:guide>
        <p15:guide id="2" orient="horz" pos="1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660" y="120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 bwMode="auto"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 bwMode="auto">
          <a:xfrm>
            <a:off x="6638039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 bwMode="auto"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 bwMode="auto">
          <a:xfrm>
            <a:off x="6638039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DC1E9C49-0601-42E7-971D-7A196C3EEAF7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A863FE8F-6FBD-43A9-AD7B-A8D84E804E82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5925BAB8-0819-47BB-BD19-FAE60A9C93F7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C30D34DA-8D65-4A65-AD8E-339C36C35B16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39C7D4C1-0B21-43E7-9CCC-CB2BCE2FCCE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 bwMode="auto"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8F251B5B-3E35-4383-997A-061802B25DC4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863803E9-B214-4A17-9202-E90715557BD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E0434904-5089-40A1-AD96-7D366F0A74F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C9AEFE23-E357-4286-A4D3-1413FF747280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F7A4DF69-F3A8-4699-8136-8D359BBA0AF8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BDFA19CE-B1C5-4821-9BD0-352EAF8911B3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 bwMode="auto"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 bwMode="auto">
          <a:xfrm>
            <a:off x="6638039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 bwMode="auto"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 bwMode="auto">
          <a:xfrm>
            <a:off x="6638039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BB723728-6EED-4DE3-8536-8D99B60ACD08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A176176D-9A73-4A4B-A7F7-BBBB5424929D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F2EE3A67-D442-4789-917C-520DCE58A34D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F5A15FF9-3B55-473C-A202-078F1FDE4F24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62DCA678-D0E1-466C-854D-EECAD11BC1DE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624FCFB5-6C59-43F6-90B9-EC4D0B1AA2AB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 bwMode="auto"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AEB262EF-EC01-4AAA-A54C-BF85F4528F27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1929D913-DDDF-4C18-A584-B0E877C958AD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604435DE-59AD-405C-854D-152EF97919D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D5C2A8B9-26E1-4C39-8000-AE1545C5BE8C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90FF1C92-F0FB-4154-A0D9-DBF22B53AE5C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29BB2994-9115-4088-BD47-4E9747C2E256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 bwMode="auto"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 bwMode="auto">
          <a:xfrm>
            <a:off x="6638039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 bwMode="auto"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 bwMode="auto">
          <a:xfrm>
            <a:off x="6638039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264C9A18-3B89-47C2-BB22-460415D4D636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 bwMode="auto">
          <a:xfrm>
            <a:off x="144000" y="72000"/>
            <a:ext cx="9540000" cy="300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 bwMode="auto"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3888000"/>
            <a:ext cx="9000000" cy="65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1584000" y="648000"/>
            <a:ext cx="6479640" cy="259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indent="0">
              <a:spcBef>
                <a:spcPts val="1417"/>
              </a:spcBef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lvl="1" indent="0">
              <a:spcBef>
                <a:spcPts val="1134"/>
              </a:spcBef>
              <a:defRPr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lvl="2" indent="0">
              <a:spcBef>
                <a:spcPts val="850"/>
              </a:spcBef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lvl="3" indent="0">
              <a:spcBef>
                <a:spcPts val="56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lvl="4" indent="0">
              <a:spcBef>
                <a:spcPts val="283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lvl="5" indent="0">
              <a:spcBef>
                <a:spcPts val="283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lvl="6" indent="0">
              <a:spcBef>
                <a:spcPts val="283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4104000" y="4896000"/>
            <a:ext cx="4392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fld id="{059A262B-C601-47FF-8B00-BA18B19DE783}" type="author">
              <a:rPr lang="ru-RU" sz="1800" b="0" strike="noStrike" spc="-1">
                <a:solidFill>
                  <a:srgbClr val="FFFFFF"/>
                </a:solidFill>
                <a:latin typeface="Arial"/>
              </a:rPr>
              <a:t>AUTHOR</a:t>
            </a:fld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25920" y="462888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 scaled="1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859200" y="5324400"/>
            <a:ext cx="62402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Полилиния 4"/>
          <p:cNvSpPr/>
          <p:nvPr/>
        </p:nvSpPr>
        <p:spPr bwMode="auto">
          <a:xfrm>
            <a:off x="4044960" y="4944960"/>
            <a:ext cx="7200" cy="487439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cxnLst/>
            <a:rect l="textAreaLeft" t="textAreaTop" r="textAreaRight" b="textAreaBottom"/>
            <a:pathLst>
              <a:path w="21600" h="1393714" extrusionOk="0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 bwMode="auto"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 bwMode="auto"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 bwMode="auto"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defRPr/>
            </a:pPr>
            <a:fld id="{C8D373C1-5202-421F-82A2-E1AB1D01863A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 bwMode="auto"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 scaled="1"/>
          </a:gra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 bwMode="auto"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Полилиния 48"/>
          <p:cNvSpPr/>
          <p:nvPr/>
        </p:nvSpPr>
        <p:spPr bwMode="auto"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cxnLst/>
            <a:rect l="textAreaLeft" t="textAreaTop" r="textAreaRight" b="textAreaBottom"/>
            <a:pathLst>
              <a:path w="21600" h="1410171" extrusionOk="0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 bwMode="auto">
          <a:xfrm>
            <a:off x="1900800" y="5204880"/>
            <a:ext cx="746532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Полилиния 50"/>
          <p:cNvSpPr/>
          <p:nvPr/>
        </p:nvSpPr>
        <p:spPr bwMode="auto"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 extrusionOk="0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144000" y="72000"/>
            <a:ext cx="9540000" cy="6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 bwMode="auto">
          <a:xfrm>
            <a:off x="504000" y="5256000"/>
            <a:ext cx="1656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 bwMode="auto">
          <a:xfrm>
            <a:off x="2520000" y="5256000"/>
            <a:ext cx="468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 bwMode="auto">
          <a:xfrm>
            <a:off x="7560000" y="5256000"/>
            <a:ext cx="1620000" cy="41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defRPr/>
            </a:pPr>
            <a:fld id="{18C6897C-9296-4A52-BF94-8109CE505F46}" type="slidenum">
              <a:rPr lang="ru-RU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ru-RU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Скругленный прямоугольник 92"/>
          <p:cNvSpPr/>
          <p:nvPr/>
        </p:nvSpPr>
        <p:spPr bwMode="auto">
          <a:xfrm>
            <a:off x="20880" y="607320"/>
            <a:ext cx="61200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2040" rIns="90000" bIns="-3204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Скругленный прямоугольник 93"/>
          <p:cNvSpPr/>
          <p:nvPr/>
        </p:nvSpPr>
        <p:spPr bwMode="auto">
          <a:xfrm>
            <a:off x="4430520" y="840960"/>
            <a:ext cx="5673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Полилиния 94"/>
          <p:cNvSpPr/>
          <p:nvPr/>
        </p:nvSpPr>
        <p:spPr bwMode="auto">
          <a:xfrm>
            <a:off x="9819720" y="47448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cxnLst/>
            <a:rect l="textAreaLeft" t="textAreaTop" r="textAreaRight" b="textAreaBottom"/>
            <a:pathLst>
              <a:path w="21600" h="1410171" extrusionOk="0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Скругленный прямоугольник 95"/>
          <p:cNvSpPr/>
          <p:nvPr/>
        </p:nvSpPr>
        <p:spPr bwMode="auto">
          <a:xfrm>
            <a:off x="5644080" y="519480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Полилиния 96"/>
          <p:cNvSpPr/>
          <p:nvPr/>
        </p:nvSpPr>
        <p:spPr bwMode="auto">
          <a:xfrm>
            <a:off x="9259920" y="491724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 extrusionOk="0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 bwMode="auto">
          <a:xfrm>
            <a:off x="974160" y="5194440"/>
            <a:ext cx="372204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960" rIns="90000" bIns="-3996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Полилиния 98"/>
          <p:cNvSpPr/>
          <p:nvPr/>
        </p:nvSpPr>
        <p:spPr bwMode="auto">
          <a:xfrm>
            <a:off x="4590000" y="491400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cxnLst/>
            <a:rect l="textAreaLeft" t="textAreaTop" r="textAreaRight" b="textAreaBottom"/>
            <a:pathLst>
              <a:path w="21600" h="999771" extrusionOk="0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Полилиния 99"/>
          <p:cNvSpPr/>
          <p:nvPr/>
        </p:nvSpPr>
        <p:spPr bwMode="auto">
          <a:xfrm>
            <a:off x="5055480" y="1037160"/>
            <a:ext cx="10800" cy="370080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800"/>
              <a:gd name="textAreaBottom" fmla="*/ 3699360 h 3700800"/>
            </a:gdLst>
            <a:ahLst/>
            <a:cxnLst/>
            <a:rect l="textAreaLeft" t="textAreaTop" r="textAreaRight" b="textAreaBottom"/>
            <a:pathLst>
              <a:path w="21600" h="7163535" extrusionOk="0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 scaled="1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 bwMode="auto">
          <a:xfrm>
            <a:off x="180000" y="3267323"/>
            <a:ext cx="9000000" cy="12326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 dirty="0" smtClean="0">
                <a:solidFill>
                  <a:srgbClr val="FFFFFF"/>
                </a:solidFill>
                <a:latin typeface="Arial"/>
              </a:rPr>
              <a:t>Программа для представления экзаменационного материала</a:t>
            </a:r>
            <a:endParaRPr lang="ru-RU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5198250" y="4878075"/>
            <a:ext cx="504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 dirty="0" smtClean="0">
                <a:solidFill>
                  <a:srgbClr val="FFFFFF"/>
                </a:solidFill>
                <a:latin typeface="Arial"/>
              </a:rPr>
              <a:t>Смирнов </a:t>
            </a:r>
            <a:r>
              <a:rPr lang="ru-RU" sz="1800" b="0" strike="noStrike" spc="-1" dirty="0">
                <a:solidFill>
                  <a:srgbClr val="FFFFFF"/>
                </a:solidFill>
                <a:latin typeface="Arial"/>
              </a:rPr>
              <a:t>Сергей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 bwMode="auto">
          <a:xfrm>
            <a:off x="180000" y="-24480"/>
            <a:ext cx="9540000" cy="7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Код приложения. Библиотеки.  Классы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4" name="Рисунок 163"/>
          <p:cNvPicPr/>
          <p:nvPr/>
        </p:nvPicPr>
        <p:blipFill>
          <a:blip r:embed="rId2"/>
          <a:stretch/>
        </p:blipFill>
        <p:spPr bwMode="auto">
          <a:xfrm>
            <a:off x="180000" y="2520000"/>
            <a:ext cx="5658120" cy="2152440"/>
          </a:xfrm>
          <a:prstGeom prst="rect">
            <a:avLst/>
          </a:prstGeom>
          <a:ln w="10800">
            <a:noFill/>
          </a:ln>
        </p:spPr>
      </p:pic>
      <p:sp>
        <p:nvSpPr>
          <p:cNvPr id="165" name="TextBox 164"/>
          <p:cNvSpPr txBox="1"/>
          <p:nvPr/>
        </p:nvSpPr>
        <p:spPr bwMode="auto">
          <a:xfrm>
            <a:off x="4500000" y="4860000"/>
            <a:ext cx="144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Библиотеки</a:t>
            </a:r>
          </a:p>
        </p:txBody>
      </p:sp>
      <p:pic>
        <p:nvPicPr>
          <p:cNvPr id="166" name="Рисунок 165"/>
          <p:cNvPicPr/>
          <p:nvPr/>
        </p:nvPicPr>
        <p:blipFill>
          <a:blip r:embed="rId3"/>
          <a:stretch/>
        </p:blipFill>
        <p:spPr bwMode="auto">
          <a:xfrm>
            <a:off x="5944680" y="1080000"/>
            <a:ext cx="3775320" cy="2160000"/>
          </a:xfrm>
          <a:prstGeom prst="rect">
            <a:avLst/>
          </a:prstGeom>
          <a:ln w="10800">
            <a:noFill/>
          </a:ln>
        </p:spPr>
      </p:pic>
      <p:sp>
        <p:nvSpPr>
          <p:cNvPr id="167" name="TextBox 166"/>
          <p:cNvSpPr txBox="1"/>
          <p:nvPr/>
        </p:nvSpPr>
        <p:spPr bwMode="auto">
          <a:xfrm>
            <a:off x="8640000" y="3253680"/>
            <a:ext cx="108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Классы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6556F38D-2C47-4734-A290-08A6F639B234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 bwMode="auto">
          <a:xfrm>
            <a:off x="180000" y="-24480"/>
            <a:ext cx="9540000" cy="7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База данных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Рисунок 168"/>
          <p:cNvPicPr/>
          <p:nvPr/>
        </p:nvPicPr>
        <p:blipFill>
          <a:blip r:embed="rId2"/>
          <a:stretch/>
        </p:blipFill>
        <p:spPr bwMode="auto">
          <a:xfrm>
            <a:off x="360000" y="900000"/>
            <a:ext cx="2332080" cy="1620000"/>
          </a:xfrm>
          <a:prstGeom prst="rect">
            <a:avLst/>
          </a:prstGeom>
          <a:ln w="10800">
            <a:noFill/>
          </a:ln>
        </p:spPr>
      </p:pic>
      <p:sp>
        <p:nvSpPr>
          <p:cNvPr id="170" name="TextBox 169"/>
          <p:cNvSpPr txBox="1"/>
          <p:nvPr/>
        </p:nvSpPr>
        <p:spPr bwMode="auto">
          <a:xfrm>
            <a:off x="360000" y="2617920"/>
            <a:ext cx="5220000" cy="242208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База данных включает в себя таблицы </a:t>
            </a:r>
            <a:r>
              <a:rPr lang="ru-RU" sz="1800" b="0" i="1" strike="noStrike" spc="-1">
                <a:solidFill>
                  <a:srgbClr val="FFFFFF"/>
                </a:solidFill>
                <a:latin typeface="Arial"/>
              </a:rPr>
              <a:t>пользователей (user)</a:t>
            </a: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, в которых сохранены id, логины, пароли; </a:t>
            </a:r>
            <a:r>
              <a:rPr lang="ru-RU" sz="1800" b="0" i="1" strike="noStrike" spc="-1">
                <a:solidFill>
                  <a:srgbClr val="FFFFFF"/>
                </a:solidFill>
                <a:latin typeface="Arial"/>
              </a:rPr>
              <a:t>результаты (result)</a:t>
            </a: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: имя, вариант, 1 или 0 за правильность номера; </a:t>
            </a:r>
            <a:r>
              <a:rPr lang="ru-RU" sz="1800" b="0" i="1" strike="noStrike" spc="-1">
                <a:solidFill>
                  <a:srgbClr val="FFFFFF"/>
                </a:solidFill>
                <a:latin typeface="Arial"/>
              </a:rPr>
              <a:t>ответы (ответы)</a:t>
            </a: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, где сохранены ответы на все номера</a:t>
            </a:r>
          </a:p>
        </p:txBody>
      </p:sp>
      <p:pic>
        <p:nvPicPr>
          <p:cNvPr id="171" name="Рисунок 170"/>
          <p:cNvPicPr/>
          <p:nvPr/>
        </p:nvPicPr>
        <p:blipFill>
          <a:blip r:embed="rId3"/>
          <a:stretch/>
        </p:blipFill>
        <p:spPr bwMode="auto">
          <a:xfrm>
            <a:off x="6039720" y="180000"/>
            <a:ext cx="2600280" cy="4238640"/>
          </a:xfrm>
          <a:prstGeom prst="rect">
            <a:avLst/>
          </a:prstGeom>
          <a:ln w="10800">
            <a:noFill/>
          </a:ln>
        </p:spPr>
      </p:pic>
      <p:sp>
        <p:nvSpPr>
          <p:cNvPr id="172" name="TextBox 171"/>
          <p:cNvSpPr txBox="1"/>
          <p:nvPr/>
        </p:nvSpPr>
        <p:spPr bwMode="auto">
          <a:xfrm>
            <a:off x="7250887" y="4437720"/>
            <a:ext cx="2238225" cy="60228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Табл. Result</a:t>
            </a:r>
          </a:p>
          <a:p>
            <a:pPr>
              <a:defRPr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34459B3E-F453-43DB-AA08-3759DE17E757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 bwMode="auto">
          <a:xfrm>
            <a:off x="180000" y="-24480"/>
            <a:ext cx="9540000" cy="7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Вывод. Заключение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TextBox 173"/>
          <p:cNvSpPr txBox="1"/>
          <p:nvPr/>
        </p:nvSpPr>
        <p:spPr bwMode="auto">
          <a:xfrm>
            <a:off x="180000" y="1226160"/>
            <a:ext cx="9707400" cy="327384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 algn="just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Использование языка программирования Python и библиотеки PyQt6 позволяет разрабатывать эффективные и удобные приложения для автоматизации процесса проверки результатов экзаменов. Это способствует повышению качества проверки и облегчает работу экспертов.</a:t>
            </a:r>
          </a:p>
          <a:p>
            <a:pPr marL="216000" indent="-216000" algn="just">
              <a:buClr>
                <a:srgbClr val="FFFFFF"/>
              </a:buClr>
              <a:buSzPct val="45000"/>
              <a:buFont typeface="Wingdings"/>
              <a:buChar char=""/>
              <a:defRPr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 algn="just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Проект нужно развивать дальше. В дальнейшем можно разработать функции для выбора предмета, сравнение результатов экзамена с критериями оценки, перевода первичных баллов во вторичные.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C728A502-9B38-4A96-96ED-553DBDB027A7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 bwMode="auto">
          <a:xfrm>
            <a:off x="180000" y="-24480"/>
            <a:ext cx="9540000" cy="7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Идея проекта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 bwMode="auto">
          <a:xfrm>
            <a:off x="180000" y="1054800"/>
            <a:ext cx="9696428" cy="42011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 dirty="0">
                <a:solidFill>
                  <a:srgbClr val="FFFFFF"/>
                </a:solidFill>
                <a:latin typeface="Arial"/>
              </a:rPr>
              <a:t>Основная идея проекта заключается в разработке программного обеспечения, которое позволит автоматизировать процесс проверки и анализа результатов экзамена с использованием библиотеки PyQt6. Это поможет повысить эффективность работы экспертов, снизить вероятность ошибок и улучшить качество проверки заданий.</a:t>
            </a:r>
          </a:p>
          <a:p>
            <a:pPr marL="432000" indent="0" algn="just">
              <a:spcBef>
                <a:spcPts val="1417"/>
              </a:spcBef>
              <a:buNone/>
              <a:defRPr/>
            </a:pPr>
            <a:endParaRPr lang="ru-RU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 dirty="0">
                <a:solidFill>
                  <a:srgbClr val="FFFFFF"/>
                </a:solidFill>
                <a:latin typeface="Arial"/>
              </a:rPr>
              <a:t>Мои приложением может пользоваться любой человек, который имеет компьютер, интерфейс приложения понятный и легкий для восприятия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lstStyle/>
          <a:p>
            <a:pPr>
              <a:defRPr/>
            </a:pPr>
            <a:fld id="{7126A22B-48AE-43BF-9E4C-4D2FE1A6F211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TextBox 140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Вход в аккаунт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 bwMode="auto">
          <a:xfrm>
            <a:off x="378000" y="1620000"/>
            <a:ext cx="4302000" cy="2520000"/>
          </a:xfrm>
          <a:prstGeom prst="rect">
            <a:avLst/>
          </a:prstGeom>
          <a:ln w="10800">
            <a:noFill/>
          </a:ln>
        </p:spPr>
      </p:pic>
      <p:pic>
        <p:nvPicPr>
          <p:cNvPr id="143" name="Рисунок 142"/>
          <p:cNvPicPr/>
          <p:nvPr/>
        </p:nvPicPr>
        <p:blipFill>
          <a:blip r:embed="rId3"/>
          <a:stretch/>
        </p:blipFill>
        <p:spPr bwMode="auto">
          <a:xfrm>
            <a:off x="5798520" y="1965240"/>
            <a:ext cx="3381480" cy="914040"/>
          </a:xfrm>
          <a:prstGeom prst="rect">
            <a:avLst/>
          </a:prstGeom>
          <a:ln w="10800">
            <a:noFill/>
          </a:ln>
        </p:spPr>
      </p:pic>
      <p:pic>
        <p:nvPicPr>
          <p:cNvPr id="144" name="Рисунок 143"/>
          <p:cNvPicPr/>
          <p:nvPr/>
        </p:nvPicPr>
        <p:blipFill>
          <a:blip r:embed="rId4"/>
          <a:stretch/>
        </p:blipFill>
        <p:spPr bwMode="auto">
          <a:xfrm>
            <a:off x="5798520" y="2879280"/>
            <a:ext cx="3371760" cy="904320"/>
          </a:xfrm>
          <a:prstGeom prst="rect">
            <a:avLst/>
          </a:prstGeom>
          <a:ln w="10800">
            <a:noFill/>
          </a:ln>
        </p:spPr>
      </p:pic>
      <p:pic>
        <p:nvPicPr>
          <p:cNvPr id="145" name="Рисунок 144"/>
          <p:cNvPicPr/>
          <p:nvPr/>
        </p:nvPicPr>
        <p:blipFill>
          <a:blip r:embed="rId5"/>
          <a:stretch/>
        </p:blipFill>
        <p:spPr bwMode="auto">
          <a:xfrm>
            <a:off x="5798520" y="3727800"/>
            <a:ext cx="3381480" cy="904320"/>
          </a:xfrm>
          <a:prstGeom prst="rect">
            <a:avLst/>
          </a:prstGeom>
          <a:ln w="10800">
            <a:noFill/>
          </a:ln>
        </p:spPr>
      </p:pic>
      <p:pic>
        <p:nvPicPr>
          <p:cNvPr id="146" name="Рисунок 145"/>
          <p:cNvPicPr/>
          <p:nvPr/>
        </p:nvPicPr>
        <p:blipFill>
          <a:blip r:embed="rId6"/>
          <a:stretch/>
        </p:blipFill>
        <p:spPr bwMode="auto">
          <a:xfrm>
            <a:off x="5817600" y="1080000"/>
            <a:ext cx="3362400" cy="885240"/>
          </a:xfrm>
          <a:prstGeom prst="rect">
            <a:avLst/>
          </a:prstGeom>
          <a:ln w="10800">
            <a:noFill/>
          </a:ln>
        </p:spPr>
      </p:pic>
      <p:sp>
        <p:nvSpPr>
          <p:cNvPr id="147" name="TextBox 146"/>
          <p:cNvSpPr txBox="1"/>
          <p:nvPr/>
        </p:nvSpPr>
        <p:spPr bwMode="auto">
          <a:xfrm>
            <a:off x="3060000" y="4846320"/>
            <a:ext cx="144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Окно входа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7020000" y="4860000"/>
            <a:ext cx="234000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Проверка паролей</a:t>
            </a: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14DF552A-8FC8-439A-ABB0-F42E8BABB729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Рисунок 149"/>
          <p:cNvPicPr/>
          <p:nvPr/>
        </p:nvPicPr>
        <p:blipFill>
          <a:blip r:embed="rId2"/>
          <a:stretch/>
        </p:blipFill>
        <p:spPr bwMode="auto">
          <a:xfrm>
            <a:off x="2304008" y="1022901"/>
            <a:ext cx="5613840" cy="426024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494964DA-4440-46A6-8FE7-A0B0B1440DB9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Рисунок 151"/>
          <p:cNvPicPr/>
          <p:nvPr/>
        </p:nvPicPr>
        <p:blipFill>
          <a:blip r:embed="rId2"/>
          <a:stretch/>
        </p:blipFill>
        <p:spPr bwMode="auto">
          <a:xfrm>
            <a:off x="2340000" y="1139760"/>
            <a:ext cx="5613840" cy="4260240"/>
          </a:xfrm>
          <a:prstGeom prst="rect">
            <a:avLst/>
          </a:prstGeom>
          <a:ln w="10800">
            <a:noFill/>
          </a:ln>
        </p:spPr>
      </p:pic>
      <p:pic>
        <p:nvPicPr>
          <p:cNvPr id="153" name="Рисунок 152"/>
          <p:cNvPicPr/>
          <p:nvPr/>
        </p:nvPicPr>
        <p:blipFill>
          <a:blip r:embed="rId3"/>
          <a:stretch/>
        </p:blipFill>
        <p:spPr bwMode="auto">
          <a:xfrm>
            <a:off x="2340000" y="1139760"/>
            <a:ext cx="5580000" cy="423684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96F38357-7175-4641-871F-A0D9933C36CE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Рисунок 154"/>
          <p:cNvPicPr/>
          <p:nvPr/>
        </p:nvPicPr>
        <p:blipFill>
          <a:blip r:embed="rId2"/>
          <a:stretch/>
        </p:blipFill>
        <p:spPr bwMode="auto">
          <a:xfrm>
            <a:off x="1980000" y="738720"/>
            <a:ext cx="6476400" cy="493128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CCFDD345-D934-4D0C-88C9-58F514DF2A5B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7" name="Рисунок 156"/>
          <p:cNvPicPr/>
          <p:nvPr/>
        </p:nvPicPr>
        <p:blipFill>
          <a:blip r:embed="rId2"/>
          <a:stretch/>
        </p:blipFill>
        <p:spPr bwMode="auto">
          <a:xfrm>
            <a:off x="1980000" y="720000"/>
            <a:ext cx="6508800" cy="494424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1402F3D6-0ABF-465C-B771-4940C92661F8}" type="slidenum">
              <a:rPr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" name="TextBox 157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" name="Рисунок 158"/>
          <p:cNvPicPr/>
          <p:nvPr/>
        </p:nvPicPr>
        <p:blipFill>
          <a:blip r:embed="rId2"/>
          <a:stretch/>
        </p:blipFill>
        <p:spPr bwMode="auto">
          <a:xfrm>
            <a:off x="1620000" y="630000"/>
            <a:ext cx="7382520" cy="504000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6C388D76-DDAB-473C-A109-94AE9BA60A52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TextBox 159"/>
          <p:cNvSpPr txBox="1"/>
          <p:nvPr/>
        </p:nvSpPr>
        <p:spPr bwMode="auto">
          <a:xfrm>
            <a:off x="180000" y="13680"/>
            <a:ext cx="6840000" cy="70632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ru-RU" sz="3600" b="1" strike="noStrike" spc="-1">
                <a:solidFill>
                  <a:srgbClr val="FFFFFF"/>
                </a:solidFill>
                <a:latin typeface="Arial"/>
              </a:rPr>
              <a:t>Внешний вид приложения</a:t>
            </a:r>
            <a:endParaRPr lang="ru-RU" sz="3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Рисунок 160"/>
          <p:cNvPicPr/>
          <p:nvPr/>
        </p:nvPicPr>
        <p:blipFill>
          <a:blip r:embed="rId2"/>
          <a:stretch/>
        </p:blipFill>
        <p:spPr bwMode="auto">
          <a:xfrm>
            <a:off x="180000" y="720000"/>
            <a:ext cx="2390400" cy="1104480"/>
          </a:xfrm>
          <a:prstGeom prst="rect">
            <a:avLst/>
          </a:prstGeom>
          <a:ln w="10800">
            <a:noFill/>
          </a:ln>
        </p:spPr>
      </p:pic>
      <p:pic>
        <p:nvPicPr>
          <p:cNvPr id="162" name="Рисунок 161"/>
          <p:cNvPicPr/>
          <p:nvPr/>
        </p:nvPicPr>
        <p:blipFill>
          <a:blip r:embed="rId3"/>
          <a:stretch/>
        </p:blipFill>
        <p:spPr bwMode="auto">
          <a:xfrm>
            <a:off x="3420000" y="669960"/>
            <a:ext cx="5760000" cy="4370040"/>
          </a:xfrm>
          <a:prstGeom prst="rect">
            <a:avLst/>
          </a:prstGeom>
          <a:ln w="108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 bwMode="auto"/>
        <p:txBody>
          <a:bodyPr/>
          <a:lstStyle/>
          <a:p>
            <a:pPr>
              <a:defRPr/>
            </a:pPr>
            <a:fld id="{6FD5D513-D743-40BE-8A37-91DA989EE863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219</Words>
  <Application>Microsoft Office PowerPoint</Application>
  <DocSecurity>0</DocSecurity>
  <PresentationFormat>Произвольный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Программа для представления экзаменационного материала</vt:lpstr>
      <vt:lpstr>Идея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Код приложения. Библиотеки.  Классы</vt:lpstr>
      <vt:lpstr>База данных</vt:lpstr>
      <vt:lpstr>Вывод. 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>learner</dc:creator>
  <cp:keywords/>
  <dc:description/>
  <cp:lastModifiedBy>learner</cp:lastModifiedBy>
  <cp:revision>7</cp:revision>
  <dcterms:created xsi:type="dcterms:W3CDTF">2024-11-07T14:50:04Z</dcterms:created>
  <dcterms:modified xsi:type="dcterms:W3CDTF">2024-11-07T14:22:27Z</dcterms:modified>
  <cp:category/>
  <dc:identifier/>
  <cp:contentStatus/>
  <dc:language>en-US</dc:language>
  <cp:version/>
</cp:coreProperties>
</file>