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10/5/2025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10/5/2025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10/5/2025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srgmnagar/VOIS_AICTE_Oct2025_SargamNag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661329" y="4141999"/>
            <a:ext cx="4051632" cy="861497"/>
          </a:xfrm>
        </p:spPr>
        <p:txBody>
          <a:bodyPr>
            <a:normAutofit fontScale="85000" lnSpcReduction="10000"/>
          </a:bodyPr>
          <a:lstStyle/>
          <a:p>
            <a:pPr algn="r"/>
            <a:r>
              <a:rPr lang="en-US" b="0" dirty="0">
                <a:solidFill>
                  <a:schemeClr val="tx1"/>
                </a:solidFill>
              </a:rPr>
              <a:t>Sargam Nagar</a:t>
            </a:r>
          </a:p>
          <a:p>
            <a:pPr algn="r"/>
            <a:r>
              <a:rPr lang="en-IN" b="0" dirty="0"/>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GB" sz="3200" dirty="0"/>
              <a:t>AIRBNB HOTEL BOOKING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B5FFCE9C-487E-9B20-F584-B7D1244B0AFC}"/>
              </a:ext>
            </a:extLst>
          </p:cNvPr>
          <p:cNvPicPr>
            <a:picLocks noChangeAspect="1"/>
          </p:cNvPicPr>
          <p:nvPr/>
        </p:nvPicPr>
        <p:blipFill>
          <a:blip r:embed="rId3"/>
          <a:stretch>
            <a:fillRect/>
          </a:stretch>
        </p:blipFill>
        <p:spPr>
          <a:xfrm>
            <a:off x="833043" y="980783"/>
            <a:ext cx="8162576" cy="578498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a:t>
            </a:r>
            <a:r>
              <a:rPr lang="en-US" dirty="0" err="1"/>
              <a:t>Pasteour</a:t>
            </a:r>
            <a:r>
              <a:rPr lang="en-US" dirty="0"/>
              <a:t> Certificate Here]</a:t>
            </a:r>
            <a:endParaRPr lang="en-IN" dirty="0"/>
          </a:p>
        </p:txBody>
      </p:sp>
      <p:pic>
        <p:nvPicPr>
          <p:cNvPr id="3" name="Picture 2">
            <a:extLst>
              <a:ext uri="{FF2B5EF4-FFF2-40B4-BE49-F238E27FC236}">
                <a16:creationId xmlns:a16="http://schemas.microsoft.com/office/drawing/2014/main" id="{6B066094-39A0-56D0-4E89-2167864136F0}"/>
              </a:ext>
            </a:extLst>
          </p:cNvPr>
          <p:cNvPicPr>
            <a:picLocks noChangeAspect="1"/>
          </p:cNvPicPr>
          <p:nvPr/>
        </p:nvPicPr>
        <p:blipFill>
          <a:blip r:embed="rId3"/>
          <a:stretch>
            <a:fillRect/>
          </a:stretch>
        </p:blipFill>
        <p:spPr>
          <a:xfrm>
            <a:off x="759932" y="1108509"/>
            <a:ext cx="8050013" cy="567484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92500"/>
          </a:bodyPr>
          <a:lstStyle/>
          <a:p>
            <a:pPr>
              <a:lnSpc>
                <a:spcPct val="150000"/>
              </a:lnSpc>
            </a:pPr>
            <a:r>
              <a:rPr lang="en-US" b="1" dirty="0"/>
              <a:t>Analyze the provided Airbnb dataset to understand its structure, identify key characteristics of listings and hosts, assess data quality by handling missing values and duplicates, and explore initial relationships between various features such as price, service fee, location, host attributes, and availability to gain preliminary insights into factors influencing Airbnb listings and their performance.</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461175"/>
            <a:ext cx="6276109" cy="65200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B4755B20-AA58-4CCD-CC1B-7D669EE6D080}"/>
              </a:ext>
            </a:extLst>
          </p:cNvPr>
          <p:cNvSpPr txBox="1"/>
          <p:nvPr/>
        </p:nvSpPr>
        <p:spPr>
          <a:xfrm>
            <a:off x="660399" y="1174641"/>
            <a:ext cx="9197010" cy="5383866"/>
          </a:xfrm>
          <a:prstGeom prst="rect">
            <a:avLst/>
          </a:prstGeom>
          <a:noFill/>
        </p:spPr>
        <p:txBody>
          <a:bodyPr wrap="square" rtlCol="0">
            <a:spAutoFit/>
          </a:bodyPr>
          <a:lstStyle/>
          <a:p>
            <a:r>
              <a:rPr lang="en-US" sz="1500" b="1" dirty="0"/>
              <a:t>Objective:</a:t>
            </a:r>
            <a:r>
              <a:rPr lang="en-US" sz="1500" dirty="0"/>
              <a:t> To explore and understand the characteristics of Airbnb listings, their pricing, and availability using a comprehensive dataset.</a:t>
            </a:r>
          </a:p>
          <a:p>
            <a:r>
              <a:rPr lang="en-US" sz="1500" b="1" dirty="0"/>
              <a:t>Data:</a:t>
            </a:r>
            <a:r>
              <a:rPr lang="en-US" sz="1500" dirty="0"/>
              <a:t> Airbnb listing data from "Airbnb_Open_Data.xlsx".</a:t>
            </a:r>
          </a:p>
          <a:p>
            <a:r>
              <a:rPr lang="en-US" sz="1500" b="1" dirty="0"/>
              <a:t>Methodology:</a:t>
            </a:r>
            <a:endParaRPr lang="en-US" sz="1500" dirty="0"/>
          </a:p>
          <a:p>
            <a:r>
              <a:rPr lang="en-US" sz="1500" b="1" dirty="0"/>
              <a:t>Data Wrangling:</a:t>
            </a:r>
            <a:r>
              <a:rPr lang="en-US" sz="1500" dirty="0"/>
              <a:t> Cleaned the dataset by removing duplicates, handling missing values (dropping columns/rows, imputation), and addressing inconsistent data entries ('minimum nights', '</a:t>
            </a:r>
            <a:r>
              <a:rPr lang="en-US" sz="1500" dirty="0" err="1"/>
              <a:t>neighbourhood</a:t>
            </a:r>
            <a:r>
              <a:rPr lang="en-US" sz="1500" dirty="0"/>
              <a:t> group').</a:t>
            </a:r>
          </a:p>
          <a:p>
            <a:r>
              <a:rPr lang="en-US" sz="1500" b="1" dirty="0"/>
              <a:t>Exploratory Data Analysis (EDA):</a:t>
            </a:r>
            <a:endParaRPr lang="en-US" sz="1500" dirty="0"/>
          </a:p>
          <a:p>
            <a:pPr lvl="1"/>
            <a:r>
              <a:rPr lang="en-US" sz="1500" dirty="0"/>
              <a:t>Analyzed the distribution of room type and </a:t>
            </a:r>
            <a:r>
              <a:rPr lang="en-US" sz="1500" dirty="0" err="1"/>
              <a:t>neighbourhood</a:t>
            </a:r>
            <a:r>
              <a:rPr lang="en-US" sz="1500" dirty="0"/>
              <a:t> group.</a:t>
            </a:r>
          </a:p>
          <a:p>
            <a:pPr lvl="1"/>
            <a:r>
              <a:rPr lang="en-US" sz="1500" dirty="0"/>
              <a:t>Investigated average price(</a:t>
            </a:r>
            <a:r>
              <a:rPr lang="en-US" sz="1500" dirty="0" err="1"/>
              <a:t>usd</a:t>
            </a:r>
            <a:r>
              <a:rPr lang="en-US" sz="1500" dirty="0"/>
              <a:t>) across different </a:t>
            </a:r>
            <a:r>
              <a:rPr lang="en-US" sz="1500" dirty="0" err="1"/>
              <a:t>neighbourhood</a:t>
            </a:r>
            <a:r>
              <a:rPr lang="en-US" sz="1500" dirty="0"/>
              <a:t> groups and the relationship with Construction year.</a:t>
            </a:r>
          </a:p>
          <a:p>
            <a:pPr lvl="1"/>
            <a:r>
              <a:rPr lang="en-US" sz="1500" dirty="0"/>
              <a:t>Identified top hosts based on calculated host listings count.</a:t>
            </a:r>
          </a:p>
          <a:p>
            <a:pPr lvl="1"/>
            <a:r>
              <a:rPr lang="en-US" sz="1500" dirty="0"/>
              <a:t>Examined the relationship between </a:t>
            </a:r>
            <a:r>
              <a:rPr lang="en-US" sz="1500" dirty="0" err="1"/>
              <a:t>host_identity_verified</a:t>
            </a:r>
            <a:r>
              <a:rPr lang="en-US" sz="1500" dirty="0"/>
              <a:t> status and review rate number using boxplots.</a:t>
            </a:r>
          </a:p>
          <a:p>
            <a:pPr lvl="1"/>
            <a:r>
              <a:rPr lang="en-US" sz="1500" dirty="0"/>
              <a:t>Explored the correlation between price(</a:t>
            </a:r>
            <a:r>
              <a:rPr lang="en-US" sz="1500" dirty="0" err="1"/>
              <a:t>usd</a:t>
            </a:r>
            <a:r>
              <a:rPr lang="en-US" sz="1500" dirty="0"/>
              <a:t>) and service fee(</a:t>
            </a:r>
            <a:r>
              <a:rPr lang="en-US" sz="1500" dirty="0" err="1"/>
              <a:t>usd</a:t>
            </a:r>
            <a:r>
              <a:rPr lang="en-US" sz="1500" dirty="0"/>
              <a:t>).</a:t>
            </a:r>
          </a:p>
          <a:p>
            <a:pPr lvl="1"/>
            <a:r>
              <a:rPr lang="en-US" sz="1500" dirty="0"/>
              <a:t>Visualized average review rate number by </a:t>
            </a:r>
            <a:r>
              <a:rPr lang="en-US" sz="1500" dirty="0" err="1"/>
              <a:t>neighbourhood</a:t>
            </a:r>
            <a:r>
              <a:rPr lang="en-US" sz="1500" dirty="0"/>
              <a:t> group and room type.</a:t>
            </a:r>
          </a:p>
          <a:p>
            <a:pPr lvl="1"/>
            <a:r>
              <a:rPr lang="en-US" sz="1500" dirty="0"/>
              <a:t>Assessed the relationship between calculated host listings count and availability 365 with a regression plot.</a:t>
            </a:r>
          </a:p>
          <a:p>
            <a:r>
              <a:rPr lang="en-US" sz="1500" b="1" dirty="0"/>
              <a:t>Initial Insights:</a:t>
            </a:r>
            <a:r>
              <a:rPr lang="en-US" sz="1500" dirty="0"/>
              <a:t> The analysis revealed key distributions of listing types and locations, variations in pricing and review rates across categories, strong correlation between price and service fee, and weak correlation between listing count and availability.</a:t>
            </a:r>
          </a:p>
          <a:p>
            <a:r>
              <a:rPr lang="en-US" sz="1500" b="1" dirty="0"/>
              <a:t>Next Steps:</a:t>
            </a:r>
            <a:r>
              <a:rPr lang="en-US" sz="1500" dirty="0"/>
              <a:t> Further analysis can delve deeper into predictive modeling for pricing or review rates, or explore geographic trends.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267791"/>
            <a:ext cx="7904481" cy="3990023"/>
          </a:xfrm>
        </p:spPr>
        <p:txBody>
          <a:bodyPr>
            <a:noAutofit/>
          </a:bodyPr>
          <a:lstStyle/>
          <a:p>
            <a:r>
              <a:rPr lang="en-US" sz="1500" dirty="0"/>
              <a:t>Based on the analysis we've performed on the Airbnb data, the potential end users could include:</a:t>
            </a:r>
          </a:p>
          <a:p>
            <a:r>
              <a:rPr lang="en-US" sz="1500" b="1" dirty="0"/>
              <a:t>Airbnb Hosts:</a:t>
            </a:r>
            <a:r>
              <a:rPr lang="en-US" sz="1500" dirty="0"/>
              <a:t> To understand how factors like room type, location, pricing, and host identity verification might affect their review rates, availability, and the number of listings they manage.</a:t>
            </a:r>
          </a:p>
          <a:p>
            <a:r>
              <a:rPr lang="en-US" sz="1500" b="1" dirty="0"/>
              <a:t>Potential Renters/Travelers:</a:t>
            </a:r>
            <a:r>
              <a:rPr lang="en-US" sz="1500" dirty="0"/>
              <a:t> To gain insights into typical prices, availability patterns, and review trends in different neighborhoods and for different room types when planning their stays.</a:t>
            </a:r>
          </a:p>
          <a:p>
            <a:r>
              <a:rPr lang="en-US" sz="1500" b="1" dirty="0"/>
              <a:t>Airbnb Platform Administrators/Developers:</a:t>
            </a:r>
            <a:r>
              <a:rPr lang="en-US" sz="1500" dirty="0"/>
              <a:t> To understand user behavior, identify trends in listings, and potentially improve the platform based on factors influencing host success and guest satisfaction.</a:t>
            </a:r>
          </a:p>
          <a:p>
            <a:r>
              <a:rPr lang="en-US" sz="1500" b="1" dirty="0"/>
              <a:t>Real Estate Investors/Analysts:</a:t>
            </a:r>
            <a:r>
              <a:rPr lang="en-US" sz="1500" dirty="0"/>
              <a:t> To analyze market trends, identify profitable areas, and understand factors influencing property performance in the short-term rental market.</a:t>
            </a:r>
          </a:p>
          <a:p>
            <a:r>
              <a:rPr lang="en-US" sz="1500" b="1" dirty="0"/>
              <a:t>Researchers and Data Scientists:</a:t>
            </a:r>
            <a:r>
              <a:rPr lang="en-US" sz="1500" dirty="0"/>
              <a:t> To use the dataset for further statistical analysis, modeling, and gaining deeper insights into the dynamics of the short-term rental market.</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437323"/>
            <a:ext cx="10046070" cy="636103"/>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431234" y="1432560"/>
            <a:ext cx="7987085" cy="5243448"/>
          </a:xfrm>
        </p:spPr>
        <p:txBody>
          <a:bodyPr>
            <a:normAutofit/>
          </a:bodyPr>
          <a:lstStyle/>
          <a:p>
            <a:pPr marL="0" indent="0">
              <a:buNone/>
            </a:pPr>
            <a:r>
              <a:rPr lang="en-US" sz="1600" dirty="0"/>
              <a:t>The main technologies used in this project are:</a:t>
            </a:r>
          </a:p>
          <a:p>
            <a:r>
              <a:rPr lang="en-US" sz="1600" b="1" dirty="0"/>
              <a:t>Python:</a:t>
            </a:r>
            <a:r>
              <a:rPr lang="en-US" sz="1600" dirty="0"/>
              <a:t> The programming language used for the analysis.</a:t>
            </a:r>
          </a:p>
          <a:p>
            <a:r>
              <a:rPr lang="en-US" sz="1600" b="1" dirty="0"/>
              <a:t>Pandas:</a:t>
            </a:r>
            <a:r>
              <a:rPr lang="en-US" sz="1600" dirty="0"/>
              <a:t> A powerful library for data manipulation and analysis.</a:t>
            </a:r>
          </a:p>
          <a:p>
            <a:r>
              <a:rPr lang="en-US" sz="1600" b="1" dirty="0"/>
              <a:t>NumPy:</a:t>
            </a:r>
            <a:r>
              <a:rPr lang="en-US" sz="1600" dirty="0"/>
              <a:t> A library for numerical operations.</a:t>
            </a:r>
          </a:p>
          <a:p>
            <a:r>
              <a:rPr lang="en-US" sz="1600" b="1" dirty="0"/>
              <a:t>Matplotlib:</a:t>
            </a:r>
            <a:r>
              <a:rPr lang="en-US" sz="1600" dirty="0"/>
              <a:t> A plotting library for creating visualizations.</a:t>
            </a:r>
          </a:p>
          <a:p>
            <a:r>
              <a:rPr lang="en-US" sz="1600" b="1" dirty="0"/>
              <a:t>Seaborn:</a:t>
            </a:r>
            <a:r>
              <a:rPr lang="en-US" sz="1600" dirty="0"/>
              <a:t> A statistical data visualization library based on Matplotlib.</a:t>
            </a:r>
          </a:p>
          <a:p>
            <a:r>
              <a:rPr lang="en-US" sz="1600" b="1" dirty="0"/>
              <a:t>Google </a:t>
            </a:r>
            <a:r>
              <a:rPr lang="en-US" sz="1600" b="1" dirty="0" err="1"/>
              <a:t>Colab</a:t>
            </a:r>
            <a:r>
              <a:rPr lang="en-US" sz="1600" b="1" dirty="0"/>
              <a:t>:</a:t>
            </a:r>
            <a:r>
              <a:rPr lang="en-US" sz="1600" dirty="0"/>
              <a:t> The cloud-based platform where this notebook is being run, providing the environment and resources for the analysis.</a:t>
            </a:r>
          </a:p>
          <a:p>
            <a:pPr marL="457200" lvl="1" indent="0">
              <a:lnSpc>
                <a:spcPct val="150000"/>
              </a:lnSpc>
              <a:buNone/>
            </a:pPr>
            <a:endParaRPr lang="en-IN" sz="1600"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30DC2CC6-9487-FDC7-3995-51C34EEFBB4F}"/>
              </a:ext>
            </a:extLst>
          </p:cNvPr>
          <p:cNvPicPr>
            <a:picLocks noChangeAspect="1"/>
          </p:cNvPicPr>
          <p:nvPr/>
        </p:nvPicPr>
        <p:blipFill>
          <a:blip r:embed="rId4"/>
          <a:stretch>
            <a:fillRect/>
          </a:stretch>
        </p:blipFill>
        <p:spPr>
          <a:xfrm>
            <a:off x="675957" y="1178671"/>
            <a:ext cx="10432111" cy="561300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76F2C35B-F33C-3E9A-36AC-8ACDC08DADB4}"/>
              </a:ext>
            </a:extLst>
          </p:cNvPr>
          <p:cNvPicPr>
            <a:picLocks noChangeAspect="1"/>
          </p:cNvPicPr>
          <p:nvPr/>
        </p:nvPicPr>
        <p:blipFill>
          <a:blip r:embed="rId4"/>
          <a:stretch>
            <a:fillRect/>
          </a:stretch>
        </p:blipFill>
        <p:spPr>
          <a:xfrm>
            <a:off x="546590" y="1275371"/>
            <a:ext cx="4796286" cy="5426307"/>
          </a:xfrm>
          <a:prstGeom prst="rect">
            <a:avLst/>
          </a:prstGeom>
        </p:spPr>
      </p:pic>
      <p:pic>
        <p:nvPicPr>
          <p:cNvPr id="11" name="Picture 10">
            <a:extLst>
              <a:ext uri="{FF2B5EF4-FFF2-40B4-BE49-F238E27FC236}">
                <a16:creationId xmlns:a16="http://schemas.microsoft.com/office/drawing/2014/main" id="{95683D80-7881-C9F9-09F9-D643106A4260}"/>
              </a:ext>
            </a:extLst>
          </p:cNvPr>
          <p:cNvPicPr>
            <a:picLocks noChangeAspect="1"/>
          </p:cNvPicPr>
          <p:nvPr/>
        </p:nvPicPr>
        <p:blipFill>
          <a:blip r:embed="rId5"/>
          <a:stretch>
            <a:fillRect/>
          </a:stretch>
        </p:blipFill>
        <p:spPr>
          <a:xfrm>
            <a:off x="5568484" y="1275371"/>
            <a:ext cx="4796286" cy="5426307"/>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3" name="Text Placeholder 2">
            <a:extLst>
              <a:ext uri="{FF2B5EF4-FFF2-40B4-BE49-F238E27FC236}">
                <a16:creationId xmlns:a16="http://schemas.microsoft.com/office/drawing/2014/main" id="{E1303149-F552-28DA-D3D9-415E011F1AE4}"/>
              </a:ext>
            </a:extLst>
          </p:cNvPr>
          <p:cNvSpPr>
            <a:spLocks noGrp="1"/>
          </p:cNvSpPr>
          <p:nvPr>
            <p:ph type="body" sz="quarter" idx="12"/>
          </p:nvPr>
        </p:nvSpPr>
        <p:spPr/>
        <p:txBody>
          <a:bodyPr/>
          <a:lstStyle/>
          <a:p>
            <a:endParaRPr lang="en-IN"/>
          </a:p>
        </p:txBody>
      </p:sp>
      <p:pic>
        <p:nvPicPr>
          <p:cNvPr id="11" name="Picture 10">
            <a:extLst>
              <a:ext uri="{FF2B5EF4-FFF2-40B4-BE49-F238E27FC236}">
                <a16:creationId xmlns:a16="http://schemas.microsoft.com/office/drawing/2014/main" id="{E182837E-53F0-2B63-8C01-EB5EB04001A4}"/>
              </a:ext>
            </a:extLst>
          </p:cNvPr>
          <p:cNvPicPr>
            <a:picLocks noChangeAspect="1"/>
          </p:cNvPicPr>
          <p:nvPr/>
        </p:nvPicPr>
        <p:blipFill>
          <a:blip r:embed="rId4"/>
          <a:stretch>
            <a:fillRect/>
          </a:stretch>
        </p:blipFill>
        <p:spPr>
          <a:xfrm>
            <a:off x="675957" y="1167372"/>
            <a:ext cx="7616809" cy="549758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180013" cy="2553970"/>
          </a:xfrm>
        </p:spPr>
        <p:txBody>
          <a:bodyPr vert="horz" lIns="91440" tIns="45720" rIns="91440" bIns="45720" rtlCol="0" anchor="t">
            <a:normAutofit/>
          </a:bodyPr>
          <a:lstStyle/>
          <a:p>
            <a:pPr marL="0" indent="0">
              <a:buNone/>
            </a:pPr>
            <a:r>
              <a:rPr lang="en-US" dirty="0">
                <a:hlinkClick r:id="rId4"/>
              </a:rPr>
              <a:t>https://github.com/srgmnagar/VOIS_AICTE_Oct2025_SargamNagar </a:t>
            </a:r>
            <a:endParaRPr lang="en-US" dirty="0"/>
          </a:p>
          <a:p>
            <a:pPr marL="0" indent="0">
              <a:buNone/>
            </a:pPr>
            <a:endParaRPr lang="en-US" dirty="0"/>
          </a:p>
          <a:p>
            <a:pPr marL="0" indent="0">
              <a:buNone/>
            </a:pPr>
            <a:r>
              <a:rPr lang="en-US" dirty="0"/>
              <a:t>Create </a:t>
            </a:r>
            <a:r>
              <a:rPr lang="en-US" dirty="0" err="1"/>
              <a:t>github</a:t>
            </a:r>
            <a:r>
              <a:rPr lang="en-US" dirty="0"/>
              <a:t> repository with format VOIS_AICTE_Oct2025_YourName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585</TotalTime>
  <Words>668</Words>
  <Application>Microsoft Office PowerPoint</Application>
  <PresentationFormat>Widescreen</PresentationFormat>
  <Paragraphs>56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Sargam Nagar</cp:lastModifiedBy>
  <cp:revision>107</cp:revision>
  <dcterms:created xsi:type="dcterms:W3CDTF">2021-07-11T13:13:15Z</dcterms:created>
  <dcterms:modified xsi:type="dcterms:W3CDTF">2025-10-04T21:10:32Z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