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2" r:id="rId2"/>
    <p:sldId id="333" r:id="rId3"/>
    <p:sldId id="334" r:id="rId4"/>
    <p:sldId id="335" r:id="rId5"/>
    <p:sldId id="336" r:id="rId6"/>
    <p:sldId id="33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  <p15:guide id="4" pos="7446" userDrawn="1">
          <p15:clr>
            <a:srgbClr val="A4A3A4"/>
          </p15:clr>
        </p15:guide>
        <p15:guide id="5" pos="39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Жирнова Ольга Борисовна" initials="ОБЖ" lastIdx="2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470E"/>
    <a:srgbClr val="ED7D31"/>
    <a:srgbClr val="FED104"/>
    <a:srgbClr val="9FB7E1"/>
    <a:srgbClr val="242021"/>
    <a:srgbClr val="221E2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5" autoAdjust="0"/>
    <p:restoredTop sz="87258" autoAdjust="0"/>
  </p:normalViewPr>
  <p:slideViewPr>
    <p:cSldViewPr snapToGrid="0" showGuides="1">
      <p:cViewPr varScale="1">
        <p:scale>
          <a:sx n="99" d="100"/>
          <a:sy n="99" d="100"/>
        </p:scale>
        <p:origin x="654" y="84"/>
      </p:cViewPr>
      <p:guideLst>
        <p:guide orient="horz" pos="4088"/>
        <p:guide pos="234"/>
        <p:guide orient="horz" pos="210"/>
        <p:guide pos="7446"/>
        <p:guide pos="3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90992-2784-413C-85D5-8B54AF96F23C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4D5AA-B71B-403A-8E6A-B045E4B8A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007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250F3-67F7-4FDE-842C-13F4803639A6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414A4-DD9A-4183-A3D8-9336CF8D61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32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ТЕМЫ</a:t>
            </a:r>
            <a:r>
              <a:rPr lang="ru-RU" baseline="0" dirty="0" smtClean="0"/>
              <a:t> ДОКЛАДОВ </a:t>
            </a:r>
            <a:r>
              <a:rPr lang="ru-RU" dirty="0" smtClean="0"/>
              <a:t>ДЛЯ ВИЗУАЛЬНОГО ПРИМЕРА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802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НАИМЕНОВАНИЯ КОМПНАТ ДЛЯ ВИЗУАЛЬНОГО ПРИМЕРА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078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ТЕМЫ</a:t>
            </a:r>
            <a:r>
              <a:rPr lang="ru-RU" baseline="0" dirty="0" smtClean="0"/>
              <a:t> ДОКЛАДОВ </a:t>
            </a:r>
            <a:r>
              <a:rPr lang="ru-RU" dirty="0" smtClean="0"/>
              <a:t>ДЛЯ ВИЗУАЛЬНОГО ПРИМЕРА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93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9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414A4-DD9A-4183-A3D8-9336CF8D616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15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8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5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09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35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7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61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45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60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60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89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48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B031D-EF81-4195-93DF-41B0CBE94B2F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00F5-5EE6-472A-8470-AF62E67671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527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66645"/>
            <a:ext cx="12192000" cy="6924645"/>
            <a:chOff x="-382586" y="3019263"/>
            <a:chExt cx="12192000" cy="692464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2586" y="3019263"/>
              <a:ext cx="12192000" cy="6924645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 bwMode="auto">
            <a:xfrm>
              <a:off x="-382586" y="3019263"/>
              <a:ext cx="12192000" cy="6734337"/>
            </a:xfrm>
            <a:prstGeom prst="rect">
              <a:avLst/>
            </a:pr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pic>
        <p:nvPicPr>
          <p:cNvPr id="71" name="Рисунок 7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476" y="334432"/>
            <a:ext cx="1011938" cy="33528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88925" y="886119"/>
            <a:ext cx="10023631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КОРПОРАТИВНАЯ КОНФЕРЕНЦИЯ </a:t>
            </a:r>
          </a:p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«ЦЕНООБРАЗОВАНИЕ И КАПИТАЛЬНОЕ СТРОИТЕЛЬСТВО - 2025»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0" y="6150564"/>
            <a:ext cx="12192000" cy="615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Специализированный институт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по ценообразованию в области капитального строительства объектов производственного назначения ООО «СамараНИПИнефть»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 bwMode="auto">
          <a:xfrm>
            <a:off x="3482826" y="3899205"/>
            <a:ext cx="5035826" cy="1417983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88900">
            <a:solidFill>
              <a:srgbClr val="ED7D31"/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40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НАЖМИТЕ ДЛЯ ВХОДА </a:t>
            </a:r>
            <a:br>
              <a:rPr lang="ru-RU" sz="40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</a:br>
            <a:r>
              <a:rPr lang="ru-RU" sz="40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В КОНФЕРЕНЦИЮ</a:t>
            </a:r>
            <a:endParaRPr lang="ru-RU" sz="4000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994" y="5054634"/>
            <a:ext cx="1321491" cy="1321491"/>
          </a:xfrm>
          <a:prstGeom prst="rect">
            <a:avLst/>
          </a:prstGeom>
        </p:spPr>
      </p:pic>
      <p:sp>
        <p:nvSpPr>
          <p:cNvPr id="29" name="Прямоугольник 28"/>
          <p:cNvSpPr/>
          <p:nvPr/>
        </p:nvSpPr>
        <p:spPr>
          <a:xfrm>
            <a:off x="1084184" y="2984386"/>
            <a:ext cx="10023631" cy="690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24 сентября </a:t>
            </a:r>
            <a:endParaRPr lang="ru-RU" sz="40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6694" r="5799" b="8113"/>
          <a:stretch/>
        </p:blipFill>
        <p:spPr>
          <a:xfrm>
            <a:off x="626932" y="292230"/>
            <a:ext cx="641022" cy="59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3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66645"/>
            <a:ext cx="12192000" cy="6924645"/>
            <a:chOff x="-382586" y="3019263"/>
            <a:chExt cx="12192000" cy="692464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82586" y="3019263"/>
              <a:ext cx="12192000" cy="6924645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 bwMode="auto">
            <a:xfrm>
              <a:off x="-382586" y="3019263"/>
              <a:ext cx="12192000" cy="6734337"/>
            </a:xfrm>
            <a:prstGeom prst="rect">
              <a:avLst/>
            </a:pr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pic>
        <p:nvPicPr>
          <p:cNvPr id="71" name="Рисунок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476" y="334432"/>
            <a:ext cx="1011938" cy="335281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0" y="6240685"/>
            <a:ext cx="12192000" cy="615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Специализированный институт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по ценообразованию в области капитального строительства объектов производственного назначения ООО «СамараНИПИнефть»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 bwMode="auto">
          <a:xfrm>
            <a:off x="9711891" y="5604931"/>
            <a:ext cx="2293883" cy="599936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88900">
            <a:solidFill>
              <a:srgbClr val="ED7D31"/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ВТОРАЯ ЧАСТЬ ПРОГРАММЫ</a:t>
            </a:r>
            <a:endParaRPr lang="ru-RU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73905">
            <a:off x="9049410" y="5117025"/>
            <a:ext cx="952509" cy="95250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791" y="6056907"/>
            <a:ext cx="514462" cy="514462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" y="116307"/>
            <a:ext cx="121920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Aft>
                <a:spcPts val="0"/>
              </a:spcAft>
            </a:pP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ПРОГРАММА 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ЧАСТЬ 1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-6623" y="533749"/>
            <a:ext cx="121920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Aft>
                <a:spcPts val="0"/>
              </a:spcAft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24 сентября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10:00 – 13:00 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(МСК)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921565" y="2400832"/>
            <a:ext cx="3544790" cy="588828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НОВЕЛЛЫ В МЕТОДОЛОГИИ И КОНТРОЛЕ  КАПИТАЛЬНОГО СТРОИТЕЛЬСТВА</a:t>
            </a:r>
          </a:p>
          <a:p>
            <a:pPr algn="ctr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ответы на вопросы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5621232" y="2400832"/>
            <a:ext cx="5573022" cy="588828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Директор Департамента методологии и контроля в капитальном строительстве 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/>
            </a:r>
            <a:b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</a:b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ПАО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«НК «Роснефть», к.э.н. </a:t>
            </a:r>
          </a:p>
          <a:p>
            <a:pPr algn="ctr"/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Прохорова Ольга Витальевна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5010895" y="1080798"/>
            <a:ext cx="2535523" cy="724755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88900">
            <a:solidFill>
              <a:srgbClr val="ED7D31"/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0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ПОДКЛЮЧИТЬСЯ </a:t>
            </a:r>
          </a:p>
          <a:p>
            <a:pPr algn="ctr"/>
            <a:r>
              <a:rPr lang="ru-RU" sz="20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К ДОКЛАДАМ</a:t>
            </a:r>
            <a:endParaRPr lang="ru-RU" sz="2000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29" y="1679984"/>
            <a:ext cx="657053" cy="657053"/>
          </a:xfrm>
          <a:prstGeom prst="rect">
            <a:avLst/>
          </a:prstGeom>
        </p:spPr>
      </p:pic>
      <p:sp>
        <p:nvSpPr>
          <p:cNvPr id="24" name="Скругленный прямоугольник 23"/>
          <p:cNvSpPr/>
          <p:nvPr/>
        </p:nvSpPr>
        <p:spPr bwMode="auto">
          <a:xfrm>
            <a:off x="635267" y="2408212"/>
            <a:ext cx="1133898" cy="588828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13:00 -13:20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 bwMode="auto">
          <a:xfrm>
            <a:off x="1921565" y="3056495"/>
            <a:ext cx="3544790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КОРПОРАТИВНЫЕ ЦЕНОВЫЕ ИНДИКАТОРЫ</a:t>
            </a:r>
          </a:p>
          <a:p>
            <a:pPr algn="ctr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ответы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на 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вопросы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 bwMode="auto">
          <a:xfrm>
            <a:off x="5621232" y="3056495"/>
            <a:ext cx="5573022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Директор Департамента финансового контроля ПАО «НК «Роснефть»</a:t>
            </a:r>
          </a:p>
          <a:p>
            <a:pPr algn="ctr"/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Чиркин Алексей Андреевич</a:t>
            </a:r>
          </a:p>
        </p:txBody>
      </p:sp>
      <p:sp>
        <p:nvSpPr>
          <p:cNvPr id="29" name="Скругленный прямоугольник 28"/>
          <p:cNvSpPr/>
          <p:nvPr/>
        </p:nvSpPr>
        <p:spPr bwMode="auto">
          <a:xfrm>
            <a:off x="635267" y="3063875"/>
            <a:ext cx="1133898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13:20 -14:40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 bwMode="auto">
          <a:xfrm>
            <a:off x="1921565" y="3665678"/>
            <a:ext cx="3544790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 bwMode="auto">
          <a:xfrm>
            <a:off x="5621232" y="3665678"/>
            <a:ext cx="5573022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endParaRPr lang="ru-RU" sz="12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 bwMode="auto">
          <a:xfrm>
            <a:off x="635267" y="3673058"/>
            <a:ext cx="1133898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 - …</a:t>
            </a:r>
          </a:p>
        </p:txBody>
      </p:sp>
      <p:sp>
        <p:nvSpPr>
          <p:cNvPr id="36" name="Скругленный прямоугольник 35"/>
          <p:cNvSpPr/>
          <p:nvPr/>
        </p:nvSpPr>
        <p:spPr bwMode="auto">
          <a:xfrm>
            <a:off x="1921565" y="4252762"/>
            <a:ext cx="3544790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 bwMode="auto">
          <a:xfrm>
            <a:off x="5621232" y="4252762"/>
            <a:ext cx="5573022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endParaRPr lang="ru-RU" sz="12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 bwMode="auto">
          <a:xfrm>
            <a:off x="635267" y="4260142"/>
            <a:ext cx="1133898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 -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 …</a:t>
            </a:r>
          </a:p>
        </p:txBody>
      </p:sp>
      <p:sp>
        <p:nvSpPr>
          <p:cNvPr id="39" name="Скругленный прямоугольник 38"/>
          <p:cNvSpPr/>
          <p:nvPr/>
        </p:nvSpPr>
        <p:spPr bwMode="auto">
          <a:xfrm>
            <a:off x="1921565" y="4833720"/>
            <a:ext cx="3544790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 bwMode="auto">
          <a:xfrm>
            <a:off x="5621232" y="4833720"/>
            <a:ext cx="5573022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endParaRPr lang="ru-RU" sz="12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 bwMode="auto">
          <a:xfrm>
            <a:off x="635267" y="4841100"/>
            <a:ext cx="1133898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 -17:00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pic>
        <p:nvPicPr>
          <p:cNvPr id="76" name="Рисунок 7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6694" r="5799" b="8113"/>
          <a:stretch/>
        </p:blipFill>
        <p:spPr>
          <a:xfrm>
            <a:off x="626932" y="292230"/>
            <a:ext cx="641022" cy="593889"/>
          </a:xfrm>
          <a:prstGeom prst="rect">
            <a:avLst/>
          </a:prstGeom>
        </p:spPr>
      </p:pic>
      <p:grpSp>
        <p:nvGrpSpPr>
          <p:cNvPr id="77" name="Группа 76"/>
          <p:cNvGrpSpPr/>
          <p:nvPr/>
        </p:nvGrpSpPr>
        <p:grpSpPr>
          <a:xfrm>
            <a:off x="-23745" y="0"/>
            <a:ext cx="618671" cy="6858000"/>
            <a:chOff x="-23745" y="0"/>
            <a:chExt cx="618671" cy="6858000"/>
          </a:xfrm>
        </p:grpSpPr>
        <p:sp>
          <p:nvSpPr>
            <p:cNvPr id="78" name="Прямоугольник 77"/>
            <p:cNvSpPr/>
            <p:nvPr/>
          </p:nvSpPr>
          <p:spPr bwMode="auto">
            <a:xfrm>
              <a:off x="6623" y="739968"/>
              <a:ext cx="558265" cy="64218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79" name="Прямоугольник 78"/>
            <p:cNvSpPr/>
            <p:nvPr/>
          </p:nvSpPr>
          <p:spPr bwMode="auto">
            <a:xfrm>
              <a:off x="-4767" y="5076025"/>
              <a:ext cx="558265" cy="64218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80" name="Группа 79"/>
            <p:cNvGrpSpPr/>
            <p:nvPr/>
          </p:nvGrpSpPr>
          <p:grpSpPr>
            <a:xfrm>
              <a:off x="-23745" y="0"/>
              <a:ext cx="618671" cy="6858000"/>
              <a:chOff x="-23745" y="0"/>
              <a:chExt cx="618671" cy="6858000"/>
            </a:xfrm>
          </p:grpSpPr>
          <p:sp>
            <p:nvSpPr>
              <p:cNvPr id="81" name="Прямоугольник 80"/>
              <p:cNvSpPr/>
              <p:nvPr/>
            </p:nvSpPr>
            <p:spPr bwMode="auto">
              <a:xfrm>
                <a:off x="7813" y="1455587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82" name="Прямоугольник 81"/>
              <p:cNvSpPr/>
              <p:nvPr/>
            </p:nvSpPr>
            <p:spPr bwMode="auto">
              <a:xfrm>
                <a:off x="0" y="2181606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83" name="Прямоугольник 82"/>
              <p:cNvSpPr/>
              <p:nvPr/>
            </p:nvSpPr>
            <p:spPr bwMode="auto">
              <a:xfrm>
                <a:off x="0" y="2919209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84" name="Прямоугольник 83"/>
              <p:cNvSpPr/>
              <p:nvPr/>
            </p:nvSpPr>
            <p:spPr bwMode="auto">
              <a:xfrm>
                <a:off x="0" y="3644155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85" name="Прямоугольник 84"/>
              <p:cNvSpPr/>
              <p:nvPr/>
            </p:nvSpPr>
            <p:spPr bwMode="auto">
              <a:xfrm>
                <a:off x="-4767" y="4367858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86" name="Группа 85"/>
              <p:cNvGrpSpPr/>
              <p:nvPr/>
            </p:nvGrpSpPr>
            <p:grpSpPr>
              <a:xfrm>
                <a:off x="-23745" y="0"/>
                <a:ext cx="618671" cy="6858000"/>
                <a:chOff x="-23745" y="0"/>
                <a:chExt cx="618671" cy="6858000"/>
              </a:xfrm>
            </p:grpSpPr>
            <p:pic>
              <p:nvPicPr>
                <p:cNvPr id="87" name="Рисунок 86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06" y="74806"/>
                  <a:ext cx="519251" cy="519251"/>
                </a:xfrm>
                <a:prstGeom prst="rect">
                  <a:avLst/>
                </a:prstGeom>
              </p:spPr>
            </p:pic>
            <p:pic>
              <p:nvPicPr>
                <p:cNvPr id="88" name="Рисунок 87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3745" y="783593"/>
                  <a:ext cx="605751" cy="605751"/>
                </a:xfrm>
                <a:prstGeom prst="rect">
                  <a:avLst/>
                </a:prstGeom>
              </p:spPr>
            </p:pic>
            <p:pic>
              <p:nvPicPr>
                <p:cNvPr id="89" name="Рисунок 88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58" y="1510711"/>
                  <a:ext cx="518532" cy="518532"/>
                </a:xfrm>
                <a:prstGeom prst="rect">
                  <a:avLst/>
                </a:prstGeom>
              </p:spPr>
            </p:pic>
            <p:sp>
              <p:nvSpPr>
                <p:cNvPr id="90" name="Прямоугольник 89"/>
                <p:cNvSpPr/>
                <p:nvPr/>
              </p:nvSpPr>
              <p:spPr bwMode="auto">
                <a:xfrm>
                  <a:off x="0" y="0"/>
                  <a:ext cx="558265" cy="68580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91" name="Прямоугольник 90"/>
                <p:cNvSpPr/>
                <p:nvPr/>
              </p:nvSpPr>
              <p:spPr bwMode="auto">
                <a:xfrm>
                  <a:off x="4180" y="27532"/>
                  <a:ext cx="558265" cy="642181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92" name="Рисунок 91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4678" y="5090288"/>
                  <a:ext cx="609604" cy="609604"/>
                </a:xfrm>
                <a:prstGeom prst="rect">
                  <a:avLst/>
                </a:prstGeom>
              </p:spPr>
            </p:pic>
            <p:pic>
              <p:nvPicPr>
                <p:cNvPr id="93" name="Рисунок 92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380" y="4409469"/>
                  <a:ext cx="323245" cy="323245"/>
                </a:xfrm>
                <a:prstGeom prst="rect">
                  <a:avLst/>
                </a:prstGeom>
              </p:spPr>
            </p:pic>
            <p:pic>
              <p:nvPicPr>
                <p:cNvPr id="94" name="Рисунок 93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381" y="3681869"/>
                  <a:ext cx="308622" cy="308622"/>
                </a:xfrm>
                <a:prstGeom prst="rect">
                  <a:avLst/>
                </a:prstGeom>
              </p:spPr>
            </p:pic>
            <p:pic>
              <p:nvPicPr>
                <p:cNvPr id="95" name="Рисунок 94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554" y="2905308"/>
                  <a:ext cx="441372" cy="441372"/>
                </a:xfrm>
                <a:prstGeom prst="rect">
                  <a:avLst/>
                </a:prstGeom>
              </p:spPr>
            </p:pic>
            <p:pic>
              <p:nvPicPr>
                <p:cNvPr id="96" name="Рисунок 95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03" y="2217797"/>
                  <a:ext cx="303999" cy="30399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90915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66645"/>
            <a:ext cx="12192000" cy="6924645"/>
            <a:chOff x="-382586" y="3019263"/>
            <a:chExt cx="12192000" cy="692464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82586" y="3019263"/>
              <a:ext cx="12192000" cy="6924645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 bwMode="auto">
            <a:xfrm>
              <a:off x="-382586" y="3019263"/>
              <a:ext cx="12192000" cy="6734337"/>
            </a:xfrm>
            <a:prstGeom prst="rect">
              <a:avLst/>
            </a:pr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pic>
        <p:nvPicPr>
          <p:cNvPr id="71" name="Рисунок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476" y="334432"/>
            <a:ext cx="1011938" cy="33528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" y="67758"/>
            <a:ext cx="121920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Aft>
                <a:spcPts val="0"/>
              </a:spcAft>
            </a:pP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ПРОГРАММА 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ЧАСТЬ 2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0" y="6150564"/>
            <a:ext cx="12192000" cy="615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Специализированный институт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по ценообразованию в области капитального строительства объектов производственного назначения ООО «СамараНИПИнефть»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 bwMode="auto">
          <a:xfrm>
            <a:off x="1089958" y="4033033"/>
            <a:ext cx="4311945" cy="188180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88900">
            <a:solidFill>
              <a:srgbClr val="ED7D31"/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ПРАКТИЧЕСКИЕ ИНСТРУМЕНТЫ ПО ОПРЕДЕЛЕНИЮ СМЕТНОЙ СТОИМОСТИ</a:t>
            </a:r>
            <a:endParaRPr lang="ru-RU" sz="2800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 bwMode="auto">
          <a:xfrm>
            <a:off x="1089957" y="1744190"/>
            <a:ext cx="4311945" cy="188180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88900">
            <a:solidFill>
              <a:srgbClr val="ED7D31"/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СМЕТНЫЕ НОРМАТИВЫ </a:t>
            </a:r>
          </a:p>
          <a:p>
            <a:pPr algn="ctr"/>
            <a:r>
              <a:rPr lang="ru-RU" sz="28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В КАПИТАЛЬНОМ СТРОИТЕЛЬСТВЕ</a:t>
            </a:r>
            <a:endParaRPr lang="ru-RU" sz="2800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 bwMode="auto">
          <a:xfrm>
            <a:off x="7185548" y="4033033"/>
            <a:ext cx="4311945" cy="188180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88900">
            <a:solidFill>
              <a:srgbClr val="ED7D31"/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МАСТЕР-КЛАСС РАБОТЫ </a:t>
            </a:r>
            <a:br>
              <a:rPr lang="ru-RU" sz="28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</a:br>
            <a:r>
              <a:rPr lang="ru-RU" sz="28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В ПРОГРАММНОМ КОМПЛЕКСЕ "ГРАНД-СМЕТА"</a:t>
            </a:r>
            <a:endParaRPr lang="ru-RU" sz="2800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 bwMode="auto">
          <a:xfrm>
            <a:off x="7185547" y="1744190"/>
            <a:ext cx="4311945" cy="1881809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88900">
            <a:solidFill>
              <a:srgbClr val="ED7D31"/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СМЕТНЫЕ НОРМАТИВЫ ПРОЕКТНО-ИЗЫСКАТЕЛЬСКИХ РАБОТ</a:t>
            </a:r>
            <a:endParaRPr lang="ru-RU" sz="2800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089957" y="1043297"/>
            <a:ext cx="10023631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Aft>
                <a:spcPts val="0"/>
              </a:spcAft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КОМНАТЫ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02" y="3297472"/>
            <a:ext cx="657053" cy="65705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92" y="3277747"/>
            <a:ext cx="657053" cy="65705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402" y="5717166"/>
            <a:ext cx="657053" cy="657053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992" y="5697441"/>
            <a:ext cx="657053" cy="657053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-6623" y="532502"/>
            <a:ext cx="121920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Aft>
                <a:spcPts val="0"/>
              </a:spcAft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24 сентября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14:00 – 17:00 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(МСК)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10" name="Овал 9"/>
          <p:cNvSpPr/>
          <p:nvPr/>
        </p:nvSpPr>
        <p:spPr bwMode="auto">
          <a:xfrm>
            <a:off x="882502" y="1477370"/>
            <a:ext cx="754912" cy="755467"/>
          </a:xfrm>
          <a:prstGeom prst="ellipse">
            <a:avLst/>
          </a:prstGeom>
          <a:solidFill>
            <a:schemeClr val="bg1">
              <a:lumMod val="50000"/>
              <a:alpha val="83000"/>
            </a:schemeClr>
          </a:solidFill>
          <a:ln w="38100">
            <a:solidFill>
              <a:srgbClr val="ED7D3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1</a:t>
            </a:r>
            <a:endParaRPr lang="ru-RU" sz="2800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sp>
        <p:nvSpPr>
          <p:cNvPr id="24" name="Овал 23"/>
          <p:cNvSpPr/>
          <p:nvPr/>
        </p:nvSpPr>
        <p:spPr bwMode="auto">
          <a:xfrm>
            <a:off x="871312" y="3737450"/>
            <a:ext cx="754912" cy="755467"/>
          </a:xfrm>
          <a:prstGeom prst="ellipse">
            <a:avLst/>
          </a:prstGeom>
          <a:solidFill>
            <a:schemeClr val="bg1">
              <a:lumMod val="50000"/>
              <a:alpha val="83000"/>
            </a:schemeClr>
          </a:solidFill>
          <a:ln w="38100">
            <a:solidFill>
              <a:srgbClr val="ED7D3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rgbClr val="9A470E"/>
                </a:solidFill>
                <a:latin typeface="EuropeCondensedC" panose="00000506000000000000" pitchFamily="50" charset="0"/>
              </a:rPr>
              <a:t>2</a:t>
            </a:r>
          </a:p>
        </p:txBody>
      </p:sp>
      <p:sp>
        <p:nvSpPr>
          <p:cNvPr id="25" name="Овал 24"/>
          <p:cNvSpPr/>
          <p:nvPr/>
        </p:nvSpPr>
        <p:spPr bwMode="auto">
          <a:xfrm>
            <a:off x="6910378" y="1477370"/>
            <a:ext cx="754912" cy="755467"/>
          </a:xfrm>
          <a:prstGeom prst="ellipse">
            <a:avLst/>
          </a:prstGeom>
          <a:solidFill>
            <a:schemeClr val="bg1">
              <a:lumMod val="50000"/>
              <a:alpha val="83000"/>
            </a:schemeClr>
          </a:solidFill>
          <a:ln w="38100">
            <a:solidFill>
              <a:srgbClr val="ED7D3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3</a:t>
            </a:r>
            <a:endParaRPr lang="ru-RU" sz="2800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sp>
        <p:nvSpPr>
          <p:cNvPr id="27" name="Овал 26"/>
          <p:cNvSpPr/>
          <p:nvPr/>
        </p:nvSpPr>
        <p:spPr bwMode="auto">
          <a:xfrm>
            <a:off x="6899188" y="3737450"/>
            <a:ext cx="754912" cy="755467"/>
          </a:xfrm>
          <a:prstGeom prst="ellipse">
            <a:avLst/>
          </a:prstGeom>
          <a:solidFill>
            <a:schemeClr val="bg1">
              <a:lumMod val="50000"/>
              <a:alpha val="83000"/>
            </a:schemeClr>
          </a:solidFill>
          <a:ln w="38100">
            <a:solidFill>
              <a:srgbClr val="ED7D3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4</a:t>
            </a:r>
            <a:endParaRPr lang="ru-RU" sz="2800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6694" r="5799" b="8113"/>
          <a:stretch/>
        </p:blipFill>
        <p:spPr>
          <a:xfrm>
            <a:off x="626932" y="292230"/>
            <a:ext cx="641022" cy="593889"/>
          </a:xfrm>
          <a:prstGeom prst="rect">
            <a:avLst/>
          </a:prstGeom>
        </p:spPr>
      </p:pic>
      <p:grpSp>
        <p:nvGrpSpPr>
          <p:cNvPr id="48" name="Группа 47"/>
          <p:cNvGrpSpPr/>
          <p:nvPr/>
        </p:nvGrpSpPr>
        <p:grpSpPr>
          <a:xfrm>
            <a:off x="-23745" y="0"/>
            <a:ext cx="618671" cy="6858000"/>
            <a:chOff x="-23745" y="0"/>
            <a:chExt cx="618671" cy="6858000"/>
          </a:xfrm>
        </p:grpSpPr>
        <p:sp>
          <p:nvSpPr>
            <p:cNvPr id="49" name="Прямоугольник 48"/>
            <p:cNvSpPr/>
            <p:nvPr/>
          </p:nvSpPr>
          <p:spPr bwMode="auto">
            <a:xfrm>
              <a:off x="6623" y="739968"/>
              <a:ext cx="558265" cy="64218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 bwMode="auto">
            <a:xfrm>
              <a:off x="-4767" y="5076025"/>
              <a:ext cx="558265" cy="64218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51" name="Группа 50"/>
            <p:cNvGrpSpPr/>
            <p:nvPr/>
          </p:nvGrpSpPr>
          <p:grpSpPr>
            <a:xfrm>
              <a:off x="-23745" y="0"/>
              <a:ext cx="618671" cy="6858000"/>
              <a:chOff x="-23745" y="0"/>
              <a:chExt cx="618671" cy="6858000"/>
            </a:xfrm>
          </p:grpSpPr>
          <p:sp>
            <p:nvSpPr>
              <p:cNvPr id="52" name="Прямоугольник 51"/>
              <p:cNvSpPr/>
              <p:nvPr/>
            </p:nvSpPr>
            <p:spPr bwMode="auto">
              <a:xfrm>
                <a:off x="7813" y="1455587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53" name="Прямоугольник 52"/>
              <p:cNvSpPr/>
              <p:nvPr/>
            </p:nvSpPr>
            <p:spPr bwMode="auto">
              <a:xfrm>
                <a:off x="0" y="2181606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54" name="Прямоугольник 53"/>
              <p:cNvSpPr/>
              <p:nvPr/>
            </p:nvSpPr>
            <p:spPr bwMode="auto">
              <a:xfrm>
                <a:off x="0" y="2919209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55" name="Прямоугольник 54"/>
              <p:cNvSpPr/>
              <p:nvPr/>
            </p:nvSpPr>
            <p:spPr bwMode="auto">
              <a:xfrm>
                <a:off x="0" y="3644155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56" name="Прямоугольник 55"/>
              <p:cNvSpPr/>
              <p:nvPr/>
            </p:nvSpPr>
            <p:spPr bwMode="auto">
              <a:xfrm>
                <a:off x="-4767" y="4367858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57" name="Группа 56"/>
              <p:cNvGrpSpPr/>
              <p:nvPr/>
            </p:nvGrpSpPr>
            <p:grpSpPr>
              <a:xfrm>
                <a:off x="-23745" y="0"/>
                <a:ext cx="618671" cy="6858000"/>
                <a:chOff x="-23745" y="0"/>
                <a:chExt cx="618671" cy="6858000"/>
              </a:xfrm>
            </p:grpSpPr>
            <p:pic>
              <p:nvPicPr>
                <p:cNvPr id="58" name="Рисунок 57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06" y="74806"/>
                  <a:ext cx="519251" cy="519251"/>
                </a:xfrm>
                <a:prstGeom prst="rect">
                  <a:avLst/>
                </a:prstGeom>
              </p:spPr>
            </p:pic>
            <p:pic>
              <p:nvPicPr>
                <p:cNvPr id="59" name="Рисунок 58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3745" y="783593"/>
                  <a:ext cx="605751" cy="605751"/>
                </a:xfrm>
                <a:prstGeom prst="rect">
                  <a:avLst/>
                </a:prstGeom>
              </p:spPr>
            </p:pic>
            <p:pic>
              <p:nvPicPr>
                <p:cNvPr id="60" name="Рисунок 59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58" y="1510711"/>
                  <a:ext cx="518532" cy="518532"/>
                </a:xfrm>
                <a:prstGeom prst="rect">
                  <a:avLst/>
                </a:prstGeom>
              </p:spPr>
            </p:pic>
            <p:sp>
              <p:nvSpPr>
                <p:cNvPr id="61" name="Прямоугольник 60"/>
                <p:cNvSpPr/>
                <p:nvPr/>
              </p:nvSpPr>
              <p:spPr bwMode="auto">
                <a:xfrm>
                  <a:off x="0" y="0"/>
                  <a:ext cx="558265" cy="68580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 bwMode="auto">
                <a:xfrm>
                  <a:off x="4180" y="27532"/>
                  <a:ext cx="558265" cy="642181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63" name="Рисунок 62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4678" y="5090288"/>
                  <a:ext cx="609604" cy="609604"/>
                </a:xfrm>
                <a:prstGeom prst="rect">
                  <a:avLst/>
                </a:prstGeom>
              </p:spPr>
            </p:pic>
            <p:pic>
              <p:nvPicPr>
                <p:cNvPr id="64" name="Рисунок 63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380" y="4409469"/>
                  <a:ext cx="323245" cy="323245"/>
                </a:xfrm>
                <a:prstGeom prst="rect">
                  <a:avLst/>
                </a:prstGeom>
              </p:spPr>
            </p:pic>
            <p:pic>
              <p:nvPicPr>
                <p:cNvPr id="65" name="Рисунок 64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381" y="3681869"/>
                  <a:ext cx="308622" cy="308622"/>
                </a:xfrm>
                <a:prstGeom prst="rect">
                  <a:avLst/>
                </a:prstGeom>
              </p:spPr>
            </p:pic>
            <p:pic>
              <p:nvPicPr>
                <p:cNvPr id="66" name="Рисунок 65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554" y="2905308"/>
                  <a:ext cx="441372" cy="441372"/>
                </a:xfrm>
                <a:prstGeom prst="rect">
                  <a:avLst/>
                </a:prstGeom>
              </p:spPr>
            </p:pic>
            <p:pic>
              <p:nvPicPr>
                <p:cNvPr id="67" name="Рисунок 66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03" y="2217797"/>
                  <a:ext cx="303999" cy="30399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80683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0" y="-66645"/>
            <a:ext cx="12192000" cy="6924645"/>
            <a:chOff x="-382586" y="3019263"/>
            <a:chExt cx="12192000" cy="692464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82586" y="3019263"/>
              <a:ext cx="12192000" cy="6924645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 bwMode="auto">
            <a:xfrm>
              <a:off x="-382586" y="3019263"/>
              <a:ext cx="12192000" cy="6734337"/>
            </a:xfrm>
            <a:prstGeom prst="rect">
              <a:avLst/>
            </a:prstGeom>
            <a:solidFill>
              <a:schemeClr val="bg1">
                <a:lumMod val="95000"/>
                <a:alpha val="58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</p:grpSp>
      <p:pic>
        <p:nvPicPr>
          <p:cNvPr id="71" name="Рисунок 7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476" y="334432"/>
            <a:ext cx="1011938" cy="33528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6" t="6694" r="5799" b="8113"/>
          <a:stretch/>
        </p:blipFill>
        <p:spPr>
          <a:xfrm>
            <a:off x="626932" y="292230"/>
            <a:ext cx="641022" cy="593889"/>
          </a:xfrm>
          <a:prstGeom prst="rect">
            <a:avLst/>
          </a:prstGeom>
        </p:spPr>
      </p:pic>
      <p:sp>
        <p:nvSpPr>
          <p:cNvPr id="26" name="Прямоугольник 25"/>
          <p:cNvSpPr/>
          <p:nvPr/>
        </p:nvSpPr>
        <p:spPr>
          <a:xfrm>
            <a:off x="0" y="6240685"/>
            <a:ext cx="12192000" cy="615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ru-RU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Специализированный институт 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по ценообразованию в области капитального строительства объектов производственного назначения ООО «СамараНИПИнефть»</a:t>
            </a:r>
            <a:endParaRPr lang="ru-RU" sz="14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" y="95041"/>
            <a:ext cx="121920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Aft>
                <a:spcPts val="0"/>
              </a:spcAft>
            </a:pPr>
            <a:r>
              <a:rPr lang="ru-RU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ПРОГРАММА 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КОМНАТА 1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-6623" y="512483"/>
            <a:ext cx="121920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Aft>
                <a:spcPts val="0"/>
              </a:spcAft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24 сентября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14:00 – 17:00 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(МСК)</a:t>
            </a: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 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20" name="Скругленный прямоугольник 19"/>
          <p:cNvSpPr/>
          <p:nvPr/>
        </p:nvSpPr>
        <p:spPr bwMode="auto">
          <a:xfrm>
            <a:off x="1921565" y="3102582"/>
            <a:ext cx="3544790" cy="588828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РАЗРАБОТКА СМЕТНЫХ НОРМ НА СТРОИТЕЛЬНО-МОНТАЖНЫЕ РАБОТЫ В ПАО «НК «РОСНЕФТЬ»</a:t>
            </a:r>
          </a:p>
          <a:p>
            <a:pPr algn="ctr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ответы на вопросы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 bwMode="auto">
          <a:xfrm>
            <a:off x="5621232" y="3102582"/>
            <a:ext cx="5573022" cy="588828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Начальник отдела методологии и разработки расценок СИ ЦО ООО «СамараНИПИнефть»</a:t>
            </a:r>
          </a:p>
          <a:p>
            <a:pPr algn="ctr"/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Нашатыркина Наталья Юрьевна 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5010895" y="1208394"/>
            <a:ext cx="2535523" cy="724755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88900">
            <a:solidFill>
              <a:srgbClr val="ED7D31"/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0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ПОДКЛЮЧИТЬСЯ </a:t>
            </a:r>
          </a:p>
          <a:p>
            <a:pPr algn="ctr"/>
            <a:r>
              <a:rPr lang="ru-RU" sz="20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К КОМНАТЕ 1</a:t>
            </a:r>
            <a:endParaRPr lang="ru-RU" sz="2000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129" y="1828543"/>
            <a:ext cx="657053" cy="657053"/>
          </a:xfrm>
          <a:prstGeom prst="rect">
            <a:avLst/>
          </a:prstGeom>
        </p:spPr>
      </p:pic>
      <p:sp>
        <p:nvSpPr>
          <p:cNvPr id="24" name="Скругленный прямоугольник 23"/>
          <p:cNvSpPr/>
          <p:nvPr/>
        </p:nvSpPr>
        <p:spPr bwMode="auto">
          <a:xfrm>
            <a:off x="683394" y="3109962"/>
            <a:ext cx="1085771" cy="588828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10:00 -10:20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 bwMode="auto">
          <a:xfrm>
            <a:off x="1921565" y="3769822"/>
            <a:ext cx="3544790" cy="1322238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ОПЫТ ПРАКТИКИ ПРОВЕДЕНИЯ НОРМАТИВНЫХ НАБЛЮДЕНИЙ СМР СИЛАМИ ОГ ДЛЯ ЦЕЛЕЙ РАЗРАБОТКИ СМЕТНЫХ НОРМ</a:t>
            </a:r>
          </a:p>
          <a:p>
            <a:pPr algn="ctr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ответы </a:t>
            </a:r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на </a:t>
            </a:r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вопросы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28" name="Скругленный прямоугольник 27"/>
          <p:cNvSpPr/>
          <p:nvPr/>
        </p:nvSpPr>
        <p:spPr bwMode="auto">
          <a:xfrm>
            <a:off x="5621232" y="3769822"/>
            <a:ext cx="5573022" cy="1322238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Менеджер Управления сметного нормирования в капитальном строительстве Департамента методологии и контроля в капитальном строительстве ПАО «НК «Роснефть» </a:t>
            </a:r>
          </a:p>
          <a:p>
            <a:pPr algn="ctr"/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Вилков Павел Александрович</a:t>
            </a:r>
          </a:p>
          <a:p>
            <a:pPr algn="ctr"/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Главный менеджер проекта отдела методологии и разработки расценок СИ ЦО ООО «СамараНИПИнефть»</a:t>
            </a:r>
          </a:p>
          <a:p>
            <a:pPr algn="ctr"/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Севрюков Антон Иванович</a:t>
            </a:r>
          </a:p>
        </p:txBody>
      </p:sp>
      <p:sp>
        <p:nvSpPr>
          <p:cNvPr id="29" name="Скругленный прямоугольник 28"/>
          <p:cNvSpPr/>
          <p:nvPr/>
        </p:nvSpPr>
        <p:spPr bwMode="auto">
          <a:xfrm>
            <a:off x="683394" y="3777202"/>
            <a:ext cx="1085771" cy="1322238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10:20 -10:40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 bwMode="auto">
          <a:xfrm>
            <a:off x="1921565" y="5167165"/>
            <a:ext cx="3544790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 bwMode="auto">
          <a:xfrm>
            <a:off x="5621232" y="5167165"/>
            <a:ext cx="5573022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endParaRPr lang="ru-RU" sz="12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 bwMode="auto">
          <a:xfrm>
            <a:off x="683394" y="5174545"/>
            <a:ext cx="1085771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 -</a:t>
            </a:r>
            <a:r>
              <a:rPr lang="ru-RU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 …</a:t>
            </a:r>
          </a:p>
        </p:txBody>
      </p:sp>
      <p:sp>
        <p:nvSpPr>
          <p:cNvPr id="39" name="Скругленный прямоугольник 38"/>
          <p:cNvSpPr/>
          <p:nvPr/>
        </p:nvSpPr>
        <p:spPr bwMode="auto">
          <a:xfrm>
            <a:off x="1921565" y="5748123"/>
            <a:ext cx="3544790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 bwMode="auto">
          <a:xfrm>
            <a:off x="5621232" y="5748123"/>
            <a:ext cx="5573022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</a:t>
            </a:r>
            <a:endParaRPr lang="ru-RU" sz="12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 bwMode="auto">
          <a:xfrm>
            <a:off x="683394" y="5755503"/>
            <a:ext cx="1085771" cy="514124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</a:rPr>
              <a:t>… -13:30</a:t>
            </a:r>
            <a:endParaRPr lang="ru-RU" sz="1400" b="1" dirty="0">
              <a:solidFill>
                <a:schemeClr val="tx1">
                  <a:lumMod val="75000"/>
                  <a:lumOff val="25000"/>
                </a:schemeClr>
              </a:solidFill>
              <a:latin typeface="EuropeCondensedC" panose="00000506000000000000" pitchFamily="50" charset="0"/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-4513" y="2587271"/>
            <a:ext cx="12192000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Aft>
                <a:spcPts val="0"/>
              </a:spcAft>
            </a:pP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СМЕТНЫЕ НОРМАТИВЫ </a:t>
            </a:r>
            <a:r>
              <a:rPr lang="ru-RU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В </a:t>
            </a:r>
            <a:r>
              <a:rPr lang="ru-RU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КАПИТАЛЬНОМ СТРОИТЕЛЬСТВЕ</a:t>
            </a:r>
          </a:p>
        </p:txBody>
      </p:sp>
      <p:grpSp>
        <p:nvGrpSpPr>
          <p:cNvPr id="64" name="Группа 63"/>
          <p:cNvGrpSpPr/>
          <p:nvPr/>
        </p:nvGrpSpPr>
        <p:grpSpPr>
          <a:xfrm>
            <a:off x="-23745" y="0"/>
            <a:ext cx="618671" cy="6858000"/>
            <a:chOff x="-23745" y="0"/>
            <a:chExt cx="618671" cy="6858000"/>
          </a:xfrm>
        </p:grpSpPr>
        <p:sp>
          <p:nvSpPr>
            <p:cNvPr id="65" name="Прямоугольник 64"/>
            <p:cNvSpPr/>
            <p:nvPr/>
          </p:nvSpPr>
          <p:spPr bwMode="auto">
            <a:xfrm>
              <a:off x="6623" y="739968"/>
              <a:ext cx="558265" cy="64218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/>
            <p:cNvSpPr/>
            <p:nvPr/>
          </p:nvSpPr>
          <p:spPr bwMode="auto">
            <a:xfrm>
              <a:off x="-4767" y="5076025"/>
              <a:ext cx="558265" cy="64218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67" name="Группа 66"/>
            <p:cNvGrpSpPr/>
            <p:nvPr/>
          </p:nvGrpSpPr>
          <p:grpSpPr>
            <a:xfrm>
              <a:off x="-23745" y="0"/>
              <a:ext cx="618671" cy="6858000"/>
              <a:chOff x="-23745" y="0"/>
              <a:chExt cx="618671" cy="6858000"/>
            </a:xfrm>
          </p:grpSpPr>
          <p:sp>
            <p:nvSpPr>
              <p:cNvPr id="68" name="Прямоугольник 67"/>
              <p:cNvSpPr/>
              <p:nvPr/>
            </p:nvSpPr>
            <p:spPr bwMode="auto">
              <a:xfrm>
                <a:off x="7813" y="1455587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69" name="Прямоугольник 68"/>
              <p:cNvSpPr/>
              <p:nvPr/>
            </p:nvSpPr>
            <p:spPr bwMode="auto">
              <a:xfrm>
                <a:off x="0" y="2181606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70" name="Прямоугольник 69"/>
              <p:cNvSpPr/>
              <p:nvPr/>
            </p:nvSpPr>
            <p:spPr bwMode="auto">
              <a:xfrm>
                <a:off x="0" y="2919209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72" name="Прямоугольник 71"/>
              <p:cNvSpPr/>
              <p:nvPr/>
            </p:nvSpPr>
            <p:spPr bwMode="auto">
              <a:xfrm>
                <a:off x="0" y="3644155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73" name="Прямоугольник 72"/>
              <p:cNvSpPr/>
              <p:nvPr/>
            </p:nvSpPr>
            <p:spPr bwMode="auto">
              <a:xfrm>
                <a:off x="-4767" y="4367858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74" name="Группа 73"/>
              <p:cNvGrpSpPr/>
              <p:nvPr/>
            </p:nvGrpSpPr>
            <p:grpSpPr>
              <a:xfrm>
                <a:off x="-23745" y="0"/>
                <a:ext cx="618671" cy="6858000"/>
                <a:chOff x="-23745" y="0"/>
                <a:chExt cx="618671" cy="6858000"/>
              </a:xfrm>
            </p:grpSpPr>
            <p:pic>
              <p:nvPicPr>
                <p:cNvPr id="75" name="Рисунок 74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06" y="74806"/>
                  <a:ext cx="519251" cy="519251"/>
                </a:xfrm>
                <a:prstGeom prst="rect">
                  <a:avLst/>
                </a:prstGeom>
              </p:spPr>
            </p:pic>
            <p:pic>
              <p:nvPicPr>
                <p:cNvPr id="76" name="Рисунок 75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3745" y="783593"/>
                  <a:ext cx="605751" cy="605751"/>
                </a:xfrm>
                <a:prstGeom prst="rect">
                  <a:avLst/>
                </a:prstGeom>
              </p:spPr>
            </p:pic>
            <p:pic>
              <p:nvPicPr>
                <p:cNvPr id="77" name="Рисунок 76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58" y="1510711"/>
                  <a:ext cx="518532" cy="518532"/>
                </a:xfrm>
                <a:prstGeom prst="rect">
                  <a:avLst/>
                </a:prstGeom>
              </p:spPr>
            </p:pic>
            <p:sp>
              <p:nvSpPr>
                <p:cNvPr id="78" name="Прямоугольник 77"/>
                <p:cNvSpPr/>
                <p:nvPr/>
              </p:nvSpPr>
              <p:spPr bwMode="auto">
                <a:xfrm>
                  <a:off x="0" y="0"/>
                  <a:ext cx="558265" cy="68580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 bwMode="auto">
                <a:xfrm>
                  <a:off x="4180" y="27532"/>
                  <a:ext cx="558265" cy="642181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80" name="Рисунок 79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4678" y="5090288"/>
                  <a:ext cx="609604" cy="609604"/>
                </a:xfrm>
                <a:prstGeom prst="rect">
                  <a:avLst/>
                </a:prstGeom>
              </p:spPr>
            </p:pic>
            <p:pic>
              <p:nvPicPr>
                <p:cNvPr id="81" name="Рисунок 80"/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380" y="4409469"/>
                  <a:ext cx="323245" cy="323245"/>
                </a:xfrm>
                <a:prstGeom prst="rect">
                  <a:avLst/>
                </a:prstGeom>
              </p:spPr>
            </p:pic>
            <p:pic>
              <p:nvPicPr>
                <p:cNvPr id="82" name="Рисунок 81"/>
                <p:cNvPicPr>
                  <a:picLocks noChangeAspect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381" y="3681869"/>
                  <a:ext cx="308622" cy="308622"/>
                </a:xfrm>
                <a:prstGeom prst="rect">
                  <a:avLst/>
                </a:prstGeom>
              </p:spPr>
            </p:pic>
            <p:pic>
              <p:nvPicPr>
                <p:cNvPr id="83" name="Рисунок 82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554" y="2905308"/>
                  <a:ext cx="441372" cy="441372"/>
                </a:xfrm>
                <a:prstGeom prst="rect">
                  <a:avLst/>
                </a:prstGeom>
              </p:spPr>
            </p:pic>
            <p:pic>
              <p:nvPicPr>
                <p:cNvPr id="84" name="Рисунок 83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03" y="2217797"/>
                  <a:ext cx="303999" cy="30399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12616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/>
          <p:cNvSpPr/>
          <p:nvPr/>
        </p:nvSpPr>
        <p:spPr>
          <a:xfrm>
            <a:off x="0" y="2657513"/>
            <a:ext cx="11979349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C00000"/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ПО ССЫЛКАМ ПОДКЛЮЧЕНИЕ ПРОИСХОДИТ К КОМНАТАМ ВКС И К </a:t>
            </a:r>
            <a:r>
              <a:rPr lang="en-US" sz="1600" dirty="0" smtClean="0">
                <a:solidFill>
                  <a:srgbClr val="C00000"/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IVA</a:t>
            </a:r>
            <a:endParaRPr lang="ru-RU" sz="1600" dirty="0">
              <a:solidFill>
                <a:srgbClr val="C00000"/>
              </a:solidFill>
              <a:latin typeface="EuropeCondensedC" panose="00000506000000000000" pitchFamily="50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 bwMode="auto">
          <a:xfrm>
            <a:off x="4915202" y="1380311"/>
            <a:ext cx="2535523" cy="724755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 w="88900">
            <a:solidFill>
              <a:srgbClr val="ED7D31"/>
            </a:solidFill>
          </a:ln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000" b="1" dirty="0" smtClean="0">
                <a:solidFill>
                  <a:srgbClr val="9A470E"/>
                </a:solidFill>
                <a:latin typeface="EuropeCondensedC" panose="00000506000000000000" pitchFamily="50" charset="0"/>
              </a:rPr>
              <a:t>ПОДКЛЮЧИТЬСЯ</a:t>
            </a:r>
            <a:endParaRPr lang="ru-RU" sz="2000" b="1" dirty="0">
              <a:solidFill>
                <a:srgbClr val="9A470E"/>
              </a:solidFill>
              <a:latin typeface="EuropeCondensedC" panose="00000506000000000000" pitchFamily="50" charset="0"/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36" y="2000460"/>
            <a:ext cx="657053" cy="6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3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0"/>
          <p:cNvSpPr/>
          <p:nvPr/>
        </p:nvSpPr>
        <p:spPr>
          <a:xfrm>
            <a:off x="3678866" y="118644"/>
            <a:ext cx="7173433" cy="621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  <a:spcAft>
                <a:spcPts val="0"/>
              </a:spcAft>
            </a:pPr>
            <a:r>
              <a:rPr lang="ru-RU" sz="1600" dirty="0" smtClean="0">
                <a:solidFill>
                  <a:srgbClr val="C00000"/>
                </a:solidFill>
                <a:latin typeface="EuropeCondensedC" panose="00000506000000000000" pitchFamily="50" charset="0"/>
                <a:ea typeface="Times New Roman" panose="02020603050405020304" pitchFamily="18" charset="0"/>
              </a:rPr>
              <a:t>КОГДА НАВОДИШЬ НА ИКОНКУ – СТОЛБЕЦ РАСКРЫВАЕТСЯ</a:t>
            </a:r>
            <a:endParaRPr lang="ru-RU" sz="1600" dirty="0">
              <a:solidFill>
                <a:srgbClr val="C00000"/>
              </a:solidFill>
              <a:latin typeface="EuropeCondensedC" panose="00000506000000000000" pitchFamily="50" charset="0"/>
            </a:endParaRPr>
          </a:p>
        </p:txBody>
      </p:sp>
      <p:sp>
        <p:nvSpPr>
          <p:cNvPr id="16" name="Прямоугольник 15"/>
          <p:cNvSpPr/>
          <p:nvPr/>
        </p:nvSpPr>
        <p:spPr bwMode="auto">
          <a:xfrm>
            <a:off x="580119" y="27531"/>
            <a:ext cx="3736700" cy="64218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EuropeCondensedC" panose="00000506000000000000" pitchFamily="50" charset="0"/>
              </a:rPr>
              <a:t>ГЛАВНАЯ</a:t>
            </a:r>
            <a:endParaRPr lang="ru-RU" sz="1600" dirty="0">
              <a:latin typeface="EuropeCondensedC" panose="00000506000000000000" pitchFamily="50" charset="0"/>
            </a:endParaRPr>
          </a:p>
        </p:txBody>
      </p:sp>
      <p:sp>
        <p:nvSpPr>
          <p:cNvPr id="17" name="Прямоугольник 16"/>
          <p:cNvSpPr/>
          <p:nvPr/>
        </p:nvSpPr>
        <p:spPr bwMode="auto">
          <a:xfrm>
            <a:off x="564888" y="748709"/>
            <a:ext cx="3736700" cy="64218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EuropeCondensedC" panose="00000506000000000000" pitchFamily="50" charset="0"/>
              </a:rPr>
              <a:t>ПРОГРАММА ЧАСТЬ 1</a:t>
            </a:r>
            <a:endParaRPr lang="ru-RU" sz="1600" dirty="0">
              <a:latin typeface="EuropeCondensedC" panose="00000506000000000000" pitchFamily="50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580119" y="594057"/>
            <a:ext cx="4183267" cy="0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 bwMode="auto">
          <a:xfrm>
            <a:off x="564888" y="1453305"/>
            <a:ext cx="3736700" cy="64218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EuropeCondensedC" panose="00000506000000000000" pitchFamily="50" charset="0"/>
              </a:rPr>
              <a:t>ПРОГРАММА ЧАСТЬ 2 КОМНАТЫ</a:t>
            </a:r>
            <a:endParaRPr lang="ru-RU" sz="1600" dirty="0">
              <a:latin typeface="EuropeCondensedC" panose="00000506000000000000" pitchFamily="50" charset="0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558853" y="2181605"/>
            <a:ext cx="7231360" cy="64218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EuropeCondensedC" panose="00000506000000000000" pitchFamily="50" charset="0"/>
              </a:rPr>
              <a:t>КОМНАТА </a:t>
            </a:r>
            <a:r>
              <a:rPr lang="ru-RU" sz="1600" dirty="0">
                <a:latin typeface="EuropeCondensedC" panose="00000506000000000000" pitchFamily="50" charset="0"/>
              </a:rPr>
              <a:t>1 СМЕТНЫЕ НОРМАТИВЫ </a:t>
            </a:r>
            <a:r>
              <a:rPr lang="ru-RU" sz="1600" dirty="0" smtClean="0">
                <a:latin typeface="EuropeCondensedC" panose="00000506000000000000" pitchFamily="50" charset="0"/>
              </a:rPr>
              <a:t>В </a:t>
            </a:r>
            <a:r>
              <a:rPr lang="ru-RU" sz="1600" dirty="0">
                <a:latin typeface="EuropeCondensedC" panose="00000506000000000000" pitchFamily="50" charset="0"/>
              </a:rPr>
              <a:t>КАПИТАЛЬНОМ </a:t>
            </a:r>
            <a:r>
              <a:rPr lang="ru-RU" sz="1600" dirty="0" smtClean="0">
                <a:latin typeface="EuropeCondensedC" panose="00000506000000000000" pitchFamily="50" charset="0"/>
              </a:rPr>
              <a:t>СТРОИТЕЛЬСТВЕ</a:t>
            </a:r>
            <a:endParaRPr lang="ru-RU" sz="1600" dirty="0">
              <a:latin typeface="EuropeCondensedC" panose="00000506000000000000" pitchFamily="50" charset="0"/>
            </a:endParaRPr>
          </a:p>
        </p:txBody>
      </p:sp>
      <p:sp>
        <p:nvSpPr>
          <p:cNvPr id="22" name="Прямоугольник 21"/>
          <p:cNvSpPr/>
          <p:nvPr/>
        </p:nvSpPr>
        <p:spPr bwMode="auto">
          <a:xfrm>
            <a:off x="560023" y="2917184"/>
            <a:ext cx="7230190" cy="64218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EuropeCondensedC" panose="00000506000000000000" pitchFamily="50" charset="0"/>
              </a:rPr>
              <a:t>КОМНАТА </a:t>
            </a:r>
            <a:r>
              <a:rPr lang="ru-RU" sz="1600" dirty="0">
                <a:latin typeface="EuropeCondensedC" panose="00000506000000000000" pitchFamily="50" charset="0"/>
              </a:rPr>
              <a:t>2 ПРАКТИЧЕСКИЕ ИНСТРУМЕНТЫ ПО ОПРЕДЕЛЕНИЮ СМЕТНОЙ С</a:t>
            </a:r>
            <a:r>
              <a:rPr lang="ru-RU" sz="1600" dirty="0" smtClean="0">
                <a:latin typeface="EuropeCondensedC" panose="00000506000000000000" pitchFamily="50" charset="0"/>
              </a:rPr>
              <a:t>ТОИМОСТИ</a:t>
            </a:r>
            <a:endParaRPr lang="ru-RU" sz="1600" dirty="0">
              <a:latin typeface="EuropeCondensedC" panose="00000506000000000000" pitchFamily="50" charset="0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561265" y="3642130"/>
            <a:ext cx="7230190" cy="64218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EuropeCondensedC" panose="00000506000000000000" pitchFamily="50" charset="0"/>
              </a:rPr>
              <a:t>КОМНАТА </a:t>
            </a:r>
            <a:r>
              <a:rPr lang="ru-RU" sz="1600" dirty="0">
                <a:latin typeface="EuropeCondensedC" panose="00000506000000000000" pitchFamily="50" charset="0"/>
              </a:rPr>
              <a:t>3 СМЕТНЫЕ НОРМАТИВЫ ПРОЕКТНО-ИЗЫСКАТЕЛЬСКИХ </a:t>
            </a:r>
            <a:r>
              <a:rPr lang="ru-RU" sz="1600" dirty="0" smtClean="0">
                <a:latin typeface="EuropeCondensedC" panose="00000506000000000000" pitchFamily="50" charset="0"/>
              </a:rPr>
              <a:t>РАБОТ</a:t>
            </a:r>
            <a:endParaRPr lang="ru-RU" sz="1600" dirty="0">
              <a:latin typeface="EuropeCondensedC" panose="00000506000000000000" pitchFamily="50" charset="0"/>
            </a:endParaRPr>
          </a:p>
        </p:txBody>
      </p:sp>
      <p:sp>
        <p:nvSpPr>
          <p:cNvPr id="25" name="Прямоугольник 24"/>
          <p:cNvSpPr/>
          <p:nvPr/>
        </p:nvSpPr>
        <p:spPr bwMode="auto">
          <a:xfrm>
            <a:off x="556498" y="4365833"/>
            <a:ext cx="7230190" cy="64218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EuropeCondensedC" panose="00000506000000000000" pitchFamily="50" charset="0"/>
              </a:rPr>
              <a:t>КОМНАТА 4 </a:t>
            </a:r>
            <a:r>
              <a:rPr lang="ru-RU" sz="1600" dirty="0">
                <a:latin typeface="EuropeCondensedC" panose="00000506000000000000" pitchFamily="50" charset="0"/>
              </a:rPr>
              <a:t>МАСТЕР-КЛАСС РАБОТЫ </a:t>
            </a:r>
            <a:r>
              <a:rPr lang="ru-RU" sz="1600" dirty="0" smtClean="0">
                <a:latin typeface="EuropeCondensedC" panose="00000506000000000000" pitchFamily="50" charset="0"/>
              </a:rPr>
              <a:t>В </a:t>
            </a:r>
            <a:r>
              <a:rPr lang="ru-RU" sz="1600" dirty="0">
                <a:latin typeface="EuropeCondensedC" panose="00000506000000000000" pitchFamily="50" charset="0"/>
              </a:rPr>
              <a:t>ПРОГРАММНОМ КОМПЛЕКСЕ "ГРАНД-СМЕТА</a:t>
            </a:r>
            <a:r>
              <a:rPr lang="ru-RU" sz="1600" dirty="0" smtClean="0">
                <a:latin typeface="EuropeCondensedC" panose="00000506000000000000" pitchFamily="50" charset="0"/>
              </a:rPr>
              <a:t>"</a:t>
            </a:r>
            <a:endParaRPr lang="ru-RU" sz="1600" dirty="0">
              <a:latin typeface="EuropeCondensedC" panose="00000506000000000000" pitchFamily="50" charset="0"/>
            </a:endParaRPr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556498" y="5074000"/>
            <a:ext cx="7230190" cy="64218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ru-RU" sz="1600" dirty="0" smtClean="0">
                <a:latin typeface="EuropeCondensedC" panose="00000506000000000000" pitchFamily="50" charset="0"/>
              </a:rPr>
              <a:t>ПРЕЗЕНТАЦИОННЫЙ МАТЕРИАЛ</a:t>
            </a:r>
            <a:endParaRPr lang="ru-RU" sz="1600" dirty="0">
              <a:latin typeface="EuropeCondensedC" panose="00000506000000000000" pitchFamily="50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-23745" y="0"/>
            <a:ext cx="618671" cy="6858000"/>
            <a:chOff x="-23745" y="0"/>
            <a:chExt cx="618671" cy="6858000"/>
          </a:xfrm>
        </p:grpSpPr>
        <p:sp>
          <p:nvSpPr>
            <p:cNvPr id="14" name="Прямоугольник 13"/>
            <p:cNvSpPr/>
            <p:nvPr/>
          </p:nvSpPr>
          <p:spPr bwMode="auto">
            <a:xfrm>
              <a:off x="6623" y="739968"/>
              <a:ext cx="558265" cy="64218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 bwMode="auto">
            <a:xfrm>
              <a:off x="-4767" y="5076025"/>
              <a:ext cx="558265" cy="642181"/>
            </a:xfrm>
            <a:prstGeom prst="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ru-RU"/>
            </a:p>
          </p:txBody>
        </p:sp>
        <p:grpSp>
          <p:nvGrpSpPr>
            <p:cNvPr id="35" name="Группа 34"/>
            <p:cNvGrpSpPr/>
            <p:nvPr/>
          </p:nvGrpSpPr>
          <p:grpSpPr>
            <a:xfrm>
              <a:off x="-23745" y="0"/>
              <a:ext cx="618671" cy="6858000"/>
              <a:chOff x="-23745" y="0"/>
              <a:chExt cx="618671" cy="6858000"/>
            </a:xfrm>
          </p:grpSpPr>
          <p:sp>
            <p:nvSpPr>
              <p:cNvPr id="7" name="Прямоугольник 6"/>
              <p:cNvSpPr/>
              <p:nvPr/>
            </p:nvSpPr>
            <p:spPr bwMode="auto">
              <a:xfrm>
                <a:off x="7813" y="1455587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 bwMode="auto">
              <a:xfrm>
                <a:off x="0" y="2181606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 bwMode="auto">
              <a:xfrm>
                <a:off x="0" y="2919209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/>
              <p:cNvSpPr/>
              <p:nvPr/>
            </p:nvSpPr>
            <p:spPr bwMode="auto">
              <a:xfrm>
                <a:off x="0" y="3644155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/>
              <p:cNvSpPr/>
              <p:nvPr/>
            </p:nvSpPr>
            <p:spPr bwMode="auto">
              <a:xfrm>
                <a:off x="-4767" y="4367858"/>
                <a:ext cx="558265" cy="642181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34" name="Группа 33"/>
              <p:cNvGrpSpPr/>
              <p:nvPr/>
            </p:nvGrpSpPr>
            <p:grpSpPr>
              <a:xfrm>
                <a:off x="-23745" y="0"/>
                <a:ext cx="618671" cy="6858000"/>
                <a:chOff x="-23745" y="0"/>
                <a:chExt cx="618671" cy="6858000"/>
              </a:xfrm>
            </p:grpSpPr>
            <p:pic>
              <p:nvPicPr>
                <p:cNvPr id="5" name="Рисунок 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506" y="74806"/>
                  <a:ext cx="519251" cy="519251"/>
                </a:xfrm>
                <a:prstGeom prst="rect">
                  <a:avLst/>
                </a:prstGeom>
              </p:spPr>
            </p:pic>
            <p:pic>
              <p:nvPicPr>
                <p:cNvPr id="6" name="Рисунок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3745" y="783593"/>
                  <a:ext cx="605751" cy="605751"/>
                </a:xfrm>
                <a:prstGeom prst="rect">
                  <a:avLst/>
                </a:prstGeom>
              </p:spPr>
            </p:pic>
            <p:pic>
              <p:nvPicPr>
                <p:cNvPr id="11" name="Рисунок 1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58" y="1510711"/>
                  <a:ext cx="518532" cy="518532"/>
                </a:xfrm>
                <a:prstGeom prst="rect">
                  <a:avLst/>
                </a:prstGeom>
              </p:spPr>
            </p:pic>
            <p:sp>
              <p:nvSpPr>
                <p:cNvPr id="12" name="Прямоугольник 11"/>
                <p:cNvSpPr/>
                <p:nvPr/>
              </p:nvSpPr>
              <p:spPr bwMode="auto">
                <a:xfrm>
                  <a:off x="0" y="0"/>
                  <a:ext cx="558265" cy="68580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 bwMode="auto">
                <a:xfrm>
                  <a:off x="4180" y="27532"/>
                  <a:ext cx="558265" cy="642181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ru-RU"/>
                </a:p>
              </p:txBody>
            </p:sp>
            <p:pic>
              <p:nvPicPr>
                <p:cNvPr id="4" name="Рисунок 3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4678" y="5090288"/>
                  <a:ext cx="609604" cy="609604"/>
                </a:xfrm>
                <a:prstGeom prst="rect">
                  <a:avLst/>
                </a:prstGeom>
              </p:spPr>
            </p:pic>
            <p:pic>
              <p:nvPicPr>
                <p:cNvPr id="19" name="Рисунок 1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380" y="4409469"/>
                  <a:ext cx="323245" cy="323245"/>
                </a:xfrm>
                <a:prstGeom prst="rect">
                  <a:avLst/>
                </a:prstGeom>
              </p:spPr>
            </p:pic>
            <p:pic>
              <p:nvPicPr>
                <p:cNvPr id="28" name="Рисунок 27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1381" y="3681869"/>
                  <a:ext cx="308622" cy="308622"/>
                </a:xfrm>
                <a:prstGeom prst="rect">
                  <a:avLst/>
                </a:prstGeom>
              </p:spPr>
            </p:pic>
            <p:pic>
              <p:nvPicPr>
                <p:cNvPr id="29" name="Рисунок 28"/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3554" y="2905308"/>
                  <a:ext cx="441372" cy="441372"/>
                </a:xfrm>
                <a:prstGeom prst="rect">
                  <a:avLst/>
                </a:prstGeom>
              </p:spPr>
            </p:pic>
            <p:pic>
              <p:nvPicPr>
                <p:cNvPr id="30" name="Рисунок 29"/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003" y="2217797"/>
                  <a:ext cx="303999" cy="30399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0776285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tx1"/>
        </a:solidFill>
        <a:ln>
          <a:noFill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algn="ctr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</TotalTime>
  <Words>385</Words>
  <Application>Microsoft Office PowerPoint</Application>
  <PresentationFormat>Широкоэкранный</PresentationFormat>
  <Paragraphs>86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EuropeCondensedC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masseffect.33@mail.ru</dc:creator>
  <cp:lastModifiedBy>Бегунова Анна Александровна</cp:lastModifiedBy>
  <cp:revision>433</cp:revision>
  <dcterms:created xsi:type="dcterms:W3CDTF">2020-09-15T08:52:52Z</dcterms:created>
  <dcterms:modified xsi:type="dcterms:W3CDTF">2025-05-22T05:48:29Z</dcterms:modified>
</cp:coreProperties>
</file>