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0" r:id="rId3"/>
    <p:sldId id="271" r:id="rId4"/>
    <p:sldId id="294" r:id="rId5"/>
    <p:sldId id="295" r:id="rId6"/>
    <p:sldId id="261" r:id="rId7"/>
    <p:sldId id="276" r:id="rId8"/>
    <p:sldId id="278" r:id="rId9"/>
    <p:sldId id="259" r:id="rId10"/>
    <p:sldId id="298" r:id="rId11"/>
    <p:sldId id="299" r:id="rId12"/>
    <p:sldId id="283" r:id="rId13"/>
    <p:sldId id="284" r:id="rId14"/>
    <p:sldId id="287" r:id="rId15"/>
    <p:sldId id="288" r:id="rId16"/>
    <p:sldId id="297" r:id="rId17"/>
    <p:sldId id="301" r:id="rId18"/>
    <p:sldId id="300" r:id="rId19"/>
    <p:sldId id="289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2" r:id="rId29"/>
    <p:sldId id="286" r:id="rId30"/>
    <p:sldId id="310" r:id="rId31"/>
    <p:sldId id="313" r:id="rId32"/>
    <p:sldId id="311" r:id="rId33"/>
    <p:sldId id="314" r:id="rId34"/>
    <p:sldId id="317" r:id="rId35"/>
    <p:sldId id="291" r:id="rId36"/>
    <p:sldId id="320" r:id="rId37"/>
    <p:sldId id="321" r:id="rId38"/>
    <p:sldId id="318" r:id="rId39"/>
    <p:sldId id="319" r:id="rId40"/>
    <p:sldId id="269" r:id="rId41"/>
    <p:sldId id="315" r:id="rId42"/>
    <p:sldId id="260" r:id="rId43"/>
    <p:sldId id="316" r:id="rId44"/>
    <p:sldId id="280" r:id="rId45"/>
    <p:sldId id="290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65" autoAdjust="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7567-AD7A-4948-8456-BB09473109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1B85-5880-49E8-B0C3-DBE2DF48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“Inverse probability weighting for non-binary exposure in SAS with practice example in Excel."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Standardized mean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1/the propensity for getting what I got.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ipw's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the inverse probability of the person's observed exposure given their covariate values [inverse of their propensity score for their actual/observed treatment]. The stabilized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ipw's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the marginal probability of the observed exposure divided by the probability of the observed exposure given their covariate values.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keeping multiple lines per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want to mask bimodal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6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 err="1" smtClean="0"/>
              <a:t>var</a:t>
            </a:r>
            <a:r>
              <a:rPr lang="en-US" dirty="0" smtClean="0"/>
              <a:t> name in different data set to indicate something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3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PC. Balance diagnostics for comparing the distribution of baseline covariates between treatment groups in propensity-score matched samples.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 Med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2009;28(25):3083–3107. doi:10.1002/sim.3697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2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exploring other ways of doing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5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6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1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0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ATT, multiply weights by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rendering exposed as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Committee Members who helped with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what you need. Let each paper speak to you</a:t>
            </a:r>
            <a:r>
              <a:rPr lang="en-US" baseline="0" dirty="0" smtClean="0"/>
              <a:t> uniquely for where you are at on your quest.</a:t>
            </a:r>
            <a:br>
              <a:rPr lang="en-US" baseline="0" dirty="0" smtClean="0"/>
            </a:br>
            <a:r>
              <a:rPr lang="en-US" dirty="0" smtClean="0"/>
              <a:t>(1) What kind of model</a:t>
            </a:r>
            <a:r>
              <a:rPr lang="en-US" baseline="0" dirty="0" smtClean="0"/>
              <a:t> to use to estimate PS. (2) A paradigm for thinking, a word bank of options. An overview. (3) Confirmation that I was right!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helpful things come along the way. You’ll notice them because the questions will be on your mind and you will be attuned and receptive to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opposed to conditional model</a:t>
            </a:r>
          </a:p>
          <a:p>
            <a:r>
              <a:rPr lang="en-US" dirty="0" smtClean="0"/>
              <a:t>No comment on the philosophy,</a:t>
            </a:r>
            <a:r>
              <a:rPr lang="en-US" baseline="0" dirty="0" smtClean="0"/>
              <a:t> as that is another presentation altogether</a:t>
            </a:r>
          </a:p>
          <a:p>
            <a:r>
              <a:rPr lang="en-US" baseline="0" dirty="0" smtClean="0"/>
              <a:t>Focus on the mechanics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somebody gives</a:t>
            </a:r>
            <a:r>
              <a:rPr lang="en-US" baseline="0" dirty="0" smtClean="0"/>
              <a:t> me a task, my next thought is… Gaps… To be fair…2015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Literature, other people, and experience (Trial &amp; Error). </a:t>
            </a:r>
          </a:p>
          <a:p>
            <a:r>
              <a:rPr lang="en-US" dirty="0" smtClean="0"/>
              <a:t>SER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 = propensity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not to get caught up in the nuances of the real life</a:t>
            </a:r>
            <a:r>
              <a:rPr lang="en-US" baseline="0" dirty="0" smtClean="0"/>
              <a:t> data, using Excel cohort!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E1B85-5880-49E8-B0C3-DBE2DF481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FA60-B06D-4F13-AFDE-94EB3EEB082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1BD-0689-42E8-BCB0-4B64861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hoffma/non_binary_exposure_IPW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offma/non_binary_exposure_IPW.git" TargetMode="External"/><Relationship Id="rId2" Type="http://schemas.openxmlformats.org/officeDocument/2006/relationships/hyperlink" Target="mailto:srhoffma@live.unc.edu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IPW for non-binary exposures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Ruth Hoffman</a:t>
            </a:r>
          </a:p>
          <a:p>
            <a:r>
              <a:rPr lang="en-US" dirty="0" smtClean="0"/>
              <a:t>April 08, 2019</a:t>
            </a:r>
          </a:p>
          <a:p>
            <a:r>
              <a:rPr lang="en-US" dirty="0" smtClean="0"/>
              <a:t>Pharmacoepidemiology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SAS Code Alongside Excel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000661" y="722913"/>
            <a:ext cx="13145322" cy="5412174"/>
            <a:chOff x="-2021926" y="861945"/>
            <a:chExt cx="13145322" cy="54121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91951" y="861945"/>
              <a:ext cx="12085373" cy="21577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06614" y="3040912"/>
              <a:ext cx="13114699" cy="16147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021926" y="4655631"/>
              <a:ext cx="13145322" cy="161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7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Crude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 curves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distribution of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covariate balance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Conventional m</a:t>
            </a:r>
            <a:r>
              <a:rPr lang="en-US" dirty="0" smtClean="0"/>
              <a:t>ultiple </a:t>
            </a:r>
            <a:r>
              <a:rPr lang="en-US" dirty="0" smtClean="0"/>
              <a:t>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815471" y="1825625"/>
            <a:ext cx="850604" cy="43513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5136" y="3539629"/>
            <a:ext cx="1094852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Outputs </a:t>
            </a:r>
            <a:br>
              <a:rPr lang="en-US" dirty="0" smtClean="0"/>
            </a:br>
            <a:r>
              <a:rPr lang="en-US" dirty="0" smtClean="0"/>
              <a:t>~50 page </a:t>
            </a:r>
            <a:br>
              <a:rPr lang="en-US" dirty="0" smtClean="0"/>
            </a:br>
            <a:r>
              <a:rPr lang="en-US" dirty="0" smtClean="0"/>
              <a:t>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Stabilized weights average ~1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Weighted estimates similar to </a:t>
            </a:r>
            <a:r>
              <a:rPr lang="en-US" b="1" dirty="0" smtClean="0"/>
              <a:t>MVR </a:t>
            </a:r>
            <a:r>
              <a:rPr lang="en-US" b="1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Sensible covariate </a:t>
            </a:r>
            <a:r>
              <a:rPr lang="en-US" b="1" dirty="0" smtClean="0"/>
              <a:t>balance (e.g., SMD &lt; 0.05)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weights </a:t>
            </a:r>
            <a:r>
              <a:rPr lang="en-US" dirty="0"/>
              <a:t>=</a:t>
            </a:r>
            <a:r>
              <a:rPr lang="en-US" dirty="0" smtClean="0"/>
              <a:t> Sample size x Number of treatment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stabilized weights = Sample size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are the weights?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Assuming we want </a:t>
            </a:r>
            <a:r>
              <a:rPr lang="en-US" dirty="0" smtClean="0"/>
              <a:t>ATE</a:t>
            </a:r>
          </a:p>
          <a:p>
            <a:pPr lvl="1"/>
            <a:r>
              <a:rPr lang="en-US" dirty="0" smtClean="0"/>
              <a:t>All people </a:t>
            </a:r>
            <a:r>
              <a:rPr lang="en-US" dirty="0" err="1" smtClean="0"/>
              <a:t>trt</a:t>
            </a:r>
            <a:r>
              <a:rPr lang="en-US" dirty="0" smtClean="0"/>
              <a:t> 1 vs all people </a:t>
            </a:r>
            <a:r>
              <a:rPr lang="en-US" dirty="0" err="1" smtClean="0"/>
              <a:t>trt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All people </a:t>
            </a:r>
            <a:r>
              <a:rPr lang="en-US" dirty="0" err="1" smtClean="0"/>
              <a:t>trt</a:t>
            </a:r>
            <a:r>
              <a:rPr lang="en-US" dirty="0" smtClean="0"/>
              <a:t> 2 vs all people </a:t>
            </a:r>
            <a:r>
              <a:rPr lang="en-US" dirty="0" err="1" smtClean="0"/>
              <a:t>trt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[…]</a:t>
            </a:r>
          </a:p>
          <a:p>
            <a:r>
              <a:rPr lang="en-US" dirty="0"/>
              <a:t>PS = P(</a:t>
            </a:r>
            <a:r>
              <a:rPr lang="en-US" dirty="0" err="1"/>
              <a:t>trt</a:t>
            </a:r>
            <a:r>
              <a:rPr lang="en-US" baseline="-25000" dirty="0" err="1"/>
              <a:t>obs</a:t>
            </a:r>
            <a:r>
              <a:rPr lang="en-US" dirty="0" err="1"/>
              <a:t>|covariates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binary exposure setting, PS given as P(</a:t>
            </a:r>
            <a:r>
              <a:rPr lang="en-US" dirty="0" err="1" smtClean="0"/>
              <a:t>trt</a:t>
            </a:r>
            <a:r>
              <a:rPr lang="en-US" dirty="0" smtClean="0"/>
              <a:t>=1|covariates)</a:t>
            </a:r>
            <a:endParaRPr lang="en-US" dirty="0"/>
          </a:p>
          <a:p>
            <a:r>
              <a:rPr lang="en-US" dirty="0" smtClean="0"/>
              <a:t>IPW = 1/PS = 1/</a:t>
            </a:r>
            <a:r>
              <a:rPr lang="en-US" dirty="0"/>
              <a:t>P(</a:t>
            </a:r>
            <a:r>
              <a:rPr lang="en-US" dirty="0" err="1"/>
              <a:t>trt</a:t>
            </a:r>
            <a:r>
              <a:rPr lang="en-US" baseline="-25000" dirty="0" err="1"/>
              <a:t>obs</a:t>
            </a:r>
            <a:r>
              <a:rPr lang="en-US" dirty="0" err="1"/>
              <a:t>|covariates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binary exposure setting, untreated IPW often given as 1/(1-PS)</a:t>
            </a:r>
          </a:p>
          <a:p>
            <a:r>
              <a:rPr lang="en-US" dirty="0" smtClean="0"/>
              <a:t>S_IPW = P(</a:t>
            </a:r>
            <a:r>
              <a:rPr lang="en-US" dirty="0" err="1" smtClean="0"/>
              <a:t>trt</a:t>
            </a:r>
            <a:r>
              <a:rPr lang="en-US" baseline="-25000" dirty="0" err="1" smtClean="0"/>
              <a:t>obs</a:t>
            </a:r>
            <a:r>
              <a:rPr lang="en-US" dirty="0" smtClean="0"/>
              <a:t>)/</a:t>
            </a:r>
            <a:r>
              <a:rPr lang="en-US" dirty="0"/>
              <a:t>P(</a:t>
            </a:r>
            <a:r>
              <a:rPr lang="en-US" dirty="0" err="1"/>
              <a:t>trt</a:t>
            </a:r>
            <a:r>
              <a:rPr lang="en-US" baseline="-25000" dirty="0" err="1"/>
              <a:t>obs</a:t>
            </a:r>
            <a:r>
              <a:rPr lang="en-US" dirty="0" err="1"/>
              <a:t>|covariates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model to estimate PS’s?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logistic regression</a:t>
            </a:r>
            <a:endParaRPr lang="en-US" dirty="0" smtClean="0"/>
          </a:p>
          <a:p>
            <a:r>
              <a:rPr lang="en-US" dirty="0" smtClean="0"/>
              <a:t>SAS output </a:t>
            </a:r>
            <a:r>
              <a:rPr lang="en-US" dirty="0" smtClean="0"/>
              <a:t>implications</a:t>
            </a:r>
          </a:p>
          <a:p>
            <a:pPr lvl="1"/>
            <a:r>
              <a:rPr lang="en-US" dirty="0"/>
              <a:t>Where </a:t>
            </a:r>
            <a:r>
              <a:rPr lang="en-US" b="1" i="1" dirty="0" err="1"/>
              <a:t>i</a:t>
            </a:r>
            <a:r>
              <a:rPr lang="en-US" dirty="0"/>
              <a:t> = number of </a:t>
            </a:r>
            <a:r>
              <a:rPr lang="en-US" dirty="0" err="1"/>
              <a:t>trt</a:t>
            </a:r>
            <a:r>
              <a:rPr lang="en-US" dirty="0"/>
              <a:t> groups</a:t>
            </a:r>
          </a:p>
          <a:p>
            <a:pPr lvl="1"/>
            <a:r>
              <a:rPr lang="en-US" dirty="0" smtClean="0"/>
              <a:t>Cumulative logit yields </a:t>
            </a:r>
            <a:r>
              <a:rPr lang="en-US" b="1" i="1" dirty="0" smtClean="0"/>
              <a:t>i</a:t>
            </a:r>
            <a:r>
              <a:rPr lang="en-US" dirty="0" smtClean="0"/>
              <a:t>-1 estimates per person</a:t>
            </a:r>
          </a:p>
          <a:p>
            <a:pPr lvl="1"/>
            <a:r>
              <a:rPr lang="en-US" dirty="0" smtClean="0"/>
              <a:t>Multinomial logistic reg. yields 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estimates per person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gymnastics</a:t>
            </a:r>
          </a:p>
          <a:p>
            <a:pPr lvl="1"/>
            <a:r>
              <a:rPr lang="en-US" dirty="0" smtClean="0"/>
              <a:t>PROC LOGISTIC output data set has </a:t>
            </a:r>
            <a:r>
              <a:rPr lang="en-US" b="1" i="1" dirty="0" err="1" smtClean="0"/>
              <a:t>i</a:t>
            </a:r>
            <a:r>
              <a:rPr lang="en-US" dirty="0" smtClean="0"/>
              <a:t> rows per person</a:t>
            </a:r>
          </a:p>
          <a:p>
            <a:pPr lvl="1"/>
            <a:r>
              <a:rPr lang="en-US" dirty="0" smtClean="0"/>
              <a:t>Tell SAS which PS’s to plot</a:t>
            </a:r>
          </a:p>
          <a:p>
            <a:pPr lvl="1"/>
            <a:r>
              <a:rPr lang="en-US" dirty="0" smtClean="0"/>
              <a:t>Tell SAS w</a:t>
            </a:r>
            <a:r>
              <a:rPr lang="en-US" dirty="0" smtClean="0"/>
              <a:t>hich PS to use to calculate S/IPW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3470" y="648586"/>
            <a:ext cx="9970978" cy="560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453" t="27639" b="49584"/>
          <a:stretch/>
        </p:blipFill>
        <p:spPr>
          <a:xfrm>
            <a:off x="4616450" y="311150"/>
            <a:ext cx="4108450" cy="104140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6832600" y="950211"/>
            <a:ext cx="342900" cy="171450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56100" y="1526916"/>
            <a:ext cx="990600" cy="212984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3470" y="648586"/>
            <a:ext cx="9970978" cy="560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453" t="27639" b="49584"/>
          <a:stretch/>
        </p:blipFill>
        <p:spPr>
          <a:xfrm>
            <a:off x="4616450" y="311150"/>
            <a:ext cx="4108450" cy="104140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6843232" y="831850"/>
            <a:ext cx="342900" cy="171450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81672" y="1689986"/>
            <a:ext cx="990600" cy="191977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3470" y="648586"/>
            <a:ext cx="9970978" cy="5608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7268" r="59971" b="7383"/>
          <a:stretch/>
        </p:blipFill>
        <p:spPr>
          <a:xfrm>
            <a:off x="5422604" y="744279"/>
            <a:ext cx="3253563" cy="298775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4343400" y="1962150"/>
            <a:ext cx="895350" cy="158750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53300" y="1041400"/>
            <a:ext cx="342900" cy="171450"/>
          </a:xfrm>
          <a:prstGeom prst="round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visualize PS’s?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try </a:t>
            </a:r>
            <a:r>
              <a:rPr lang="en-US" dirty="0" smtClean="0"/>
              <a:t>boxplots or density curves (e.g., EPID 722)</a:t>
            </a:r>
            <a:endParaRPr lang="en-US" dirty="0" smtClean="0"/>
          </a:p>
          <a:p>
            <a:r>
              <a:rPr lang="en-US" dirty="0" smtClean="0"/>
              <a:t>Want ATE, so </a:t>
            </a:r>
            <a:r>
              <a:rPr lang="en-US" dirty="0" smtClean="0"/>
              <a:t>want </a:t>
            </a:r>
            <a:r>
              <a:rPr lang="en-US" dirty="0" smtClean="0"/>
              <a:t>to see all </a:t>
            </a:r>
            <a:r>
              <a:rPr lang="en-US" dirty="0" smtClean="0"/>
              <a:t>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Journey within a Journey…!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21337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=0|covariates)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16" y="1825625"/>
            <a:ext cx="57873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=1|covariates)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16" y="1825625"/>
            <a:ext cx="57873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=2|covariates)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16" y="1825625"/>
            <a:ext cx="57873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0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trt</a:t>
            </a:r>
            <a:r>
              <a:rPr lang="en-US" dirty="0" smtClean="0"/>
              <a:t>=3|covariates)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16" y="1825625"/>
            <a:ext cx="57873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5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Gymnastics </a:t>
            </a:r>
            <a:r>
              <a:rPr lang="en-US" dirty="0" smtClean="0">
                <a:sym typeface="Wingdings" panose="05000000000000000000" pitchFamily="2" charset="2"/>
              </a:rPr>
              <a:t> Weights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43470" y="3189766"/>
            <a:ext cx="5645888" cy="233917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Weights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5" y="1878013"/>
            <a:ext cx="773571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Weights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6787" y="1690689"/>
            <a:ext cx="11997573" cy="305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453" t="27639" b="49584"/>
          <a:stretch/>
        </p:blipFill>
        <p:spPr>
          <a:xfrm>
            <a:off x="630140" y="4646428"/>
            <a:ext cx="7885210" cy="1998724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6411431" y="4646428"/>
            <a:ext cx="994143" cy="1998724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3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assess covariate balance?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 </a:t>
            </a:r>
            <a:r>
              <a:rPr lang="en-US" dirty="0"/>
              <a:t>of the </a:t>
            </a:r>
            <a:r>
              <a:rPr lang="en-US" b="1" dirty="0"/>
              <a:t>absolute standardized differences </a:t>
            </a:r>
            <a:r>
              <a:rPr lang="en-US" dirty="0"/>
              <a:t>across all possible treatment comparisons</a:t>
            </a:r>
            <a:endParaRPr lang="en-US" dirty="0" smtClean="0"/>
          </a:p>
          <a:p>
            <a:r>
              <a:rPr lang="en-US" dirty="0"/>
              <a:t>Could cancel out/mask imbalances. Could display each comparison. Think about which comparisons you are doing and present those. </a:t>
            </a:r>
            <a:endParaRPr lang="en-US" dirty="0" smtClean="0"/>
          </a:p>
          <a:p>
            <a:r>
              <a:rPr lang="en-US" dirty="0" smtClean="0"/>
              <a:t>Consider relevant comparisons…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program</a:t>
            </a:r>
          </a:p>
          <a:p>
            <a:pPr lvl="1"/>
            <a:r>
              <a:rPr lang="en-US" dirty="0" smtClean="0"/>
              <a:t>Dissertation</a:t>
            </a:r>
          </a:p>
          <a:p>
            <a:pPr lvl="2"/>
            <a:r>
              <a:rPr lang="en-US" dirty="0" smtClean="0"/>
              <a:t>Aim 2</a:t>
            </a:r>
          </a:p>
          <a:p>
            <a:pPr lvl="3"/>
            <a:r>
              <a:rPr lang="en-US" dirty="0" smtClean="0"/>
              <a:t>IPW Models</a:t>
            </a:r>
          </a:p>
          <a:p>
            <a:pPr lvl="4"/>
            <a:r>
              <a:rPr lang="en-US" dirty="0" smtClean="0"/>
              <a:t>Rabbit Hole 1</a:t>
            </a:r>
          </a:p>
          <a:p>
            <a:pPr lvl="5"/>
            <a:r>
              <a:rPr lang="en-US" dirty="0" smtClean="0"/>
              <a:t>Rabbit Hole 1a</a:t>
            </a:r>
          </a:p>
          <a:p>
            <a:pPr lvl="6"/>
            <a:r>
              <a:rPr lang="en-US" dirty="0" smtClean="0"/>
              <a:t>Rabbit Hole 2…</a:t>
            </a:r>
          </a:p>
          <a:p>
            <a:pPr lvl="7"/>
            <a:r>
              <a:rPr lang="en-US" dirty="0"/>
              <a:t>∞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08746" y="3168502"/>
            <a:ext cx="340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986" y="2983836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Standardized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5" y="1878013"/>
            <a:ext cx="7735710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3992" y="3200400"/>
            <a:ext cx="2413590" cy="138499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Austin PC. Balance diagnostics for comparing the distribution of baseline covariates between treatment groups in propensity-score matched samples. </a:t>
            </a:r>
            <a:r>
              <a:rPr lang="en-US" sz="1200" i="1" dirty="0"/>
              <a:t>Stat Med</a:t>
            </a:r>
            <a:r>
              <a:rPr lang="en-US" sz="1200" dirty="0"/>
              <a:t>. 2009;28(25):3083–3107. doi:10.1002/sim.3697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98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Two PROC MEANS to output STD and MEAN</a:t>
            </a:r>
          </a:p>
          <a:p>
            <a:r>
              <a:rPr lang="en-US" dirty="0" smtClean="0"/>
              <a:t>Merge output datasets</a:t>
            </a:r>
          </a:p>
          <a:p>
            <a:r>
              <a:rPr lang="en-US" dirty="0" err="1"/>
              <a:t>mean_abs_std_diff</a:t>
            </a:r>
            <a:r>
              <a:rPr lang="en-US" dirty="0"/>
              <a:t> = round(mean(</a:t>
            </a:r>
          </a:p>
          <a:p>
            <a:pPr marL="0" indent="0">
              <a:buNone/>
            </a:pPr>
            <a:r>
              <a:rPr lang="en-US" dirty="0"/>
              <a:t>		abs((pct_1 - pct_0)/</a:t>
            </a:r>
            <a:r>
              <a:rPr lang="en-US" dirty="0" err="1"/>
              <a:t>sqrt</a:t>
            </a:r>
            <a:r>
              <a:rPr lang="en-US" dirty="0"/>
              <a:t>(((std_1*std_1) + (std_0*std_0))/2)),</a:t>
            </a:r>
          </a:p>
          <a:p>
            <a:pPr marL="0" indent="0">
              <a:buNone/>
            </a:pPr>
            <a:r>
              <a:rPr lang="en-US" dirty="0"/>
              <a:t>		abs((pct_1 - pct_2)/</a:t>
            </a:r>
            <a:r>
              <a:rPr lang="en-US" dirty="0" err="1"/>
              <a:t>sqrt</a:t>
            </a:r>
            <a:r>
              <a:rPr lang="en-US" dirty="0"/>
              <a:t>(((std_1*std_1) + (std_2*std_2))/2)),</a:t>
            </a:r>
          </a:p>
          <a:p>
            <a:pPr marL="0" indent="0">
              <a:buNone/>
            </a:pPr>
            <a:r>
              <a:rPr lang="en-US" dirty="0"/>
              <a:t>		abs((pct_1 - pct_3)/</a:t>
            </a:r>
            <a:r>
              <a:rPr lang="en-US" dirty="0" err="1"/>
              <a:t>sqrt</a:t>
            </a:r>
            <a:r>
              <a:rPr lang="en-US" dirty="0"/>
              <a:t>(((std_1*std_1) + (std_3*std_3))/2)),</a:t>
            </a:r>
          </a:p>
          <a:p>
            <a:pPr marL="0" indent="0">
              <a:buNone/>
            </a:pPr>
            <a:r>
              <a:rPr lang="en-US" dirty="0"/>
              <a:t>		abs((pct_2 - pct_0)/</a:t>
            </a:r>
            <a:r>
              <a:rPr lang="en-US" dirty="0" err="1"/>
              <a:t>sqrt</a:t>
            </a:r>
            <a:r>
              <a:rPr lang="en-US" dirty="0"/>
              <a:t>(((std_2*std_2) + (std_0*std_0))/2)),</a:t>
            </a:r>
          </a:p>
          <a:p>
            <a:pPr marL="0" indent="0">
              <a:buNone/>
            </a:pPr>
            <a:r>
              <a:rPr lang="en-US" dirty="0"/>
              <a:t>		abs((pct_2 - pct_3)/</a:t>
            </a:r>
            <a:r>
              <a:rPr lang="en-US" dirty="0" err="1"/>
              <a:t>sqrt</a:t>
            </a:r>
            <a:r>
              <a:rPr lang="en-US" dirty="0"/>
              <a:t>(((std_2*std_2) + (std_3*std_3))/2)),</a:t>
            </a:r>
          </a:p>
          <a:p>
            <a:pPr marL="0" indent="0">
              <a:buNone/>
            </a:pPr>
            <a:r>
              <a:rPr lang="en-US" dirty="0"/>
              <a:t>		abs((pct_3 - pct_0)/</a:t>
            </a:r>
            <a:r>
              <a:rPr lang="en-US" dirty="0" err="1"/>
              <a:t>sqrt</a:t>
            </a:r>
            <a:r>
              <a:rPr lang="en-US" dirty="0"/>
              <a:t>(((std_3*std_3) + (std_0*std_0))/2))	</a:t>
            </a:r>
          </a:p>
          <a:p>
            <a:pPr marL="0" indent="0">
              <a:buNone/>
            </a:pPr>
            <a:r>
              <a:rPr lang="en-US" dirty="0"/>
              <a:t>			), .001);</a:t>
            </a:r>
          </a:p>
        </p:txBody>
      </p:sp>
    </p:spTree>
    <p:extLst>
      <p:ext uri="{BB962C8B-B14F-4D97-AF65-F5344CB8AC3E}">
        <p14:creationId xmlns:p14="http://schemas.microsoft.com/office/powerpoint/2010/main" val="121508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 Balance Assessment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363" r="24549" b="20284"/>
          <a:stretch/>
        </p:blipFill>
        <p:spPr>
          <a:xfrm>
            <a:off x="914400" y="2196281"/>
            <a:ext cx="7315200" cy="872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83" t="-1" r="21229" b="26244"/>
          <a:stretch/>
        </p:blipFill>
        <p:spPr>
          <a:xfrm>
            <a:off x="914400" y="3841425"/>
            <a:ext cx="7315200" cy="715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0616" r="20970" b="26243"/>
          <a:stretch/>
        </p:blipFill>
        <p:spPr>
          <a:xfrm>
            <a:off x="914400" y="5328951"/>
            <a:ext cx="7315200" cy="706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7126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Unweighted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288169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IPW Weighted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77569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S_IPW Weighted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Looks Like With More Data…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58" r="19775"/>
          <a:stretch/>
        </p:blipFill>
        <p:spPr>
          <a:xfrm>
            <a:off x="1417305" y="2573080"/>
            <a:ext cx="6309389" cy="337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7305" y="19010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S_IPW Weighted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97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Estimates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515" r="57976"/>
          <a:stretch/>
        </p:blipFill>
        <p:spPr>
          <a:xfrm>
            <a:off x="914400" y="1616148"/>
            <a:ext cx="3242930" cy="3580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989" r="62500" b="47965"/>
          <a:stretch/>
        </p:blipFill>
        <p:spPr>
          <a:xfrm>
            <a:off x="5172382" y="1616148"/>
            <a:ext cx="3342968" cy="18075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16818" y="2211572"/>
            <a:ext cx="696075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9506" t="31391" r="22311" b="40702"/>
          <a:stretch/>
        </p:blipFill>
        <p:spPr>
          <a:xfrm>
            <a:off x="3211033" y="4836754"/>
            <a:ext cx="5406814" cy="17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RR’s </a:t>
            </a:r>
            <a:r>
              <a:rPr lang="en-US" dirty="0" smtClean="0"/>
              <a:t>with 95% CI’s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12187"/>
              </p:ext>
            </p:extLst>
          </p:nvPr>
        </p:nvGraphicFramePr>
        <p:xfrm>
          <a:off x="628650" y="1825625"/>
          <a:ext cx="78867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172129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21388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866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Excel/</a:t>
                      </a:r>
                      <a:r>
                        <a:rPr lang="en-US" baseline="0" dirty="0" smtClean="0"/>
                        <a:t>By Hand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 (0.16, 1.59)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2v0: 0.75 (0.32, 1.74)</a:t>
                      </a:r>
                    </a:p>
                    <a:p>
                      <a:r>
                        <a:rPr lang="en-US" dirty="0" smtClean="0"/>
                        <a:t>3v0: 1.00 (0.54, 1.86)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</a:p>
                    <a:p>
                      <a:r>
                        <a:rPr lang="en-US" dirty="0" smtClean="0"/>
                        <a:t>2v0: 0.75</a:t>
                      </a:r>
                    </a:p>
                    <a:p>
                      <a:r>
                        <a:rPr lang="en-US" dirty="0" smtClean="0"/>
                        <a:t>3v0: 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6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MVLR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0.59</a:t>
                      </a:r>
                      <a:r>
                        <a:rPr lang="en-US" baseline="0" dirty="0" smtClean="0"/>
                        <a:t> (0.16, 2.19)</a:t>
                      </a:r>
                    </a:p>
                    <a:p>
                      <a:r>
                        <a:rPr lang="en-US" baseline="0" dirty="0" smtClean="0"/>
                        <a:t>2v0: 0.83 (0.33, 2.04)</a:t>
                      </a:r>
                    </a:p>
                    <a:p>
                      <a:r>
                        <a:rPr lang="en-US" baseline="0" dirty="0" smtClean="0"/>
                        <a:t>3v0: 1.26 (0.31, 5.05)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S_IPW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</a:t>
                      </a:r>
                      <a:r>
                        <a:rPr lang="en-US" baseline="0" dirty="0" smtClean="0"/>
                        <a:t> 0.50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2v0: 0.45</a:t>
                      </a:r>
                    </a:p>
                    <a:p>
                      <a:r>
                        <a:rPr lang="en-US" dirty="0" smtClean="0"/>
                        <a:t>3v0: 1.05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5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4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RR’s </a:t>
            </a:r>
            <a:r>
              <a:rPr lang="en-US" dirty="0" smtClean="0"/>
              <a:t>with 95% CI’s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172129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21388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866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Excel/</a:t>
                      </a:r>
                      <a:r>
                        <a:rPr lang="en-US" baseline="0" dirty="0" smtClean="0"/>
                        <a:t>By Hand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 (0.16, 1.59)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2v0: 0.75 (0.32, 1.74)</a:t>
                      </a:r>
                    </a:p>
                    <a:p>
                      <a:r>
                        <a:rPr lang="en-US" dirty="0" smtClean="0"/>
                        <a:t>3v0: 1.00 (0.54, 1.86)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</a:p>
                    <a:p>
                      <a:r>
                        <a:rPr lang="en-US" dirty="0" smtClean="0"/>
                        <a:t>2v0: 0.75</a:t>
                      </a:r>
                    </a:p>
                    <a:p>
                      <a:r>
                        <a:rPr lang="en-US" dirty="0" smtClean="0"/>
                        <a:t>3v0: 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6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MVLR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0.59</a:t>
                      </a:r>
                      <a:r>
                        <a:rPr lang="en-US" baseline="0" dirty="0" smtClean="0"/>
                        <a:t> (0.16, 2.19)</a:t>
                      </a:r>
                    </a:p>
                    <a:p>
                      <a:r>
                        <a:rPr lang="en-US" baseline="0" dirty="0" smtClean="0"/>
                        <a:t>2v0: 0.83 (0.33, 2.04)</a:t>
                      </a:r>
                    </a:p>
                    <a:p>
                      <a:r>
                        <a:rPr lang="en-US" baseline="0" dirty="0" smtClean="0"/>
                        <a:t>3v0: 1.26 (0.31, 5.05)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S_IPW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</a:t>
                      </a:r>
                      <a:r>
                        <a:rPr lang="en-US" baseline="0" dirty="0" smtClean="0"/>
                        <a:t> 0.50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2v0: 0.45</a:t>
                      </a:r>
                    </a:p>
                    <a:p>
                      <a:r>
                        <a:rPr lang="en-US" dirty="0" smtClean="0"/>
                        <a:t>3v0: 1.05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5032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00941" y="2126511"/>
            <a:ext cx="4821862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00941" y="4854604"/>
            <a:ext cx="4821862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RR’s </a:t>
            </a:r>
            <a:r>
              <a:rPr lang="en-US" dirty="0" smtClean="0"/>
              <a:t>with 95% CI’s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172129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21388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866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Excel/</a:t>
                      </a:r>
                      <a:r>
                        <a:rPr lang="en-US" baseline="0" dirty="0" smtClean="0"/>
                        <a:t>By Hand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 (0.16, 1.59)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2v0: 0.75 (0.32, 1.74)</a:t>
                      </a:r>
                    </a:p>
                    <a:p>
                      <a:r>
                        <a:rPr lang="en-US" dirty="0" smtClean="0"/>
                        <a:t>3v0: 1.00 (0.54, 1.86)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</a:p>
                    <a:p>
                      <a:r>
                        <a:rPr lang="en-US" dirty="0" smtClean="0"/>
                        <a:t>2v0: 0.75</a:t>
                      </a:r>
                    </a:p>
                    <a:p>
                      <a:r>
                        <a:rPr lang="en-US" dirty="0" smtClean="0"/>
                        <a:t>3v0: 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6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MVLR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0.59</a:t>
                      </a:r>
                      <a:r>
                        <a:rPr lang="en-US" baseline="0" dirty="0" smtClean="0"/>
                        <a:t> (0.16, 2.19)</a:t>
                      </a:r>
                    </a:p>
                    <a:p>
                      <a:r>
                        <a:rPr lang="en-US" baseline="0" dirty="0" smtClean="0"/>
                        <a:t>2v0: 0.83 (0.33, 2.04)</a:t>
                      </a:r>
                    </a:p>
                    <a:p>
                      <a:r>
                        <a:rPr lang="en-US" baseline="0" dirty="0" smtClean="0"/>
                        <a:t>3v0: 1.26 (0.31, 5.05)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S_IPW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 0.50</a:t>
                      </a:r>
                      <a:r>
                        <a:rPr lang="en-US" baseline="0" dirty="0" smtClean="0"/>
                        <a:t> (0.16, 1.54)</a:t>
                      </a:r>
                    </a:p>
                    <a:p>
                      <a:r>
                        <a:rPr lang="en-US" baseline="0" dirty="0" smtClean="0"/>
                        <a:t>2v0: 0.45 (0.12, 1.63)</a:t>
                      </a:r>
                    </a:p>
                    <a:p>
                      <a:r>
                        <a:rPr lang="en-US" baseline="0" dirty="0" smtClean="0"/>
                        <a:t>3v0: 1.05 (0.66, 1.67)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1v0:</a:t>
                      </a:r>
                      <a:r>
                        <a:rPr lang="en-US" baseline="0" dirty="0" smtClean="0"/>
                        <a:t> 0.50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2v0: 0.45</a:t>
                      </a:r>
                    </a:p>
                    <a:p>
                      <a:r>
                        <a:rPr lang="en-US" dirty="0" smtClean="0"/>
                        <a:t>3v0: 1.05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5032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648048" y="3062176"/>
            <a:ext cx="4821862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48048" y="4854604"/>
            <a:ext cx="4821862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Life Example (n=953)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547693"/>
              </p:ext>
            </p:extLst>
          </p:nvPr>
        </p:nvGraphicFramePr>
        <p:xfrm>
          <a:off x="628650" y="2125611"/>
          <a:ext cx="7296150" cy="154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678794725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449746825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424048326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15123448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1038808290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683615186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831678693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556482004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98229224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9477186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418034684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Contrast Estimate Results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291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Standard</a:t>
                      </a:r>
                      <a:br>
                        <a:rPr lang="en-US" sz="950">
                          <a:effectLst/>
                        </a:rPr>
                      </a:br>
                      <a:r>
                        <a:rPr lang="en-US" sz="95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Alpha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334018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9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use: 1-1.99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1.1634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0.8070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1.6773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0.1514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0.1866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-0.2144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0.5172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0.4173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05935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2-4.99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0.9087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1.7330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0.2271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-0.0958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0.5499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68691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5+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1.0955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0.7890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1.5210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0.0912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-0.2369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0.4194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0.5859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9784008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1589"/>
              </p:ext>
            </p:extLst>
          </p:nvPr>
        </p:nvGraphicFramePr>
        <p:xfrm>
          <a:off x="628650" y="4480029"/>
          <a:ext cx="7296150" cy="154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3652524634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1248520699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3117139741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22300802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3154840463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520922003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73121109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3045976895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411994222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929556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829011605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Contrast Estimate Results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201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Label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Standard</a:t>
                      </a:r>
                      <a:br>
                        <a:rPr lang="en-US" sz="950">
                          <a:effectLst/>
                        </a:rPr>
                      </a:br>
                      <a:r>
                        <a:rPr lang="en-US" sz="95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Alpha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333251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use: 1-1.99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1.2088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0.8272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1.7664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0.1896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0.1935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-0.1897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0.5689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0.3272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95698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2-4.99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1.2495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0.8955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1.7435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0.2228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0.1700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-0.1104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0.1900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14536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5+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1.0246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0.7235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1.4510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0.0243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0.1775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-0.3237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0.3723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0.8912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866440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38791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S_IPW Weighted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6394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MVLR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1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Life Example (n=953)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2125611"/>
          <a:ext cx="7296150" cy="154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678794725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449746825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424048326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15123448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1038808290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683615186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831678693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556482004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98229224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9477186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418034684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Contrast Estimate Results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291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Standard</a:t>
                      </a:r>
                      <a:br>
                        <a:rPr lang="en-US" sz="950">
                          <a:effectLst/>
                        </a:rPr>
                      </a:br>
                      <a:r>
                        <a:rPr lang="en-US" sz="95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Alpha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334018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9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use: 1-1.99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1.1634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0.8070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1.6773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0.1514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0.1866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-0.2144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0.5172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0.4173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05935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2-4.99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0.9087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1.7330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0.2271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-0.0958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0.5499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68691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5+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1.0955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0.7890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1.5210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0.0912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0.1674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-0.2369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0.4194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0.5859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9784008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650" y="4480029"/>
          <a:ext cx="7296150" cy="154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3652524634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1248520699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3117139741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22300802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3154840463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520922003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73121109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3045976895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411994222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929556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829011605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Contrast Estimate Results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201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Label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 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Standard</a:t>
                      </a:r>
                      <a:br>
                        <a:rPr lang="en-US" sz="950">
                          <a:effectLst/>
                        </a:rPr>
                      </a:br>
                      <a:r>
                        <a:rPr lang="en-US" sz="95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Alpha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L'Beta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Chi-Square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Pr &gt; ChiSq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333251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Confidence Limits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9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use: 1-1.99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1.2088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0.8272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1.7664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0.1896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0.1935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-0.1897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0.5689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0.3272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95698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2-4.99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1.2495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0.8955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1.7435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0.2228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0.1700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-0.1104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0.5559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0.1900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14536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Risk of fibroids by duration of use 5+ yrs v &lt;12mos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1.0246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0.7235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1.4510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0.0243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0.1775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-0.3237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0.3723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0.8912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866440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38791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S_IPW Weighted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6394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MVLR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161069" y="2675550"/>
            <a:ext cx="1911201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61069" y="5029968"/>
            <a:ext cx="1911201" cy="999461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presented January 14, </a:t>
            </a:r>
            <a:r>
              <a:rPr lang="en-US" dirty="0" smtClean="0"/>
              <a:t>2019 (83 days ago)</a:t>
            </a:r>
          </a:p>
          <a:p>
            <a:r>
              <a:rPr lang="en-US" dirty="0" smtClean="0"/>
              <a:t>Got as far as PS curves</a:t>
            </a:r>
          </a:p>
          <a:p>
            <a:r>
              <a:rPr lang="en-US" dirty="0" smtClean="0"/>
              <a:t>February ~27, 2019 first complete, successful run!</a:t>
            </a:r>
          </a:p>
          <a:p>
            <a:r>
              <a:rPr lang="en-US" dirty="0" smtClean="0"/>
              <a:t>MJF Research Group suggested Excel experiment to compare SAS to hand </a:t>
            </a:r>
            <a:r>
              <a:rPr lang="en-US" dirty="0" smtClean="0"/>
              <a:t>calculations</a:t>
            </a:r>
          </a:p>
          <a:p>
            <a:r>
              <a:rPr lang="en-US" dirty="0" smtClean="0"/>
              <a:t>GitHub: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github.com/srhoffma/non_binary_exposure_IPW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241" y="2610072"/>
            <a:ext cx="3730699" cy="1325563"/>
          </a:xfrm>
        </p:spPr>
        <p:txBody>
          <a:bodyPr/>
          <a:lstStyle/>
          <a:p>
            <a:pPr algn="ctr"/>
            <a:r>
              <a:rPr lang="en-US" dirty="0" smtClean="0"/>
              <a:t>A Journey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" y="311962"/>
            <a:ext cx="4527524" cy="6173897"/>
          </a:xfrm>
        </p:spPr>
      </p:pic>
    </p:spTree>
    <p:extLst>
      <p:ext uri="{BB962C8B-B14F-4D97-AF65-F5344CB8AC3E}">
        <p14:creationId xmlns:p14="http://schemas.microsoft.com/office/powerpoint/2010/main" val="41942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with non-binary confounders using dissertation data!</a:t>
            </a:r>
          </a:p>
          <a:p>
            <a:r>
              <a:rPr lang="en-US" dirty="0" smtClean="0"/>
              <a:t>Refine covariate balance assessment approach</a:t>
            </a:r>
          </a:p>
          <a:p>
            <a:r>
              <a:rPr lang="en-US" dirty="0" smtClean="0"/>
              <a:t>Consider why S_IPW weighted SMD bigger than IPW weighted SMD</a:t>
            </a:r>
          </a:p>
          <a:p>
            <a:r>
              <a:rPr lang="en-US" dirty="0" smtClean="0"/>
              <a:t>Try for 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Breskin</a:t>
            </a:r>
          </a:p>
          <a:p>
            <a:r>
              <a:rPr lang="en-US" dirty="0" smtClean="0"/>
              <a:t>Mitch Conover</a:t>
            </a:r>
          </a:p>
          <a:p>
            <a:r>
              <a:rPr lang="en-US" dirty="0" smtClean="0"/>
              <a:t>Ashley </a:t>
            </a:r>
            <a:r>
              <a:rPr lang="en-US" dirty="0" err="1" smtClean="0"/>
              <a:t>Naimi</a:t>
            </a:r>
            <a:endParaRPr lang="en-US" dirty="0" smtClean="0"/>
          </a:p>
          <a:p>
            <a:r>
              <a:rPr lang="en-US" dirty="0" smtClean="0"/>
              <a:t>Rebecca Stebbins </a:t>
            </a:r>
          </a:p>
          <a:p>
            <a:r>
              <a:rPr lang="en-US" dirty="0" smtClean="0"/>
              <a:t>Committee Members </a:t>
            </a:r>
          </a:p>
          <a:p>
            <a:pPr lvl="1"/>
            <a:r>
              <a:rPr lang="en-US" dirty="0" smtClean="0"/>
              <a:t>Quaker Harmon</a:t>
            </a:r>
          </a:p>
          <a:p>
            <a:pPr lvl="1"/>
            <a:r>
              <a:rPr lang="en-US" dirty="0" smtClean="0"/>
              <a:t>Charlie Poole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Hudgens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Michele </a:t>
            </a:r>
            <a:r>
              <a:rPr lang="en-US" dirty="0" err="1" smtClean="0"/>
              <a:t>Jonsson</a:t>
            </a:r>
            <a:r>
              <a:rPr lang="en-US" dirty="0" smtClean="0"/>
              <a:t> Funk</a:t>
            </a:r>
          </a:p>
        </p:txBody>
      </p:sp>
    </p:spTree>
    <p:extLst>
      <p:ext uri="{BB962C8B-B14F-4D97-AF65-F5344CB8AC3E}">
        <p14:creationId xmlns:p14="http://schemas.microsoft.com/office/powerpoint/2010/main" val="31764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for Code/Excel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srhoffma@live.unc.edu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github.com/srhoffma/non_binary_exposure_IPW.git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6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21" y="2967335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088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max weights as well</a:t>
            </a:r>
          </a:p>
          <a:p>
            <a:r>
              <a:rPr lang="en-US" dirty="0" smtClean="0"/>
              <a:t>Why SIPW bigger MSD?</a:t>
            </a:r>
          </a:p>
          <a:p>
            <a:r>
              <a:rPr lang="en-US" dirty="0"/>
              <a:t>ATE (average treatment effect) -- such that if the entire population had received treatment </a:t>
            </a:r>
            <a:r>
              <a:rPr lang="en-US" dirty="0" err="1"/>
              <a:t>i</a:t>
            </a:r>
            <a:r>
              <a:rPr lang="en-US" dirty="0"/>
              <a:t> compared to all of the study population receiving treatment </a:t>
            </a:r>
            <a:r>
              <a:rPr lang="en-US" dirty="0" smtClean="0"/>
              <a:t>0</a:t>
            </a:r>
          </a:p>
          <a:p>
            <a:r>
              <a:rPr lang="en-US" dirty="0"/>
              <a:t>ATT multiply weights by the </a:t>
            </a:r>
            <a:r>
              <a:rPr lang="en-US" dirty="0" err="1"/>
              <a:t>ps</a:t>
            </a:r>
            <a:r>
              <a:rPr lang="en-US" dirty="0"/>
              <a:t>, rendering exposed as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3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Helpful Papers (And How I Got Them)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Niami</a:t>
            </a:r>
            <a:r>
              <a:rPr lang="en-US" dirty="0" smtClean="0"/>
              <a:t> (via Poole)</a:t>
            </a:r>
          </a:p>
          <a:p>
            <a:r>
              <a:rPr lang="en-US" dirty="0" smtClean="0"/>
              <a:t>Reporting (via </a:t>
            </a:r>
            <a:r>
              <a:rPr lang="en-US" dirty="0" err="1" smtClean="0"/>
              <a:t>Hudgens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(via SER Digital chat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most important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do I not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interpretability</a:t>
            </a:r>
          </a:p>
          <a:p>
            <a:r>
              <a:rPr lang="en-US" dirty="0" smtClean="0"/>
              <a:t>Fit more covariates</a:t>
            </a:r>
          </a:p>
          <a:p>
            <a:r>
              <a:rPr lang="en-US" dirty="0" smtClean="0"/>
              <a:t>Transparent (can look at covariate balance)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IPW normally taught in binary exposures</a:t>
            </a:r>
          </a:p>
          <a:p>
            <a:r>
              <a:rPr lang="en-US" dirty="0" smtClean="0"/>
              <a:t>No leads on how to do this for non-binary exposures</a:t>
            </a:r>
          </a:p>
          <a:p>
            <a:r>
              <a:rPr lang="en-US" dirty="0" smtClean="0"/>
              <a:t>Not something I have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Literature, including code and class notes</a:t>
            </a:r>
          </a:p>
          <a:p>
            <a:r>
              <a:rPr lang="en-US" dirty="0" smtClean="0"/>
              <a:t>Other minds at UNC and beyond</a:t>
            </a:r>
          </a:p>
          <a:p>
            <a:r>
              <a:rPr lang="en-US" dirty="0" smtClean="0"/>
              <a:t>What SAS gives me/Empiricism/Actually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 722: Brookhart Code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overlap of the PS distributions by treatment </a:t>
            </a:r>
            <a:r>
              <a:rPr lang="en-US" dirty="0" smtClean="0"/>
              <a:t>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weighted and unweighted Table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linear regression for final estimate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 rot="10800000">
            <a:off x="7517219" y="1690689"/>
            <a:ext cx="1148316" cy="23709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1640</Words>
  <Application>Microsoft Office PowerPoint</Application>
  <PresentationFormat>On-screen Show (4:3)</PresentationFormat>
  <Paragraphs>443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Wingdings</vt:lpstr>
      <vt:lpstr>Office Theme</vt:lpstr>
      <vt:lpstr>IPW for non-binary exposures </vt:lpstr>
      <vt:lpstr>A Journey within a Journey…!</vt:lpstr>
      <vt:lpstr>Levels</vt:lpstr>
      <vt:lpstr>Updates</vt:lpstr>
      <vt:lpstr>The most important question</vt:lpstr>
      <vt:lpstr>Why IPW?</vt:lpstr>
      <vt:lpstr>What do I need to do this?</vt:lpstr>
      <vt:lpstr>Three Resources</vt:lpstr>
      <vt:lpstr>EPID 722: Brookhart Code Steps</vt:lpstr>
      <vt:lpstr>Presenting SAS Code Alongside Excel Example</vt:lpstr>
      <vt:lpstr>PowerPoint Presentation</vt:lpstr>
      <vt:lpstr>SAS Code Steps</vt:lpstr>
      <vt:lpstr>Defining Success</vt:lpstr>
      <vt:lpstr>So… What are the weights?</vt:lpstr>
      <vt:lpstr>What model to estimate PS’s?</vt:lpstr>
      <vt:lpstr>PowerPoint Presentation</vt:lpstr>
      <vt:lpstr>PowerPoint Presentation</vt:lpstr>
      <vt:lpstr>PowerPoint Presentation</vt:lpstr>
      <vt:lpstr>How to visualize PS’s?</vt:lpstr>
      <vt:lpstr>PowerPoint Presentation</vt:lpstr>
      <vt:lpstr>P(trt=0|covariates)</vt:lpstr>
      <vt:lpstr>P(trt=1|covariates)</vt:lpstr>
      <vt:lpstr>P(trt=2|covariates)</vt:lpstr>
      <vt:lpstr>P(trt=3|covariates)</vt:lpstr>
      <vt:lpstr>Data Gymnastics  Weights</vt:lpstr>
      <vt:lpstr>PowerPoint Presentation</vt:lpstr>
      <vt:lpstr>Calculation of Weights</vt:lpstr>
      <vt:lpstr>Distribution of Weights</vt:lpstr>
      <vt:lpstr>How to assess covariate balance?</vt:lpstr>
      <vt:lpstr>Absolute Standardized Difference</vt:lpstr>
      <vt:lpstr>Formula</vt:lpstr>
      <vt:lpstr>Covariate Balance Assessment</vt:lpstr>
      <vt:lpstr>What This Looks Like With More Data…</vt:lpstr>
      <vt:lpstr>Weighted Estimates</vt:lpstr>
      <vt:lpstr>RR’s with 95% CI’s</vt:lpstr>
      <vt:lpstr>RR’s with 95% CI’s</vt:lpstr>
      <vt:lpstr>RR’s with 95% CI’s</vt:lpstr>
      <vt:lpstr>A Real Life Example (n=953)</vt:lpstr>
      <vt:lpstr>A Real Life Example (n=953)</vt:lpstr>
      <vt:lpstr>A Journey</vt:lpstr>
      <vt:lpstr>Next…</vt:lpstr>
      <vt:lpstr>Thank You!</vt:lpstr>
      <vt:lpstr>Contact Information for Code/Excel</vt:lpstr>
      <vt:lpstr>PowerPoint Presentation</vt:lpstr>
      <vt:lpstr>PowerPoint Presentation</vt:lpstr>
      <vt:lpstr>Three Helpful Papers (And How I Got Them)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IPW for non-binary exposures </dc:title>
  <dc:creator>Hoffman, Sarah R.</dc:creator>
  <cp:lastModifiedBy>Hoffman, Sarah R.</cp:lastModifiedBy>
  <cp:revision>162</cp:revision>
  <dcterms:created xsi:type="dcterms:W3CDTF">2019-01-12T16:37:26Z</dcterms:created>
  <dcterms:modified xsi:type="dcterms:W3CDTF">2019-04-08T18:27:07Z</dcterms:modified>
</cp:coreProperties>
</file>