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0" r:id="rId3"/>
    <p:sldId id="271" r:id="rId4"/>
    <p:sldId id="273" r:id="rId5"/>
    <p:sldId id="274" r:id="rId6"/>
    <p:sldId id="275" r:id="rId7"/>
    <p:sldId id="272" r:id="rId8"/>
    <p:sldId id="261" r:id="rId9"/>
    <p:sldId id="276" r:id="rId10"/>
    <p:sldId id="259" r:id="rId11"/>
    <p:sldId id="277" r:id="rId12"/>
    <p:sldId id="278" r:id="rId13"/>
    <p:sldId id="281" r:id="rId14"/>
    <p:sldId id="258" r:id="rId15"/>
    <p:sldId id="264" r:id="rId16"/>
    <p:sldId id="268" r:id="rId17"/>
    <p:sldId id="265" r:id="rId18"/>
    <p:sldId id="267" r:id="rId19"/>
    <p:sldId id="284" r:id="rId20"/>
    <p:sldId id="282" r:id="rId21"/>
    <p:sldId id="266" r:id="rId22"/>
    <p:sldId id="285" r:id="rId23"/>
    <p:sldId id="290" r:id="rId24"/>
    <p:sldId id="283" r:id="rId25"/>
    <p:sldId id="287" r:id="rId26"/>
    <p:sldId id="286" r:id="rId27"/>
    <p:sldId id="288" r:id="rId28"/>
    <p:sldId id="291" r:id="rId29"/>
    <p:sldId id="289" r:id="rId30"/>
    <p:sldId id="292" r:id="rId31"/>
    <p:sldId id="293" r:id="rId32"/>
    <p:sldId id="294" r:id="rId33"/>
    <p:sldId id="296" r:id="rId34"/>
    <p:sldId id="263" r:id="rId35"/>
    <p:sldId id="269" r:id="rId36"/>
    <p:sldId id="260" r:id="rId37"/>
    <p:sldId id="280" r:id="rId38"/>
    <p:sldId id="25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65" autoAdjust="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7567-AD7A-4948-8456-BB094731098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1B85-5880-49E8-B0C3-DBE2DF48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1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this relates to my own data…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noted… continuous</a:t>
            </a:r>
            <a:r>
              <a:rPr lang="en-US" baseline="0" dirty="0" smtClean="0"/>
              <a:t> exposures…</a:t>
            </a:r>
          </a:p>
          <a:p>
            <a:r>
              <a:rPr lang="en-US" baseline="0" dirty="0" smtClean="0"/>
              <a:t>To wrap one’s mind around it can be a challenging 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r>
              <a:rPr lang="en-US" baseline="0" dirty="0" smtClean="0"/>
              <a:t> of what?</a:t>
            </a:r>
          </a:p>
          <a:p>
            <a:r>
              <a:rPr lang="en-US" baseline="0" dirty="0" smtClean="0"/>
              <a:t>Hey! That’s essentially what I’m doing, just with more categories!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2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“quantile binning is a relatively simple approach that makes no assumptions about the distribution of the exposure”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Simulation paper,</a:t>
            </a:r>
            <a:r>
              <a:rPr lang="en-US" baseline="0" dirty="0" smtClean="0"/>
              <a:t> not usually the 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6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PS</a:t>
            </a:r>
            <a:r>
              <a:rPr lang="en-US" baseline="0" dirty="0" smtClean="0"/>
              <a:t> model has exposure as the dependent variable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Hudgens</a:t>
            </a:r>
            <a:endParaRPr lang="en-US" dirty="0" smtClean="0"/>
          </a:p>
          <a:p>
            <a:r>
              <a:rPr lang="en-US" dirty="0" smtClean="0"/>
              <a:t>Assembled</a:t>
            </a:r>
            <a:r>
              <a:rPr lang="en-US" baseline="0" dirty="0" smtClean="0"/>
              <a:t> a document for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how we are taught in class… </a:t>
            </a:r>
          </a:p>
          <a:p>
            <a:r>
              <a:rPr lang="en-US" baseline="0" dirty="0" smtClean="0"/>
              <a:t>Estimate P(observed exposure)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Hudgens</a:t>
            </a:r>
            <a:endParaRPr lang="en-US" dirty="0" smtClean="0"/>
          </a:p>
          <a:p>
            <a:r>
              <a:rPr lang="en-US" dirty="0" smtClean="0"/>
              <a:t>Assembled</a:t>
            </a:r>
            <a:r>
              <a:rPr lang="en-US" baseline="0" dirty="0" smtClean="0"/>
              <a:t> a document for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Smoking income BMI age at menarche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Smoking income BMI age at menarche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Smoking income BMI age at menarche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Smoking income BMI age at menarche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1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 don’t understand it for myself yet.”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Committee Members who helped with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this slide in May when discussing Aim</a:t>
            </a:r>
            <a:r>
              <a:rPr lang="en-US" baseline="0" dirty="0" smtClean="0"/>
              <a:t> 1</a:t>
            </a:r>
          </a:p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November 2010 to December 2012, we screened 3200 women, and 89% were found to be eligible for the study”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Ford Health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HFHS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est. 1915 letters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“website (detroitself.org); fliers, brochures at health care clinics (all obstetrics and gynecology clinics were contacted and, if willing to participate, were sent brochures to display); local radio, television, newspaper, and magazine advertisements; and information booths at community events”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“Enrollment was not complete until the clinic visit and the four questionnaires (CATI, CAWI, FFQ, and self-administered Pre-enrollment Questionnaire) were completed.”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https://www.ncbi.nlm.nih.gov/pubmed/26334691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8623C-DE31-455D-9F1D-994A6E902D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this slide in May when discussing Aim</a:t>
            </a:r>
            <a:r>
              <a:rPr lang="en-US" baseline="0" dirty="0" smtClean="0"/>
              <a:t> 1 (no aim is every complete)</a:t>
            </a:r>
          </a:p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November 2010 to December 2012, we screened 3200 women, and 89% were found to be eligible for the study”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Ford Health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HFHS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est. 1915 letters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“website (detroitself.org); fliers, brochures at health care clinics (all obstetrics and gynecology clinics were contacted and, if willing to participate, were sent brochures to display); local radio, television, newspaper, and magazine advertisements; and information booths at community events”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“Enrollment was not complete until the clinic visit and the four questionnaires (CATI, CAWI, FFQ, and self-administered Pre-enrollment Questionnaire) were completed.”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https://www.ncbi.nlm.nih.gov/pubmed/26334691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8623C-DE31-455D-9F1D-994A6E902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in life is to fill out this table</a:t>
            </a:r>
          </a:p>
          <a:p>
            <a:r>
              <a:rPr lang="en-US" dirty="0" smtClean="0"/>
              <a:t>Approach to filling out this table</a:t>
            </a:r>
          </a:p>
          <a:p>
            <a:r>
              <a:rPr lang="en-US" dirty="0" smtClean="0"/>
              <a:t>Name exposures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opposed to conditional model</a:t>
            </a:r>
          </a:p>
          <a:p>
            <a:r>
              <a:rPr lang="en-US" dirty="0" smtClean="0"/>
              <a:t>No comment on the philosophy,</a:t>
            </a:r>
            <a:r>
              <a:rPr lang="en-US" baseline="0" dirty="0" smtClean="0"/>
              <a:t> as that is another presentation altogether</a:t>
            </a:r>
          </a:p>
          <a:p>
            <a:r>
              <a:rPr lang="en-US" baseline="0" dirty="0" smtClean="0"/>
              <a:t>Focus on the mechanics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somebody gives</a:t>
            </a:r>
            <a:r>
              <a:rPr lang="en-US" baseline="0" dirty="0" smtClean="0"/>
              <a:t> me a task, my next thought is… Gaps… To be fair…2015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 = propensity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Literature, other people, and experience (Trial &amp; Error).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FA60-B06D-4F13-AFDE-94EB3EEB082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IPW for non-binary exposures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Ruth Hoffman</a:t>
            </a:r>
          </a:p>
          <a:p>
            <a:r>
              <a:rPr lang="en-US" dirty="0" smtClean="0"/>
              <a:t>January 14, 2019</a:t>
            </a:r>
          </a:p>
          <a:p>
            <a:r>
              <a:rPr lang="en-US" dirty="0" smtClean="0"/>
              <a:t>Pharmacoepidemiology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 722: Brookhart Code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overlap of the PS distributions by treatment </a:t>
            </a:r>
            <a:r>
              <a:rPr lang="en-US" dirty="0" smtClean="0"/>
              <a:t>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weighted and unweighted Table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linear regression for final estimate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 rot="10800000">
            <a:off x="7517219" y="1690689"/>
            <a:ext cx="1148316" cy="23709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T</a:t>
            </a:r>
            <a:r>
              <a:rPr lang="en-US" dirty="0" smtClean="0"/>
              <a:t>hat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type of model for estimating 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probability do we even want?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PS distributions to examine?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evaluate covariate balance?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my final estimate even mean?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 or ATE and what probabilities to calculate for each?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Naimi</a:t>
            </a:r>
            <a:r>
              <a:rPr lang="en-US" dirty="0" smtClean="0"/>
              <a:t> (2014)</a:t>
            </a:r>
          </a:p>
          <a:p>
            <a:r>
              <a:rPr lang="en-US" dirty="0" smtClean="0"/>
              <a:t>Other minds at UNC and beyond</a:t>
            </a:r>
          </a:p>
          <a:p>
            <a:r>
              <a:rPr lang="en-US" dirty="0" smtClean="0"/>
              <a:t>What SAS gives me/Empiricism/Actually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09" t="17054" r="20627" b="5894"/>
          <a:stretch/>
        </p:blipFill>
        <p:spPr>
          <a:xfrm>
            <a:off x="743085" y="1212261"/>
            <a:ext cx="7657830" cy="4433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Naimi</a:t>
            </a:r>
            <a:r>
              <a:rPr lang="en-US" dirty="0" smtClean="0"/>
              <a:t> (2014)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</a:t>
            </a:r>
            <a:r>
              <a:rPr lang="en-US" dirty="0"/>
              <a:t>explored the performance of various methods to </a:t>
            </a:r>
            <a:r>
              <a:rPr lang="en-US" dirty="0" smtClean="0"/>
              <a:t>construct inverse </a:t>
            </a:r>
            <a:r>
              <a:rPr lang="en-US" dirty="0"/>
              <a:t>probability weights for continuous exposures using </a:t>
            </a:r>
            <a:r>
              <a:rPr lang="en-US" dirty="0" smtClean="0"/>
              <a:t>Monte Carlo simulation.”</a:t>
            </a:r>
          </a:p>
          <a:p>
            <a:r>
              <a:rPr lang="en-US" dirty="0" smtClean="0"/>
              <a:t>Continuous exposures, binary outcomes</a:t>
            </a:r>
          </a:p>
          <a:p>
            <a:r>
              <a:rPr lang="en-US" dirty="0" smtClean="0"/>
              <a:t>Two types of exposures:</a:t>
            </a:r>
          </a:p>
          <a:p>
            <a:pPr lvl="1"/>
            <a:r>
              <a:rPr lang="en-US" dirty="0" smtClean="0"/>
              <a:t>Normal distribution, </a:t>
            </a:r>
            <a:r>
              <a:rPr lang="en-US" dirty="0"/>
              <a:t>with homoscedastic </a:t>
            </a:r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Poisson distribution, with </a:t>
            </a:r>
            <a:r>
              <a:rPr lang="en-US" dirty="0"/>
              <a:t>heteroscedastic </a:t>
            </a:r>
            <a:r>
              <a:rPr lang="en-US" dirty="0" smtClean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3839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Naimi</a:t>
            </a:r>
            <a:r>
              <a:rPr lang="en-US" dirty="0" smtClean="0"/>
              <a:t> (2014)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Three Complicating Factors:</a:t>
            </a:r>
          </a:p>
          <a:p>
            <a:r>
              <a:rPr lang="en-US" dirty="0" smtClean="0"/>
              <a:t>“the </a:t>
            </a:r>
            <a:r>
              <a:rPr lang="en-US" dirty="0"/>
              <a:t>need to identify a </a:t>
            </a:r>
            <a:r>
              <a:rPr lang="en-US" dirty="0" smtClean="0"/>
              <a:t>correct </a:t>
            </a:r>
            <a:r>
              <a:rPr lang="en-US" b="1" dirty="0" smtClean="0"/>
              <a:t>distributional </a:t>
            </a:r>
            <a:r>
              <a:rPr lang="en-US" b="1" dirty="0"/>
              <a:t>form </a:t>
            </a:r>
            <a:r>
              <a:rPr lang="en-US" dirty="0"/>
              <a:t>for the exposure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 </a:t>
            </a:r>
            <a:r>
              <a:rPr lang="en-US" dirty="0"/>
              <a:t>need to </a:t>
            </a:r>
            <a:r>
              <a:rPr lang="en-US" dirty="0" smtClean="0"/>
              <a:t>account for </a:t>
            </a:r>
            <a:r>
              <a:rPr lang="en-US" dirty="0" err="1" smtClean="0"/>
              <a:t>nonconstant</a:t>
            </a:r>
            <a:r>
              <a:rPr lang="en-US" dirty="0" smtClean="0"/>
              <a:t> </a:t>
            </a:r>
            <a:r>
              <a:rPr lang="en-US" dirty="0"/>
              <a:t>exposure variance (</a:t>
            </a:r>
            <a:r>
              <a:rPr lang="en-US" b="1" dirty="0"/>
              <a:t>heteroscedasticity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and the </a:t>
            </a:r>
            <a:r>
              <a:rPr lang="en-US" dirty="0"/>
              <a:t>need to deal with </a:t>
            </a:r>
            <a:r>
              <a:rPr lang="en-US" b="1" dirty="0"/>
              <a:t>outliers</a:t>
            </a:r>
            <a:r>
              <a:rPr lang="en-US" dirty="0"/>
              <a:t> that can make highly </a:t>
            </a:r>
            <a:r>
              <a:rPr lang="en-US" dirty="0" smtClean="0"/>
              <a:t>variable weights </a:t>
            </a:r>
            <a:r>
              <a:rPr lang="en-US" dirty="0"/>
              <a:t>more </a:t>
            </a:r>
            <a:r>
              <a:rPr lang="en-US" dirty="0" smtClean="0"/>
              <a:t>likely”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Sarah’s 4</a:t>
            </a:r>
            <a:r>
              <a:rPr lang="en-US" baseline="30000" dirty="0" smtClean="0"/>
              <a:t>th</a:t>
            </a:r>
            <a:r>
              <a:rPr lang="en-US" dirty="0" smtClean="0"/>
              <a:t>: “How to even think about this?”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Naimi</a:t>
            </a:r>
            <a:r>
              <a:rPr lang="en-US" dirty="0" smtClean="0"/>
              <a:t> (2014)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assessed six methods to construct inverse probability </a:t>
            </a:r>
            <a:r>
              <a:rPr lang="en-US" dirty="0" smtClean="0"/>
              <a:t>weights using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normal distribution,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normal distribution with </a:t>
            </a:r>
            <a:r>
              <a:rPr lang="en-US" dirty="0" smtClean="0"/>
              <a:t>heteroscedastic variance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truncated normal distribution with </a:t>
            </a:r>
            <a:r>
              <a:rPr lang="en-US" dirty="0" smtClean="0"/>
              <a:t>heteroscedastic variance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gamma distribution,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t </a:t>
            </a:r>
            <a:r>
              <a:rPr lang="en-US" dirty="0"/>
              <a:t>distribution (1, 3, and 5 </a:t>
            </a:r>
            <a:r>
              <a:rPr lang="en-US" dirty="0" smtClean="0"/>
              <a:t>degrees of </a:t>
            </a:r>
            <a:r>
              <a:rPr lang="en-US" dirty="0"/>
              <a:t>freedom),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quantile binning approach </a:t>
            </a:r>
            <a:r>
              <a:rPr lang="en-US" dirty="0"/>
              <a:t>(based on 10, 15, </a:t>
            </a:r>
            <a:r>
              <a:rPr lang="en-US" dirty="0" smtClean="0"/>
              <a:t>and 20 </a:t>
            </a:r>
            <a:r>
              <a:rPr lang="en-US" dirty="0"/>
              <a:t>exposure categories).</a:t>
            </a:r>
          </a:p>
        </p:txBody>
      </p:sp>
    </p:spTree>
    <p:extLst>
      <p:ext uri="{BB962C8B-B14F-4D97-AF65-F5344CB8AC3E}">
        <p14:creationId xmlns:p14="http://schemas.microsoft.com/office/powerpoint/2010/main" val="17942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Naimi</a:t>
            </a:r>
            <a:r>
              <a:rPr lang="en-US" dirty="0" smtClean="0"/>
              <a:t> (2014)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1211"/>
              </p:ext>
            </p:extLst>
          </p:nvPr>
        </p:nvGraphicFramePr>
        <p:xfrm>
          <a:off x="628650" y="1825625"/>
          <a:ext cx="78867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347072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4375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286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Normal/Homoscedastic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Poisson/Heteroscedastic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Normal/Heteroscedastic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2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Truncated Normal/Heteroscedastic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4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(1,3,5 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8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Quantile binning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87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8650" y="5018866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"/>
              </a:rPr>
              <a:t>“Our </a:t>
            </a:r>
            <a:r>
              <a:rPr lang="en-US" dirty="0">
                <a:latin typeface="TimesNewRomanPS"/>
              </a:rPr>
              <a:t>results </a:t>
            </a:r>
            <a:r>
              <a:rPr lang="en-US" dirty="0" smtClean="0">
                <a:latin typeface="TimesNewRomanPS"/>
              </a:rPr>
              <a:t>suggest that </a:t>
            </a:r>
            <a:r>
              <a:rPr lang="en-US" dirty="0">
                <a:latin typeface="TimesNewRomanPS"/>
              </a:rPr>
              <a:t>the quantile binning approach is a simple and versatile way </a:t>
            </a:r>
            <a:r>
              <a:rPr lang="en-US" dirty="0" smtClean="0">
                <a:latin typeface="TimesNewRomanPS"/>
              </a:rPr>
              <a:t>to construct </a:t>
            </a:r>
            <a:r>
              <a:rPr lang="en-US" dirty="0">
                <a:latin typeface="TimesNewRomanPS"/>
              </a:rPr>
              <a:t>inverse probability </a:t>
            </a:r>
            <a:r>
              <a:rPr lang="en-US" dirty="0" smtClean="0">
                <a:latin typeface="TimesNewRomanPS"/>
              </a:rPr>
              <a:t>weights </a:t>
            </a:r>
            <a:r>
              <a:rPr lang="en-US" dirty="0">
                <a:latin typeface="TimesNewRomanPS"/>
              </a:rPr>
              <a:t>for continuous exposures</a:t>
            </a:r>
            <a:r>
              <a:rPr lang="en-US" dirty="0" smtClean="0">
                <a:latin typeface="TimesNewRomanPS"/>
              </a:rPr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model for PS estimation?</a:t>
            </a:r>
          </a:p>
          <a:p>
            <a:pPr lvl="1"/>
            <a:r>
              <a:rPr lang="en-US" dirty="0" smtClean="0"/>
              <a:t>Cumulative logistic regression</a:t>
            </a:r>
          </a:p>
          <a:p>
            <a:r>
              <a:rPr lang="en-US" dirty="0" smtClean="0"/>
              <a:t>How did they interpret final estimates? Substantive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8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Journey within a Journey…!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21337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Wrote to </a:t>
            </a:r>
            <a:r>
              <a:rPr lang="en-US" dirty="0" err="1" smtClean="0"/>
              <a:t>Naimi</a:t>
            </a:r>
            <a:endParaRPr lang="en-US" dirty="0"/>
          </a:p>
          <a:p>
            <a:r>
              <a:rPr lang="en-US" dirty="0" smtClean="0"/>
              <a:t>Wrote to Conover &amp; </a:t>
            </a:r>
            <a:r>
              <a:rPr lang="en-US" dirty="0" smtClean="0"/>
              <a:t>Breskin</a:t>
            </a:r>
          </a:p>
          <a:p>
            <a:r>
              <a:rPr lang="en-US" smtClean="0"/>
              <a:t>Wrote Harmon </a:t>
            </a:r>
            <a:endParaRPr lang="en-US" dirty="0" smtClean="0"/>
          </a:p>
          <a:p>
            <a:r>
              <a:rPr lang="en-US" dirty="0" smtClean="0"/>
              <a:t>Talked to Poole</a:t>
            </a:r>
            <a:endParaRPr lang="en-US" dirty="0" smtClean="0"/>
          </a:p>
          <a:p>
            <a:r>
              <a:rPr lang="en-US" dirty="0" smtClean="0"/>
              <a:t>Talked to </a:t>
            </a:r>
            <a:r>
              <a:rPr lang="en-US" dirty="0" err="1" smtClean="0"/>
              <a:t>Jonsson</a:t>
            </a:r>
            <a:r>
              <a:rPr lang="en-US" dirty="0" smtClean="0"/>
              <a:t> Funk</a:t>
            </a:r>
          </a:p>
          <a:p>
            <a:r>
              <a:rPr lang="en-US" dirty="0" smtClean="0"/>
              <a:t>Talked to </a:t>
            </a:r>
            <a:r>
              <a:rPr lang="en-US" dirty="0" err="1" smtClean="0"/>
              <a:t>Hudgens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Tip: Output useful e-mail threads to PDFs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6762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(?)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model to use for estimating PS?</a:t>
            </a:r>
          </a:p>
          <a:p>
            <a:pPr lvl="1"/>
            <a:r>
              <a:rPr lang="en-US" dirty="0" smtClean="0"/>
              <a:t>Cumulative logit for multilevel ordinal</a:t>
            </a:r>
          </a:p>
          <a:p>
            <a:pPr lvl="1"/>
            <a:r>
              <a:rPr lang="en-US" b="1" dirty="0" smtClean="0"/>
              <a:t>SAS Paper: </a:t>
            </a:r>
            <a:r>
              <a:rPr lang="en-US" dirty="0" smtClean="0"/>
              <a:t>“When PROC LOGISTIC encounters a model with a dependent variable that has more than two categories, it automatically uses the cumulative logit to perform the analysis. Be careful: make sure that the dependent variable is ordinal and not nominal!”</a:t>
            </a:r>
          </a:p>
          <a:p>
            <a:pPr lvl="1"/>
            <a:r>
              <a:rPr lang="en-US" b="1" dirty="0" smtClean="0"/>
              <a:t>Other mind: </a:t>
            </a:r>
            <a:r>
              <a:rPr lang="en-US" dirty="0" smtClean="0"/>
              <a:t>Multinomial (</a:t>
            </a:r>
            <a:r>
              <a:rPr lang="en-US" i="1" dirty="0" smtClean="0"/>
              <a:t>generalized</a:t>
            </a:r>
            <a:r>
              <a:rPr lang="en-US" dirty="0" smtClean="0"/>
              <a:t>) might be better, as cumulative in my experience can yield strange estimates.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167" t="33963" r="34927" b="21076"/>
          <a:stretch/>
        </p:blipFill>
        <p:spPr>
          <a:xfrm>
            <a:off x="659218" y="1137684"/>
            <a:ext cx="7834788" cy="44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2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&amp;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22718"/>
              </p:ext>
            </p:extLst>
          </p:nvPr>
        </p:nvGraphicFramePr>
        <p:xfrm>
          <a:off x="891399" y="906681"/>
          <a:ext cx="6402536" cy="228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122">
                  <a:extLst>
                    <a:ext uri="{9D8B030D-6E8A-4147-A177-3AD203B41FA5}">
                      <a16:colId xmlns:a16="http://schemas.microsoft.com/office/drawing/2014/main" val="2245088415"/>
                    </a:ext>
                  </a:extLst>
                </a:gridCol>
                <a:gridCol w="1296330">
                  <a:extLst>
                    <a:ext uri="{9D8B030D-6E8A-4147-A177-3AD203B41FA5}">
                      <a16:colId xmlns:a16="http://schemas.microsoft.com/office/drawing/2014/main" val="1621923290"/>
                    </a:ext>
                  </a:extLst>
                </a:gridCol>
                <a:gridCol w="1036386">
                  <a:extLst>
                    <a:ext uri="{9D8B030D-6E8A-4147-A177-3AD203B41FA5}">
                      <a16:colId xmlns:a16="http://schemas.microsoft.com/office/drawing/2014/main" val="3396586064"/>
                    </a:ext>
                  </a:extLst>
                </a:gridCol>
                <a:gridCol w="1409349">
                  <a:extLst>
                    <a:ext uri="{9D8B030D-6E8A-4147-A177-3AD203B41FA5}">
                      <a16:colId xmlns:a16="http://schemas.microsoft.com/office/drawing/2014/main" val="1098920345"/>
                    </a:ext>
                  </a:extLst>
                </a:gridCol>
                <a:gridCol w="1409349">
                  <a:extLst>
                    <a:ext uri="{9D8B030D-6E8A-4147-A177-3AD203B41FA5}">
                      <a16:colId xmlns:a16="http://schemas.microsoft.com/office/drawing/2014/main" val="3570409128"/>
                    </a:ext>
                  </a:extLst>
                </a:gridCol>
              </a:tblGrid>
              <a:tr h="450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b_ch2_cat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Percent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Cumulative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Cumulative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Percent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763115276"/>
                  </a:ext>
                </a:extLst>
              </a:tr>
              <a:tr h="219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34.63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34.63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33356882"/>
                  </a:ext>
                </a:extLst>
              </a:tr>
              <a:tr h="219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44.76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79.39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75306234"/>
                  </a:ext>
                </a:extLst>
              </a:tr>
              <a:tr h="219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15.88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95.27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62248987"/>
                  </a:ext>
                </a:extLst>
              </a:tr>
              <a:tr h="2197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100.00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292988881"/>
                  </a:ext>
                </a:extLst>
              </a:tr>
              <a:tr h="219724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Frequency Missing =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78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465" y="3700130"/>
            <a:ext cx="2583712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under 17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98" t="39584" r="23255" b="13517"/>
          <a:stretch/>
        </p:blipFill>
        <p:spPr>
          <a:xfrm>
            <a:off x="173020" y="1842483"/>
            <a:ext cx="8797960" cy="31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423" y="902133"/>
            <a:ext cx="78361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***estimate PS using multinomial logistic regression;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age_first_use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descending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b_ch2_cat;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b_ch2_cat 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b_smoke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b_income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b_bmicat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b_menarcage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glogit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=ps_data_1 predicted=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2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167" t="33963" r="34927" b="21076"/>
          <a:stretch/>
        </p:blipFill>
        <p:spPr>
          <a:xfrm>
            <a:off x="659218" y="1137684"/>
            <a:ext cx="7834788" cy="44125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7563" y="2179674"/>
            <a:ext cx="6453963" cy="988828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972" y="340242"/>
            <a:ext cx="70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=0) by observed </a:t>
            </a:r>
            <a:r>
              <a:rPr lang="en-US" dirty="0" err="1" smtClean="0"/>
              <a:t>trt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program</a:t>
            </a:r>
          </a:p>
          <a:p>
            <a:pPr lvl="1"/>
            <a:r>
              <a:rPr lang="en-US" dirty="0" smtClean="0"/>
              <a:t>Dissertation</a:t>
            </a:r>
          </a:p>
          <a:p>
            <a:pPr lvl="2"/>
            <a:r>
              <a:rPr lang="en-US" dirty="0" smtClean="0"/>
              <a:t>Aim 2</a:t>
            </a:r>
          </a:p>
          <a:p>
            <a:pPr lvl="3"/>
            <a:r>
              <a:rPr lang="en-US" dirty="0" smtClean="0"/>
              <a:t>IPW Models</a:t>
            </a:r>
          </a:p>
          <a:p>
            <a:pPr lvl="4"/>
            <a:r>
              <a:rPr lang="en-US" dirty="0" smtClean="0"/>
              <a:t>Rabbit Hole 1</a:t>
            </a:r>
          </a:p>
          <a:p>
            <a:pPr lvl="5"/>
            <a:r>
              <a:rPr lang="en-US" dirty="0" smtClean="0"/>
              <a:t>Rabbit Hole 1a</a:t>
            </a:r>
          </a:p>
          <a:p>
            <a:pPr lvl="6"/>
            <a:r>
              <a:rPr lang="en-US" dirty="0" smtClean="0"/>
              <a:t>Rabbit Hole 2…</a:t>
            </a:r>
          </a:p>
          <a:p>
            <a:pPr lvl="7"/>
            <a:r>
              <a:rPr lang="en-US" dirty="0"/>
              <a:t>∞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8746" y="3168502"/>
            <a:ext cx="340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986" y="2983836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972" y="340242"/>
            <a:ext cx="70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=1) by observed </a:t>
            </a:r>
            <a:r>
              <a:rPr lang="en-US" dirty="0" err="1" smtClean="0"/>
              <a:t>trt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972" y="340242"/>
            <a:ext cx="70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=2) by observed </a:t>
            </a:r>
            <a:r>
              <a:rPr lang="en-US" dirty="0" err="1" smtClean="0"/>
              <a:t>trt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972" y="340242"/>
            <a:ext cx="70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=3) by observed </a:t>
            </a:r>
            <a:r>
              <a:rPr lang="en-US" dirty="0" err="1" smtClean="0"/>
              <a:t>trt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completed but no time to make into slides</a:t>
            </a:r>
          </a:p>
          <a:p>
            <a:r>
              <a:rPr lang="en-US" dirty="0" smtClean="0"/>
              <a:t>Was able to create weights</a:t>
            </a:r>
          </a:p>
          <a:p>
            <a:r>
              <a:rPr lang="en-US" dirty="0" smtClean="0"/>
              <a:t>Achieved covariate balance for the three, but…</a:t>
            </a:r>
          </a:p>
          <a:p>
            <a:r>
              <a:rPr lang="en-US" dirty="0" smtClean="0"/>
              <a:t>Re-assessing everything given new guidance and information…</a:t>
            </a:r>
          </a:p>
          <a:p>
            <a:r>
              <a:rPr lang="en-US" dirty="0" smtClean="0"/>
              <a:t>The journey continues…</a:t>
            </a:r>
          </a:p>
        </p:txBody>
      </p:sp>
    </p:spTree>
    <p:extLst>
      <p:ext uri="{BB962C8B-B14F-4D97-AF65-F5344CB8AC3E}">
        <p14:creationId xmlns:p14="http://schemas.microsoft.com/office/powerpoint/2010/main" val="97189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Exploration…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multinomial model instead of cumulative, exactly? </a:t>
            </a:r>
            <a:r>
              <a:rPr lang="en-US" dirty="0" smtClean="0"/>
              <a:t>Do some digging…</a:t>
            </a:r>
          </a:p>
          <a:p>
            <a:r>
              <a:rPr lang="en-US" dirty="0" smtClean="0"/>
              <a:t>What </a:t>
            </a:r>
            <a:r>
              <a:rPr lang="en-US" dirty="0"/>
              <a:t>formula to use for stabilization and why? </a:t>
            </a:r>
            <a:endParaRPr lang="en-US" dirty="0" smtClean="0"/>
          </a:p>
          <a:p>
            <a:r>
              <a:rPr lang="en-US" dirty="0" smtClean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6024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/>
          <a:lstStyle/>
          <a:p>
            <a:pPr algn="ctr"/>
            <a:r>
              <a:rPr lang="en-US" dirty="0" smtClean="0"/>
              <a:t>A Journey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41942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Breskin</a:t>
            </a:r>
          </a:p>
          <a:p>
            <a:r>
              <a:rPr lang="en-US" dirty="0" smtClean="0"/>
              <a:t>Mitch Conover</a:t>
            </a:r>
          </a:p>
          <a:p>
            <a:r>
              <a:rPr lang="en-US" dirty="0" smtClean="0"/>
              <a:t>Ashley </a:t>
            </a:r>
            <a:r>
              <a:rPr lang="en-US" dirty="0" err="1" smtClean="0"/>
              <a:t>Naimi</a:t>
            </a:r>
            <a:endParaRPr lang="en-US" dirty="0" smtClean="0"/>
          </a:p>
          <a:p>
            <a:r>
              <a:rPr lang="en-US" dirty="0" smtClean="0"/>
              <a:t>Committee Members </a:t>
            </a:r>
          </a:p>
          <a:p>
            <a:pPr lvl="1"/>
            <a:r>
              <a:rPr lang="en-US" dirty="0" smtClean="0"/>
              <a:t>Quaker Harmon</a:t>
            </a:r>
          </a:p>
          <a:p>
            <a:pPr lvl="1"/>
            <a:r>
              <a:rPr lang="en-US" dirty="0" smtClean="0"/>
              <a:t>Charlie Poole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Hudgens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Michele </a:t>
            </a:r>
            <a:r>
              <a:rPr lang="en-US" dirty="0" err="1" smtClean="0"/>
              <a:t>Jonsson</a:t>
            </a:r>
            <a:r>
              <a:rPr lang="en-US" dirty="0" smtClean="0"/>
              <a:t> Funk</a:t>
            </a:r>
          </a:p>
        </p:txBody>
      </p:sp>
    </p:spTree>
    <p:extLst>
      <p:ext uri="{BB962C8B-B14F-4D97-AF65-F5344CB8AC3E}">
        <p14:creationId xmlns:p14="http://schemas.microsoft.com/office/powerpoint/2010/main" val="31764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21" y="2967335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0880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EPID 722 (Spring 2015) basic IPW process</a:t>
            </a:r>
          </a:p>
          <a:p>
            <a:r>
              <a:rPr lang="en-US" dirty="0" smtClean="0"/>
              <a:t>Questions that arise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Literature review</a:t>
            </a:r>
          </a:p>
          <a:p>
            <a:r>
              <a:rPr lang="en-US" dirty="0" err="1" smtClean="0"/>
              <a:t>Naimi</a:t>
            </a:r>
            <a:r>
              <a:rPr lang="en-US" dirty="0" smtClean="0"/>
              <a:t> (2014) – Quantile binning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Performing EPID 722 on non-binary exposures</a:t>
            </a:r>
          </a:p>
          <a:p>
            <a:r>
              <a:rPr lang="en-US" dirty="0" smtClean="0"/>
              <a:t>Remaining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971246"/>
            <a:ext cx="7886700" cy="91550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Think of this as Part 1 of 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149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SELF Cohort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women (no prior </a:t>
            </a:r>
            <a:r>
              <a:rPr lang="en-US" dirty="0" err="1" smtClean="0"/>
              <a:t>hyst</a:t>
            </a:r>
            <a:r>
              <a:rPr lang="en-US" dirty="0" smtClean="0"/>
              <a:t> or fibroids)</a:t>
            </a:r>
          </a:p>
          <a:p>
            <a:r>
              <a:rPr lang="en-US" dirty="0" smtClean="0"/>
              <a:t>Detroit, MI</a:t>
            </a:r>
          </a:p>
          <a:p>
            <a:r>
              <a:rPr lang="en-US" dirty="0" smtClean="0"/>
              <a:t>Recruited 1,696 women ages </a:t>
            </a:r>
            <a:r>
              <a:rPr lang="en-US" b="1" dirty="0" smtClean="0"/>
              <a:t>23-34 </a:t>
            </a:r>
            <a:r>
              <a:rPr lang="en-US" dirty="0" smtClean="0"/>
              <a:t>in </a:t>
            </a:r>
            <a:r>
              <a:rPr lang="en-US" b="1" dirty="0" smtClean="0"/>
              <a:t>11/2010-12/2012</a:t>
            </a:r>
          </a:p>
          <a:p>
            <a:r>
              <a:rPr lang="en-US" dirty="0" smtClean="0"/>
              <a:t>Commitment to stay in Detroit area for 5 years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667" t="20889" r="19060" b="58371"/>
          <a:stretch/>
        </p:blipFill>
        <p:spPr>
          <a:xfrm>
            <a:off x="0" y="5171976"/>
            <a:ext cx="9144000" cy="16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Dissertation Aims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1 – Patterns of Hormonal Contraceptive Use 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Presented at ICPE 2018 </a:t>
            </a:r>
          </a:p>
          <a:p>
            <a:pPr lvl="1"/>
            <a:r>
              <a:rPr lang="en-US" dirty="0" smtClean="0"/>
              <a:t>Editing manuscript for </a:t>
            </a:r>
            <a:r>
              <a:rPr lang="en-US" i="1" dirty="0" smtClean="0"/>
              <a:t>Contraception</a:t>
            </a:r>
            <a:endParaRPr lang="en-US" dirty="0" smtClean="0"/>
          </a:p>
          <a:p>
            <a:r>
              <a:rPr lang="en-US" dirty="0" smtClean="0"/>
              <a:t>Aim 2 – COC Use and UF Incidence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Aim 3 – COC Use and Fibroid Growth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667" t="20889" r="19060" b="58371"/>
          <a:stretch/>
        </p:blipFill>
        <p:spPr>
          <a:xfrm>
            <a:off x="0" y="5171976"/>
            <a:ext cx="9144000" cy="16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423" t="21366" r="20094" b="9835"/>
          <a:stretch/>
        </p:blipFill>
        <p:spPr>
          <a:xfrm>
            <a:off x="504335" y="868680"/>
            <a:ext cx="813533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interpretability</a:t>
            </a:r>
          </a:p>
          <a:p>
            <a:r>
              <a:rPr lang="en-US" dirty="0" smtClean="0"/>
              <a:t>Fit more covariates</a:t>
            </a:r>
          </a:p>
          <a:p>
            <a:r>
              <a:rPr lang="en-US" dirty="0" smtClean="0"/>
              <a:t>Transparent (can look at covariate balance)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IPW normally taught in binary exposures</a:t>
            </a:r>
          </a:p>
          <a:p>
            <a:r>
              <a:rPr lang="en-US" dirty="0" smtClean="0"/>
              <a:t>No leads on how to do this for non-binary exposures</a:t>
            </a:r>
          </a:p>
          <a:p>
            <a:r>
              <a:rPr lang="en-US" dirty="0" smtClean="0"/>
              <a:t>Not something I have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1165</Words>
  <Application>Microsoft Office PowerPoint</Application>
  <PresentationFormat>On-screen Show (4:3)</PresentationFormat>
  <Paragraphs>250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TimesNewRomanPS</vt:lpstr>
      <vt:lpstr>Office Theme</vt:lpstr>
      <vt:lpstr>IPW for non-binary exposures </vt:lpstr>
      <vt:lpstr>A Journey within a Journey…!</vt:lpstr>
      <vt:lpstr>Levels</vt:lpstr>
      <vt:lpstr>Think of this as Part 1 of n</vt:lpstr>
      <vt:lpstr>SELF Cohort</vt:lpstr>
      <vt:lpstr>Dissertation Aims</vt:lpstr>
      <vt:lpstr>PowerPoint Presentation</vt:lpstr>
      <vt:lpstr>Why IPW?</vt:lpstr>
      <vt:lpstr>What do I need to do this?</vt:lpstr>
      <vt:lpstr>EPID 722: Brookhart Code Steps</vt:lpstr>
      <vt:lpstr>Questions That Arise</vt:lpstr>
      <vt:lpstr>Three Resources</vt:lpstr>
      <vt:lpstr>Literature</vt:lpstr>
      <vt:lpstr>PowerPoint Presentation</vt:lpstr>
      <vt:lpstr>Naimi (2014)</vt:lpstr>
      <vt:lpstr>Naimi (2014)</vt:lpstr>
      <vt:lpstr>Naimi (2014)</vt:lpstr>
      <vt:lpstr>Naimi (2014)</vt:lpstr>
      <vt:lpstr>Take Aways</vt:lpstr>
      <vt:lpstr>Other Minds</vt:lpstr>
      <vt:lpstr>Other Minds </vt:lpstr>
      <vt:lpstr>A Simple (?) Question</vt:lpstr>
      <vt:lpstr>PowerPoint Presentation</vt:lpstr>
      <vt:lpstr>Trial &amp;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Continuing Exploration…</vt:lpstr>
      <vt:lpstr>A Journey</vt:lpstr>
      <vt:lpstr>Thank You!</vt:lpstr>
      <vt:lpstr>PowerPoint Presentation</vt:lpstr>
      <vt:lpstr>Contents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IPW for non-binary exposures </dc:title>
  <dc:creator>Hoffman, Sarah R.</dc:creator>
  <cp:lastModifiedBy>Hoffman, Sarah R.</cp:lastModifiedBy>
  <cp:revision>115</cp:revision>
  <dcterms:created xsi:type="dcterms:W3CDTF">2019-01-12T16:37:26Z</dcterms:created>
  <dcterms:modified xsi:type="dcterms:W3CDTF">2019-01-14T20:09:51Z</dcterms:modified>
</cp:coreProperties>
</file>