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0" r:id="rId3"/>
    <p:sldId id="271" r:id="rId4"/>
    <p:sldId id="295" r:id="rId5"/>
    <p:sldId id="294" r:id="rId6"/>
    <p:sldId id="261" r:id="rId7"/>
    <p:sldId id="276" r:id="rId8"/>
    <p:sldId id="278" r:id="rId9"/>
    <p:sldId id="259" r:id="rId10"/>
    <p:sldId id="283" r:id="rId11"/>
    <p:sldId id="284" r:id="rId12"/>
    <p:sldId id="287" r:id="rId13"/>
    <p:sldId id="285" r:id="rId14"/>
    <p:sldId id="288" r:id="rId15"/>
    <p:sldId id="289" r:id="rId16"/>
    <p:sldId id="286" r:id="rId17"/>
    <p:sldId id="293" r:id="rId18"/>
    <p:sldId id="291" r:id="rId19"/>
    <p:sldId id="292" r:id="rId20"/>
    <p:sldId id="282" r:id="rId21"/>
    <p:sldId id="269" r:id="rId22"/>
    <p:sldId id="260" r:id="rId23"/>
    <p:sldId id="280" r:id="rId24"/>
    <p:sldId id="290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65" autoAdjust="0"/>
  </p:normalViewPr>
  <p:slideViewPr>
    <p:cSldViewPr snapToGrid="0">
      <p:cViewPr varScale="1">
        <p:scale>
          <a:sx n="60" d="100"/>
          <a:sy n="60" d="100"/>
        </p:scale>
        <p:origin x="1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67567-AD7A-4948-8456-BB09473109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E1B85-5880-49E8-B0C3-DBE2DF48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“Inverse probability weighting for non-binary exposure in SAS with practice example in Excel."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74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Committee Members who helped with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what you need. Let each paper speak to you</a:t>
            </a:r>
            <a:r>
              <a:rPr lang="en-US" baseline="0" dirty="0" smtClean="0"/>
              <a:t> uniquely for where you are at on your quest.</a:t>
            </a:r>
            <a:br>
              <a:rPr lang="en-US" baseline="0" dirty="0" smtClean="0"/>
            </a:br>
            <a:r>
              <a:rPr lang="en-US" dirty="0" smtClean="0"/>
              <a:t>(1) What kind of model</a:t>
            </a:r>
            <a:r>
              <a:rPr lang="en-US" baseline="0" dirty="0" smtClean="0"/>
              <a:t> to use to estimate PS. (2) A paradigm for thinking, a word bank of options. An overview. (3) Confirmation that I was right!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 helpful things come along the way. You’ll notice them because the questions will be on your mind and you will be attuned and receptive to the answers.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opposed to conditional model</a:t>
            </a:r>
          </a:p>
          <a:p>
            <a:r>
              <a:rPr lang="en-US" dirty="0" smtClean="0"/>
              <a:t>No comment on the philosophy,</a:t>
            </a:r>
            <a:r>
              <a:rPr lang="en-US" baseline="0" dirty="0" smtClean="0"/>
              <a:t> as that is another presentation altogether</a:t>
            </a:r>
          </a:p>
          <a:p>
            <a:r>
              <a:rPr lang="en-US" baseline="0" dirty="0" smtClean="0"/>
              <a:t>Focus on the mechanics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somebody gives</a:t>
            </a:r>
            <a:r>
              <a:rPr lang="en-US" baseline="0" dirty="0" smtClean="0"/>
              <a:t> me a task, my next thought is… Gaps… To be fair…2015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Literature, other people, and experience (Trial &amp; Error). </a:t>
            </a:r>
            <a:endParaRPr lang="en-US" dirty="0" smtClean="0"/>
          </a:p>
          <a:p>
            <a:r>
              <a:rPr lang="en-US" dirty="0" smtClean="0"/>
              <a:t>SER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 = propensity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ipw's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the inverse probability of the person's observed exposure given their covariate values [inverse of their propensity score for their actual/observed treatment]. The stabilized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ipw's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the marginal probability of the observed exposure divided by the probability of the observed exposure given their covariate values.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8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IPW for non-binary exposures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Ruth Hoffman</a:t>
            </a:r>
          </a:p>
          <a:p>
            <a:r>
              <a:rPr lang="en-US" dirty="0" smtClean="0"/>
              <a:t>April 08,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Pharmacoepidemiology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Frequency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Crude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PS curves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distribution of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covariate balance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‘Traditional’ logistic regression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815471" y="1825625"/>
            <a:ext cx="850604" cy="43513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5136" y="3539629"/>
            <a:ext cx="1094852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Outputs </a:t>
            </a:r>
            <a:br>
              <a:rPr lang="en-US" dirty="0" smtClean="0"/>
            </a:br>
            <a:r>
              <a:rPr lang="en-US" dirty="0" smtClean="0"/>
              <a:t>~50 page </a:t>
            </a:r>
            <a:br>
              <a:rPr lang="en-US" dirty="0" smtClean="0"/>
            </a:br>
            <a:r>
              <a:rPr lang="en-US" dirty="0" smtClean="0"/>
              <a:t>RTF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Stabilized weights average ~1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Weighted estimates similar to </a:t>
            </a:r>
            <a:r>
              <a:rPr lang="en-US" dirty="0" smtClean="0">
                <a:solidFill>
                  <a:srgbClr val="FF0000"/>
                </a:solidFill>
              </a:rPr>
              <a:t>MVLR</a:t>
            </a:r>
            <a:r>
              <a:rPr lang="en-US" dirty="0" smtClean="0"/>
              <a:t>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Sensible covariate balance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of weights </a:t>
            </a:r>
            <a:r>
              <a:rPr lang="en-US" dirty="0"/>
              <a:t>=</a:t>
            </a:r>
            <a:r>
              <a:rPr lang="en-US" dirty="0" smtClean="0"/>
              <a:t> Sample size x Number of treatment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of stabilized weights = Sample size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9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 are the weights?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we want 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PS’s to estimate?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model to estimate PS’s?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r>
              <a:rPr lang="en-US" dirty="0" smtClean="0"/>
              <a:t>SAS output implications</a:t>
            </a:r>
          </a:p>
          <a:p>
            <a:r>
              <a:rPr lang="en-US" dirty="0" smtClean="0"/>
              <a:t>Data gymnastics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5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visualize PS’s?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try boxplots</a:t>
            </a:r>
          </a:p>
          <a:p>
            <a:r>
              <a:rPr lang="en-US" dirty="0" smtClean="0"/>
              <a:t>Want ATE, so need to see all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assess covariate balance?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/>
              <a:t>of the absolute standardized differences across all possible treatment comparisons</a:t>
            </a:r>
            <a:endParaRPr lang="en-US" dirty="0" smtClean="0"/>
          </a:p>
          <a:p>
            <a:r>
              <a:rPr lang="en-US" dirty="0"/>
              <a:t>Could cancel out/mask imbalances. Could display each comparison. Think about which comparisons you are doing and present those. </a:t>
            </a:r>
          </a:p>
        </p:txBody>
      </p:sp>
    </p:spTree>
    <p:extLst>
      <p:ext uri="{BB962C8B-B14F-4D97-AF65-F5344CB8AC3E}">
        <p14:creationId xmlns:p14="http://schemas.microsoft.com/office/powerpoint/2010/main" val="16077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Exposure table</a:t>
            </a:r>
          </a:p>
          <a:p>
            <a:r>
              <a:rPr lang="en-US" dirty="0" smtClean="0"/>
              <a:t>Outcome table</a:t>
            </a:r>
          </a:p>
          <a:p>
            <a:r>
              <a:rPr lang="en-US" dirty="0" smtClean="0"/>
              <a:t>Covariate table</a:t>
            </a:r>
          </a:p>
          <a:p>
            <a:r>
              <a:rPr lang="en-US" dirty="0" smtClean="0"/>
              <a:t>Formulas for calculating PS, Weights,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7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Estimates with 95% CI’s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Crude:</a:t>
            </a:r>
          </a:p>
          <a:p>
            <a:r>
              <a:rPr lang="en-US" dirty="0" smtClean="0"/>
              <a:t>IPW:</a:t>
            </a:r>
          </a:p>
          <a:p>
            <a:r>
              <a:rPr lang="en-US" dirty="0" smtClean="0"/>
              <a:t>SIPW:</a:t>
            </a:r>
          </a:p>
          <a:p>
            <a:r>
              <a:rPr lang="en-US" dirty="0" smtClean="0"/>
              <a:t>MVLR: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1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‘Real Life’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Estimates/CI’s</a:t>
            </a:r>
          </a:p>
          <a:p>
            <a:r>
              <a:rPr lang="en-US" dirty="0" smtClean="0"/>
              <a:t>Curves</a:t>
            </a:r>
          </a:p>
          <a:p>
            <a:r>
              <a:rPr lang="en-US" dirty="0" smtClean="0"/>
              <a:t>Weight distributions</a:t>
            </a:r>
          </a:p>
          <a:p>
            <a:r>
              <a:rPr lang="en-US" dirty="0" smtClean="0"/>
              <a:t>CV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241" y="2610072"/>
            <a:ext cx="37306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Journey within a Journey…!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3" y="311962"/>
            <a:ext cx="4527524" cy="6173897"/>
          </a:xfrm>
        </p:spPr>
      </p:pic>
    </p:spTree>
    <p:extLst>
      <p:ext uri="{BB962C8B-B14F-4D97-AF65-F5344CB8AC3E}">
        <p14:creationId xmlns:p14="http://schemas.microsoft.com/office/powerpoint/2010/main" val="21337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Excel/Program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4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241" y="2610072"/>
            <a:ext cx="3730699" cy="1325563"/>
          </a:xfrm>
        </p:spPr>
        <p:txBody>
          <a:bodyPr/>
          <a:lstStyle/>
          <a:p>
            <a:pPr algn="ctr"/>
            <a:r>
              <a:rPr lang="en-US" dirty="0" smtClean="0"/>
              <a:t>A Journey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3" y="311962"/>
            <a:ext cx="4527524" cy="6173897"/>
          </a:xfrm>
        </p:spPr>
      </p:pic>
    </p:spTree>
    <p:extLst>
      <p:ext uri="{BB962C8B-B14F-4D97-AF65-F5344CB8AC3E}">
        <p14:creationId xmlns:p14="http://schemas.microsoft.com/office/powerpoint/2010/main" val="41942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 Breskin</a:t>
            </a:r>
          </a:p>
          <a:p>
            <a:r>
              <a:rPr lang="en-US" dirty="0" smtClean="0"/>
              <a:t>Mitch Conover</a:t>
            </a:r>
          </a:p>
          <a:p>
            <a:r>
              <a:rPr lang="en-US" dirty="0" smtClean="0"/>
              <a:t>Ashley </a:t>
            </a:r>
            <a:r>
              <a:rPr lang="en-US" dirty="0" err="1" smtClean="0"/>
              <a:t>Naimi</a:t>
            </a:r>
            <a:endParaRPr lang="en-US" dirty="0" smtClean="0"/>
          </a:p>
          <a:p>
            <a:r>
              <a:rPr lang="en-US" dirty="0" smtClean="0"/>
              <a:t>Rebecca Stebbins </a:t>
            </a:r>
            <a:endParaRPr lang="en-US" dirty="0" smtClean="0"/>
          </a:p>
          <a:p>
            <a:r>
              <a:rPr lang="en-US" dirty="0" smtClean="0"/>
              <a:t>Committee Members </a:t>
            </a:r>
          </a:p>
          <a:p>
            <a:pPr lvl="1"/>
            <a:r>
              <a:rPr lang="en-US" dirty="0" smtClean="0"/>
              <a:t>Quaker Harmon</a:t>
            </a:r>
          </a:p>
          <a:p>
            <a:pPr lvl="1"/>
            <a:r>
              <a:rPr lang="en-US" dirty="0" smtClean="0"/>
              <a:t>Charlie Poole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Hudgens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Michele </a:t>
            </a:r>
            <a:r>
              <a:rPr lang="en-US" dirty="0" err="1" smtClean="0"/>
              <a:t>Jonsson</a:t>
            </a:r>
            <a:r>
              <a:rPr lang="en-US" dirty="0" smtClean="0"/>
              <a:t> Funk</a:t>
            </a:r>
          </a:p>
        </p:txBody>
      </p:sp>
    </p:spTree>
    <p:extLst>
      <p:ext uri="{BB962C8B-B14F-4D97-AF65-F5344CB8AC3E}">
        <p14:creationId xmlns:p14="http://schemas.microsoft.com/office/powerpoint/2010/main" val="31764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321" y="2967335"/>
            <a:ext cx="560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5088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max weights as well</a:t>
            </a:r>
          </a:p>
          <a:p>
            <a:r>
              <a:rPr lang="en-US" dirty="0" smtClean="0"/>
              <a:t>Why SIPW bigger MSD?</a:t>
            </a:r>
          </a:p>
          <a:p>
            <a:r>
              <a:rPr lang="en-US" dirty="0"/>
              <a:t>ATE (average treatment effect) -- such that if the entire population had received treatment </a:t>
            </a:r>
            <a:r>
              <a:rPr lang="en-US" dirty="0" err="1"/>
              <a:t>i</a:t>
            </a:r>
            <a:r>
              <a:rPr lang="en-US" dirty="0"/>
              <a:t> compared to all of the study population receiving treatment </a:t>
            </a:r>
            <a:r>
              <a:rPr lang="en-US" dirty="0" smtClean="0"/>
              <a:t>0</a:t>
            </a:r>
          </a:p>
          <a:p>
            <a:r>
              <a:rPr lang="en-US" dirty="0"/>
              <a:t>ATT multiply weights by the </a:t>
            </a:r>
            <a:r>
              <a:rPr lang="en-US" dirty="0" err="1"/>
              <a:t>ps</a:t>
            </a:r>
            <a:r>
              <a:rPr lang="en-US" dirty="0"/>
              <a:t>, rendering exposed as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7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Helpful Papers (And How I Got Them)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Niami</a:t>
            </a:r>
            <a:r>
              <a:rPr lang="en-US" dirty="0" smtClean="0"/>
              <a:t> (via Poole)</a:t>
            </a:r>
          </a:p>
          <a:p>
            <a:r>
              <a:rPr lang="en-US" dirty="0" smtClean="0"/>
              <a:t>Reporting (via </a:t>
            </a:r>
            <a:r>
              <a:rPr lang="en-US" dirty="0" err="1" smtClean="0"/>
              <a:t>Hudgens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 (via SER Digital chat window)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program</a:t>
            </a:r>
          </a:p>
          <a:p>
            <a:pPr lvl="1"/>
            <a:r>
              <a:rPr lang="en-US" dirty="0" smtClean="0"/>
              <a:t>Dissertation</a:t>
            </a:r>
          </a:p>
          <a:p>
            <a:pPr lvl="2"/>
            <a:r>
              <a:rPr lang="en-US" dirty="0" smtClean="0"/>
              <a:t>Aim 2</a:t>
            </a:r>
          </a:p>
          <a:p>
            <a:pPr lvl="3"/>
            <a:r>
              <a:rPr lang="en-US" dirty="0" smtClean="0"/>
              <a:t>IPW Models</a:t>
            </a:r>
          </a:p>
          <a:p>
            <a:pPr lvl="4"/>
            <a:r>
              <a:rPr lang="en-US" dirty="0" smtClean="0"/>
              <a:t>Rabbit Hole 1</a:t>
            </a:r>
          </a:p>
          <a:p>
            <a:pPr lvl="5"/>
            <a:r>
              <a:rPr lang="en-US" dirty="0" smtClean="0"/>
              <a:t>Rabbit Hole 1a</a:t>
            </a:r>
          </a:p>
          <a:p>
            <a:pPr lvl="6"/>
            <a:r>
              <a:rPr lang="en-US" dirty="0" smtClean="0"/>
              <a:t>Rabbit Hole 2…</a:t>
            </a:r>
          </a:p>
          <a:p>
            <a:pPr lvl="7"/>
            <a:r>
              <a:rPr lang="en-US" dirty="0"/>
              <a:t>∞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08746" y="3168502"/>
            <a:ext cx="3402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8986" y="2983836"/>
            <a:ext cx="2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are Here.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most important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do I not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presented January 14, </a:t>
            </a:r>
            <a:r>
              <a:rPr lang="en-US" dirty="0" smtClean="0"/>
              <a:t>2019 (83 days ago)</a:t>
            </a:r>
          </a:p>
          <a:p>
            <a:r>
              <a:rPr lang="en-US" dirty="0" smtClean="0"/>
              <a:t>Got as far as PS curves</a:t>
            </a:r>
          </a:p>
          <a:p>
            <a:r>
              <a:rPr lang="en-US" dirty="0" smtClean="0"/>
              <a:t>February ~27, 2019 first complete, successful run!</a:t>
            </a:r>
          </a:p>
          <a:p>
            <a:r>
              <a:rPr lang="en-US" dirty="0" smtClean="0"/>
              <a:t>MJF Research Group suggested Excel experiment to compare SAS to hand calculations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Enhanced interpretability</a:t>
            </a:r>
          </a:p>
          <a:p>
            <a:r>
              <a:rPr lang="en-US" dirty="0" smtClean="0"/>
              <a:t>Fit more covariates</a:t>
            </a:r>
          </a:p>
          <a:p>
            <a:r>
              <a:rPr lang="en-US" dirty="0" smtClean="0"/>
              <a:t>Transparent (can look at covariate balance)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IPW normally taught in binary exposures</a:t>
            </a:r>
          </a:p>
          <a:p>
            <a:r>
              <a:rPr lang="en-US" dirty="0" smtClean="0"/>
              <a:t>No leads on how to do this for non-binary exposures</a:t>
            </a:r>
          </a:p>
          <a:p>
            <a:r>
              <a:rPr lang="en-US" dirty="0" smtClean="0"/>
              <a:t>Not something I have seen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Literature, including code and class notes</a:t>
            </a:r>
            <a:endParaRPr lang="en-US" dirty="0" smtClean="0"/>
          </a:p>
          <a:p>
            <a:r>
              <a:rPr lang="en-US" dirty="0" smtClean="0"/>
              <a:t>Other minds at UNC and beyond</a:t>
            </a:r>
          </a:p>
          <a:p>
            <a:r>
              <a:rPr lang="en-US" dirty="0" smtClean="0"/>
              <a:t>What SAS gives me/Empiricism/Actually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 722: Brookhart Code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overlap of the PS distributions by treatment </a:t>
            </a:r>
            <a:r>
              <a:rPr lang="en-US" dirty="0" smtClean="0"/>
              <a:t>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 weighted and unweighted Table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Weighted linear regression for final estimate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 rot="10800000">
            <a:off x="7517219" y="1690689"/>
            <a:ext cx="1148316" cy="23709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625</Words>
  <Application>Microsoft Office PowerPoint</Application>
  <PresentationFormat>On-screen Show (4:3)</PresentationFormat>
  <Paragraphs>129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IPW for non-binary exposures </vt:lpstr>
      <vt:lpstr>A Journey within a Journey…!</vt:lpstr>
      <vt:lpstr>Levels</vt:lpstr>
      <vt:lpstr>The most important question</vt:lpstr>
      <vt:lpstr>Updates</vt:lpstr>
      <vt:lpstr>Why IPW?</vt:lpstr>
      <vt:lpstr>What do I need to do this?</vt:lpstr>
      <vt:lpstr>Three Resources</vt:lpstr>
      <vt:lpstr>EPID 722: Brookhart Code Steps</vt:lpstr>
      <vt:lpstr>SAS Code Steps</vt:lpstr>
      <vt:lpstr>Defining Success</vt:lpstr>
      <vt:lpstr>So… What are the weights?</vt:lpstr>
      <vt:lpstr>What PS’s to estimate?</vt:lpstr>
      <vt:lpstr>What model to estimate PS’s?</vt:lpstr>
      <vt:lpstr>How to visualize PS’s?</vt:lpstr>
      <vt:lpstr>How to assess covariate balance?</vt:lpstr>
      <vt:lpstr>Excel Example</vt:lpstr>
      <vt:lpstr>Estimates with 95% CI’s</vt:lpstr>
      <vt:lpstr>With ‘Real Life’ Data</vt:lpstr>
      <vt:lpstr>Screenshots of Excel/Program</vt:lpstr>
      <vt:lpstr>A Journey</vt:lpstr>
      <vt:lpstr>Thank You!</vt:lpstr>
      <vt:lpstr>PowerPoint Presentation</vt:lpstr>
      <vt:lpstr>PowerPoint Presentation</vt:lpstr>
      <vt:lpstr>Three Helpful Papers (And How I Got Them)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IPW for non-binary exposures </dc:title>
  <dc:creator>Hoffman, Sarah R.</dc:creator>
  <cp:lastModifiedBy>Hoffman, Sarah R.</cp:lastModifiedBy>
  <cp:revision>131</cp:revision>
  <dcterms:created xsi:type="dcterms:W3CDTF">2019-01-12T16:37:26Z</dcterms:created>
  <dcterms:modified xsi:type="dcterms:W3CDTF">2019-04-08T05:03:42Z</dcterms:modified>
</cp:coreProperties>
</file>