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4.xml" ContentType="application/vnd.openxmlformats-officedocument.presentationml.notesSlide+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5.jpeg" ContentType="image/jpeg"/>
  <Override PartName="/ppt/media/image4.jpeg" ContentType="image/jpeg"/>
  <Override PartName="/ppt/media/image3.jpeg" ContentType="image/jpeg"/>
  <Override PartName="/ppt/media/image1.png" ContentType="image/png"/>
  <Override PartName="/ppt/media/image6.jpeg" ContentType="image/jpe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216000" y="812520"/>
            <a:ext cx="7127280" cy="40089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87"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8"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9"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90"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91" name="PlaceHolder 6"/>
          <p:cNvSpPr>
            <a:spLocks noGrp="1"/>
          </p:cNvSpPr>
          <p:nvPr>
            <p:ph type="sldNum"/>
          </p:nvPr>
        </p:nvSpPr>
        <p:spPr>
          <a:xfrm>
            <a:off x="4278960" y="10157400"/>
            <a:ext cx="3280680" cy="534240"/>
          </a:xfrm>
          <a:prstGeom prst="rect">
            <a:avLst/>
          </a:prstGeom>
        </p:spPr>
        <p:txBody>
          <a:bodyPr lIns="0" rIns="0" tIns="0" bIns="0" anchor="b"/>
          <a:p>
            <a:pPr algn="r"/>
            <a:fld id="{CBA8F0A2-E402-4ADE-9726-9527277CA62C}"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381240" y="685800"/>
            <a:ext cx="6095520" cy="3428640"/>
          </a:xfrm>
          <a:prstGeom prst="rect">
            <a:avLst/>
          </a:prstGeom>
        </p:spPr>
      </p:sp>
      <p:sp>
        <p:nvSpPr>
          <p:cNvPr id="129"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The pose of an object refers to its relative orientation and position with repsiect to a cmaera. You can change the pose by either moving the object with repsect to the camera, or the camra with respect to the object.</a:t>
            </a:r>
            <a:endParaRPr b="0" lang="en-US" sz="1100" spc="-1" strike="noStrike">
              <a:latin typeface="Arial"/>
            </a:endParaRPr>
          </a:p>
          <a:p>
            <a:pPr>
              <a:lnSpc>
                <a:spcPct val="100000"/>
              </a:lnSpc>
            </a:pPr>
            <a:r>
              <a:rPr b="0" lang="en-US" sz="1100" spc="-1" strike="noStrike">
                <a:latin typeface="Arial"/>
              </a:rPr>
              <a:t>Pose Estimation problem is often referred to as PnP</a:t>
            </a: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381240" y="685800"/>
            <a:ext cx="6095520" cy="3428640"/>
          </a:xfrm>
          <a:prstGeom prst="rect">
            <a:avLst/>
          </a:prstGeom>
        </p:spPr>
      </p:sp>
      <p:sp>
        <p:nvSpPr>
          <p:cNvPr id="131"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The pose of an object refers to its relative orientation and position with repsiect to a cmaera. You can change the pose by either moving the object with repsect to the camera, or the camra with respect to the object.</a:t>
            </a:r>
            <a:endParaRPr b="0" lang="en-US" sz="1100" spc="-1" strike="noStrike">
              <a:latin typeface="Arial"/>
            </a:endParaRPr>
          </a:p>
          <a:p>
            <a:pPr>
              <a:lnSpc>
                <a:spcPct val="100000"/>
              </a:lnSpc>
            </a:pPr>
            <a:r>
              <a:rPr b="0" lang="en-US" sz="1100" spc="-1" strike="noStrike">
                <a:latin typeface="Arial"/>
              </a:rPr>
              <a:t>Pose Estimation problem is often referred to as PnP</a:t>
            </a: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381240" y="685800"/>
            <a:ext cx="6095520" cy="3428640"/>
          </a:xfrm>
          <a:prstGeom prst="rect">
            <a:avLst/>
          </a:prstGeom>
        </p:spPr>
      </p:sp>
      <p:sp>
        <p:nvSpPr>
          <p:cNvPr id="133"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The pose of an object refers to its relative orientation and position with repsiect to a cmaera. You can change the pose by either moving the object with repsect to the camera, or the camra with respect to the object.</a:t>
            </a:r>
            <a:endParaRPr b="0" lang="en-US" sz="1100" spc="-1" strike="noStrike">
              <a:latin typeface="Arial"/>
            </a:endParaRPr>
          </a:p>
          <a:p>
            <a:pPr>
              <a:lnSpc>
                <a:spcPct val="100000"/>
              </a:lnSpc>
            </a:pPr>
            <a:r>
              <a:rPr b="0" lang="en-US" sz="1100" spc="-1" strike="noStrike">
                <a:latin typeface="Arial"/>
              </a:rPr>
              <a:t>Pose Estimation problem is often referred to as PnP</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29" name="PlaceHolder 2"/>
          <p:cNvSpPr>
            <a:spLocks noGrp="1"/>
          </p:cNvSpPr>
          <p:nvPr>
            <p:ph type="body"/>
          </p:nvPr>
        </p:nvSpPr>
        <p:spPr>
          <a:xfrm>
            <a:off x="729360" y="207900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32"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37"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51" name="PlaceHolder 2"/>
          <p:cNvSpPr>
            <a:spLocks noGrp="1"/>
          </p:cNvSpPr>
          <p:nvPr>
            <p:ph type="subTitle"/>
          </p:nvPr>
        </p:nvSpPr>
        <p:spPr>
          <a:xfrm>
            <a:off x="729360" y="2079000"/>
            <a:ext cx="7688520" cy="2260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53" name="PlaceHolder 2"/>
          <p:cNvSpPr>
            <a:spLocks noGrp="1"/>
          </p:cNvSpPr>
          <p:nvPr>
            <p:ph type="body"/>
          </p:nvPr>
        </p:nvSpPr>
        <p:spPr>
          <a:xfrm>
            <a:off x="729360" y="2079000"/>
            <a:ext cx="76885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55"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29360" y="1318680"/>
            <a:ext cx="7688520" cy="2481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subTitle"/>
          </p:nvPr>
        </p:nvSpPr>
        <p:spPr>
          <a:xfrm>
            <a:off x="729360" y="2079000"/>
            <a:ext cx="7688520" cy="2260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68"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729360" y="207900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75"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80"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10" name="PlaceHolder 2"/>
          <p:cNvSpPr>
            <a:spLocks noGrp="1"/>
          </p:cNvSpPr>
          <p:nvPr>
            <p:ph type="body"/>
          </p:nvPr>
        </p:nvSpPr>
        <p:spPr>
          <a:xfrm>
            <a:off x="729360" y="2079000"/>
            <a:ext cx="76885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12"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29360" y="1318680"/>
            <a:ext cx="7688520" cy="2481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48744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600"/>
            <a:ext cx="745200" cy="45360"/>
            <a:chOff x="830520" y="1191600"/>
            <a:chExt cx="745200" cy="45360"/>
          </a:xfrm>
        </p:grpSpPr>
        <p:sp>
          <p:nvSpPr>
            <p:cNvPr id="2"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322280"/>
            <a:ext cx="7687800" cy="1664280"/>
          </a:xfrm>
          <a:prstGeom prst="rect">
            <a:avLst/>
          </a:prstGeom>
        </p:spPr>
        <p:txBody>
          <a:bodyPr tIns="91440" bIns="91440"/>
          <a:p>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5" name="PlaceHolder 6"/>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383B246D-9BBD-4200-AE98-195202750491}" type="slidenum">
              <a:rPr b="0" lang="en-US" sz="1000" spc="-1" strike="noStrike">
                <a:solidFill>
                  <a:srgbClr val="595959"/>
                </a:solidFill>
                <a:latin typeface="Lato"/>
                <a:ea typeface="Lato"/>
              </a:rPr>
              <a:t>&lt;number&gt;</a:t>
            </a:fld>
            <a:endParaRPr b="0" lang="en-US" sz="1000" spc="-1" strike="noStrike">
              <a:latin typeface="Times New Roman"/>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9143640" cy="487440"/>
          </a:xfrm>
          <a:prstGeom prst="rect">
            <a:avLst/>
          </a:prstGeom>
          <a:solidFill>
            <a:schemeClr val="lt2"/>
          </a:solidFill>
          <a:ln>
            <a:noFill/>
          </a:ln>
        </p:spPr>
        <p:style>
          <a:lnRef idx="0"/>
          <a:fillRef idx="0"/>
          <a:effectRef idx="0"/>
          <a:fontRef idx="minor"/>
        </p:style>
      </p:sp>
      <p:grpSp>
        <p:nvGrpSpPr>
          <p:cNvPr id="44" name="Group 2"/>
          <p:cNvGrpSpPr/>
          <p:nvPr/>
        </p:nvGrpSpPr>
        <p:grpSpPr>
          <a:xfrm>
            <a:off x="830520" y="1191600"/>
            <a:ext cx="745200" cy="45360"/>
            <a:chOff x="830520" y="1191600"/>
            <a:chExt cx="745200" cy="45360"/>
          </a:xfrm>
        </p:grpSpPr>
        <p:sp>
          <p:nvSpPr>
            <p:cNvPr id="45"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46"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7" name="PlaceHolder 5"/>
          <p:cNvSpPr>
            <a:spLocks noGrp="1"/>
          </p:cNvSpPr>
          <p:nvPr>
            <p:ph type="title"/>
          </p:nvPr>
        </p:nvSpPr>
        <p:spPr>
          <a:xfrm>
            <a:off x="729360" y="1318680"/>
            <a:ext cx="7688520" cy="534960"/>
          </a:xfrm>
          <a:prstGeom prst="rect">
            <a:avLst/>
          </a:prstGeom>
        </p:spPr>
        <p:txBody>
          <a:bodyPr tIns="91440" bIns="91440"/>
          <a:p>
            <a:r>
              <a:rPr b="0" lang="en-US" sz="2600" spc="-1" strike="noStrike">
                <a:solidFill>
                  <a:srgbClr val="000000"/>
                </a:solidFill>
                <a:latin typeface="Arial"/>
              </a:rPr>
              <a:t>Click to edit the title text format</a:t>
            </a:r>
            <a:endParaRPr b="0" lang="en-US" sz="2600" spc="-1" strike="noStrike">
              <a:solidFill>
                <a:srgbClr val="000000"/>
              </a:solidFill>
              <a:latin typeface="Arial"/>
            </a:endParaRPr>
          </a:p>
        </p:txBody>
      </p:sp>
      <p:sp>
        <p:nvSpPr>
          <p:cNvPr id="48" name="PlaceHolder 6"/>
          <p:cNvSpPr>
            <a:spLocks noGrp="1"/>
          </p:cNvSpPr>
          <p:nvPr>
            <p:ph type="body"/>
          </p:nvPr>
        </p:nvSpPr>
        <p:spPr>
          <a:xfrm>
            <a:off x="729360" y="2079000"/>
            <a:ext cx="7688520" cy="2260800"/>
          </a:xfrm>
          <a:prstGeom prst="rect">
            <a:avLst/>
          </a:prstGeom>
        </p:spPr>
        <p:txBody>
          <a:bodyPr tIns="91440" bIns="91440"/>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49" name="PlaceHolder 7"/>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657AD27E-67B1-4930-9814-79601409F869}" type="slidenum">
              <a:rPr b="0" lang="en-US" sz="1000" spc="-1" strike="noStrike">
                <a:solidFill>
                  <a:srgbClr val="595959"/>
                </a:solidFill>
                <a:latin typeface="Lato"/>
                <a:ea typeface="Lato"/>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29360" y="1322280"/>
            <a:ext cx="7687800" cy="1664280"/>
          </a:xfrm>
          <a:prstGeom prst="rect">
            <a:avLst/>
          </a:prstGeom>
          <a:noFill/>
          <a:ln>
            <a:noFill/>
          </a:ln>
        </p:spPr>
        <p:txBody>
          <a:bodyPr tIns="91440" bIns="91440"/>
          <a:p>
            <a:pPr>
              <a:lnSpc>
                <a:spcPct val="100000"/>
              </a:lnSpc>
            </a:pPr>
            <a:r>
              <a:rPr b="1" lang="en-US" sz="4200" spc="-1" strike="noStrike">
                <a:solidFill>
                  <a:srgbClr val="1a1a1a"/>
                </a:solidFill>
                <a:latin typeface="Raleway"/>
                <a:ea typeface="Raleway"/>
              </a:rPr>
              <a:t>Object Pose Estimation using Monocular Camera</a:t>
            </a:r>
            <a:endParaRPr b="0" lang="en-US" sz="4200" spc="-1" strike="noStrike">
              <a:solidFill>
                <a:srgbClr val="000000"/>
              </a:solidFill>
              <a:latin typeface="Arial"/>
            </a:endParaRPr>
          </a:p>
        </p:txBody>
      </p:sp>
      <p:sp>
        <p:nvSpPr>
          <p:cNvPr id="93" name="TextShape 2"/>
          <p:cNvSpPr txBox="1"/>
          <p:nvPr/>
        </p:nvSpPr>
        <p:spPr>
          <a:xfrm>
            <a:off x="729720" y="3173040"/>
            <a:ext cx="7687800" cy="540720"/>
          </a:xfrm>
          <a:prstGeom prst="rect">
            <a:avLst/>
          </a:prstGeom>
          <a:noFill/>
          <a:ln>
            <a:noFill/>
          </a:ln>
        </p:spPr>
        <p:txBody>
          <a:bodyPr tIns="91440" bIns="91440"/>
          <a:p>
            <a:pPr>
              <a:lnSpc>
                <a:spcPct val="100000"/>
              </a:lnSpc>
            </a:pPr>
            <a:r>
              <a:rPr b="0" lang="en-US" sz="1600" spc="-1" strike="noStrike">
                <a:solidFill>
                  <a:srgbClr val="595959"/>
                </a:solidFill>
                <a:latin typeface="Lato"/>
                <a:ea typeface="Lato"/>
              </a:rPr>
              <a:t>Karthik Paigwar - BT15CSE038</a:t>
            </a:r>
            <a:endParaRPr b="0" lang="en-US" sz="1600" spc="-1" strike="noStrike">
              <a:latin typeface="Arial"/>
            </a:endParaRPr>
          </a:p>
          <a:p>
            <a:pPr>
              <a:lnSpc>
                <a:spcPct val="100000"/>
              </a:lnSpc>
            </a:pPr>
            <a:r>
              <a:rPr b="0" lang="en-US" sz="1600" spc="-1" strike="noStrike">
                <a:solidFill>
                  <a:srgbClr val="595959"/>
                </a:solidFill>
                <a:latin typeface="Lato"/>
                <a:ea typeface="Lato"/>
              </a:rPr>
              <a:t>Sreechandra Allala - BT15CSE009</a:t>
            </a:r>
            <a:endParaRPr b="0" lang="en-US"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latin typeface="Raleway"/>
                <a:ea typeface="Raleway"/>
              </a:rPr>
              <a:t>Custom Marker used for pose estimation</a:t>
            </a:r>
            <a:endParaRPr b="0" lang="en-US" sz="2600" spc="-1" strike="noStrike">
              <a:solidFill>
                <a:srgbClr val="000000"/>
              </a:solidFill>
              <a:latin typeface="Arial"/>
            </a:endParaRPr>
          </a:p>
        </p:txBody>
      </p:sp>
      <p:sp>
        <p:nvSpPr>
          <p:cNvPr id="111" name="TextShape 2"/>
          <p:cNvSpPr txBox="1"/>
          <p:nvPr/>
        </p:nvSpPr>
        <p:spPr>
          <a:xfrm>
            <a:off x="4713120" y="2079000"/>
            <a:ext cx="3978000" cy="2778480"/>
          </a:xfrm>
          <a:prstGeom prst="rect">
            <a:avLst/>
          </a:prstGeom>
          <a:noFill/>
          <a:ln>
            <a:noFill/>
          </a:ln>
        </p:spPr>
        <p:txBody>
          <a:bodyPr tIns="91440" bIns="91440"/>
          <a:p>
            <a:pPr marL="457200" indent="-342720">
              <a:lnSpc>
                <a:spcPct val="115000"/>
              </a:lnSpc>
              <a:buClr>
                <a:srgbClr val="595959"/>
              </a:buClr>
              <a:buFont typeface="Lato"/>
              <a:buChar char="●"/>
            </a:pPr>
            <a:r>
              <a:rPr b="0" lang="en-US" sz="1800" spc="-1" strike="noStrike">
                <a:solidFill>
                  <a:srgbClr val="595959"/>
                </a:solidFill>
                <a:latin typeface="Lato"/>
                <a:ea typeface="Lato"/>
              </a:rPr>
              <a:t>White Colour L-Shaped Marker </a:t>
            </a:r>
            <a:endParaRPr b="0" lang="en-US" sz="1800" spc="-1" strike="noStrike">
              <a:solidFill>
                <a:srgbClr val="000000"/>
              </a:solidFill>
              <a:latin typeface="Arial"/>
            </a:endParaRPr>
          </a:p>
          <a:p>
            <a:pPr marL="457200" indent="-342720">
              <a:lnSpc>
                <a:spcPct val="115000"/>
              </a:lnSpc>
              <a:buClr>
                <a:srgbClr val="595959"/>
              </a:buClr>
              <a:buFont typeface="Lato"/>
              <a:buChar char="●"/>
            </a:pPr>
            <a:r>
              <a:rPr b="0" lang="en-US" sz="1800" spc="-1" strike="noStrike">
                <a:solidFill>
                  <a:srgbClr val="595959"/>
                </a:solidFill>
                <a:latin typeface="Lato"/>
                <a:ea typeface="Lato"/>
              </a:rPr>
              <a:t>Length : 12cm x 12cm</a:t>
            </a:r>
            <a:endParaRPr b="0" lang="en-US" sz="1800" spc="-1" strike="noStrike">
              <a:solidFill>
                <a:srgbClr val="000000"/>
              </a:solidFill>
              <a:latin typeface="Arial"/>
            </a:endParaRPr>
          </a:p>
          <a:p>
            <a:pPr marL="457200" indent="-342720">
              <a:lnSpc>
                <a:spcPct val="115000"/>
              </a:lnSpc>
              <a:buClr>
                <a:srgbClr val="595959"/>
              </a:buClr>
              <a:buFont typeface="Lato"/>
              <a:buChar char="●"/>
            </a:pPr>
            <a:r>
              <a:rPr b="0" lang="en-US" sz="1800" spc="-1" strike="noStrike">
                <a:solidFill>
                  <a:srgbClr val="595959"/>
                </a:solidFill>
                <a:latin typeface="Lato"/>
                <a:ea typeface="Lato"/>
              </a:rPr>
              <a:t>Width : 4.5cm</a:t>
            </a:r>
            <a:endParaRPr b="0" lang="en-US" sz="1800" spc="-1" strike="noStrike">
              <a:solidFill>
                <a:srgbClr val="000000"/>
              </a:solidFill>
              <a:latin typeface="Arial"/>
            </a:endParaRPr>
          </a:p>
        </p:txBody>
      </p:sp>
      <p:pic>
        <p:nvPicPr>
          <p:cNvPr id="112" name="Google Shape;142;p22" descr=""/>
          <p:cNvPicPr/>
          <p:nvPr/>
        </p:nvPicPr>
        <p:blipFill>
          <a:blip r:embed="rId1"/>
          <a:stretch/>
        </p:blipFill>
        <p:spPr>
          <a:xfrm>
            <a:off x="729360" y="2079000"/>
            <a:ext cx="3704760" cy="277848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latin typeface="Raleway"/>
                <a:ea typeface="Raleway"/>
              </a:rPr>
              <a:t>Calculating 3D World Points</a:t>
            </a:r>
            <a:endParaRPr b="0" lang="en-US" sz="2600" spc="-1" strike="noStrike">
              <a:solidFill>
                <a:srgbClr val="000000"/>
              </a:solidFill>
              <a:latin typeface="Arial"/>
            </a:endParaRPr>
          </a:p>
        </p:txBody>
      </p:sp>
      <p:sp>
        <p:nvSpPr>
          <p:cNvPr id="114" name="TextShape 2"/>
          <p:cNvSpPr txBox="1"/>
          <p:nvPr/>
        </p:nvSpPr>
        <p:spPr>
          <a:xfrm>
            <a:off x="4644360" y="2079000"/>
            <a:ext cx="3773520" cy="2778480"/>
          </a:xfrm>
          <a:prstGeom prst="rect">
            <a:avLst/>
          </a:prstGeom>
          <a:noFill/>
          <a:ln>
            <a:noFill/>
          </a:ln>
        </p:spPr>
        <p:txBody>
          <a:bodyPr tIns="91440" bIns="91440"/>
          <a:p>
            <a:pPr>
              <a:lnSpc>
                <a:spcPct val="115000"/>
              </a:lnSpc>
            </a:pPr>
            <a:r>
              <a:rPr b="0" lang="en-US" sz="1300" spc="-1" strike="noStrike">
                <a:solidFill>
                  <a:srgbClr val="595959"/>
                </a:solidFill>
                <a:latin typeface="Lato"/>
                <a:ea typeface="Lato"/>
              </a:rPr>
              <a:t>       </a:t>
            </a:r>
            <a:r>
              <a:rPr b="0" lang="en-US" sz="1300" spc="-1" strike="noStrike">
                <a:solidFill>
                  <a:srgbClr val="595959"/>
                </a:solidFill>
                <a:latin typeface="Lato"/>
                <a:ea typeface="Lato"/>
              </a:rPr>
              <a:t>(0.0, 0.0, 0.0),</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Lato"/>
                <a:ea typeface="Lato"/>
              </a:rPr>
              <a:t>        </a:t>
            </a:r>
            <a:r>
              <a:rPr b="0" lang="en-US" sz="1300" spc="-1" strike="noStrike">
                <a:solidFill>
                  <a:srgbClr val="595959"/>
                </a:solidFill>
                <a:latin typeface="Lato"/>
                <a:ea typeface="Lato"/>
              </a:rPr>
              <a:t>(-45.0, -45.0, 0.0),</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Lato"/>
                <a:ea typeface="Lato"/>
              </a:rPr>
              <a:t>        </a:t>
            </a:r>
            <a:r>
              <a:rPr b="0" lang="en-US" sz="1300" spc="-1" strike="noStrike">
                <a:solidFill>
                  <a:srgbClr val="595959"/>
                </a:solidFill>
                <a:latin typeface="Lato"/>
                <a:ea typeface="Lato"/>
              </a:rPr>
              <a:t>(75.0, -45.0, 0.0),</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Lato"/>
                <a:ea typeface="Lato"/>
              </a:rPr>
              <a:t>        </a:t>
            </a:r>
            <a:r>
              <a:rPr b="0" lang="en-US" sz="1300" spc="-1" strike="noStrike">
                <a:solidFill>
                  <a:srgbClr val="595959"/>
                </a:solidFill>
                <a:latin typeface="Lato"/>
                <a:ea typeface="Lato"/>
              </a:rPr>
              <a:t>(-45.0, 75.0, 0.0),</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Lato"/>
                <a:ea typeface="Lato"/>
              </a:rPr>
              <a:t>        </a:t>
            </a:r>
            <a:r>
              <a:rPr b="0" lang="en-US" sz="1300" spc="-1" strike="noStrike">
                <a:solidFill>
                  <a:srgbClr val="595959"/>
                </a:solidFill>
                <a:latin typeface="Lato"/>
                <a:ea typeface="Lato"/>
              </a:rPr>
              <a:t>(75.0, 0.0, 0.0),</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Lato"/>
                <a:ea typeface="Lato"/>
              </a:rPr>
              <a:t>        </a:t>
            </a:r>
            <a:r>
              <a:rPr b="0" lang="en-US" sz="1300" spc="-1" strike="noStrike">
                <a:solidFill>
                  <a:srgbClr val="595959"/>
                </a:solidFill>
                <a:latin typeface="Lato"/>
                <a:ea typeface="Lato"/>
              </a:rPr>
              <a:t>(0.0, 75.0, 0.0)</a:t>
            </a:r>
            <a:endParaRPr b="0" lang="en-US" sz="1300" spc="-1" strike="noStrike">
              <a:solidFill>
                <a:srgbClr val="000000"/>
              </a:solidFill>
              <a:latin typeface="Arial"/>
            </a:endParaRPr>
          </a:p>
          <a:p>
            <a:pPr>
              <a:lnSpc>
                <a:spcPct val="115000"/>
              </a:lnSpc>
              <a:spcBef>
                <a:spcPts val="1599"/>
              </a:spcBef>
              <a:spcAft>
                <a:spcPts val="1599"/>
              </a:spcAft>
            </a:pPr>
            <a:endParaRPr b="0" lang="en-US" sz="1300" spc="-1" strike="noStrike">
              <a:solidFill>
                <a:srgbClr val="000000"/>
              </a:solidFill>
              <a:latin typeface="Arial"/>
            </a:endParaRPr>
          </a:p>
        </p:txBody>
      </p:sp>
      <p:pic>
        <p:nvPicPr>
          <p:cNvPr id="115" name="Google Shape;149;p23" descr=""/>
          <p:cNvPicPr/>
          <p:nvPr/>
        </p:nvPicPr>
        <p:blipFill>
          <a:blip r:embed="rId1"/>
          <a:stretch/>
        </p:blipFill>
        <p:spPr>
          <a:xfrm>
            <a:off x="729360" y="2079000"/>
            <a:ext cx="3704760" cy="277848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latin typeface="Raleway"/>
                <a:ea typeface="Raleway"/>
              </a:rPr>
              <a:t>Calculating corresponding image coordinates</a:t>
            </a:r>
            <a:br/>
            <a:endParaRPr b="0" lang="en-US" sz="2600" spc="-1" strike="noStrike">
              <a:solidFill>
                <a:srgbClr val="000000"/>
              </a:solidFill>
              <a:latin typeface="Arial"/>
            </a:endParaRPr>
          </a:p>
        </p:txBody>
      </p:sp>
      <p:sp>
        <p:nvSpPr>
          <p:cNvPr id="117" name="TextShape 2"/>
          <p:cNvSpPr txBox="1"/>
          <p:nvPr/>
        </p:nvSpPr>
        <p:spPr>
          <a:xfrm>
            <a:off x="729360" y="2079000"/>
            <a:ext cx="4565160" cy="2260800"/>
          </a:xfrm>
          <a:prstGeom prst="rect">
            <a:avLst/>
          </a:prstGeom>
          <a:noFill/>
          <a:ln>
            <a:noFill/>
          </a:ln>
        </p:spPr>
        <p:txBody>
          <a:bodyPr tIns="91440" bIns="91440"/>
          <a:p>
            <a:pPr marL="457200" indent="-342720">
              <a:lnSpc>
                <a:spcPct val="115000"/>
              </a:lnSpc>
              <a:buClr>
                <a:srgbClr val="595959"/>
              </a:buClr>
              <a:buFont typeface="Lato"/>
              <a:buChar char="●"/>
            </a:pPr>
            <a:r>
              <a:rPr b="0" lang="en-US" sz="1800" spc="-1" strike="noStrike">
                <a:solidFill>
                  <a:srgbClr val="595959"/>
                </a:solidFill>
                <a:latin typeface="Lato"/>
                <a:ea typeface="Lato"/>
              </a:rPr>
              <a:t>Thresholding &amp; Closing.</a:t>
            </a:r>
            <a:endParaRPr b="0" lang="en-US" sz="1800" spc="-1" strike="noStrike">
              <a:solidFill>
                <a:srgbClr val="000000"/>
              </a:solidFill>
              <a:latin typeface="Arial"/>
            </a:endParaRPr>
          </a:p>
          <a:p>
            <a:pPr marL="457200" indent="-342720">
              <a:lnSpc>
                <a:spcPct val="115000"/>
              </a:lnSpc>
              <a:buClr>
                <a:srgbClr val="595959"/>
              </a:buClr>
              <a:buFont typeface="Lato"/>
              <a:buChar char="●"/>
            </a:pPr>
            <a:r>
              <a:rPr b="0" lang="en-US" sz="1800" spc="-1" strike="noStrike">
                <a:solidFill>
                  <a:srgbClr val="595959"/>
                </a:solidFill>
                <a:latin typeface="Lato"/>
                <a:ea typeface="Lato"/>
              </a:rPr>
              <a:t>Finding Contours.</a:t>
            </a:r>
            <a:endParaRPr b="0" lang="en-US" sz="1800" spc="-1" strike="noStrike">
              <a:solidFill>
                <a:srgbClr val="000000"/>
              </a:solidFill>
              <a:latin typeface="Arial"/>
            </a:endParaRPr>
          </a:p>
          <a:p>
            <a:pPr marL="457200" indent="-342720">
              <a:lnSpc>
                <a:spcPct val="115000"/>
              </a:lnSpc>
              <a:buClr>
                <a:srgbClr val="595959"/>
              </a:buClr>
              <a:buFont typeface="Lato"/>
              <a:buChar char="●"/>
            </a:pPr>
            <a:r>
              <a:rPr b="0" lang="en-US" sz="1800" spc="-1" strike="noStrike">
                <a:solidFill>
                  <a:srgbClr val="595959"/>
                </a:solidFill>
                <a:latin typeface="Lato"/>
                <a:ea typeface="Lato"/>
              </a:rPr>
              <a:t>Fitting a Polygon till 6 corner points are obtained ( using approxPolyDP method of openCV).</a:t>
            </a:r>
            <a:endParaRPr b="0" lang="en-US" sz="1800" spc="-1" strike="noStrike">
              <a:solidFill>
                <a:srgbClr val="000000"/>
              </a:solidFill>
              <a:latin typeface="Arial"/>
            </a:endParaRPr>
          </a:p>
        </p:txBody>
      </p:sp>
      <p:pic>
        <p:nvPicPr>
          <p:cNvPr id="118" name="Google Shape;156;p24" descr=""/>
          <p:cNvPicPr/>
          <p:nvPr/>
        </p:nvPicPr>
        <p:blipFill>
          <a:blip r:embed="rId1"/>
          <a:stretch/>
        </p:blipFill>
        <p:spPr>
          <a:xfrm>
            <a:off x="5491440" y="1972440"/>
            <a:ext cx="3478320" cy="260856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latin typeface="Raleway"/>
                <a:ea typeface="Raleway"/>
              </a:rPr>
              <a:t>Finding inner center corner</a:t>
            </a:r>
            <a:endParaRPr b="0" lang="en-US" sz="2600" spc="-1" strike="noStrike">
              <a:solidFill>
                <a:srgbClr val="000000"/>
              </a:solidFill>
              <a:latin typeface="Arial"/>
            </a:endParaRPr>
          </a:p>
        </p:txBody>
      </p:sp>
      <p:sp>
        <p:nvSpPr>
          <p:cNvPr id="120" name="TextShape 2"/>
          <p:cNvSpPr txBox="1"/>
          <p:nvPr/>
        </p:nvSpPr>
        <p:spPr>
          <a:xfrm>
            <a:off x="729360" y="2079000"/>
            <a:ext cx="7688520" cy="226080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Lato"/>
                <a:ea typeface="Lato"/>
              </a:rPr>
              <a:t>Finding centroid of the object using Moments and then calculating the point which has the least Euclidean distance from this centroid.</a:t>
            </a:r>
            <a:endParaRPr b="0" lang="en-US" sz="1800" spc="-1" strike="noStrike">
              <a:solidFill>
                <a:srgbClr val="000000"/>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latin typeface="Raleway"/>
                <a:ea typeface="Raleway"/>
              </a:rPr>
              <a:t>Finding Other Corners</a:t>
            </a:r>
            <a:endParaRPr b="0" lang="en-US" sz="2600" spc="-1" strike="noStrike">
              <a:solidFill>
                <a:srgbClr val="000000"/>
              </a:solidFill>
              <a:latin typeface="Arial"/>
            </a:endParaRPr>
          </a:p>
        </p:txBody>
      </p:sp>
      <p:sp>
        <p:nvSpPr>
          <p:cNvPr id="122" name="TextShape 2"/>
          <p:cNvSpPr txBox="1"/>
          <p:nvPr/>
        </p:nvSpPr>
        <p:spPr>
          <a:xfrm>
            <a:off x="729360" y="2079000"/>
            <a:ext cx="4255560" cy="2695320"/>
          </a:xfrm>
          <a:prstGeom prst="rect">
            <a:avLst/>
          </a:prstGeom>
          <a:noFill/>
          <a:ln>
            <a:noFill/>
          </a:ln>
        </p:spPr>
        <p:txBody>
          <a:bodyPr tIns="91440" bIns="91440"/>
          <a:p>
            <a:pPr marL="457200" indent="-342720">
              <a:lnSpc>
                <a:spcPct val="115000"/>
              </a:lnSpc>
              <a:buClr>
                <a:srgbClr val="595959"/>
              </a:buClr>
              <a:buFont typeface="Lato"/>
              <a:buChar char="●"/>
            </a:pPr>
            <a:r>
              <a:rPr b="0" lang="en-US" sz="1800" spc="-1" strike="noStrike">
                <a:solidFill>
                  <a:srgbClr val="595959"/>
                </a:solidFill>
                <a:latin typeface="Lato"/>
                <a:ea typeface="Lato"/>
              </a:rPr>
              <a:t>Estimate a line (joining two corners of the object) such that 2 corners lie to its left and 2 to its right.</a:t>
            </a:r>
            <a:endParaRPr b="0" lang="en-US" sz="1800" spc="-1" strike="noStrike">
              <a:solidFill>
                <a:srgbClr val="000000"/>
              </a:solidFill>
              <a:latin typeface="Arial"/>
            </a:endParaRPr>
          </a:p>
          <a:p>
            <a:pPr marL="457200" indent="-342720">
              <a:lnSpc>
                <a:spcPct val="115000"/>
              </a:lnSpc>
              <a:buClr>
                <a:srgbClr val="595959"/>
              </a:buClr>
              <a:buFont typeface="Lato"/>
              <a:buChar char="●"/>
            </a:pPr>
            <a:r>
              <a:rPr b="0" lang="en-US" sz="1800" spc="-1" strike="noStrike">
                <a:solidFill>
                  <a:srgbClr val="595959"/>
                </a:solidFill>
                <a:latin typeface="Lato"/>
                <a:ea typeface="Lato"/>
              </a:rPr>
              <a:t>Top most corner and the inner corner lie on the same side of the line.</a:t>
            </a:r>
            <a:endParaRPr b="0" lang="en-US" sz="1800" spc="-1" strike="noStrike">
              <a:solidFill>
                <a:srgbClr val="000000"/>
              </a:solidFill>
              <a:latin typeface="Arial"/>
            </a:endParaRPr>
          </a:p>
          <a:p>
            <a:pPr marL="457200" indent="-342720">
              <a:lnSpc>
                <a:spcPct val="115000"/>
              </a:lnSpc>
              <a:buClr>
                <a:srgbClr val="595959"/>
              </a:buClr>
              <a:buFont typeface="Lato"/>
              <a:buChar char="●"/>
            </a:pPr>
            <a:r>
              <a:rPr b="0" lang="en-US" sz="1800" spc="-1" strike="noStrike">
                <a:solidFill>
                  <a:srgbClr val="595959"/>
                </a:solidFill>
                <a:latin typeface="Lato"/>
                <a:ea typeface="Lato"/>
              </a:rPr>
              <a:t>Then Ordering the rest of the corners using these two corners.</a:t>
            </a:r>
            <a:endParaRPr b="0" lang="en-US" sz="1800" spc="-1" strike="noStrike">
              <a:solidFill>
                <a:srgbClr val="000000"/>
              </a:solidFill>
              <a:latin typeface="Arial"/>
            </a:endParaRPr>
          </a:p>
        </p:txBody>
      </p:sp>
      <p:pic>
        <p:nvPicPr>
          <p:cNvPr id="123" name="Google Shape;169;p26" descr=""/>
          <p:cNvPicPr/>
          <p:nvPr/>
        </p:nvPicPr>
        <p:blipFill>
          <a:blip r:embed="rId1"/>
          <a:stretch/>
        </p:blipFill>
        <p:spPr>
          <a:xfrm>
            <a:off x="5177880" y="2017800"/>
            <a:ext cx="3674880" cy="275616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latin typeface="Raleway"/>
                <a:ea typeface="Raleway"/>
              </a:rPr>
              <a:t>SolvePnPRansac</a:t>
            </a:r>
            <a:endParaRPr b="0" lang="en-US" sz="2600" spc="-1" strike="noStrike">
              <a:solidFill>
                <a:srgbClr val="000000"/>
              </a:solidFill>
              <a:latin typeface="Arial"/>
            </a:endParaRPr>
          </a:p>
        </p:txBody>
      </p:sp>
      <p:sp>
        <p:nvSpPr>
          <p:cNvPr id="125" name="TextShape 2"/>
          <p:cNvSpPr txBox="1"/>
          <p:nvPr/>
        </p:nvSpPr>
        <p:spPr>
          <a:xfrm>
            <a:off x="729360" y="2079000"/>
            <a:ext cx="7688520" cy="2905920"/>
          </a:xfrm>
          <a:prstGeom prst="rect">
            <a:avLst/>
          </a:prstGeom>
          <a:noFill/>
          <a:ln>
            <a:noFill/>
          </a:ln>
        </p:spPr>
        <p:txBody>
          <a:bodyPr tIns="91440" bIns="91440"/>
          <a:p>
            <a:pPr marL="457200" indent="-342720">
              <a:lnSpc>
                <a:spcPct val="115000"/>
              </a:lnSpc>
              <a:buClr>
                <a:srgbClr val="595959"/>
              </a:buClr>
              <a:buFont typeface="Lato"/>
              <a:buChar char="●"/>
            </a:pPr>
            <a:r>
              <a:rPr b="0" lang="en-US" sz="1800" spc="-1" strike="noStrike">
                <a:solidFill>
                  <a:srgbClr val="595959"/>
                </a:solidFill>
                <a:latin typeface="Lato"/>
                <a:ea typeface="Lato"/>
              </a:rPr>
              <a:t>When n = 3, the PnP problem is in its minimal form of P3P and can be solved with three point correspondences. However, with just three point correspondences, P3P yields many solutions, so a fourth correspondence is used in practice to remove ambiguity.</a:t>
            </a:r>
            <a:endParaRPr b="0" lang="en-US" sz="1800" spc="-1" strike="noStrike">
              <a:solidFill>
                <a:srgbClr val="000000"/>
              </a:solidFill>
              <a:latin typeface="Arial"/>
            </a:endParaRPr>
          </a:p>
          <a:p>
            <a:pPr marL="457200" indent="-342720">
              <a:lnSpc>
                <a:spcPct val="115000"/>
              </a:lnSpc>
              <a:buClr>
                <a:srgbClr val="595959"/>
              </a:buClr>
              <a:buFont typeface="Lato"/>
              <a:buChar char="●"/>
            </a:pPr>
            <a:r>
              <a:rPr b="0" lang="en-US" sz="1800" spc="-1" strike="noStrike">
                <a:solidFill>
                  <a:srgbClr val="595959"/>
                </a:solidFill>
                <a:latin typeface="Lato"/>
                <a:ea typeface="Lato"/>
              </a:rPr>
              <a:t>PnP is prone to errors if there are outliers in the set of point correspondences. Thus, RANSAC can be used in conjunction with existing solutions to make the final solution for the camera pose more robust to outliers</a:t>
            </a:r>
            <a:endParaRPr b="0" lang="en-US" sz="1800" spc="-1" strike="noStrike">
              <a:solidFill>
                <a:srgbClr val="000000"/>
              </a:solid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729360" y="1318680"/>
            <a:ext cx="7688520" cy="534960"/>
          </a:xfrm>
          <a:prstGeom prst="rect">
            <a:avLst/>
          </a:prstGeom>
          <a:noFill/>
          <a:ln>
            <a:noFill/>
          </a:ln>
        </p:spPr>
        <p:txBody>
          <a:bodyPr tIns="91440" bIns="91440"/>
          <a:p>
            <a:pPr algn="ctr">
              <a:lnSpc>
                <a:spcPct val="100000"/>
              </a:lnSpc>
            </a:pPr>
            <a:r>
              <a:rPr b="1" lang="en-US" sz="2600" spc="-1" strike="noStrike">
                <a:solidFill>
                  <a:srgbClr val="1a1a1a"/>
                </a:solidFill>
                <a:latin typeface="Raleway"/>
                <a:ea typeface="Raleway"/>
              </a:rPr>
              <a:t>Thank You</a:t>
            </a:r>
            <a:endParaRPr b="0" lang="en-US" sz="2600" spc="-1" strike="noStrike">
              <a:solidFill>
                <a:srgbClr val="000000"/>
              </a:solidFill>
              <a:latin typeface="Arial"/>
            </a:endParaRPr>
          </a:p>
        </p:txBody>
      </p:sp>
      <p:sp>
        <p:nvSpPr>
          <p:cNvPr id="127" name="TextShape 2"/>
          <p:cNvSpPr txBox="1"/>
          <p:nvPr/>
        </p:nvSpPr>
        <p:spPr>
          <a:xfrm>
            <a:off x="729360" y="2079000"/>
            <a:ext cx="7688520" cy="2260800"/>
          </a:xfrm>
          <a:prstGeom prst="rect">
            <a:avLst/>
          </a:prstGeom>
          <a:noFill/>
          <a:ln>
            <a:noFill/>
          </a:ln>
        </p:spPr>
        <p:txBody>
          <a:bodyPr tIns="91440" bIns="91440"/>
          <a:p>
            <a:endParaRPr b="0" lang="en-US" sz="14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29360" y="1318680"/>
            <a:ext cx="7688520" cy="534960"/>
          </a:xfrm>
          <a:prstGeom prst="rect">
            <a:avLst/>
          </a:prstGeom>
          <a:noFill/>
          <a:ln>
            <a:noFill/>
          </a:ln>
        </p:spPr>
        <p:txBody>
          <a:bodyPr tIns="91440" bIns="91440"/>
          <a:p>
            <a:pPr>
              <a:lnSpc>
                <a:spcPct val="130000"/>
              </a:lnSpc>
            </a:pPr>
            <a:r>
              <a:rPr b="0" lang="en-US" sz="4150" spc="-1" strike="noStrike">
                <a:solidFill>
                  <a:srgbClr val="000000"/>
                </a:solidFill>
                <a:latin typeface="Georgia"/>
                <a:ea typeface="Georgia"/>
              </a:rPr>
              <a:t>Perspective-n-Point</a:t>
            </a:r>
            <a:br/>
            <a:endParaRPr b="0" lang="en-US" sz="4150" spc="-1" strike="noStrike">
              <a:solidFill>
                <a:srgbClr val="000000"/>
              </a:solidFill>
              <a:latin typeface="Arial"/>
            </a:endParaRPr>
          </a:p>
        </p:txBody>
      </p:sp>
      <p:sp>
        <p:nvSpPr>
          <p:cNvPr id="95" name="TextShape 2"/>
          <p:cNvSpPr txBox="1"/>
          <p:nvPr/>
        </p:nvSpPr>
        <p:spPr>
          <a:xfrm>
            <a:off x="729360" y="2079000"/>
            <a:ext cx="7688520" cy="2260800"/>
          </a:xfrm>
          <a:prstGeom prst="rect">
            <a:avLst/>
          </a:prstGeom>
          <a:noFill/>
          <a:ln>
            <a:noFill/>
          </a:ln>
        </p:spPr>
        <p:txBody>
          <a:bodyPr tIns="91440" bIns="91440"/>
          <a:p>
            <a:pPr marL="457200" indent="-342720">
              <a:lnSpc>
                <a:spcPct val="115000"/>
              </a:lnSpc>
              <a:buClr>
                <a:srgbClr val="595959"/>
              </a:buClr>
              <a:buFont typeface="Lato"/>
              <a:buChar char="●"/>
            </a:pPr>
            <a:r>
              <a:rPr b="0" lang="en-US" sz="1800" spc="-1" strike="noStrike">
                <a:solidFill>
                  <a:srgbClr val="595959"/>
                </a:solidFill>
                <a:latin typeface="Lato"/>
                <a:ea typeface="Lato"/>
              </a:rPr>
              <a:t>Perspective-n-Point is the problem of estimating the pose of a calibrated camera given a set of n 3D points in the world and their corresponding 2D projections in the image.</a:t>
            </a:r>
            <a:endParaRPr b="0" lang="en-US" sz="1800" spc="-1" strike="noStrike">
              <a:solidFill>
                <a:srgbClr val="000000"/>
              </a:solidFill>
              <a:latin typeface="Arial"/>
            </a:endParaRPr>
          </a:p>
          <a:p>
            <a:pPr marL="457200">
              <a:lnSpc>
                <a:spcPct val="115000"/>
              </a:lnSpc>
              <a:spcBef>
                <a:spcPts val="1599"/>
              </a:spcBef>
              <a:spcAft>
                <a:spcPts val="1599"/>
              </a:spcAft>
            </a:pPr>
            <a:endParaRPr b="0" lang="en-US"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29360" y="1318680"/>
            <a:ext cx="7688520" cy="534960"/>
          </a:xfrm>
          <a:prstGeom prst="rect">
            <a:avLst/>
          </a:prstGeom>
          <a:noFill/>
          <a:ln>
            <a:noFill/>
          </a:ln>
        </p:spPr>
        <p:txBody>
          <a:bodyPr tIns="91440" bIns="91440"/>
          <a:p>
            <a:pPr>
              <a:lnSpc>
                <a:spcPct val="130000"/>
              </a:lnSpc>
            </a:pPr>
            <a:r>
              <a:rPr b="0" lang="en-US" sz="4150" spc="-1" strike="noStrike">
                <a:solidFill>
                  <a:srgbClr val="000000"/>
                </a:solidFill>
                <a:latin typeface="Georgia"/>
                <a:ea typeface="Georgia"/>
              </a:rPr>
              <a:t>Perspective-n-Point</a:t>
            </a:r>
            <a:br/>
            <a:endParaRPr b="0" lang="en-US" sz="4150" spc="-1" strike="noStrike">
              <a:solidFill>
                <a:srgbClr val="000000"/>
              </a:solidFill>
              <a:latin typeface="Arial"/>
            </a:endParaRPr>
          </a:p>
        </p:txBody>
      </p:sp>
      <p:sp>
        <p:nvSpPr>
          <p:cNvPr id="97" name="TextShape 2"/>
          <p:cNvSpPr txBox="1"/>
          <p:nvPr/>
        </p:nvSpPr>
        <p:spPr>
          <a:xfrm>
            <a:off x="729360" y="2079000"/>
            <a:ext cx="7688520" cy="2260800"/>
          </a:xfrm>
          <a:prstGeom prst="rect">
            <a:avLst/>
          </a:prstGeom>
          <a:noFill/>
          <a:ln>
            <a:noFill/>
          </a:ln>
        </p:spPr>
        <p:txBody>
          <a:bodyPr tIns="91440" bIns="91440"/>
          <a:p>
            <a:pPr marL="457200" indent="-342720">
              <a:lnSpc>
                <a:spcPct val="115000"/>
              </a:lnSpc>
              <a:buClr>
                <a:srgbClr val="595959"/>
              </a:buClr>
              <a:buFont typeface="Lato"/>
              <a:buChar char="●"/>
            </a:pPr>
            <a:r>
              <a:rPr b="0" lang="en-US" sz="1800" spc="-1" strike="noStrike">
                <a:solidFill>
                  <a:srgbClr val="595959"/>
                </a:solidFill>
                <a:latin typeface="Lato"/>
                <a:ea typeface="Lato"/>
              </a:rPr>
              <a:t>Perspective-n-Point is the problem of estimating the pose of a calibrated camera given a set of n 3D points in the world and their corresponding 2D projections in the image.</a:t>
            </a:r>
            <a:endParaRPr b="0" lang="en-US" sz="1800" spc="-1" strike="noStrike">
              <a:solidFill>
                <a:srgbClr val="000000"/>
              </a:solidFill>
              <a:latin typeface="Arial"/>
            </a:endParaRPr>
          </a:p>
          <a:p>
            <a:pPr marL="457200" indent="-342720">
              <a:lnSpc>
                <a:spcPct val="115000"/>
              </a:lnSpc>
              <a:buClr>
                <a:srgbClr val="595959"/>
              </a:buClr>
              <a:buFont typeface="Lato"/>
              <a:buChar char="●"/>
            </a:pPr>
            <a:r>
              <a:rPr b="0" lang="en-US" sz="1800" spc="-1" strike="noStrike">
                <a:solidFill>
                  <a:srgbClr val="595959"/>
                </a:solidFill>
                <a:latin typeface="Lato"/>
                <a:ea typeface="Lato"/>
              </a:rPr>
              <a:t>The camera pose consists of 6 degrees-of-freedom (DOF) which are made up of the rotation (roll, pitch, and yaw) and 3D translation of the camera with respect to the world</a:t>
            </a:r>
            <a:endParaRPr b="0" lang="en-US" sz="1800" spc="-1" strike="noStrike">
              <a:solidFill>
                <a:srgbClr val="000000"/>
              </a:solidFill>
              <a:latin typeface="Arial"/>
            </a:endParaRPr>
          </a:p>
          <a:p>
            <a:pPr marL="457200">
              <a:lnSpc>
                <a:spcPct val="115000"/>
              </a:lnSpc>
              <a:spcBef>
                <a:spcPts val="1599"/>
              </a:spcBef>
              <a:spcAft>
                <a:spcPts val="1599"/>
              </a:spcAft>
            </a:pPr>
            <a:endParaRPr b="0" lang="en-US" sz="18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729360" y="1318680"/>
            <a:ext cx="7688520" cy="534960"/>
          </a:xfrm>
          <a:prstGeom prst="rect">
            <a:avLst/>
          </a:prstGeom>
          <a:noFill/>
          <a:ln>
            <a:noFill/>
          </a:ln>
        </p:spPr>
        <p:txBody>
          <a:bodyPr tIns="91440" bIns="91440"/>
          <a:p>
            <a:pPr>
              <a:lnSpc>
                <a:spcPct val="130000"/>
              </a:lnSpc>
            </a:pPr>
            <a:r>
              <a:rPr b="0" lang="en-US" sz="4150" spc="-1" strike="noStrike">
                <a:solidFill>
                  <a:srgbClr val="000000"/>
                </a:solidFill>
                <a:latin typeface="Georgia"/>
                <a:ea typeface="Georgia"/>
              </a:rPr>
              <a:t>Problem Specification</a:t>
            </a:r>
            <a:br/>
            <a:endParaRPr b="0" lang="en-US" sz="4150" spc="-1" strike="noStrike">
              <a:solidFill>
                <a:srgbClr val="000000"/>
              </a:solidFill>
              <a:latin typeface="Arial"/>
            </a:endParaRPr>
          </a:p>
        </p:txBody>
      </p:sp>
      <p:sp>
        <p:nvSpPr>
          <p:cNvPr id="99" name="TextShape 2"/>
          <p:cNvSpPr txBox="1"/>
          <p:nvPr/>
        </p:nvSpPr>
        <p:spPr>
          <a:xfrm>
            <a:off x="729360" y="2079000"/>
            <a:ext cx="7688520" cy="2905920"/>
          </a:xfrm>
          <a:prstGeom prst="rect">
            <a:avLst/>
          </a:prstGeom>
          <a:noFill/>
          <a:ln>
            <a:noFill/>
          </a:ln>
        </p:spPr>
        <p:txBody>
          <a:bodyPr tIns="91440" bIns="91440"/>
          <a:p>
            <a:pPr marL="457200">
              <a:lnSpc>
                <a:spcPct val="115000"/>
              </a:lnSpc>
            </a:pPr>
            <a:r>
              <a:rPr b="0" lang="en-US" sz="1800" spc="-1" strike="noStrike">
                <a:solidFill>
                  <a:srgbClr val="595959"/>
                </a:solidFill>
                <a:latin typeface="Lato"/>
                <a:ea typeface="Lato"/>
              </a:rPr>
              <a:t>Given a set of n 3D points in a world reference frame and their corresponding 2D image projections as well as the calibrated intrinsic camera parameters, determine the 6 DOF pose of the camera in the form of its rotation and translation with respect to the world. </a:t>
            </a:r>
            <a:endParaRPr b="0" lang="en-US" sz="1800" spc="-1" strike="noStrike">
              <a:solidFill>
                <a:srgbClr val="000000"/>
              </a:solidFill>
              <a:latin typeface="Arial"/>
            </a:endParaRPr>
          </a:p>
          <a:p>
            <a:pPr>
              <a:lnSpc>
                <a:spcPct val="100000"/>
              </a:lnSpc>
              <a:spcBef>
                <a:spcPts val="1599"/>
              </a:spcBef>
            </a:pPr>
            <a:r>
              <a:rPr b="0" lang="en-US" sz="1050" spc="-1" strike="noStrike">
                <a:solidFill>
                  <a:srgbClr val="222222"/>
                </a:solidFill>
                <a:latin typeface="Arial"/>
                <a:ea typeface="Arial"/>
              </a:rPr>
              <a:t>.</a:t>
            </a:r>
            <a:endParaRPr b="0" lang="en-US" sz="1050" spc="-1" strike="noStrike">
              <a:solidFill>
                <a:srgbClr val="000000"/>
              </a:solidFill>
              <a:latin typeface="Arial"/>
            </a:endParaRPr>
          </a:p>
          <a:p>
            <a:pPr>
              <a:lnSpc>
                <a:spcPct val="100000"/>
              </a:lnSpc>
            </a:pPr>
            <a:r>
              <a:rPr b="0" lang="en-US" sz="1050" spc="-1" strike="noStrike">
                <a:solidFill>
                  <a:srgbClr val="222222"/>
                </a:solidFill>
                <a:latin typeface="Arial"/>
                <a:ea typeface="Arial"/>
              </a:rPr>
              <a:t>.</a:t>
            </a:r>
            <a:endParaRPr b="0" lang="en-US" sz="1050" spc="-1" strike="noStrike">
              <a:solidFill>
                <a:srgbClr val="000000"/>
              </a:solidFill>
              <a:latin typeface="Arial"/>
            </a:endParaRPr>
          </a:p>
          <a:p>
            <a:pPr marL="457200">
              <a:lnSpc>
                <a:spcPct val="115000"/>
              </a:lnSpc>
            </a:pPr>
            <a:endParaRPr b="0" lang="en-US" sz="1050" spc="-1" strike="noStrike">
              <a:solidFill>
                <a:srgbClr val="000000"/>
              </a:solidFill>
              <a:latin typeface="Arial"/>
            </a:endParaRPr>
          </a:p>
          <a:p>
            <a:pPr marL="457200">
              <a:lnSpc>
                <a:spcPct val="115000"/>
              </a:lnSpc>
              <a:spcBef>
                <a:spcPts val="1599"/>
              </a:spcBef>
              <a:spcAft>
                <a:spcPts val="1599"/>
              </a:spcAft>
            </a:pPr>
            <a:endParaRPr b="0" lang="en-US" sz="105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729360" y="1503360"/>
            <a:ext cx="7688520" cy="2836080"/>
          </a:xfrm>
          <a:prstGeom prst="rect">
            <a:avLst/>
          </a:prstGeom>
          <a:noFill/>
          <a:ln>
            <a:noFill/>
          </a:ln>
        </p:spPr>
        <p:txBody>
          <a:bodyPr tIns="91440" bIns="91440"/>
          <a:p>
            <a:pPr marL="457200">
              <a:lnSpc>
                <a:spcPct val="115000"/>
              </a:lnSpc>
            </a:pPr>
            <a:r>
              <a:rPr b="0" lang="en-US" sz="1800" spc="-1" strike="noStrike">
                <a:solidFill>
                  <a:srgbClr val="595959"/>
                </a:solidFill>
                <a:latin typeface="Lato"/>
                <a:ea typeface="Lato"/>
              </a:rPr>
              <a:t>This follows the perspective project model for cameras:</a:t>
            </a:r>
            <a:endParaRPr b="0" lang="en-US" sz="1800" spc="-1" strike="noStrike">
              <a:solidFill>
                <a:srgbClr val="000000"/>
              </a:solidFill>
              <a:latin typeface="Arial"/>
            </a:endParaRPr>
          </a:p>
          <a:p>
            <a:pPr marL="457200">
              <a:lnSpc>
                <a:spcPct val="115000"/>
              </a:lnSpc>
              <a:spcBef>
                <a:spcPts val="1599"/>
              </a:spcBef>
              <a:spcAft>
                <a:spcPts val="1599"/>
              </a:spcAft>
            </a:pPr>
            <a:endParaRPr b="0" lang="en-US" sz="1800" spc="-1" strike="noStrike">
              <a:solidFill>
                <a:srgbClr val="000000"/>
              </a:solidFill>
              <a:latin typeface="Arial"/>
            </a:endParaRPr>
          </a:p>
        </p:txBody>
      </p:sp>
      <p:pic>
        <p:nvPicPr>
          <p:cNvPr id="101" name="Google Shape;111;p17" descr=""/>
          <p:cNvPicPr/>
          <p:nvPr/>
        </p:nvPicPr>
        <p:blipFill>
          <a:blip r:embed="rId1"/>
          <a:stretch/>
        </p:blipFill>
        <p:spPr>
          <a:xfrm>
            <a:off x="2578320" y="2036520"/>
            <a:ext cx="3990600" cy="32122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latin typeface="Raleway"/>
                <a:ea typeface="Raleway"/>
              </a:rPr>
              <a:t>Calculating 3D pose of an object</a:t>
            </a:r>
            <a:endParaRPr b="0" lang="en-US" sz="2600" spc="-1" strike="noStrike">
              <a:solidFill>
                <a:srgbClr val="000000"/>
              </a:solidFill>
              <a:latin typeface="Arial"/>
            </a:endParaRPr>
          </a:p>
        </p:txBody>
      </p:sp>
      <p:sp>
        <p:nvSpPr>
          <p:cNvPr id="103" name="TextShape 2"/>
          <p:cNvSpPr txBox="1"/>
          <p:nvPr/>
        </p:nvSpPr>
        <p:spPr>
          <a:xfrm>
            <a:off x="729360" y="2079000"/>
            <a:ext cx="7688520" cy="2260800"/>
          </a:xfrm>
          <a:prstGeom prst="rect">
            <a:avLst/>
          </a:prstGeom>
          <a:noFill/>
          <a:ln>
            <a:noFill/>
          </a:ln>
        </p:spPr>
        <p:txBody>
          <a:bodyPr tIns="91440" bIns="91440"/>
          <a:p>
            <a:pPr marL="457200" indent="-342720">
              <a:lnSpc>
                <a:spcPct val="115000"/>
              </a:lnSpc>
              <a:buClr>
                <a:srgbClr val="595959"/>
              </a:buClr>
              <a:buFont typeface="Lato"/>
              <a:buChar char="●"/>
            </a:pPr>
            <a:r>
              <a:rPr b="0" lang="en-US" sz="1800" spc="-1" strike="noStrike">
                <a:solidFill>
                  <a:srgbClr val="595959"/>
                </a:solidFill>
                <a:latin typeface="Lato"/>
                <a:ea typeface="Lato"/>
              </a:rPr>
              <a:t>2D coordinates of a few points </a:t>
            </a:r>
            <a:endParaRPr b="0" lang="en-US" sz="1800" spc="-1" strike="noStrike">
              <a:solidFill>
                <a:srgbClr val="000000"/>
              </a:solidFill>
              <a:latin typeface="Arial"/>
            </a:endParaRPr>
          </a:p>
          <a:p>
            <a:pPr marL="457200" indent="-342720">
              <a:lnSpc>
                <a:spcPct val="115000"/>
              </a:lnSpc>
              <a:buClr>
                <a:srgbClr val="595959"/>
              </a:buClr>
              <a:buFont typeface="Lato"/>
              <a:buChar char="●"/>
            </a:pPr>
            <a:r>
              <a:rPr b="0" lang="en-US" sz="1800" spc="-1" strike="noStrike">
                <a:solidFill>
                  <a:srgbClr val="595959"/>
                </a:solidFill>
                <a:latin typeface="Lato"/>
                <a:ea typeface="Lato"/>
              </a:rPr>
              <a:t>3D locations of the same points</a:t>
            </a:r>
            <a:endParaRPr b="0" lang="en-US" sz="1800" spc="-1" strike="noStrike">
              <a:solidFill>
                <a:srgbClr val="000000"/>
              </a:solidFill>
              <a:latin typeface="Arial"/>
            </a:endParaRPr>
          </a:p>
          <a:p>
            <a:pPr marL="457200" indent="-342720">
              <a:lnSpc>
                <a:spcPct val="115000"/>
              </a:lnSpc>
              <a:buClr>
                <a:srgbClr val="595959"/>
              </a:buClr>
              <a:buFont typeface="Lato"/>
              <a:buChar char="●"/>
            </a:pPr>
            <a:r>
              <a:rPr b="0" lang="en-US" sz="1800" spc="-1" strike="noStrike">
                <a:solidFill>
                  <a:srgbClr val="595959"/>
                </a:solidFill>
                <a:latin typeface="Lato"/>
                <a:ea typeface="Lato"/>
              </a:rPr>
              <a:t>Intrinsic parameters of the camera.</a:t>
            </a:r>
            <a:endParaRPr b="0" lang="en-US" sz="18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latin typeface="Raleway"/>
                <a:ea typeface="Raleway"/>
              </a:rPr>
              <a:t>Calculating Intrinsic Camera Parameters</a:t>
            </a:r>
            <a:endParaRPr b="0" lang="en-US" sz="2600" spc="-1" strike="noStrike">
              <a:solidFill>
                <a:srgbClr val="000000"/>
              </a:solidFill>
              <a:latin typeface="Arial"/>
            </a:endParaRPr>
          </a:p>
        </p:txBody>
      </p:sp>
      <p:sp>
        <p:nvSpPr>
          <p:cNvPr id="105" name="TextShape 2"/>
          <p:cNvSpPr txBox="1"/>
          <p:nvPr/>
        </p:nvSpPr>
        <p:spPr>
          <a:xfrm>
            <a:off x="729360" y="2079000"/>
            <a:ext cx="7688520" cy="2260800"/>
          </a:xfrm>
          <a:prstGeom prst="rect">
            <a:avLst/>
          </a:prstGeom>
          <a:noFill/>
          <a:ln>
            <a:noFill/>
          </a:ln>
        </p:spPr>
        <p:txBody>
          <a:bodyPr tIns="91440" bIns="91440"/>
          <a:p>
            <a:pPr marL="457200" indent="-342720">
              <a:lnSpc>
                <a:spcPct val="115000"/>
              </a:lnSpc>
              <a:buClr>
                <a:srgbClr val="595959"/>
              </a:buClr>
              <a:buFont typeface="Lato"/>
              <a:buChar char="●"/>
            </a:pPr>
            <a:r>
              <a:rPr b="0" lang="en-US" sz="1800" spc="-1" strike="noStrike">
                <a:solidFill>
                  <a:srgbClr val="595959"/>
                </a:solidFill>
                <a:latin typeface="Lato"/>
                <a:ea typeface="Lato"/>
              </a:rPr>
              <a:t>ROS Camera Callibration package has been used to callibrate the camera and calculate intrinsic parameters</a:t>
            </a:r>
            <a:endParaRPr b="0" lang="en-US" sz="1800" spc="-1" strike="noStrike">
              <a:solidFill>
                <a:srgbClr val="000000"/>
              </a:solidFill>
              <a:latin typeface="Arial"/>
            </a:endParaRPr>
          </a:p>
          <a:p>
            <a:pPr marL="457200" indent="-342720">
              <a:lnSpc>
                <a:spcPct val="115000"/>
              </a:lnSpc>
              <a:buClr>
                <a:srgbClr val="595959"/>
              </a:buClr>
              <a:buFont typeface="Lato"/>
              <a:buChar char="●"/>
            </a:pPr>
            <a:r>
              <a:rPr b="0" lang="en-US" sz="1800" spc="-1" strike="noStrike">
                <a:solidFill>
                  <a:srgbClr val="595959"/>
                </a:solidFill>
                <a:latin typeface="Lato"/>
                <a:ea typeface="Lato"/>
              </a:rPr>
              <a:t>A monocular camera publishes  images over ROS</a:t>
            </a:r>
            <a:endParaRPr b="0" lang="en-US" sz="1800" spc="-1" strike="noStrike">
              <a:solidFill>
                <a:srgbClr val="000000"/>
              </a:solidFill>
              <a:latin typeface="Arial"/>
            </a:endParaRPr>
          </a:p>
          <a:p>
            <a:pPr marL="457200" indent="-342720">
              <a:lnSpc>
                <a:spcPct val="115000"/>
              </a:lnSpc>
              <a:buClr>
                <a:srgbClr val="595959"/>
              </a:buClr>
              <a:buFont typeface="Lato"/>
              <a:buChar char="●"/>
            </a:pPr>
            <a:r>
              <a:rPr b="0" lang="en-US" sz="1800" spc="-1" strike="noStrike">
                <a:solidFill>
                  <a:srgbClr val="595959"/>
                </a:solidFill>
                <a:latin typeface="Lato"/>
                <a:ea typeface="Lato"/>
              </a:rPr>
              <a:t>A large checkerboard with dimensions 7x6 with 50mm squares.</a:t>
            </a:r>
            <a:endParaRPr b="0" lang="en-US" sz="1800" spc="-1" strike="noStrike">
              <a:solidFill>
                <a:srgbClr val="000000"/>
              </a:solidFill>
              <a:latin typeface="Arial"/>
            </a:endParaRPr>
          </a:p>
          <a:p>
            <a:pPr marL="457200" indent="-342720">
              <a:lnSpc>
                <a:spcPct val="115000"/>
              </a:lnSpc>
              <a:buClr>
                <a:srgbClr val="595959"/>
              </a:buClr>
              <a:buFont typeface="Lato"/>
              <a:buChar char="●"/>
            </a:pPr>
            <a:r>
              <a:rPr b="0" lang="en-US" sz="1800" spc="-1" strike="noStrike">
                <a:solidFill>
                  <a:srgbClr val="595959"/>
                </a:solidFill>
                <a:latin typeface="Lato"/>
                <a:ea typeface="Lato"/>
              </a:rPr>
              <a:t>A well lit 5m x 5m area clear of obstructions and check board patterns.</a:t>
            </a:r>
            <a:endParaRPr b="0" lang="en-US" sz="1800" spc="-1" strike="noStrike">
              <a:solidFill>
                <a:srgbClr val="000000"/>
              </a:solid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latin typeface="Raleway"/>
                <a:ea typeface="Raleway"/>
              </a:rPr>
              <a:t>ROS Camera Callibration</a:t>
            </a:r>
            <a:endParaRPr b="0" lang="en-US" sz="2600" spc="-1" strike="noStrike">
              <a:solidFill>
                <a:srgbClr val="000000"/>
              </a:solidFill>
              <a:latin typeface="Arial"/>
            </a:endParaRPr>
          </a:p>
        </p:txBody>
      </p:sp>
      <p:pic>
        <p:nvPicPr>
          <p:cNvPr id="107" name="Google Shape;129;p20" descr=""/>
          <p:cNvPicPr/>
          <p:nvPr/>
        </p:nvPicPr>
        <p:blipFill>
          <a:blip r:embed="rId1"/>
          <a:stretch/>
        </p:blipFill>
        <p:spPr>
          <a:xfrm>
            <a:off x="1999080" y="1854000"/>
            <a:ext cx="4608000" cy="333936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latin typeface="Raleway"/>
                <a:ea typeface="Raleway"/>
              </a:rPr>
              <a:t>Parameters obtained from Camera Callibration</a:t>
            </a:r>
            <a:endParaRPr b="0" lang="en-US" sz="2600" spc="-1" strike="noStrike">
              <a:solidFill>
                <a:srgbClr val="000000"/>
              </a:solidFill>
              <a:latin typeface="Arial"/>
            </a:endParaRPr>
          </a:p>
        </p:txBody>
      </p:sp>
      <p:sp>
        <p:nvSpPr>
          <p:cNvPr id="109" name="TextShape 2"/>
          <p:cNvSpPr txBox="1"/>
          <p:nvPr/>
        </p:nvSpPr>
        <p:spPr>
          <a:xfrm>
            <a:off x="729360" y="2079000"/>
            <a:ext cx="7688520" cy="3586320"/>
          </a:xfrm>
          <a:prstGeom prst="rect">
            <a:avLst/>
          </a:prstGeom>
          <a:noFill/>
          <a:ln>
            <a:noFill/>
          </a:ln>
        </p:spPr>
        <p:txBody>
          <a:bodyPr tIns="91440" bIns="91440"/>
          <a:p>
            <a:pPr marL="457200">
              <a:lnSpc>
                <a:spcPct val="115000"/>
              </a:lnSpc>
            </a:pPr>
            <a:r>
              <a:rPr b="1" lang="en-US" sz="1800" spc="-1" strike="noStrike" u="sng">
                <a:solidFill>
                  <a:srgbClr val="595959"/>
                </a:solidFill>
                <a:uFillTx/>
                <a:latin typeface="Lato"/>
                <a:ea typeface="Lato"/>
              </a:rPr>
              <a:t>Camera matrix:</a:t>
            </a:r>
            <a:endParaRPr b="0" lang="en-US" sz="1800" spc="-1" strike="noStrike">
              <a:solidFill>
                <a:srgbClr val="000000"/>
              </a:solidFill>
              <a:latin typeface="Arial"/>
            </a:endParaRPr>
          </a:p>
          <a:p>
            <a:pPr marL="457200">
              <a:lnSpc>
                <a:spcPct val="115000"/>
              </a:lnSpc>
              <a:spcBef>
                <a:spcPts val="1599"/>
              </a:spcBef>
            </a:pPr>
            <a:r>
              <a:rPr b="0" lang="en-US" sz="1400" spc="-1" strike="noStrike">
                <a:solidFill>
                  <a:srgbClr val="595959"/>
                </a:solidFill>
                <a:latin typeface="Lato"/>
                <a:ea typeface="Lato"/>
              </a:rPr>
              <a:t>[[707.975174,  0.000000, 326.343126]</a:t>
            </a:r>
            <a:endParaRPr b="0" lang="en-US" sz="1400" spc="-1" strike="noStrike">
              <a:solidFill>
                <a:srgbClr val="000000"/>
              </a:solidFill>
              <a:latin typeface="Arial"/>
            </a:endParaRPr>
          </a:p>
          <a:p>
            <a:pPr marL="457200">
              <a:lnSpc>
                <a:spcPct val="115000"/>
              </a:lnSpc>
              <a:spcBef>
                <a:spcPts val="1599"/>
              </a:spcBef>
            </a:pPr>
            <a:r>
              <a:rPr b="0" lang="en-US" sz="1400" spc="-1" strike="noStrike">
                <a:solidFill>
                  <a:srgbClr val="595959"/>
                </a:solidFill>
                <a:latin typeface="Lato"/>
                <a:ea typeface="Lato"/>
              </a:rPr>
              <a:t>[0.000000,  711.961538,  232.354595]</a:t>
            </a:r>
            <a:endParaRPr b="0" lang="en-US" sz="1400" spc="-1" strike="noStrike">
              <a:solidFill>
                <a:srgbClr val="000000"/>
              </a:solidFill>
              <a:latin typeface="Arial"/>
            </a:endParaRPr>
          </a:p>
          <a:p>
            <a:pPr marL="457200">
              <a:lnSpc>
                <a:spcPct val="115000"/>
              </a:lnSpc>
              <a:spcBef>
                <a:spcPts val="1599"/>
              </a:spcBef>
            </a:pPr>
            <a:r>
              <a:rPr b="0" lang="en-US" sz="1400" spc="-1" strike="noStrike">
                <a:solidFill>
                  <a:srgbClr val="595959"/>
                </a:solidFill>
                <a:latin typeface="Lato"/>
                <a:ea typeface="Lato"/>
              </a:rPr>
              <a:t>[0.000000,  0.000000,  1.000000]]</a:t>
            </a:r>
            <a:endParaRPr b="0" lang="en-US" sz="1400" spc="-1" strike="noStrike">
              <a:solidFill>
                <a:srgbClr val="000000"/>
              </a:solidFill>
              <a:latin typeface="Arial"/>
            </a:endParaRPr>
          </a:p>
          <a:p>
            <a:pPr marL="457200">
              <a:lnSpc>
                <a:spcPct val="115000"/>
              </a:lnSpc>
              <a:spcBef>
                <a:spcPts val="1599"/>
              </a:spcBef>
            </a:pPr>
            <a:r>
              <a:rPr b="1" lang="en-US" sz="1800" spc="-1" strike="noStrike" u="sng">
                <a:solidFill>
                  <a:srgbClr val="595959"/>
                </a:solidFill>
                <a:uFillTx/>
                <a:latin typeface="Lato"/>
                <a:ea typeface="Lato"/>
              </a:rPr>
              <a:t>Distortion matrix</a:t>
            </a:r>
            <a:endParaRPr b="0" lang="en-US" sz="1800" spc="-1" strike="noStrike">
              <a:solidFill>
                <a:srgbClr val="000000"/>
              </a:solidFill>
              <a:latin typeface="Arial"/>
            </a:endParaRPr>
          </a:p>
          <a:p>
            <a:pPr marL="457200">
              <a:lnSpc>
                <a:spcPct val="115000"/>
              </a:lnSpc>
              <a:spcBef>
                <a:spcPts val="1599"/>
              </a:spcBef>
            </a:pPr>
            <a:r>
              <a:rPr b="0" lang="en-US" sz="1400" spc="-1" strike="noStrike">
                <a:solidFill>
                  <a:srgbClr val="595959"/>
                </a:solidFill>
                <a:latin typeface="Lato"/>
                <a:ea typeface="Lato"/>
              </a:rPr>
              <a:t>[0.085624,  -0.579964,  -0.007464,  0.008612,  0.000000]</a:t>
            </a:r>
            <a:endParaRPr b="0" lang="en-US" sz="1400" spc="-1" strike="noStrike">
              <a:solidFill>
                <a:srgbClr val="000000"/>
              </a:solidFill>
              <a:latin typeface="Arial"/>
            </a:endParaRPr>
          </a:p>
          <a:p>
            <a:pPr marL="457200">
              <a:lnSpc>
                <a:spcPct val="115000"/>
              </a:lnSpc>
              <a:spcBef>
                <a:spcPts val="1599"/>
              </a:spcBef>
            </a:pPr>
            <a:endParaRPr b="0" lang="en-US" sz="1400" spc="-1" strike="noStrike">
              <a:solidFill>
                <a:srgbClr val="000000"/>
              </a:solidFill>
              <a:latin typeface="Arial"/>
            </a:endParaRPr>
          </a:p>
          <a:p>
            <a:pPr marL="457200">
              <a:lnSpc>
                <a:spcPct val="115000"/>
              </a:lnSpc>
              <a:spcBef>
                <a:spcPts val="1599"/>
              </a:spcBef>
              <a:spcAft>
                <a:spcPts val="1599"/>
              </a:spcAft>
            </a:pPr>
            <a:endParaRPr b="0" lang="en-US" sz="1400" spc="-1" strike="noStrike">
              <a:solidFill>
                <a:srgbClr val="000000"/>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2019-04-08T14:24:22Z</dcterms:modified>
  <cp:revision>2</cp:revision>
  <dc:subject/>
  <dc:title/>
</cp:coreProperties>
</file>