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6"/>
  </p:notesMasterIdLst>
  <p:sldIdLst>
    <p:sldId id="256" r:id="rId2"/>
    <p:sldId id="257" r:id="rId3"/>
    <p:sldId id="258" r:id="rId4"/>
    <p:sldId id="261" r:id="rId5"/>
    <p:sldId id="267" r:id="rId6"/>
    <p:sldId id="268" r:id="rId7"/>
    <p:sldId id="269" r:id="rId8"/>
    <p:sldId id="270" r:id="rId9"/>
    <p:sldId id="271" r:id="rId10"/>
    <p:sldId id="272" r:id="rId11"/>
    <p:sldId id="273" r:id="rId12"/>
    <p:sldId id="274" r:id="rId13"/>
    <p:sldId id="275" r:id="rId14"/>
    <p:sldId id="276" r:id="rId15"/>
    <p:sldId id="277" r:id="rId16"/>
    <p:sldId id="282" r:id="rId17"/>
    <p:sldId id="283" r:id="rId18"/>
    <p:sldId id="284" r:id="rId19"/>
    <p:sldId id="285" r:id="rId20"/>
    <p:sldId id="279" r:id="rId21"/>
    <p:sldId id="278" r:id="rId22"/>
    <p:sldId id="280" r:id="rId23"/>
    <p:sldId id="281"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1"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72F9-10D2-444F-916E-8635831B3E7F}"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EF941-DA9E-4585-A13F-B47D7DE46770}" type="slidenum">
              <a:rPr lang="en-US" smtClean="0"/>
              <a:t>‹#›</a:t>
            </a:fld>
            <a:endParaRPr lang="en-US" dirty="0"/>
          </a:p>
        </p:txBody>
      </p:sp>
    </p:spTree>
    <p:extLst>
      <p:ext uri="{BB962C8B-B14F-4D97-AF65-F5344CB8AC3E}">
        <p14:creationId xmlns:p14="http://schemas.microsoft.com/office/powerpoint/2010/main" val="423064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2</a:t>
            </a:fld>
            <a:endParaRPr lang="en-US" dirty="0"/>
          </a:p>
        </p:txBody>
      </p:sp>
    </p:spTree>
    <p:extLst>
      <p:ext uri="{BB962C8B-B14F-4D97-AF65-F5344CB8AC3E}">
        <p14:creationId xmlns:p14="http://schemas.microsoft.com/office/powerpoint/2010/main" val="426623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3</a:t>
            </a:fld>
            <a:endParaRPr lang="en-US" dirty="0"/>
          </a:p>
        </p:txBody>
      </p:sp>
    </p:spTree>
    <p:extLst>
      <p:ext uri="{BB962C8B-B14F-4D97-AF65-F5344CB8AC3E}">
        <p14:creationId xmlns:p14="http://schemas.microsoft.com/office/powerpoint/2010/main" val="395276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17</a:t>
            </a:fld>
            <a:endParaRPr lang="en-US" dirty="0"/>
          </a:p>
        </p:txBody>
      </p:sp>
    </p:spTree>
    <p:extLst>
      <p:ext uri="{BB962C8B-B14F-4D97-AF65-F5344CB8AC3E}">
        <p14:creationId xmlns:p14="http://schemas.microsoft.com/office/powerpoint/2010/main" val="302707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19</a:t>
            </a:fld>
            <a:endParaRPr lang="en-US" dirty="0"/>
          </a:p>
        </p:txBody>
      </p:sp>
    </p:spTree>
    <p:extLst>
      <p:ext uri="{BB962C8B-B14F-4D97-AF65-F5344CB8AC3E}">
        <p14:creationId xmlns:p14="http://schemas.microsoft.com/office/powerpoint/2010/main" val="267172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20</a:t>
            </a:fld>
            <a:endParaRPr lang="en-US" dirty="0"/>
          </a:p>
        </p:txBody>
      </p:sp>
    </p:spTree>
    <p:extLst>
      <p:ext uri="{BB962C8B-B14F-4D97-AF65-F5344CB8AC3E}">
        <p14:creationId xmlns:p14="http://schemas.microsoft.com/office/powerpoint/2010/main" val="27871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EF941-DA9E-4585-A13F-B47D7DE46770}" type="slidenum">
              <a:rPr lang="en-US" smtClean="0"/>
              <a:t>24</a:t>
            </a:fld>
            <a:endParaRPr lang="en-US" dirty="0"/>
          </a:p>
        </p:txBody>
      </p:sp>
    </p:spTree>
    <p:extLst>
      <p:ext uri="{BB962C8B-B14F-4D97-AF65-F5344CB8AC3E}">
        <p14:creationId xmlns:p14="http://schemas.microsoft.com/office/powerpoint/2010/main" val="404219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75390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81334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707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214847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3722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01761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285765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3664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4841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22415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54790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279587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371893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89519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59178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DDF8A-525E-45D1-BA6C-D4398CAD7998}"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F54451-DC5C-4C5C-9B81-9A83B64325EC}" type="slidenum">
              <a:rPr lang="en-US" smtClean="0"/>
              <a:t>‹#›</a:t>
            </a:fld>
            <a:endParaRPr lang="en-US" dirty="0"/>
          </a:p>
        </p:txBody>
      </p:sp>
    </p:spTree>
    <p:extLst>
      <p:ext uri="{BB962C8B-B14F-4D97-AF65-F5344CB8AC3E}">
        <p14:creationId xmlns:p14="http://schemas.microsoft.com/office/powerpoint/2010/main" val="179572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8DDF8A-525E-45D1-BA6C-D4398CAD7998}" type="datetimeFigureOut">
              <a:rPr lang="en-US" smtClean="0"/>
              <a:t>9/10/2023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F54451-DC5C-4C5C-9B81-9A83B64325EC}" type="slidenum">
              <a:rPr lang="en-US" smtClean="0"/>
              <a:t>‹#›</a:t>
            </a:fld>
            <a:endParaRPr lang="en-US" dirty="0"/>
          </a:p>
        </p:txBody>
      </p:sp>
    </p:spTree>
    <p:extLst>
      <p:ext uri="{BB962C8B-B14F-4D97-AF65-F5344CB8AC3E}">
        <p14:creationId xmlns:p14="http://schemas.microsoft.com/office/powerpoint/2010/main" val="124786339"/>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D0754-9CA9-917C-AD0C-F16420195912}"/>
              </a:ext>
            </a:extLst>
          </p:cNvPr>
          <p:cNvSpPr txBox="1"/>
          <p:nvPr/>
        </p:nvSpPr>
        <p:spPr>
          <a:xfrm>
            <a:off x="524659" y="1811182"/>
            <a:ext cx="9910916" cy="3970318"/>
          </a:xfrm>
          <a:prstGeom prst="rect">
            <a:avLst/>
          </a:prstGeom>
          <a:noFill/>
        </p:spPr>
        <p:txBody>
          <a:bodyPr wrap="square">
            <a:spAutoFit/>
          </a:bodyPr>
          <a:lstStyle/>
          <a:p>
            <a:r>
              <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Title - "Healthcare Analytics: Predicting Disease by Symptoms“</a:t>
            </a: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gn="l"/>
            <a:r>
              <a:rPr lang="en-US" sz="2800" b="0" i="0" dirty="0">
                <a:effectLst/>
                <a:latin typeface="Arial" panose="020B0604020202020204" pitchFamily="34" charset="0"/>
              </a:rPr>
              <a:t>                              CPSC 531-03</a:t>
            </a:r>
            <a:br>
              <a:rPr lang="en-US" sz="2800" b="0" i="0" dirty="0">
                <a:effectLst/>
                <a:latin typeface="Lato" panose="020F0502020204030203" pitchFamily="34" charset="0"/>
              </a:rPr>
            </a:br>
            <a:r>
              <a:rPr lang="en-US" sz="2800" b="0" i="0" dirty="0">
                <a:effectLst/>
                <a:latin typeface="Lato" panose="020F0502020204030203" pitchFamily="34" charset="0"/>
              </a:rPr>
              <a:t>                                 </a:t>
            </a:r>
            <a:r>
              <a:rPr lang="en-US" sz="2800" b="0" i="0" dirty="0">
                <a:effectLst/>
                <a:latin typeface="Arial" panose="020B0604020202020204" pitchFamily="34" charset="0"/>
              </a:rPr>
              <a:t>Advanced Database Management</a:t>
            </a:r>
            <a:endParaRPr lang="en-US" sz="2800" b="0" i="0" dirty="0">
              <a:effectLst/>
              <a:latin typeface="Lato" panose="020F0502020204030203" pitchFamily="34" charset="0"/>
            </a:endParaRPr>
          </a:p>
          <a:p>
            <a:br>
              <a:rPr lang="en-US" sz="2800" dirty="0"/>
            </a:br>
            <a:endParaRPr lang="en-US" sz="2800" b="1" u="sng"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A5A4203-BA59-2D4B-30E4-4132878B24AF}"/>
              </a:ext>
            </a:extLst>
          </p:cNvPr>
          <p:cNvSpPr txBox="1"/>
          <p:nvPr/>
        </p:nvSpPr>
        <p:spPr>
          <a:xfrm>
            <a:off x="5254444" y="5663506"/>
            <a:ext cx="6098458" cy="407035"/>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			             Sri Datta Venga S</a:t>
            </a:r>
            <a:endParaRPr lang="en-US"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662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DFF1-A7ED-E1F0-2BE5-F4A30500AD5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3263F38-1822-7AF5-B4B6-96D1B0174C59}"/>
              </a:ext>
            </a:extLst>
          </p:cNvPr>
          <p:cNvPicPr>
            <a:picLocks noGrp="1" noChangeAspect="1"/>
          </p:cNvPicPr>
          <p:nvPr>
            <p:ph idx="1"/>
          </p:nvPr>
        </p:nvPicPr>
        <p:blipFill>
          <a:blip r:embed="rId2"/>
          <a:stretch>
            <a:fillRect/>
          </a:stretch>
        </p:blipFill>
        <p:spPr>
          <a:xfrm>
            <a:off x="602902" y="609599"/>
            <a:ext cx="8983226" cy="5751007"/>
          </a:xfrm>
        </p:spPr>
      </p:pic>
    </p:spTree>
    <p:extLst>
      <p:ext uri="{BB962C8B-B14F-4D97-AF65-F5344CB8AC3E}">
        <p14:creationId xmlns:p14="http://schemas.microsoft.com/office/powerpoint/2010/main" val="407923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4EA-085F-4CEC-29CE-2F317DAA5CD2}"/>
              </a:ext>
            </a:extLst>
          </p:cNvPr>
          <p:cNvSpPr>
            <a:spLocks noGrp="1"/>
          </p:cNvSpPr>
          <p:nvPr>
            <p:ph type="title"/>
          </p:nvPr>
        </p:nvSpPr>
        <p:spPr>
          <a:xfrm>
            <a:off x="677334" y="609599"/>
            <a:ext cx="8596668" cy="2819401"/>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Now, we have to import dataset from internet into Hadoop cluster on google cloud on dataproc and then to process data with jupyter notebook</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cs typeface="Calibri" panose="020F0502020204030204" pitchFamily="34" charset="0"/>
              </a:rPr>
              <a:t>To import dataset from internet on to our Hadoop cluster from Hadoop cluster to google storage bucket. We use two commands .</a:t>
            </a:r>
            <a:br>
              <a:rPr lang="en-US" sz="2000" dirty="0">
                <a:solidFill>
                  <a:schemeClr val="tx1"/>
                </a:solidFill>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cs typeface="Calibri" panose="020F0502020204030204" pitchFamily="34" charset="0"/>
              </a:rPr>
              <a:t>1,</a:t>
            </a:r>
            <a:r>
              <a:rPr lang="da-DK" sz="2000" dirty="0">
                <a:solidFill>
                  <a:schemeClr val="tx1"/>
                </a:solidFill>
                <a:latin typeface="Calibri" panose="020F0502020204030204" pitchFamily="34" charset="0"/>
                <a:cs typeface="Calibri" panose="020F0502020204030204" pitchFamily="34" charset="0"/>
              </a:rPr>
              <a:t>wget https://d37ci6vzurychx.cloudfront.net/misc/taxi+_zone_lookup.csv;</a:t>
            </a:r>
            <a:br>
              <a:rPr lang="da-DK" sz="2000" dirty="0">
                <a:solidFill>
                  <a:schemeClr val="tx1"/>
                </a:solidFill>
                <a:latin typeface="Calibri" panose="020F0502020204030204" pitchFamily="34" charset="0"/>
                <a:cs typeface="Calibri" panose="020F0502020204030204" pitchFamily="34" charset="0"/>
              </a:rPr>
            </a:br>
            <a:r>
              <a:rPr lang="da-DK" sz="2000" dirty="0">
                <a:solidFill>
                  <a:schemeClr val="tx1"/>
                </a:solidFill>
                <a:latin typeface="Calibri" panose="020F0502020204030204" pitchFamily="34" charset="0"/>
                <a:cs typeface="Calibri" panose="020F0502020204030204" pitchFamily="34" charset="0"/>
              </a:rPr>
              <a:t>2, gsutil cp taxi+_zone_lookup.csv gs:// rs-bucket1-dataproc/Data;</a:t>
            </a:r>
            <a:endParaRPr lang="en-US" sz="2000" dirty="0">
              <a:solidFill>
                <a:schemeClr val="tx1"/>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8B5F781-62DB-2B61-34E8-6B5AC25E4EC9}"/>
              </a:ext>
            </a:extLst>
          </p:cNvPr>
          <p:cNvPicPr>
            <a:picLocks noGrp="1" noChangeAspect="1"/>
          </p:cNvPicPr>
          <p:nvPr>
            <p:ph idx="1"/>
          </p:nvPr>
        </p:nvPicPr>
        <p:blipFill>
          <a:blip r:embed="rId2"/>
          <a:stretch>
            <a:fillRect/>
          </a:stretch>
        </p:blipFill>
        <p:spPr>
          <a:xfrm>
            <a:off x="1565779" y="2863780"/>
            <a:ext cx="8388024" cy="3858567"/>
          </a:xfrm>
        </p:spPr>
      </p:pic>
    </p:spTree>
    <p:extLst>
      <p:ext uri="{BB962C8B-B14F-4D97-AF65-F5344CB8AC3E}">
        <p14:creationId xmlns:p14="http://schemas.microsoft.com/office/powerpoint/2010/main" val="125546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B52A99-2871-F7CF-B5D1-E3E046923B6B}"/>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E16757C6-948C-D505-281D-A2A82DCEC607}"/>
              </a:ext>
            </a:extLst>
          </p:cNvPr>
          <p:cNvSpPr>
            <a:spLocks noGrp="1"/>
          </p:cNvSpPr>
          <p:nvPr>
            <p:ph type="subTitle" idx="1"/>
          </p:nvPr>
        </p:nvSpPr>
        <p:spPr/>
        <p:txBody>
          <a:bodyPr/>
          <a:lstStyle/>
          <a:p>
            <a:endParaRPr lang="en-US" dirty="0"/>
          </a:p>
        </p:txBody>
      </p:sp>
      <p:pic>
        <p:nvPicPr>
          <p:cNvPr id="5" name="Content Placeholder 4">
            <a:extLst>
              <a:ext uri="{FF2B5EF4-FFF2-40B4-BE49-F238E27FC236}">
                <a16:creationId xmlns:a16="http://schemas.microsoft.com/office/drawing/2014/main" id="{0C9473F0-FDDB-B8D9-53EB-656B91559302}"/>
              </a:ext>
            </a:extLst>
          </p:cNvPr>
          <p:cNvPicPr>
            <a:picLocks noGrp="1" noChangeAspect="1"/>
          </p:cNvPicPr>
          <p:nvPr>
            <p:ph idx="4294967295"/>
          </p:nvPr>
        </p:nvPicPr>
        <p:blipFill>
          <a:blip r:embed="rId2"/>
          <a:stretch>
            <a:fillRect/>
          </a:stretch>
        </p:blipFill>
        <p:spPr>
          <a:xfrm>
            <a:off x="813917" y="1710268"/>
            <a:ext cx="8596313" cy="4259239"/>
          </a:xfrm>
        </p:spPr>
      </p:pic>
    </p:spTree>
    <p:extLst>
      <p:ext uri="{BB962C8B-B14F-4D97-AF65-F5344CB8AC3E}">
        <p14:creationId xmlns:p14="http://schemas.microsoft.com/office/powerpoint/2010/main" val="113034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2AF-EDC4-5808-5A99-6F9393838DAF}"/>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Analyzing data using pyspark through jupyter notebook interface.</a:t>
            </a:r>
          </a:p>
        </p:txBody>
      </p:sp>
      <p:sp>
        <p:nvSpPr>
          <p:cNvPr id="3" name="Content Placeholder 2">
            <a:extLst>
              <a:ext uri="{FF2B5EF4-FFF2-40B4-BE49-F238E27FC236}">
                <a16:creationId xmlns:a16="http://schemas.microsoft.com/office/drawing/2014/main" id="{03C6907F-53CE-E587-5333-5328E6FD5E3C}"/>
              </a:ext>
            </a:extLst>
          </p:cNvPr>
          <p:cNvSpPr>
            <a:spLocks noGrp="1"/>
          </p:cNvSpPr>
          <p:nvPr>
            <p:ph idx="1"/>
          </p:nvPr>
        </p:nvSpPr>
        <p:spPr/>
        <p:txBody>
          <a:bodyPr>
            <a:normAutofit/>
          </a:bodyPr>
          <a:lstStyle/>
          <a:p>
            <a:r>
              <a:rPr lang="en-US" sz="2000" b="0" i="0" dirty="0">
                <a:solidFill>
                  <a:schemeClr val="tx1"/>
                </a:solidFill>
                <a:effectLst/>
                <a:latin typeface="Calibri" panose="020F0502020204030204" pitchFamily="34" charset="0"/>
                <a:cs typeface="Calibri" panose="020F0502020204030204" pitchFamily="34" charset="0"/>
              </a:rPr>
              <a:t>PySpark code to read a CSV file stored in Google Cloud Storage and load it into a DataFrame</a:t>
            </a:r>
            <a:r>
              <a:rPr lang="en-US" sz="2000" dirty="0">
                <a:solidFill>
                  <a:schemeClr val="tx1"/>
                </a:solidFill>
                <a:latin typeface="Calibri" panose="020F0502020204030204" pitchFamily="34" charset="0"/>
                <a:cs typeface="Calibri" panose="020F0502020204030204" pitchFamily="34" charset="0"/>
              </a:rPr>
              <a:t>.</a:t>
            </a:r>
          </a:p>
          <a:p>
            <a:endParaRPr lang="en-US" sz="2000" dirty="0">
              <a:solidFill>
                <a:schemeClr val="tx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8A4BB73-4662-8951-E0C5-093665D103A4}"/>
              </a:ext>
            </a:extLst>
          </p:cNvPr>
          <p:cNvPicPr>
            <a:picLocks noChangeAspect="1"/>
          </p:cNvPicPr>
          <p:nvPr/>
        </p:nvPicPr>
        <p:blipFill>
          <a:blip r:embed="rId2"/>
          <a:stretch>
            <a:fillRect/>
          </a:stretch>
        </p:blipFill>
        <p:spPr>
          <a:xfrm>
            <a:off x="1296238" y="2811508"/>
            <a:ext cx="8715270" cy="3880773"/>
          </a:xfrm>
          <a:prstGeom prst="rect">
            <a:avLst/>
          </a:prstGeom>
        </p:spPr>
      </p:pic>
      <p:pic>
        <p:nvPicPr>
          <p:cNvPr id="8" name="Picture 7">
            <a:extLst>
              <a:ext uri="{FF2B5EF4-FFF2-40B4-BE49-F238E27FC236}">
                <a16:creationId xmlns:a16="http://schemas.microsoft.com/office/drawing/2014/main" id="{E948EFE1-BD64-8206-F37D-CF3D5A9975DE}"/>
              </a:ext>
            </a:extLst>
          </p:cNvPr>
          <p:cNvPicPr>
            <a:picLocks noChangeAspect="1"/>
          </p:cNvPicPr>
          <p:nvPr/>
        </p:nvPicPr>
        <p:blipFill>
          <a:blip r:embed="rId3"/>
          <a:stretch>
            <a:fillRect/>
          </a:stretch>
        </p:blipFill>
        <p:spPr>
          <a:xfrm>
            <a:off x="9565404" y="267955"/>
            <a:ext cx="2308127" cy="683289"/>
          </a:xfrm>
          <a:prstGeom prst="rect">
            <a:avLst/>
          </a:prstGeom>
        </p:spPr>
      </p:pic>
    </p:spTree>
    <p:extLst>
      <p:ext uri="{BB962C8B-B14F-4D97-AF65-F5344CB8AC3E}">
        <p14:creationId xmlns:p14="http://schemas.microsoft.com/office/powerpoint/2010/main" val="124030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59DA-019A-E211-C904-CB6FE3B4D41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07DEE3-F0C7-558F-BFD4-E58DDBDAEED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32806D-5765-8394-8514-D34602319C0B}"/>
              </a:ext>
            </a:extLst>
          </p:cNvPr>
          <p:cNvPicPr>
            <a:picLocks noChangeAspect="1"/>
          </p:cNvPicPr>
          <p:nvPr/>
        </p:nvPicPr>
        <p:blipFill>
          <a:blip r:embed="rId2"/>
          <a:stretch>
            <a:fillRect/>
          </a:stretch>
        </p:blipFill>
        <p:spPr>
          <a:xfrm>
            <a:off x="428730" y="532564"/>
            <a:ext cx="8845272" cy="5739638"/>
          </a:xfrm>
          <a:prstGeom prst="rect">
            <a:avLst/>
          </a:prstGeom>
        </p:spPr>
      </p:pic>
    </p:spTree>
    <p:extLst>
      <p:ext uri="{BB962C8B-B14F-4D97-AF65-F5344CB8AC3E}">
        <p14:creationId xmlns:p14="http://schemas.microsoft.com/office/powerpoint/2010/main" val="369357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7B88-181B-5528-A7EE-649F20CA0269}"/>
              </a:ext>
            </a:extLst>
          </p:cNvPr>
          <p:cNvSpPr>
            <a:spLocks noGrp="1"/>
          </p:cNvSpPr>
          <p:nvPr>
            <p:ph type="title"/>
          </p:nvPr>
        </p:nvSpPr>
        <p:spPr/>
        <p:txBody>
          <a:bodyPr>
            <a:normAutofit/>
          </a:bodyPr>
          <a:lstStyle/>
          <a:p>
            <a:r>
              <a:rPr lang="en-US" sz="2000" dirty="0">
                <a:solidFill>
                  <a:schemeClr val="tx1"/>
                </a:solidFill>
                <a:latin typeface="Calibri" panose="020F0502020204030204" pitchFamily="34" charset="0"/>
                <a:cs typeface="Calibri" panose="020F0502020204030204" pitchFamily="34" charset="0"/>
              </a:rPr>
              <a:t>The printSchema() method to display the schema of the train_df DataFrame. The schema defines the structure of the DataFrame, including the names and types of its columns.</a:t>
            </a:r>
          </a:p>
        </p:txBody>
      </p:sp>
      <p:pic>
        <p:nvPicPr>
          <p:cNvPr id="5" name="Content Placeholder 4">
            <a:extLst>
              <a:ext uri="{FF2B5EF4-FFF2-40B4-BE49-F238E27FC236}">
                <a16:creationId xmlns:a16="http://schemas.microsoft.com/office/drawing/2014/main" id="{17782C10-EA06-A279-4D99-7AB1378F5B05}"/>
              </a:ext>
            </a:extLst>
          </p:cNvPr>
          <p:cNvPicPr>
            <a:picLocks noGrp="1" noChangeAspect="1"/>
          </p:cNvPicPr>
          <p:nvPr>
            <p:ph idx="1"/>
          </p:nvPr>
        </p:nvPicPr>
        <p:blipFill>
          <a:blip r:embed="rId2"/>
          <a:stretch>
            <a:fillRect/>
          </a:stretch>
        </p:blipFill>
        <p:spPr>
          <a:xfrm>
            <a:off x="677863" y="2212852"/>
            <a:ext cx="8596312" cy="3776908"/>
          </a:xfrm>
        </p:spPr>
      </p:pic>
    </p:spTree>
    <p:extLst>
      <p:ext uri="{BB962C8B-B14F-4D97-AF65-F5344CB8AC3E}">
        <p14:creationId xmlns:p14="http://schemas.microsoft.com/office/powerpoint/2010/main" val="81319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C79D0-7B0E-D077-F06C-45741D090F07}"/>
              </a:ext>
            </a:extLst>
          </p:cNvPr>
          <p:cNvSpPr>
            <a:spLocks noGrp="1"/>
          </p:cNvSpPr>
          <p:nvPr>
            <p:ph idx="1"/>
          </p:nvPr>
        </p:nvSpPr>
        <p:spPr>
          <a:xfrm>
            <a:off x="797914" y="1115560"/>
            <a:ext cx="8596668" cy="1788413"/>
          </a:xfrm>
        </p:spPr>
        <p:txBody>
          <a:bodyPr/>
          <a:lstStyle/>
          <a:p>
            <a:r>
              <a:rPr lang="en-US" dirty="0"/>
              <a:t>VectorAssembler is a PySpark ML feature that allows you to combine multiple columns of a DataFrame into a single vector column. It takes a list of column names as input and creates a new DataFrame with an additional column, where each row of the new column is a vector containing the values from the input columns.</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CCEE6348-5870-F4D1-A4CC-D7043F457DC5}"/>
              </a:ext>
            </a:extLst>
          </p:cNvPr>
          <p:cNvPicPr>
            <a:picLocks noChangeAspect="1"/>
          </p:cNvPicPr>
          <p:nvPr/>
        </p:nvPicPr>
        <p:blipFill>
          <a:blip r:embed="rId2"/>
          <a:stretch>
            <a:fillRect/>
          </a:stretch>
        </p:blipFill>
        <p:spPr>
          <a:xfrm>
            <a:off x="322123" y="3373736"/>
            <a:ext cx="9313620" cy="1962150"/>
          </a:xfrm>
          <a:prstGeom prst="rect">
            <a:avLst/>
          </a:prstGeom>
        </p:spPr>
      </p:pic>
    </p:spTree>
    <p:extLst>
      <p:ext uri="{BB962C8B-B14F-4D97-AF65-F5344CB8AC3E}">
        <p14:creationId xmlns:p14="http://schemas.microsoft.com/office/powerpoint/2010/main" val="270697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7007-3777-1A56-53DC-7E779FAAA774}"/>
              </a:ext>
            </a:extLst>
          </p:cNvPr>
          <p:cNvSpPr>
            <a:spLocks noGrp="1"/>
          </p:cNvSpPr>
          <p:nvPr>
            <p:ph type="title"/>
          </p:nvPr>
        </p:nvSpPr>
        <p:spPr>
          <a:xfrm>
            <a:off x="637141" y="1443613"/>
            <a:ext cx="8596668" cy="1320800"/>
          </a:xfrm>
        </p:spPr>
        <p:txBody>
          <a:bodyPr>
            <a:normAutofit/>
          </a:bodyPr>
          <a:lstStyle/>
          <a:p>
            <a:r>
              <a:rPr lang="en-US" sz="2200" dirty="0">
                <a:solidFill>
                  <a:schemeClr val="tx1"/>
                </a:solidFill>
                <a:latin typeface="Calibri" panose="020F0502020204030204" pitchFamily="34" charset="0"/>
                <a:cs typeface="Calibri" panose="020F0502020204030204" pitchFamily="34" charset="0"/>
              </a:rPr>
              <a:t>The "prognosis" column from a DataFrame train_df and find the distinct values in that column using the distinct() method. The collect() method is used to retrieve the result as a list of Row objects.</a:t>
            </a:r>
          </a:p>
        </p:txBody>
      </p:sp>
      <p:pic>
        <p:nvPicPr>
          <p:cNvPr id="5" name="Content Placeholder 4">
            <a:extLst>
              <a:ext uri="{FF2B5EF4-FFF2-40B4-BE49-F238E27FC236}">
                <a16:creationId xmlns:a16="http://schemas.microsoft.com/office/drawing/2014/main" id="{1B833586-61C7-A01A-58EE-5AF6B5FE0FDD}"/>
              </a:ext>
            </a:extLst>
          </p:cNvPr>
          <p:cNvPicPr>
            <a:picLocks noGrp="1" noChangeAspect="1"/>
          </p:cNvPicPr>
          <p:nvPr>
            <p:ph idx="1"/>
          </p:nvPr>
        </p:nvPicPr>
        <p:blipFill>
          <a:blip r:embed="rId3"/>
          <a:stretch>
            <a:fillRect/>
          </a:stretch>
        </p:blipFill>
        <p:spPr>
          <a:xfrm>
            <a:off x="2193084" y="3120396"/>
            <a:ext cx="5604437" cy="3139727"/>
          </a:xfrm>
        </p:spPr>
      </p:pic>
    </p:spTree>
    <p:extLst>
      <p:ext uri="{BB962C8B-B14F-4D97-AF65-F5344CB8AC3E}">
        <p14:creationId xmlns:p14="http://schemas.microsoft.com/office/powerpoint/2010/main" val="305645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F24144-00A6-6007-528E-E4AD94DF2018}"/>
              </a:ext>
            </a:extLst>
          </p:cNvPr>
          <p:cNvSpPr>
            <a:spLocks noGrp="1"/>
          </p:cNvSpPr>
          <p:nvPr>
            <p:ph type="title"/>
          </p:nvPr>
        </p:nvSpPr>
        <p:spPr/>
        <p:txBody>
          <a:bodyPr>
            <a:normAutofit fontScale="90000"/>
          </a:bodyPr>
          <a:lstStyle/>
          <a:p>
            <a:r>
              <a:rPr lang="en-US" sz="2200" dirty="0">
                <a:solidFill>
                  <a:schemeClr val="tx1"/>
                </a:solidFill>
                <a:latin typeface="Calibri" panose="020F0502020204030204" pitchFamily="34" charset="0"/>
                <a:cs typeface="Calibri" panose="020F0502020204030204" pitchFamily="34" charset="0"/>
              </a:rPr>
              <a:t>Matplotlib is a data visualization library for creating static, interactive, and animated visualizations. It provides a wide range of visualization tools such as line plots, scatter plots, bar charts, histograms, and many more. Matplotlib is a powerful library for creating high-quality visualizations with customizable options.</a:t>
            </a:r>
            <a:br>
              <a:rPr lang="en-US" dirty="0"/>
            </a:br>
            <a:br>
              <a:rPr lang="en-US" dirty="0"/>
            </a:br>
            <a:endParaRPr lang="en-US" dirty="0"/>
          </a:p>
        </p:txBody>
      </p:sp>
      <p:pic>
        <p:nvPicPr>
          <p:cNvPr id="5" name="Content Placeholder 4">
            <a:extLst>
              <a:ext uri="{FF2B5EF4-FFF2-40B4-BE49-F238E27FC236}">
                <a16:creationId xmlns:a16="http://schemas.microsoft.com/office/drawing/2014/main" id="{41289A89-D6E2-D02C-34A7-23D5E8E67FBB}"/>
              </a:ext>
            </a:extLst>
          </p:cNvPr>
          <p:cNvPicPr>
            <a:picLocks noGrp="1" noChangeAspect="1"/>
          </p:cNvPicPr>
          <p:nvPr>
            <p:ph idx="1"/>
          </p:nvPr>
        </p:nvPicPr>
        <p:blipFill>
          <a:blip r:embed="rId2"/>
          <a:stretch>
            <a:fillRect/>
          </a:stretch>
        </p:blipFill>
        <p:spPr>
          <a:xfrm>
            <a:off x="2057760" y="2366963"/>
            <a:ext cx="7323673" cy="3881437"/>
          </a:xfrm>
        </p:spPr>
      </p:pic>
    </p:spTree>
    <p:extLst>
      <p:ext uri="{BB962C8B-B14F-4D97-AF65-F5344CB8AC3E}">
        <p14:creationId xmlns:p14="http://schemas.microsoft.com/office/powerpoint/2010/main" val="228812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40E56F-7BBD-4586-6546-C4BEADE9302D}"/>
              </a:ext>
            </a:extLst>
          </p:cNvPr>
          <p:cNvPicPr>
            <a:picLocks noGrp="1" noChangeAspect="1"/>
          </p:cNvPicPr>
          <p:nvPr>
            <p:ph idx="1"/>
          </p:nvPr>
        </p:nvPicPr>
        <p:blipFill>
          <a:blip r:embed="rId3"/>
          <a:stretch>
            <a:fillRect/>
          </a:stretch>
        </p:blipFill>
        <p:spPr>
          <a:xfrm>
            <a:off x="1935587" y="1869187"/>
            <a:ext cx="6824443" cy="3881437"/>
          </a:xfrm>
        </p:spPr>
      </p:pic>
    </p:spTree>
    <p:extLst>
      <p:ext uri="{BB962C8B-B14F-4D97-AF65-F5344CB8AC3E}">
        <p14:creationId xmlns:p14="http://schemas.microsoft.com/office/powerpoint/2010/main" val="387899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9427B3-AD7C-D01D-7EA2-5DEC7D1961E0}"/>
              </a:ext>
            </a:extLst>
          </p:cNvPr>
          <p:cNvSpPr txBox="1"/>
          <p:nvPr/>
        </p:nvSpPr>
        <p:spPr>
          <a:xfrm>
            <a:off x="683003" y="1237848"/>
            <a:ext cx="9085007" cy="3208186"/>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dirty="0"/>
              <a:t>If a person has been observing a few symptoms and is unsure of the sickness he or she is dealing with, this will lead to a variety of diseases in the future. To avoid this and to learn about the condition in the early phases of the symptoms, this disease prediction will be extremely beneficial to a wide range of individuals, including children, teens, adults, and elderly citizens. Preventive measures can be taken by the individual or can seek for professional medical advice in order to get the proper treatment required to treat the ailment.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53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80BC-AE79-2B08-90DA-1DF22781B0DD}"/>
              </a:ext>
            </a:extLst>
          </p:cNvPr>
          <p:cNvSpPr>
            <a:spLocks noGrp="1"/>
          </p:cNvSpPr>
          <p:nvPr>
            <p:ph type="title"/>
          </p:nvPr>
        </p:nvSpPr>
        <p:spPr/>
        <p:txBody>
          <a:bodyPr/>
          <a:lstStyle/>
          <a:p>
            <a:r>
              <a:rPr lang="en-US" sz="3600" b="0" i="0" dirty="0">
                <a:solidFill>
                  <a:schemeClr val="tx1"/>
                </a:solidFill>
                <a:effectLst/>
                <a:latin typeface="Calibri" panose="020F0502020204030204" pitchFamily="34" charset="0"/>
                <a:cs typeface="Calibri" panose="020F0502020204030204" pitchFamily="34" charset="0"/>
              </a:rPr>
              <a:t>k-nearest neighbors (KNN) algorithm</a:t>
            </a:r>
            <a:endParaRPr lang="en-US" dirty="0"/>
          </a:p>
        </p:txBody>
      </p:sp>
      <p:sp>
        <p:nvSpPr>
          <p:cNvPr id="3" name="Content Placeholder 2">
            <a:extLst>
              <a:ext uri="{FF2B5EF4-FFF2-40B4-BE49-F238E27FC236}">
                <a16:creationId xmlns:a16="http://schemas.microsoft.com/office/drawing/2014/main" id="{7993C3D9-567D-945A-6982-729D1BD03136}"/>
              </a:ext>
            </a:extLst>
          </p:cNvPr>
          <p:cNvSpPr>
            <a:spLocks noGrp="1"/>
          </p:cNvSpPr>
          <p:nvPr>
            <p:ph idx="1"/>
          </p:nvPr>
        </p:nvSpPr>
        <p:spPr/>
        <p:txBody>
          <a:bodyPr>
            <a:normAutofit fontScale="77500" lnSpcReduction="20000"/>
          </a:bodyPr>
          <a:lstStyle/>
          <a:p>
            <a:pPr algn="l"/>
            <a:r>
              <a:rPr lang="en-US" sz="2200" b="0" i="0" dirty="0">
                <a:solidFill>
                  <a:schemeClr val="tx1"/>
                </a:solidFill>
                <a:effectLst/>
                <a:latin typeface="Calibri" panose="020F0502020204030204" pitchFamily="34" charset="0"/>
                <a:cs typeface="Calibri" panose="020F0502020204030204" pitchFamily="34" charset="0"/>
              </a:rPr>
              <a:t>we're using the k-nearest neighbors (KNN) algorithm to classify the diseases based on the symptoms provided.</a:t>
            </a:r>
          </a:p>
          <a:p>
            <a:pPr algn="l"/>
            <a:r>
              <a:rPr lang="en-US" sz="2200" b="0" i="0" dirty="0">
                <a:solidFill>
                  <a:schemeClr val="tx1"/>
                </a:solidFill>
                <a:effectLst/>
                <a:latin typeface="Calibri" panose="020F0502020204030204" pitchFamily="34" charset="0"/>
                <a:cs typeface="Calibri" panose="020F0502020204030204" pitchFamily="34" charset="0"/>
              </a:rPr>
              <a:t>First, we import the KNeighborsClassifier class from the sklearn.neighbors module. Then, we create an instance of this class with a parameter n_neighbors set to 5. This means that the KNN algorithm will classify each data point based on the </a:t>
            </a:r>
            <a:r>
              <a:rPr lang="en-US" sz="2200" dirty="0">
                <a:solidFill>
                  <a:schemeClr val="tx1"/>
                </a:solidFill>
                <a:latin typeface="Calibri" panose="020F0502020204030204" pitchFamily="34" charset="0"/>
                <a:cs typeface="Calibri" panose="020F0502020204030204" pitchFamily="34" charset="0"/>
              </a:rPr>
              <a:t>5</a:t>
            </a:r>
            <a:r>
              <a:rPr lang="en-US" sz="2200" b="0" i="0" dirty="0">
                <a:solidFill>
                  <a:schemeClr val="tx1"/>
                </a:solidFill>
                <a:effectLst/>
                <a:latin typeface="Calibri" panose="020F0502020204030204" pitchFamily="34" charset="0"/>
                <a:cs typeface="Calibri" panose="020F0502020204030204" pitchFamily="34" charset="0"/>
              </a:rPr>
              <a:t> closest neighbors to it.</a:t>
            </a:r>
          </a:p>
          <a:p>
            <a:pPr algn="l"/>
            <a:r>
              <a:rPr lang="en-US" sz="2200" b="0" i="0" dirty="0">
                <a:solidFill>
                  <a:schemeClr val="tx1"/>
                </a:solidFill>
                <a:effectLst/>
                <a:latin typeface="Calibri" panose="020F0502020204030204" pitchFamily="34" charset="0"/>
                <a:cs typeface="Calibri" panose="020F0502020204030204" pitchFamily="34" charset="0"/>
              </a:rPr>
              <a:t>Next, we split the training and testing data into separate data frames, with the x_train and x_test data frames containing all columns except the "prognosis" column, which is used as the target variable in our classification. The y_train and y_test data frames contain only the "prognosis" column.</a:t>
            </a:r>
          </a:p>
          <a:p>
            <a:pPr algn="l"/>
            <a:r>
              <a:rPr lang="en-US" sz="2200" b="0" i="0" dirty="0">
                <a:solidFill>
                  <a:schemeClr val="tx1"/>
                </a:solidFill>
                <a:effectLst/>
                <a:latin typeface="Calibri" panose="020F0502020204030204" pitchFamily="34" charset="0"/>
                <a:cs typeface="Calibri" panose="020F0502020204030204" pitchFamily="34" charset="0"/>
              </a:rPr>
              <a:t>We then fit the KNN algorithm to the training data using the fit() method. Finally, we use the predict() method to make predictions on the testing data, and print out the first 20 predictions. We also calculate the accuracy of the model using the score() method, which compares the predicted values to the actual values in the testing data set. In this case, the accuracy is 1.0, indicating that the model is predicting the correct diagnosis for all the cases in the testing data set.</a:t>
            </a:r>
          </a:p>
          <a:p>
            <a:endParaRPr lang="en-US" dirty="0"/>
          </a:p>
        </p:txBody>
      </p:sp>
    </p:spTree>
    <p:extLst>
      <p:ext uri="{BB962C8B-B14F-4D97-AF65-F5344CB8AC3E}">
        <p14:creationId xmlns:p14="http://schemas.microsoft.com/office/powerpoint/2010/main" val="246922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602E-69ED-29A9-B744-8735621DF20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F695363-3346-8A55-3BEC-4789B9AD6BB1}"/>
              </a:ext>
            </a:extLst>
          </p:cNvPr>
          <p:cNvPicPr>
            <a:picLocks noGrp="1" noChangeAspect="1"/>
          </p:cNvPicPr>
          <p:nvPr>
            <p:ph idx="1"/>
          </p:nvPr>
        </p:nvPicPr>
        <p:blipFill>
          <a:blip r:embed="rId2"/>
          <a:stretch>
            <a:fillRect/>
          </a:stretch>
        </p:blipFill>
        <p:spPr>
          <a:xfrm>
            <a:off x="677334" y="609600"/>
            <a:ext cx="8888697" cy="4886848"/>
          </a:xfrm>
        </p:spPr>
      </p:pic>
    </p:spTree>
    <p:extLst>
      <p:ext uri="{BB962C8B-B14F-4D97-AF65-F5344CB8AC3E}">
        <p14:creationId xmlns:p14="http://schemas.microsoft.com/office/powerpoint/2010/main" val="288696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1DCE4A-B664-E5BB-B1AC-73D50AAEE040}"/>
              </a:ext>
            </a:extLst>
          </p:cNvPr>
          <p:cNvPicPr>
            <a:picLocks noGrp="1" noChangeAspect="1"/>
          </p:cNvPicPr>
          <p:nvPr>
            <p:ph idx="1"/>
          </p:nvPr>
        </p:nvPicPr>
        <p:blipFill>
          <a:blip r:embed="rId2"/>
          <a:stretch>
            <a:fillRect/>
          </a:stretch>
        </p:blipFill>
        <p:spPr>
          <a:xfrm>
            <a:off x="1406768" y="854302"/>
            <a:ext cx="7947620" cy="3999052"/>
          </a:xfrm>
        </p:spPr>
      </p:pic>
    </p:spTree>
    <p:extLst>
      <p:ext uri="{BB962C8B-B14F-4D97-AF65-F5344CB8AC3E}">
        <p14:creationId xmlns:p14="http://schemas.microsoft.com/office/powerpoint/2010/main" val="1330456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914C-478A-0805-C228-5122EEDD3445}"/>
              </a:ext>
            </a:extLst>
          </p:cNvPr>
          <p:cNvSpPr>
            <a:spLocks noGrp="1"/>
          </p:cNvSpPr>
          <p:nvPr>
            <p:ph type="title"/>
          </p:nvPr>
        </p:nvSpPr>
        <p:spPr>
          <a:xfrm>
            <a:off x="958688" y="1004835"/>
            <a:ext cx="8596668" cy="1537397"/>
          </a:xfrm>
        </p:spPr>
        <p:txBody>
          <a:bodyPr>
            <a:normAutofit/>
          </a:bodyPr>
          <a:lstStyle/>
          <a:p>
            <a:r>
              <a:rPr lang="en-US" sz="2000" b="0" i="0" dirty="0">
                <a:solidFill>
                  <a:schemeClr val="tx1"/>
                </a:solidFill>
                <a:effectLst/>
                <a:latin typeface="Calibri" panose="020F0502020204030204" pitchFamily="34" charset="0"/>
                <a:cs typeface="Calibri" panose="020F0502020204030204" pitchFamily="34" charset="0"/>
              </a:rPr>
              <a:t>A Decision Tree Classifier is another type of machine learning algorithm used for classification tasks.</a:t>
            </a:r>
            <a:r>
              <a:rPr lang="en-US" sz="1100" b="0" i="0" dirty="0">
                <a:solidFill>
                  <a:schemeClr val="tx1"/>
                </a:solidFill>
                <a:effectLst/>
                <a:latin typeface="Söhne"/>
              </a:rPr>
              <a:t> </a:t>
            </a:r>
            <a:r>
              <a:rPr lang="en-US" sz="2000" b="0" i="0" dirty="0">
                <a:solidFill>
                  <a:schemeClr val="tx1"/>
                </a:solidFill>
                <a:effectLst/>
                <a:latin typeface="Calibri" panose="020F0502020204030204" pitchFamily="34" charset="0"/>
                <a:cs typeface="Calibri" panose="020F0502020204030204" pitchFamily="34" charset="0"/>
              </a:rPr>
              <a:t>The accuracy of the decision tree classifier on the test data is 0.9761904761904762, which means that it correctly predicted the diagnosis of 97.6% of the patients in the test set.</a:t>
            </a:r>
            <a:endParaRPr lang="en-US" sz="2000" dirty="0">
              <a:solidFill>
                <a:schemeClr val="tx1"/>
              </a:solidFill>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CC5F4433-C5D1-4E22-A3A8-DFE3A5A8AB93}"/>
              </a:ext>
            </a:extLst>
          </p:cNvPr>
          <p:cNvPicPr>
            <a:picLocks noGrp="1" noChangeAspect="1"/>
          </p:cNvPicPr>
          <p:nvPr>
            <p:ph idx="1"/>
          </p:nvPr>
        </p:nvPicPr>
        <p:blipFill>
          <a:blip r:embed="rId2"/>
          <a:stretch>
            <a:fillRect/>
          </a:stretch>
        </p:blipFill>
        <p:spPr>
          <a:xfrm>
            <a:off x="1823244" y="3267869"/>
            <a:ext cx="6305550" cy="1666875"/>
          </a:xfrm>
        </p:spPr>
      </p:pic>
      <p:pic>
        <p:nvPicPr>
          <p:cNvPr id="10" name="Picture 9">
            <a:extLst>
              <a:ext uri="{FF2B5EF4-FFF2-40B4-BE49-F238E27FC236}">
                <a16:creationId xmlns:a16="http://schemas.microsoft.com/office/drawing/2014/main" id="{C180C8EC-4688-B401-2ED2-85222BCD6761}"/>
              </a:ext>
            </a:extLst>
          </p:cNvPr>
          <p:cNvPicPr>
            <a:picLocks noChangeAspect="1"/>
          </p:cNvPicPr>
          <p:nvPr/>
        </p:nvPicPr>
        <p:blipFill>
          <a:blip r:embed="rId3"/>
          <a:stretch>
            <a:fillRect/>
          </a:stretch>
        </p:blipFill>
        <p:spPr>
          <a:xfrm>
            <a:off x="9676561" y="1533627"/>
            <a:ext cx="2124359" cy="1189475"/>
          </a:xfrm>
          <a:prstGeom prst="rect">
            <a:avLst/>
          </a:prstGeom>
        </p:spPr>
      </p:pic>
    </p:spTree>
    <p:extLst>
      <p:ext uri="{BB962C8B-B14F-4D97-AF65-F5344CB8AC3E}">
        <p14:creationId xmlns:p14="http://schemas.microsoft.com/office/powerpoint/2010/main" val="795483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55FF2D-354F-E4AA-6C8D-362BEF37F2C5}"/>
              </a:ext>
            </a:extLst>
          </p:cNvPr>
          <p:cNvSpPr txBox="1"/>
          <p:nvPr/>
        </p:nvSpPr>
        <p:spPr>
          <a:xfrm>
            <a:off x="4183328" y="2833068"/>
            <a:ext cx="6098458" cy="658835"/>
          </a:xfrm>
          <a:prstGeom prst="rect">
            <a:avLst/>
          </a:prstGeom>
          <a:noFill/>
        </p:spPr>
        <p:txBody>
          <a:bodyPr wrap="square">
            <a:spAutoFit/>
          </a:bodyPr>
          <a:lstStyle/>
          <a:p>
            <a:pPr marL="0" marR="0">
              <a:lnSpc>
                <a:spcPct val="107000"/>
              </a:lnSpc>
              <a:spcBef>
                <a:spcPts val="0"/>
              </a:spcBef>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18812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15642-EBD0-5723-A0D0-427DDC3CE176}"/>
              </a:ext>
            </a:extLst>
          </p:cNvPr>
          <p:cNvSpPr txBox="1"/>
          <p:nvPr/>
        </p:nvSpPr>
        <p:spPr>
          <a:xfrm>
            <a:off x="709448" y="931690"/>
            <a:ext cx="8967019" cy="2880660"/>
          </a:xfrm>
          <a:prstGeom prst="rect">
            <a:avLst/>
          </a:prstGeom>
          <a:noFill/>
        </p:spPr>
        <p:txBody>
          <a:bodyPr wrap="square">
            <a:spAutoFit/>
          </a:bodyPr>
          <a:lstStyle/>
          <a:p>
            <a:pPr marL="0" marR="0">
              <a:lnSpc>
                <a:spcPct val="107000"/>
              </a:lnSpc>
              <a:spcBef>
                <a:spcPts val="0"/>
              </a:spcBef>
              <a:spcAft>
                <a:spcPts val="800"/>
              </a:spcAft>
            </a:pPr>
            <a:r>
              <a:rPr lang="en-US" sz="3200" b="1" u="sng" kern="100" dirty="0">
                <a:latin typeface="Times New Roman" panose="02020603050405020304" pitchFamily="18" charset="0"/>
                <a:ea typeface="Calibri" panose="020F0502020204030204" pitchFamily="34" charset="0"/>
                <a:cs typeface="Times New Roman" panose="02020603050405020304" pitchFamily="18" charset="0"/>
              </a:rPr>
              <a:t>Proposed Approach</a:t>
            </a:r>
            <a:r>
              <a:rPr lang="en-US" sz="3200" b="1"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Selecting the relevant dataset.</a:t>
            </a:r>
          </a:p>
          <a:p>
            <a:pPr marL="342900" marR="0" lvl="0" indent="-342900">
              <a:lnSpc>
                <a:spcPct val="107000"/>
              </a:lnSpc>
              <a:spcBef>
                <a:spcPts val="0"/>
              </a:spcBef>
              <a:spcAft>
                <a:spcPts val="0"/>
              </a:spcAft>
              <a:buFont typeface="+mj-lt"/>
              <a:buAutoNum type="arabicPeriod"/>
            </a:pPr>
            <a:r>
              <a:rPr lang="en-US" sz="2800" kern="100" dirty="0">
                <a:latin typeface="Arial" panose="020B0604020202020204" pitchFamily="34" charset="0"/>
                <a:ea typeface="Calibri" panose="020F0502020204030204" pitchFamily="34" charset="0"/>
                <a:cs typeface="Arial" panose="020B0604020202020204" pitchFamily="34" charset="0"/>
              </a:rPr>
              <a:t>Loading the data into Hadoop Cluster(Dataproc).</a:t>
            </a: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Analyzing the data using PySpark.</a:t>
            </a:r>
          </a:p>
          <a:p>
            <a:pPr marL="342900" marR="0" lvl="0" indent="-342900">
              <a:lnSpc>
                <a:spcPct val="107000"/>
              </a:lnSpc>
              <a:spcBef>
                <a:spcPts val="0"/>
              </a:spcBef>
              <a:spcAft>
                <a:spcPts val="0"/>
              </a:spcAft>
              <a:buFont typeface="+mj-l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Visualize the analyzed data.</a:t>
            </a:r>
          </a:p>
          <a:p>
            <a:pPr marR="0" lvl="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58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6C9F1-1798-E788-F3CB-923346EDD680}"/>
              </a:ext>
            </a:extLst>
          </p:cNvPr>
          <p:cNvSpPr txBox="1"/>
          <p:nvPr/>
        </p:nvSpPr>
        <p:spPr>
          <a:xfrm>
            <a:off x="729155" y="414712"/>
            <a:ext cx="6093372" cy="583750"/>
          </a:xfrm>
          <a:prstGeom prst="rect">
            <a:avLst/>
          </a:prstGeom>
          <a:noFill/>
        </p:spPr>
        <p:txBody>
          <a:bodyPr wrap="square">
            <a:spAutoFit/>
          </a:bodyPr>
          <a:lstStyle/>
          <a:p>
            <a:pPr marL="0" marR="0">
              <a:lnSpc>
                <a:spcPct val="107000"/>
              </a:lnSpc>
              <a:spcBef>
                <a:spcPts val="0"/>
              </a:spcBef>
              <a:spcAft>
                <a:spcPts val="800"/>
              </a:spcAft>
            </a:pPr>
            <a:r>
              <a:rPr lang="en-US" sz="3200" b="1" u="sng" kern="100" dirty="0">
                <a:latin typeface="Times New Roman" panose="02020603050405020304" pitchFamily="18" charset="0"/>
                <a:ea typeface="Calibri" panose="020F0502020204030204" pitchFamily="34" charset="0"/>
                <a:cs typeface="Times New Roman" panose="02020603050405020304" pitchFamily="18" charset="0"/>
              </a:rPr>
              <a:t>Dataset </a:t>
            </a:r>
          </a:p>
        </p:txBody>
      </p:sp>
      <p:sp>
        <p:nvSpPr>
          <p:cNvPr id="5" name="TextBox 4">
            <a:extLst>
              <a:ext uri="{FF2B5EF4-FFF2-40B4-BE49-F238E27FC236}">
                <a16:creationId xmlns:a16="http://schemas.microsoft.com/office/drawing/2014/main" id="{2DF8D4C9-6C3D-45D3-98A5-255CC2E95B47}"/>
              </a:ext>
            </a:extLst>
          </p:cNvPr>
          <p:cNvSpPr txBox="1"/>
          <p:nvPr/>
        </p:nvSpPr>
        <p:spPr>
          <a:xfrm>
            <a:off x="729155" y="1171168"/>
            <a:ext cx="9423838" cy="2554545"/>
          </a:xfrm>
          <a:prstGeom prst="rect">
            <a:avLst/>
          </a:prstGeom>
          <a:noFill/>
        </p:spPr>
        <p:txBody>
          <a:bodyPr wrap="square">
            <a:spAutoFit/>
          </a:bodyPr>
          <a:lstStyle/>
          <a:p>
            <a:r>
              <a:rPr lang="en-US" sz="2000" kern="100" dirty="0">
                <a:latin typeface="Calibri" panose="020F0502020204030204" pitchFamily="34" charset="0"/>
                <a:ea typeface="Calibri" panose="020F0502020204030204" pitchFamily="34" charset="0"/>
                <a:cs typeface="Calibri" panose="020F0502020204030204" pitchFamily="34" charset="0"/>
              </a:rPr>
              <a:t>The Dataset is chosen from Kaggle. The attributes of the dataset include Disease, Count of Disease Occurrence and Symptoms. </a:t>
            </a:r>
            <a:r>
              <a:rPr lang="en-US" sz="2000" dirty="0">
                <a:latin typeface="Calibri" panose="020F0502020204030204" pitchFamily="34" charset="0"/>
                <a:cs typeface="Calibri" panose="020F0502020204030204" pitchFamily="34" charset="0"/>
              </a:rPr>
              <a:t>After preprocessing the complete dataset, we will be using one of them as training, and other is for testing the model using machine learning algorithm. Every sickness has a clinical manifestations that can be used to forecast the condition</a:t>
            </a:r>
            <a:r>
              <a:rPr lang="en-US" sz="2000" dirty="0"/>
              <a:t>.</a:t>
            </a:r>
            <a:endParaRPr lang="en-US" sz="2000" dirty="0">
              <a:latin typeface="Calibri" panose="020F0502020204030204" pitchFamily="34" charset="0"/>
              <a:cs typeface="Calibri" panose="020F0502020204030204" pitchFamily="34" charset="0"/>
            </a:endParaRPr>
          </a:p>
          <a:p>
            <a:endParaRPr lang="en-US" sz="2000" dirty="0"/>
          </a:p>
          <a:p>
            <a:endParaRPr lang="en-US" sz="2000" dirty="0"/>
          </a:p>
          <a:p>
            <a:endParaRPr lang="en-US" sz="2000" dirty="0"/>
          </a:p>
        </p:txBody>
      </p:sp>
      <p:pic>
        <p:nvPicPr>
          <p:cNvPr id="7" name="Picture 6" descr="Table&#10;&#10;Description automatically generated">
            <a:extLst>
              <a:ext uri="{FF2B5EF4-FFF2-40B4-BE49-F238E27FC236}">
                <a16:creationId xmlns:a16="http://schemas.microsoft.com/office/drawing/2014/main" id="{5BE74A75-04A7-823D-5E29-E6C5EFE11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201" y="3147645"/>
            <a:ext cx="8977245" cy="3212962"/>
          </a:xfrm>
          <a:prstGeom prst="rect">
            <a:avLst/>
          </a:prstGeom>
        </p:spPr>
      </p:pic>
    </p:spTree>
    <p:extLst>
      <p:ext uri="{BB962C8B-B14F-4D97-AF65-F5344CB8AC3E}">
        <p14:creationId xmlns:p14="http://schemas.microsoft.com/office/powerpoint/2010/main" val="357597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77A0-D24A-59C9-6A70-1163D2544218}"/>
              </a:ext>
            </a:extLst>
          </p:cNvPr>
          <p:cNvSpPr>
            <a:spLocks noGrp="1"/>
          </p:cNvSpPr>
          <p:nvPr>
            <p:ph type="title"/>
          </p:nvPr>
        </p:nvSpPr>
        <p:spPr/>
        <p:txBody>
          <a:bodyPr/>
          <a:lstStyle/>
          <a:p>
            <a:r>
              <a:rPr lang="en-US" dirty="0">
                <a:solidFill>
                  <a:schemeClr val="tx1"/>
                </a:solidFill>
              </a:rPr>
              <a:t>Dataproc-Google Cloud Services</a:t>
            </a:r>
          </a:p>
        </p:txBody>
      </p:sp>
      <p:sp>
        <p:nvSpPr>
          <p:cNvPr id="3" name="Content Placeholder 2">
            <a:extLst>
              <a:ext uri="{FF2B5EF4-FFF2-40B4-BE49-F238E27FC236}">
                <a16:creationId xmlns:a16="http://schemas.microsoft.com/office/drawing/2014/main" id="{0CD5B222-E004-91C1-7890-54C4F800EF10}"/>
              </a:ext>
            </a:extLst>
          </p:cNvPr>
          <p:cNvSpPr>
            <a:spLocks noGrp="1"/>
          </p:cNvSpPr>
          <p:nvPr>
            <p:ph idx="1"/>
          </p:nvPr>
        </p:nvSpPr>
        <p:spPr>
          <a:xfrm>
            <a:off x="677334" y="1637881"/>
            <a:ext cx="8596668" cy="4403481"/>
          </a:xfrm>
        </p:spPr>
        <p:txBody>
          <a:bodyPr/>
          <a:lstStyle/>
          <a:p>
            <a:r>
              <a:rPr lang="en-US" sz="2000" dirty="0">
                <a:solidFill>
                  <a:schemeClr val="tx1"/>
                </a:solidFill>
                <a:latin typeface="Calibri" panose="020F0502020204030204" pitchFamily="34" charset="0"/>
                <a:cs typeface="Calibri" panose="020F0502020204030204" pitchFamily="34" charset="0"/>
              </a:rPr>
              <a:t>Dataproc is fully managed big data cluster or big data as service provider</a:t>
            </a:r>
            <a:r>
              <a:rPr lang="en-US" dirty="0">
                <a:solidFill>
                  <a:schemeClr val="tx1"/>
                </a:solidFill>
              </a:rPr>
              <a:t>.</a:t>
            </a:r>
          </a:p>
          <a:p>
            <a:endParaRPr lang="en-US" dirty="0">
              <a:solidFill>
                <a:schemeClr val="tx1"/>
              </a:solidFill>
            </a:endParaRPr>
          </a:p>
        </p:txBody>
      </p:sp>
      <p:pic>
        <p:nvPicPr>
          <p:cNvPr id="5" name="Picture 4">
            <a:extLst>
              <a:ext uri="{FF2B5EF4-FFF2-40B4-BE49-F238E27FC236}">
                <a16:creationId xmlns:a16="http://schemas.microsoft.com/office/drawing/2014/main" id="{96D9F1DC-70A5-2C43-9C59-52E4C0731C10}"/>
              </a:ext>
            </a:extLst>
          </p:cNvPr>
          <p:cNvPicPr>
            <a:picLocks noChangeAspect="1"/>
          </p:cNvPicPr>
          <p:nvPr/>
        </p:nvPicPr>
        <p:blipFill>
          <a:blip r:embed="rId2"/>
          <a:stretch>
            <a:fillRect/>
          </a:stretch>
        </p:blipFill>
        <p:spPr>
          <a:xfrm>
            <a:off x="2190541" y="2301072"/>
            <a:ext cx="6943411" cy="4144510"/>
          </a:xfrm>
          <a:prstGeom prst="rect">
            <a:avLst/>
          </a:prstGeom>
        </p:spPr>
      </p:pic>
    </p:spTree>
    <p:extLst>
      <p:ext uri="{BB962C8B-B14F-4D97-AF65-F5344CB8AC3E}">
        <p14:creationId xmlns:p14="http://schemas.microsoft.com/office/powerpoint/2010/main" val="401079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82E9-4CE6-ACC1-D71D-CB00FB2BE894}"/>
              </a:ext>
            </a:extLst>
          </p:cNvPr>
          <p:cNvSpPr>
            <a:spLocks noGrp="1"/>
          </p:cNvSpPr>
          <p:nvPr>
            <p:ph type="title"/>
          </p:nvPr>
        </p:nvSpPr>
        <p:spPr/>
        <p:txBody>
          <a:bodyPr/>
          <a:lstStyle/>
          <a:p>
            <a:r>
              <a:rPr lang="en-US" dirty="0">
                <a:solidFill>
                  <a:schemeClr val="tx1"/>
                </a:solidFill>
              </a:rPr>
              <a:t>1-Creating a cluster.</a:t>
            </a:r>
          </a:p>
        </p:txBody>
      </p:sp>
      <p:pic>
        <p:nvPicPr>
          <p:cNvPr id="5" name="Content Placeholder 4">
            <a:extLst>
              <a:ext uri="{FF2B5EF4-FFF2-40B4-BE49-F238E27FC236}">
                <a16:creationId xmlns:a16="http://schemas.microsoft.com/office/drawing/2014/main" id="{01140589-5F60-8625-A317-4BA3347CBA60}"/>
              </a:ext>
            </a:extLst>
          </p:cNvPr>
          <p:cNvPicPr>
            <a:picLocks noGrp="1" noChangeAspect="1"/>
          </p:cNvPicPr>
          <p:nvPr>
            <p:ph idx="1"/>
          </p:nvPr>
        </p:nvPicPr>
        <p:blipFill>
          <a:blip r:embed="rId2"/>
          <a:stretch>
            <a:fillRect/>
          </a:stretch>
        </p:blipFill>
        <p:spPr>
          <a:xfrm>
            <a:off x="1159148" y="1633241"/>
            <a:ext cx="8596668" cy="4484530"/>
          </a:xfrm>
        </p:spPr>
      </p:pic>
    </p:spTree>
    <p:extLst>
      <p:ext uri="{BB962C8B-B14F-4D97-AF65-F5344CB8AC3E}">
        <p14:creationId xmlns:p14="http://schemas.microsoft.com/office/powerpoint/2010/main" val="422081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59B8-EA23-E7E7-4959-E4744867F433}"/>
              </a:ext>
            </a:extLst>
          </p:cNvPr>
          <p:cNvSpPr>
            <a:spLocks noGrp="1"/>
          </p:cNvSpPr>
          <p:nvPr>
            <p:ph type="title"/>
          </p:nvPr>
        </p:nvSpPr>
        <p:spPr>
          <a:xfrm>
            <a:off x="596948" y="328246"/>
            <a:ext cx="8596668" cy="1320800"/>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Our project has 3 worker node Hadoop cluster.</a:t>
            </a:r>
          </a:p>
        </p:txBody>
      </p:sp>
      <p:pic>
        <p:nvPicPr>
          <p:cNvPr id="5" name="Content Placeholder 4">
            <a:extLst>
              <a:ext uri="{FF2B5EF4-FFF2-40B4-BE49-F238E27FC236}">
                <a16:creationId xmlns:a16="http://schemas.microsoft.com/office/drawing/2014/main" id="{BF4DF14A-4EC6-B0F9-4183-3A450B64ABB9}"/>
              </a:ext>
            </a:extLst>
          </p:cNvPr>
          <p:cNvPicPr>
            <a:picLocks noGrp="1" noChangeAspect="1"/>
          </p:cNvPicPr>
          <p:nvPr>
            <p:ph idx="1"/>
          </p:nvPr>
        </p:nvPicPr>
        <p:blipFill>
          <a:blip r:embed="rId2"/>
          <a:stretch>
            <a:fillRect/>
          </a:stretch>
        </p:blipFill>
        <p:spPr>
          <a:xfrm>
            <a:off x="677334" y="1534049"/>
            <a:ext cx="8988651" cy="4123174"/>
          </a:xfrm>
        </p:spPr>
      </p:pic>
    </p:spTree>
    <p:extLst>
      <p:ext uri="{BB962C8B-B14F-4D97-AF65-F5344CB8AC3E}">
        <p14:creationId xmlns:p14="http://schemas.microsoft.com/office/powerpoint/2010/main" val="61076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9D26-2267-757C-4930-46FDA61B7B49}"/>
              </a:ext>
            </a:extLst>
          </p:cNvPr>
          <p:cNvSpPr>
            <a:spLocks noGrp="1"/>
          </p:cNvSpPr>
          <p:nvPr>
            <p:ph type="title"/>
          </p:nvPr>
        </p:nvSpPr>
        <p:spPr>
          <a:xfrm>
            <a:off x="677334" y="509117"/>
            <a:ext cx="8596668" cy="1320800"/>
          </a:xfrm>
        </p:spPr>
        <p:txBody>
          <a:bodyPr/>
          <a:lstStyle/>
          <a:p>
            <a:r>
              <a:rPr lang="en-US" dirty="0">
                <a:solidFill>
                  <a:schemeClr val="tx1"/>
                </a:solidFill>
              </a:rPr>
              <a:t>Creating google storage bucket</a:t>
            </a:r>
          </a:p>
        </p:txBody>
      </p:sp>
      <p:sp>
        <p:nvSpPr>
          <p:cNvPr id="3" name="Content Placeholder 2">
            <a:extLst>
              <a:ext uri="{FF2B5EF4-FFF2-40B4-BE49-F238E27FC236}">
                <a16:creationId xmlns:a16="http://schemas.microsoft.com/office/drawing/2014/main" id="{E4D3C546-E5A2-30BE-037A-34AF3AC82DB9}"/>
              </a:ext>
            </a:extLst>
          </p:cNvPr>
          <p:cNvSpPr>
            <a:spLocks noGrp="1"/>
          </p:cNvSpPr>
          <p:nvPr>
            <p:ph idx="1"/>
          </p:nvPr>
        </p:nvSpPr>
        <p:spPr/>
        <p:txBody>
          <a:bodyPr/>
          <a:lstStyle/>
          <a:p>
            <a:r>
              <a:rPr lang="en-US" dirty="0"/>
              <a:t>We create bucket to save pyspark code and dataset to process the data.</a:t>
            </a:r>
          </a:p>
          <a:p>
            <a:endParaRPr lang="en-US" dirty="0"/>
          </a:p>
        </p:txBody>
      </p:sp>
      <p:pic>
        <p:nvPicPr>
          <p:cNvPr id="5" name="Picture 4">
            <a:extLst>
              <a:ext uri="{FF2B5EF4-FFF2-40B4-BE49-F238E27FC236}">
                <a16:creationId xmlns:a16="http://schemas.microsoft.com/office/drawing/2014/main" id="{165C4804-B0B6-ECEC-B5C7-83EDE762D533}"/>
              </a:ext>
            </a:extLst>
          </p:cNvPr>
          <p:cNvPicPr>
            <a:picLocks noChangeAspect="1"/>
          </p:cNvPicPr>
          <p:nvPr/>
        </p:nvPicPr>
        <p:blipFill>
          <a:blip r:embed="rId2"/>
          <a:stretch>
            <a:fillRect/>
          </a:stretch>
        </p:blipFill>
        <p:spPr>
          <a:xfrm>
            <a:off x="1155560" y="2672862"/>
            <a:ext cx="7941547" cy="4011434"/>
          </a:xfrm>
          <a:prstGeom prst="rect">
            <a:avLst/>
          </a:prstGeom>
        </p:spPr>
      </p:pic>
    </p:spTree>
    <p:extLst>
      <p:ext uri="{BB962C8B-B14F-4D97-AF65-F5344CB8AC3E}">
        <p14:creationId xmlns:p14="http://schemas.microsoft.com/office/powerpoint/2010/main" val="67535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8165-F96A-C7B0-4E3E-7EE87CB52505}"/>
              </a:ext>
            </a:extLst>
          </p:cNvPr>
          <p:cNvSpPr>
            <a:spLocks noGrp="1"/>
          </p:cNvSpPr>
          <p:nvPr>
            <p:ph type="title"/>
          </p:nvPr>
        </p:nvSpPr>
        <p:spPr>
          <a:xfrm>
            <a:off x="486415" y="478971"/>
            <a:ext cx="8596668" cy="1320800"/>
          </a:xfrm>
        </p:spPr>
        <p:txBody>
          <a:bodyPr>
            <a:normAutofit/>
          </a:bodyPr>
          <a:lstStyle/>
          <a:p>
            <a:r>
              <a:rPr lang="en-US" sz="2200" dirty="0">
                <a:solidFill>
                  <a:schemeClr val="tx1"/>
                </a:solidFill>
                <a:latin typeface="Calibri" panose="020F0502020204030204" pitchFamily="34" charset="0"/>
                <a:cs typeface="Calibri" panose="020F0502020204030204" pitchFamily="34" charset="0"/>
              </a:rPr>
              <a:t>We started setting up the Hadoop cluster and then we connected our Hadoop cluster through jupyter notebook interface.</a:t>
            </a:r>
            <a:br>
              <a:rPr lang="en-US" dirty="0"/>
            </a:br>
            <a:endParaRPr lang="en-US" dirty="0"/>
          </a:p>
        </p:txBody>
      </p:sp>
      <p:sp>
        <p:nvSpPr>
          <p:cNvPr id="3" name="Content Placeholder 2">
            <a:extLst>
              <a:ext uri="{FF2B5EF4-FFF2-40B4-BE49-F238E27FC236}">
                <a16:creationId xmlns:a16="http://schemas.microsoft.com/office/drawing/2014/main" id="{D510D4B8-D73F-87B7-2779-A2523F35A6D3}"/>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31A4FCD8-6FB0-1BA0-41E9-060B62A1B2E4}"/>
              </a:ext>
            </a:extLst>
          </p:cNvPr>
          <p:cNvPicPr>
            <a:picLocks noChangeAspect="1"/>
          </p:cNvPicPr>
          <p:nvPr/>
        </p:nvPicPr>
        <p:blipFill>
          <a:blip r:embed="rId2"/>
          <a:stretch>
            <a:fillRect/>
          </a:stretch>
        </p:blipFill>
        <p:spPr>
          <a:xfrm>
            <a:off x="687382" y="1728510"/>
            <a:ext cx="8596668" cy="4843112"/>
          </a:xfrm>
          <a:prstGeom prst="rect">
            <a:avLst/>
          </a:prstGeom>
        </p:spPr>
      </p:pic>
    </p:spTree>
    <p:extLst>
      <p:ext uri="{BB962C8B-B14F-4D97-AF65-F5344CB8AC3E}">
        <p14:creationId xmlns:p14="http://schemas.microsoft.com/office/powerpoint/2010/main" val="2006992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684</TotalTime>
  <Words>902</Words>
  <Application>Microsoft Office PowerPoint</Application>
  <PresentationFormat>Widescreen</PresentationFormat>
  <Paragraphs>49</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Lato</vt:lpstr>
      <vt:lpstr>Söhne</vt:lpstr>
      <vt:lpstr>Times New Roman</vt:lpstr>
      <vt:lpstr>Trebuchet MS</vt:lpstr>
      <vt:lpstr>Wingdings 3</vt:lpstr>
      <vt:lpstr>Facet</vt:lpstr>
      <vt:lpstr>PowerPoint Presentation</vt:lpstr>
      <vt:lpstr>PowerPoint Presentation</vt:lpstr>
      <vt:lpstr>PowerPoint Presentation</vt:lpstr>
      <vt:lpstr>PowerPoint Presentation</vt:lpstr>
      <vt:lpstr>Dataproc-Google Cloud Services</vt:lpstr>
      <vt:lpstr>1-Creating a cluster.</vt:lpstr>
      <vt:lpstr>Our project has 3 worker node Hadoop cluster.</vt:lpstr>
      <vt:lpstr>Creating google storage bucket</vt:lpstr>
      <vt:lpstr>We started setting up the Hadoop cluster and then we connected our Hadoop cluster through jupyter notebook interface. </vt:lpstr>
      <vt:lpstr>PowerPoint Presentation</vt:lpstr>
      <vt:lpstr>Now, we have to import dataset from internet into Hadoop cluster on google cloud on dataproc and then to process data with jupyter notebook.  To import dataset from internet on to our Hadoop cluster from Hadoop cluster to google storage bucket. We use two commands . 1,wget https://d37ci6vzurychx.cloudfront.net/misc/taxi+_zone_lookup.csv; 2, gsutil cp taxi+_zone_lookup.csv gs:// rs-bucket1-dataproc/Data;</vt:lpstr>
      <vt:lpstr>PowerPoint Presentation</vt:lpstr>
      <vt:lpstr>Analyzing data using pyspark through jupyter notebook interface.</vt:lpstr>
      <vt:lpstr>PowerPoint Presentation</vt:lpstr>
      <vt:lpstr>The printSchema() method to display the schema of the train_df DataFrame. The schema defines the structure of the DataFrame, including the names and types of its columns.</vt:lpstr>
      <vt:lpstr>PowerPoint Presentation</vt:lpstr>
      <vt:lpstr>The "prognosis" column from a DataFrame train_df and find the distinct values in that column using the distinct() method. The collect() method is used to retrieve the result as a list of Row objects.</vt:lpstr>
      <vt:lpstr>Matplotlib is a data visualization library for creating static, interactive, and animated visualizations. It provides a wide range of visualization tools such as line plots, scatter plots, bar charts, histograms, and many more. Matplotlib is a powerful library for creating high-quality visualizations with customizable options.  </vt:lpstr>
      <vt:lpstr>PowerPoint Presentation</vt:lpstr>
      <vt:lpstr>k-nearest neighbors (KNN) algorithm</vt:lpstr>
      <vt:lpstr>PowerPoint Presentation</vt:lpstr>
      <vt:lpstr>PowerPoint Presentation</vt:lpstr>
      <vt:lpstr>A Decision Tree Classifier is another type of machine learning algorithm used for classification tasks. The accuracy of the decision tree classifier on the test data is 0.9761904761904762, which means that it correctly predicted the diagnosis of 97.6% of the patients in the test 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Reddy Kambalapally</dc:creator>
  <cp:lastModifiedBy>S, Sri Datta Venga Sampath Venga</cp:lastModifiedBy>
  <cp:revision>20</cp:revision>
  <dcterms:created xsi:type="dcterms:W3CDTF">2023-03-15T03:25:53Z</dcterms:created>
  <dcterms:modified xsi:type="dcterms:W3CDTF">2023-09-10T19:47:48Z</dcterms:modified>
</cp:coreProperties>
</file>