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4" r:id="rId7"/>
    <p:sldId id="265" r:id="rId8"/>
    <p:sldId id="266" r:id="rId9"/>
    <p:sldId id="262" r:id="rId10"/>
    <p:sldId id="260" r:id="rId11"/>
    <p:sldId id="261" r:id="rId12"/>
    <p:sldId id="263" r:id="rId13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15"/>
    </p:embeddedFont>
    <p:embeddedFont>
      <p:font typeface="Mangal" panose="02040503050203030202" pitchFamily="18" charset="0"/>
      <p:regular r:id="rId16"/>
      <p:bold r:id="rId17"/>
    </p:embeddedFont>
    <p:embeddedFont>
      <p:font typeface="Oswald" pitchFamily="2" charset="7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14EED2-E86E-4778-9C28-1421E168C634}">
  <a:tblStyle styleId="{3B14EED2-E86E-4778-9C28-1421E168C6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3"/>
  </p:normalViewPr>
  <p:slideViewPr>
    <p:cSldViewPr snapToGrid="0">
      <p:cViewPr varScale="1">
        <p:scale>
          <a:sx n="134" d="100"/>
          <a:sy n="134" d="100"/>
        </p:scale>
        <p:origin x="9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bc16e60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bc16e60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bba24f6c1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bba24f6c1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bc16e600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bc16e600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d10fcbb2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d10fcbb2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bba24f6c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bba24f6c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bba24f6c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bba24f6c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d1fc3e61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d1fc3e61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d1fc3e6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d1fc3e6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d1fc3e61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d1fc3e61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d1fc3e61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d1fc3e61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bba24f6c1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bba24f6c1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sri-dsa.github.io/Kamadhen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ri-dsa.github.io/sri-dsa/" TargetMode="External"/><Relationship Id="rId5" Type="http://schemas.openxmlformats.org/officeDocument/2006/relationships/hyperlink" Target="https://github.com/sri-dsa" TargetMode="External"/><Relationship Id="rId4" Type="http://schemas.openxmlformats.org/officeDocument/2006/relationships/hyperlink" Target="https://www.linkedin.com/in/srivak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sri-dsa.github.io/Kamadhenu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ri-dsa.github.io/sri-dsa/" TargetMode="External"/><Relationship Id="rId5" Type="http://schemas.openxmlformats.org/officeDocument/2006/relationships/hyperlink" Target="https://github.com/sri-dsa" TargetMode="External"/><Relationship Id="rId4" Type="http://schemas.openxmlformats.org/officeDocument/2006/relationships/hyperlink" Target="https://www.linkedin.com/in/sriva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2A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572000" y="425600"/>
            <a:ext cx="4392900" cy="18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400" b="1" u="sng">
                <a:solidFill>
                  <a:srgbClr val="FFFFFF"/>
                </a:solidFill>
              </a:rPr>
              <a:t>Kamadhenu</a:t>
            </a:r>
            <a:endParaRPr sz="5400" b="1" u="sng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>
                <a:solidFill>
                  <a:srgbClr val="FFFFFF"/>
                </a:solidFill>
              </a:rPr>
              <a:t>कामधेनु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948400" y="2316800"/>
            <a:ext cx="37710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GB" sz="4000" b="1" u="sng">
                <a:solidFill>
                  <a:srgbClr val="FFFFFF"/>
                </a:solidFill>
              </a:rPr>
              <a:t>Unified Chatbot</a:t>
            </a:r>
            <a:endParaRPr sz="4000" b="1" u="sng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FFFFFF"/>
                </a:solidFill>
                <a:latin typeface="Mangal"/>
                <a:ea typeface="Mangal"/>
                <a:cs typeface="Mangal"/>
                <a:sym typeface="Mangal"/>
              </a:rPr>
              <a:t>सर्वसंयोग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0" y="663950"/>
            <a:ext cx="3838975" cy="42831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4695925" y="3666550"/>
            <a:ext cx="37710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FFFFFF"/>
                </a:solidFill>
              </a:rPr>
              <a:t>Developed By :</a:t>
            </a:r>
            <a:br>
              <a:rPr lang="en-GB" sz="4000" b="1">
                <a:solidFill>
                  <a:srgbClr val="FFFFFF"/>
                </a:solidFill>
              </a:rPr>
            </a:br>
            <a:r>
              <a:rPr lang="en-GB" sz="4000" b="1">
                <a:solidFill>
                  <a:srgbClr val="FFFFFF"/>
                </a:solidFill>
              </a:rPr>
              <a:t>Srivathsan Karthikeyan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5512300" y="4435450"/>
            <a:ext cx="1987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LinkedIn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926625" y="4435450"/>
            <a:ext cx="1987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GitHub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7090350" y="4435450"/>
            <a:ext cx="1987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Website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544350" y="2897650"/>
            <a:ext cx="58425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60" b="1" u="sng">
                <a:solidFill>
                  <a:schemeClr val="hlink"/>
                </a:solidFill>
                <a:hlinkClick r:id="rId7"/>
              </a:rPr>
              <a:t>https://sri-dsa.github.io/Kamadhenu/</a:t>
            </a:r>
            <a:endParaRPr sz="218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2A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17"/>
          <p:cNvGraphicFramePr/>
          <p:nvPr/>
        </p:nvGraphicFramePr>
        <p:xfrm>
          <a:off x="99138" y="578223"/>
          <a:ext cx="8955675" cy="4504000"/>
        </p:xfrm>
        <a:graphic>
          <a:graphicData uri="http://schemas.openxmlformats.org/drawingml/2006/table">
            <a:tbl>
              <a:tblPr>
                <a:noFill/>
                <a:tableStyleId>{3B14EED2-E86E-4778-9C28-1421E168C634}</a:tableStyleId>
              </a:tblPr>
              <a:tblGrid>
                <a:gridCol w="298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solidFill>
                            <a:schemeClr val="lt1"/>
                          </a:solidFill>
                        </a:rPr>
                        <a:t>Sector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solidFill>
                            <a:schemeClr val="lt1"/>
                          </a:solidFill>
                        </a:rPr>
                        <a:t>Potential Users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solidFill>
                            <a:schemeClr val="lt1"/>
                          </a:solidFill>
                        </a:rPr>
                        <a:t>Capitalisable Users</a:t>
                      </a:r>
                      <a:endParaRPr sz="1700"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Government Welfare and Recruitment Schemes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E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Potential Welfare scheme and Government job-job seekers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E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Around 350 million/</a:t>
                      </a:r>
                      <a:r>
                        <a:rPr lang="en-GB" sz="1100" b="1">
                          <a:solidFill>
                            <a:schemeClr val="dk1"/>
                          </a:solidFill>
                        </a:rPr>
                        <a:t>800 million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Education, Literacy, Administrative, Bureaucracy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Students, Teachers, Trainers, Competitive exam aspirants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Students: 315 million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Teachers/Trainers: 10 million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Primary Legal Advices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Citizens without primary legal access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lt1"/>
                          </a:solidFill>
                        </a:rPr>
                        <a:t>Around 200 million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Agriculture and Primary Sector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Animal husbandry, Farmers, Peasants, MGNREGA workers, Rural population, Agricultural extension workers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Approximately 150 million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Emergency advices (Excluding from undocumented medical practices)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Potential primary Initiators towards Police Fire, Ambulance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Around 3 million everyday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2670788" y="-73500"/>
            <a:ext cx="419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59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Potential User Base :</a:t>
            </a:r>
            <a:endParaRPr sz="222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2A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956850" y="0"/>
            <a:ext cx="7382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Scopes of the Project can be expanded into…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00" y="470400"/>
            <a:ext cx="8307734" cy="467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2A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ctrTitle"/>
          </p:nvPr>
        </p:nvSpPr>
        <p:spPr>
          <a:xfrm>
            <a:off x="4572000" y="425600"/>
            <a:ext cx="4392900" cy="18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400" b="1" u="sng">
                <a:solidFill>
                  <a:srgbClr val="FFFFFF"/>
                </a:solidFill>
              </a:rPr>
              <a:t>Kamadhenu</a:t>
            </a:r>
            <a:endParaRPr sz="5400" b="1" u="sng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>
                <a:solidFill>
                  <a:srgbClr val="FFFFFF"/>
                </a:solidFill>
              </a:rPr>
              <a:t>कामधेनु 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1"/>
          </p:nvPr>
        </p:nvSpPr>
        <p:spPr>
          <a:xfrm>
            <a:off x="4948400" y="2316800"/>
            <a:ext cx="37710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GB" sz="4000" b="1" u="sng">
                <a:solidFill>
                  <a:srgbClr val="FFFFFF"/>
                </a:solidFill>
              </a:rPr>
              <a:t>Unified Chatbot</a:t>
            </a:r>
            <a:endParaRPr sz="4000" b="1" u="sng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FFFFFF"/>
                </a:solidFill>
                <a:latin typeface="Mangal"/>
                <a:ea typeface="Mangal"/>
                <a:cs typeface="Mangal"/>
                <a:sym typeface="Mangal"/>
              </a:rPr>
              <a:t>सर्वसंयोग 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0" y="663950"/>
            <a:ext cx="3838975" cy="428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4695925" y="3666550"/>
            <a:ext cx="37710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FFFFFF"/>
                </a:solidFill>
              </a:rPr>
              <a:t>Developed By :</a:t>
            </a:r>
            <a:br>
              <a:rPr lang="en-GB" sz="4000" b="1">
                <a:solidFill>
                  <a:srgbClr val="FFFFFF"/>
                </a:solidFill>
              </a:rPr>
            </a:br>
            <a:r>
              <a:rPr lang="en-GB" sz="4000" b="1">
                <a:solidFill>
                  <a:srgbClr val="FFFFFF"/>
                </a:solidFill>
              </a:rPr>
              <a:t>Srivathsan Karthikeyan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5512300" y="4435450"/>
            <a:ext cx="1987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LinkedIn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"/>
          </p:nvPr>
        </p:nvSpPr>
        <p:spPr>
          <a:xfrm>
            <a:off x="3926625" y="4435450"/>
            <a:ext cx="1987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GitHub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1"/>
          </p:nvPr>
        </p:nvSpPr>
        <p:spPr>
          <a:xfrm>
            <a:off x="7090350" y="4435450"/>
            <a:ext cx="1987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Website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ctrTitle"/>
          </p:nvPr>
        </p:nvSpPr>
        <p:spPr>
          <a:xfrm>
            <a:off x="3544350" y="2897650"/>
            <a:ext cx="58425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60" b="1" u="sng">
                <a:solidFill>
                  <a:schemeClr val="hlink"/>
                </a:solidFill>
                <a:hlinkClick r:id="rId7"/>
              </a:rPr>
              <a:t>https://sri-dsa.github.io/Kamadhenu/</a:t>
            </a:r>
            <a:endParaRPr sz="218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2A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"/>
            <a:ext cx="9144003" cy="2299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401" y="2147000"/>
            <a:ext cx="8045199" cy="28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2A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2608350" y="445025"/>
            <a:ext cx="622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59" b="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Introductory - Inspiration</a:t>
            </a:r>
            <a:endParaRPr sz="222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54400" y="1786950"/>
            <a:ext cx="3999900" cy="26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Bhashini API - Unified solution addressing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-GB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Multilingual (Unique Languages)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-GB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Multi-dialect(Vocabulary and grammar)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-GB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Multi-Accent(Geography and Social Status)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Collaborations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4454300" y="1710750"/>
            <a:ext cx="4525200" cy="30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Kamadhenu - Motherly Goddess from whom all that is desired is drawn, resides with Sage Vashisht(वसिष्ठ) 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-GB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Provides all the desires the users asks in the public sector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Char char="●"/>
            </a:pPr>
            <a:r>
              <a:rPr lang="en-GB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Raised and Fed by Sage Vashisht</a:t>
            </a:r>
            <a:br>
              <a:rPr lang="en-GB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GB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Optimised and input by Web Scraping of Government Data and Website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800" y="183150"/>
            <a:ext cx="1369162" cy="15276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2434200" y="4566000"/>
            <a:ext cx="65724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Data.Gov.In, Sarva siksha Abhiyan, Make in India, Government websites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2947000" y="118975"/>
            <a:ext cx="5436350" cy="4759125"/>
          </a:xfrm>
          <a:prstGeom prst="flowChartProcess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5" y="871764"/>
            <a:ext cx="2242625" cy="325247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2265600" y="683175"/>
            <a:ext cx="1365300" cy="3096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I/P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9600" y="1697900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/>
          <p:nvPr/>
        </p:nvSpPr>
        <p:spPr>
          <a:xfrm>
            <a:off x="2321400" y="1464500"/>
            <a:ext cx="1271400" cy="3096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I/P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297550" y="1047800"/>
            <a:ext cx="1319100" cy="3096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Audio I/P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0900" y="326300"/>
            <a:ext cx="2482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 rot="5400000">
            <a:off x="6781800" y="32825"/>
            <a:ext cx="1034100" cy="21690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1850" y="3361625"/>
            <a:ext cx="2482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 rot="10800000">
            <a:off x="6282600" y="3504925"/>
            <a:ext cx="2032500" cy="11169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 rot="10800000">
            <a:off x="2265700" y="3596875"/>
            <a:ext cx="1404300" cy="4209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188313" y="82375"/>
            <a:ext cx="1944900" cy="7368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Stores Language selected and input loaded</a:t>
            </a:r>
            <a:endParaRPr b="1"/>
          </a:p>
        </p:txBody>
      </p:sp>
      <p:sp>
        <p:nvSpPr>
          <p:cNvPr id="93" name="Google Shape;93;p16"/>
          <p:cNvSpPr/>
          <p:nvPr/>
        </p:nvSpPr>
        <p:spPr>
          <a:xfrm>
            <a:off x="3899699" y="82375"/>
            <a:ext cx="1944900" cy="4797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Changes into English</a:t>
            </a:r>
            <a:endParaRPr b="1"/>
          </a:p>
        </p:txBody>
      </p:sp>
      <p:sp>
        <p:nvSpPr>
          <p:cNvPr id="94" name="Google Shape;94;p16"/>
          <p:cNvSpPr/>
          <p:nvPr/>
        </p:nvSpPr>
        <p:spPr>
          <a:xfrm>
            <a:off x="6276199" y="736800"/>
            <a:ext cx="1944900" cy="4797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Loaded into the Model</a:t>
            </a:r>
            <a:endParaRPr b="1"/>
          </a:p>
        </p:txBody>
      </p:sp>
      <p:sp>
        <p:nvSpPr>
          <p:cNvPr id="95" name="Google Shape;95;p16"/>
          <p:cNvSpPr/>
          <p:nvPr/>
        </p:nvSpPr>
        <p:spPr>
          <a:xfrm>
            <a:off x="6276199" y="3504925"/>
            <a:ext cx="1944900" cy="4797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Model’s English Output</a:t>
            </a:r>
            <a:endParaRPr b="1"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362" y="1464488"/>
            <a:ext cx="2094726" cy="261191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3960050" y="2860075"/>
            <a:ext cx="2032500" cy="7368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Changes into the “Language Selected”</a:t>
            </a:r>
            <a:endParaRPr b="1"/>
          </a:p>
        </p:txBody>
      </p:sp>
      <p:sp>
        <p:nvSpPr>
          <p:cNvPr id="98" name="Google Shape;98;p16"/>
          <p:cNvSpPr/>
          <p:nvPr/>
        </p:nvSpPr>
        <p:spPr>
          <a:xfrm>
            <a:off x="1247675" y="4068150"/>
            <a:ext cx="2355900" cy="8787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Loads Output from Script to chat Interface as Output/Response of Chatbot</a:t>
            </a:r>
            <a:endParaRPr b="1"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800" y="1926500"/>
            <a:ext cx="1271349" cy="141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189549" y="1540700"/>
            <a:ext cx="1944900" cy="4797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Chatbot Chat Interface/Front End</a:t>
            </a:r>
            <a:endParaRPr b="1"/>
          </a:p>
        </p:txBody>
      </p:sp>
      <p:sp>
        <p:nvSpPr>
          <p:cNvPr id="101" name="Google Shape;101;p16"/>
          <p:cNvSpPr/>
          <p:nvPr/>
        </p:nvSpPr>
        <p:spPr>
          <a:xfrm>
            <a:off x="2265600" y="148450"/>
            <a:ext cx="1365300" cy="4797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Parallel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2A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t="3735"/>
          <a:stretch/>
        </p:blipFill>
        <p:spPr>
          <a:xfrm>
            <a:off x="1907437" y="799300"/>
            <a:ext cx="5895824" cy="407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>
            <a:spLocks noGrp="1"/>
          </p:cNvSpPr>
          <p:nvPr>
            <p:ph type="ctrTitle"/>
          </p:nvPr>
        </p:nvSpPr>
        <p:spPr>
          <a:xfrm>
            <a:off x="1502050" y="214900"/>
            <a:ext cx="66987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dirty="0">
                <a:solidFill>
                  <a:srgbClr val="FFFFFF"/>
                </a:solidFill>
              </a:rPr>
              <a:t>Model Architecture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1"/>
          </p:nvPr>
        </p:nvSpPr>
        <p:spPr>
          <a:xfrm>
            <a:off x="2143525" y="3817775"/>
            <a:ext cx="1654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</a:rPr>
              <a:t>Trained Output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66" name="Google Shape;166;p24"/>
          <p:cNvSpPr txBox="1">
            <a:spLocks noGrp="1"/>
          </p:cNvSpPr>
          <p:nvPr>
            <p:ph type="subTitle" idx="1"/>
          </p:nvPr>
        </p:nvSpPr>
        <p:spPr>
          <a:xfrm>
            <a:off x="3549775" y="3817775"/>
            <a:ext cx="18867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</a:rPr>
              <a:t>Generative O/P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1"/>
          </p:nvPr>
        </p:nvSpPr>
        <p:spPr>
          <a:xfrm>
            <a:off x="5029250" y="3513750"/>
            <a:ext cx="1542000" cy="9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</a:rPr>
              <a:t>Test Case of Generative O/P vs Trained O/p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6481275" y="3755550"/>
            <a:ext cx="13713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</a:rPr>
              <a:t>End Output</a:t>
            </a:r>
            <a:endParaRPr sz="1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2A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t="67302"/>
          <a:stretch/>
        </p:blipFill>
        <p:spPr>
          <a:xfrm>
            <a:off x="111775" y="1006750"/>
            <a:ext cx="4197624" cy="171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350" y="1587825"/>
            <a:ext cx="4113524" cy="5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9401" y="2818849"/>
            <a:ext cx="4425925" cy="19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>
            <a:spLocks noGrp="1"/>
          </p:cNvSpPr>
          <p:nvPr>
            <p:ph type="ctrTitle"/>
          </p:nvPr>
        </p:nvSpPr>
        <p:spPr>
          <a:xfrm>
            <a:off x="1169999" y="218500"/>
            <a:ext cx="7888275" cy="6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FFFFFF"/>
                </a:solidFill>
              </a:rPr>
              <a:t>Accepts Text, Image, Audio</a:t>
            </a:r>
            <a:endParaRPr sz="4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2A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025" y="1615400"/>
            <a:ext cx="5792773" cy="131524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>
            <a:spLocks noGrp="1"/>
          </p:cNvSpPr>
          <p:nvPr>
            <p:ph type="ctrTitle"/>
          </p:nvPr>
        </p:nvSpPr>
        <p:spPr>
          <a:xfrm>
            <a:off x="1977625" y="138550"/>
            <a:ext cx="5235600" cy="9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>
                <a:solidFill>
                  <a:srgbClr val="FFFFFF"/>
                </a:solidFill>
              </a:rPr>
              <a:t>For Text Input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1"/>
          </p:nvPr>
        </p:nvSpPr>
        <p:spPr>
          <a:xfrm>
            <a:off x="2568750" y="3072713"/>
            <a:ext cx="40065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FFFFFF"/>
                </a:solidFill>
              </a:rPr>
              <a:t>2. English Script Text in Native Language</a:t>
            </a:r>
            <a:endParaRPr sz="4000" b="1">
              <a:solidFill>
                <a:srgbClr val="FFFFFF"/>
              </a:solidFill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1"/>
          </p:nvPr>
        </p:nvSpPr>
        <p:spPr>
          <a:xfrm>
            <a:off x="2509600" y="1108750"/>
            <a:ext cx="39354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-GB" sz="1400" b="1">
                <a:solidFill>
                  <a:srgbClr val="FFFFFF"/>
                </a:solidFill>
              </a:rPr>
              <a:t> Native Script Text in Native Language</a:t>
            </a:r>
            <a:endParaRPr sz="1400" b="1">
              <a:solidFill>
                <a:srgbClr val="FFFFFF"/>
              </a:solidFill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048" y="3671675"/>
            <a:ext cx="5902751" cy="12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>
            <a:spLocks noGrp="1"/>
          </p:cNvSpPr>
          <p:nvPr>
            <p:ph type="subTitle" idx="1"/>
          </p:nvPr>
        </p:nvSpPr>
        <p:spPr>
          <a:xfrm>
            <a:off x="1931100" y="1791975"/>
            <a:ext cx="55737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212121"/>
                </a:solidFill>
              </a:rPr>
              <a:t>Only Translation(NMT) API of Bhashini -&gt; Model</a:t>
            </a:r>
            <a:endParaRPr sz="1400" b="1">
              <a:solidFill>
                <a:srgbClr val="212121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1644025" y="3762600"/>
            <a:ext cx="590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2"/>
                </a:solidFill>
              </a:rPr>
              <a:t>Transliteration +Translation API of Bhashini -&gt; Model</a:t>
            </a:r>
            <a:endParaRPr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2A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351" y="2617499"/>
            <a:ext cx="4425925" cy="191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>
            <a:spLocks noGrp="1"/>
          </p:cNvSpPr>
          <p:nvPr>
            <p:ph type="subTitle" idx="1"/>
          </p:nvPr>
        </p:nvSpPr>
        <p:spPr>
          <a:xfrm>
            <a:off x="111725" y="1108750"/>
            <a:ext cx="3935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FFFFFF"/>
                </a:solidFill>
              </a:rPr>
              <a:t>3. For Audio Input :</a:t>
            </a:r>
            <a:endParaRPr sz="1400" b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>
                <a:solidFill>
                  <a:schemeClr val="lt1"/>
                </a:solidFill>
              </a:rPr>
              <a:t>Only Audio Speech Recognition(ASR) API of Bhashini -&gt; Model</a:t>
            </a:r>
            <a:endParaRPr sz="11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>
              <a:solidFill>
                <a:srgbClr val="FFFFFF"/>
              </a:solidFill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4047125" y="1108750"/>
            <a:ext cx="5058000" cy="10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</a:rPr>
              <a:t>4. For Image Input :</a:t>
            </a:r>
            <a:endParaRPr sz="1400" b="1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</a:rPr>
              <a:t>Only Image to Text (OCR) API of Bhashini -&gt; Model</a:t>
            </a:r>
            <a:endParaRPr sz="1400" b="1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</a:rPr>
              <a:t>            Pratichhavi-vaad</a:t>
            </a:r>
            <a:endParaRPr sz="1100" b="1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B2A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1796425" y="481650"/>
            <a:ext cx="653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20" b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Current Drawbacks of the model</a:t>
            </a:r>
            <a:endParaRPr sz="3620" b="1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311700" y="1912100"/>
            <a:ext cx="8520600" cy="18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Synthetic Dataset obtained Manual Web Scraping of Government Data and website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Computational constraint on Generative AI to verify the Government data as the model is not integrated with government websites.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Delay in getting feedback on APIs - double calling of Bhashini API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Output is only text based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41575"/>
            <a:ext cx="1271349" cy="141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Macintosh PowerPoint</Application>
  <PresentationFormat>On-screen Show (16:9)</PresentationFormat>
  <Paragraphs>82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Mangal</vt:lpstr>
      <vt:lpstr>Oswald</vt:lpstr>
      <vt:lpstr>Arial</vt:lpstr>
      <vt:lpstr>Impact</vt:lpstr>
      <vt:lpstr>Simple Light</vt:lpstr>
      <vt:lpstr>Kamadhenu कामधेनु </vt:lpstr>
      <vt:lpstr>PowerPoint Presentation</vt:lpstr>
      <vt:lpstr>Introductory - Inspiration</vt:lpstr>
      <vt:lpstr>PowerPoint Presentation</vt:lpstr>
      <vt:lpstr>Model Architecture</vt:lpstr>
      <vt:lpstr>Accepts Text, Image, Audio</vt:lpstr>
      <vt:lpstr>For Text Input</vt:lpstr>
      <vt:lpstr>PowerPoint Presentation</vt:lpstr>
      <vt:lpstr>Current Drawbacks of the model</vt:lpstr>
      <vt:lpstr>Potential User Base :</vt:lpstr>
      <vt:lpstr>Scopes of the Project can be expanded into…</vt:lpstr>
      <vt:lpstr>Kamadhenu कामधेनु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Srivathsan Karthikeyan</cp:lastModifiedBy>
  <cp:revision>1</cp:revision>
  <dcterms:modified xsi:type="dcterms:W3CDTF">2025-03-05T18:42:13Z</dcterms:modified>
</cp:coreProperties>
</file>