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9ED3A6-D8E8-4E04-BDCF-663655C68F34}">
  <a:tblStyle styleId="{EA9ED3A6-D8E8-4E04-BDCF-663655C68F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30b55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30b55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630b5508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630b5508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30b5508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30b550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30b550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30b550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30b5508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30b5508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630b550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630b550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630b5508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630b5508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630b5508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630b5508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630b550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630b550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630b5508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630b5508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6800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152400"/>
            <a:ext cx="3810001" cy="411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399475" y="69900"/>
            <a:ext cx="57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3 - The model coordinate system is where it connects to link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= 77.8 grams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399475" y="3622175"/>
            <a:ext cx="2866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of COM from the model coordinate system: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of mass: (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 = 98.77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 = -0.14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Z = 1.96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3265875" y="3554850"/>
            <a:ext cx="568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Moments of inertia: ( grams *  square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Taken at the center of mass and aligned with the model coordinate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Lxx = 15196.78		Lxy = -469.99		Lxz = -10490.12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Lyx = -469.99		Lyy = 206802.72		Lyz = 22.98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Lzx = -10490.12		Lzy = 22.98		Lzz = 209462.11</a:t>
            </a:r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50" y="726350"/>
            <a:ext cx="5929974" cy="285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the first half of the course, we will consider the robot as 6-DOF with spherical wrist for working on kinematics with the concept of screw axes.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264400" y="473950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Z4,6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p15"/>
          <p:cNvCxnSpPr/>
          <p:nvPr/>
        </p:nvCxnSpPr>
        <p:spPr>
          <a:xfrm rot="10800000">
            <a:off x="2487000" y="838900"/>
            <a:ext cx="4496400" cy="6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/>
          <p:nvPr/>
        </p:nvSpPr>
        <p:spPr>
          <a:xfrm>
            <a:off x="6883113" y="44987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886338" y="4085400"/>
            <a:ext cx="5907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882138" y="39446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987550" y="212395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848800" y="231712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992275" y="36520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853525" y="55837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7179850" y="2745750"/>
            <a:ext cx="9900" cy="13584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7176750" y="1042950"/>
            <a:ext cx="20400" cy="17028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6844600" y="254302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849325" y="78427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5"/>
          <p:cNvCxnSpPr/>
          <p:nvPr/>
        </p:nvCxnSpPr>
        <p:spPr>
          <a:xfrm flipH="1" rot="10800000">
            <a:off x="7182000" y="39446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 flipH="1">
            <a:off x="6943450" y="2745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69434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 flipH="1">
            <a:off x="69434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 flipH="1">
            <a:off x="3720100" y="8305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5"/>
          <p:cNvCxnSpPr/>
          <p:nvPr/>
        </p:nvCxnSpPr>
        <p:spPr>
          <a:xfrm rot="10800000">
            <a:off x="339310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7176750" y="40902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97600" y="29242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597600" y="12065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393100" y="10426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6700050" y="44987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/>
          <p:nvPr/>
        </p:nvCxnSpPr>
        <p:spPr>
          <a:xfrm rot="10800000">
            <a:off x="6616450" y="2754663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 flipH="1" rot="10800000">
            <a:off x="7103650" y="49345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3890200" y="2713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6320550" y="43007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253225" y="25566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103650" y="4739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935200" y="203650"/>
            <a:ext cx="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X4,5,6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256050" y="3215475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L1 = 95mm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256050" y="1486663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L2 = 120mm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772463" y="88030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L3 = 150mm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695625" y="874150"/>
            <a:ext cx="11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L4 = 35.6mm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892800" y="473950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 rot="10800000">
            <a:off x="202150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 flipH="1" rot="10800000">
            <a:off x="2518600" y="2713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2563600" y="203650"/>
            <a:ext cx="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5" name="Google Shape;105;p15"/>
          <p:cNvGraphicFramePr/>
          <p:nvPr/>
        </p:nvGraphicFramePr>
        <p:xfrm>
          <a:off x="702825" y="24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753675"/>
                <a:gridCol w="753675"/>
                <a:gridCol w="753675"/>
                <a:gridCol w="753675"/>
                <a:gridCol w="753675"/>
              </a:tblGrid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Frame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θ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d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a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α</a:t>
                      </a:r>
                      <a:endParaRPr b="1" sz="1200" u="sng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to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to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</a:t>
                      </a:r>
                      <a:r>
                        <a:rPr lang="en" sz="1200"/>
                        <a:t>2 - π/2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to 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 to 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 to 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 to 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6" name="Google Shape;106;p15"/>
          <p:cNvCxnSpPr/>
          <p:nvPr/>
        </p:nvCxnSpPr>
        <p:spPr>
          <a:xfrm flipH="1">
            <a:off x="7019650" y="44983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612775" y="47502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3874000" y="473950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Z4,6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10800000">
            <a:off x="3096600" y="838900"/>
            <a:ext cx="4496400" cy="6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6"/>
          <p:cNvSpPr/>
          <p:nvPr/>
        </p:nvSpPr>
        <p:spPr>
          <a:xfrm>
            <a:off x="7492713" y="44987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495938" y="4085400"/>
            <a:ext cx="5907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7491738" y="39446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597150" y="212395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458400" y="231712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601875" y="36520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7463125" y="55837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 flipH="1" rot="10800000">
            <a:off x="7789450" y="2745750"/>
            <a:ext cx="9900" cy="13584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7786350" y="1042950"/>
            <a:ext cx="20400" cy="17028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7454200" y="254302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458925" y="78427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 flipH="1" rot="10800000">
            <a:off x="7791600" y="39446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/>
          <p:nvPr/>
        </p:nvCxnSpPr>
        <p:spPr>
          <a:xfrm flipH="1">
            <a:off x="7629250" y="44983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6"/>
          <p:cNvCxnSpPr/>
          <p:nvPr/>
        </p:nvCxnSpPr>
        <p:spPr>
          <a:xfrm flipH="1">
            <a:off x="75530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/>
          <p:nvPr/>
        </p:nvCxnSpPr>
        <p:spPr>
          <a:xfrm flipH="1">
            <a:off x="75530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/>
          <p:nvPr/>
        </p:nvCxnSpPr>
        <p:spPr>
          <a:xfrm flipH="1">
            <a:off x="4329700" y="8305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/>
          <p:nvPr/>
        </p:nvCxnSpPr>
        <p:spPr>
          <a:xfrm rot="10800000">
            <a:off x="400270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 txBox="1"/>
          <p:nvPr/>
        </p:nvSpPr>
        <p:spPr>
          <a:xfrm>
            <a:off x="7786350" y="40902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207200" y="29242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7207200" y="12065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4002700" y="10426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 rot="10800000">
            <a:off x="7309650" y="44987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 rot="10800000">
            <a:off x="7226050" y="2754663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6"/>
          <p:cNvCxnSpPr/>
          <p:nvPr/>
        </p:nvCxnSpPr>
        <p:spPr>
          <a:xfrm flipH="1" rot="10800000">
            <a:off x="7713250" y="49345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6"/>
          <p:cNvCxnSpPr/>
          <p:nvPr/>
        </p:nvCxnSpPr>
        <p:spPr>
          <a:xfrm flipH="1" rot="10800000">
            <a:off x="4499800" y="2713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6"/>
          <p:cNvSpPr txBox="1"/>
          <p:nvPr/>
        </p:nvSpPr>
        <p:spPr>
          <a:xfrm>
            <a:off x="6930150" y="43007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862825" y="25566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7713250" y="4739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544800" y="203650"/>
            <a:ext cx="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X4,5,6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7865650" y="3215475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L1 = 95mm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865650" y="1486663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L2 = 120mm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382063" y="880300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L3 = 150mm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305225" y="874150"/>
            <a:ext cx="11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L4 = 35.6mm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502400" y="473950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 rot="10800000">
            <a:off x="263110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 flipH="1" rot="10800000">
            <a:off x="3128200" y="2713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6"/>
          <p:cNvSpPr txBox="1"/>
          <p:nvPr/>
        </p:nvSpPr>
        <p:spPr>
          <a:xfrm>
            <a:off x="3173200" y="203650"/>
            <a:ext cx="7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1" name="Google Shape;151;p16"/>
          <p:cNvGraphicFramePr/>
          <p:nvPr/>
        </p:nvGraphicFramePr>
        <p:xfrm>
          <a:off x="293713" y="2317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1029250"/>
                <a:gridCol w="1701900"/>
                <a:gridCol w="1283000"/>
                <a:gridCol w="1278150"/>
              </a:tblGrid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w1 = [0 0 1]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</a:t>
                      </a:r>
                      <a:r>
                        <a:rPr lang="en" sz="1200"/>
                        <a:t>1 = [0 0 0]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</a:t>
                      </a:r>
                      <a:r>
                        <a:rPr lang="en" sz="1200"/>
                        <a:t>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 = [0 1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 = [0 0 L1]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w3 = [0 1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p3 = [0 0 L1+L2]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w4 = [1 0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p4 = [L3 0 L1+L2]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w5 = [0 1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p5 = [L3 0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L1+L2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w6 = [1 0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p6 = [L3 0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L1+L2</a:t>
                      </a:r>
                      <a:r>
                        <a:rPr lang="en" sz="1200"/>
                        <a:t>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6"/>
          <p:cNvGraphicFramePr/>
          <p:nvPr/>
        </p:nvGraphicFramePr>
        <p:xfrm>
          <a:off x="621400" y="28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382850"/>
                <a:gridCol w="382850"/>
                <a:gridCol w="382850"/>
                <a:gridCol w="652350"/>
              </a:tblGrid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L3+L4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L1+L2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16"/>
          <p:cNvSpPr txBox="1"/>
          <p:nvPr/>
        </p:nvSpPr>
        <p:spPr>
          <a:xfrm>
            <a:off x="99875" y="828950"/>
            <a:ext cx="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</a:t>
            </a: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 flipH="1">
            <a:off x="7553050" y="2745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7222375" y="4750250"/>
            <a:ext cx="455700" cy="4002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the second half of the course, we will completely ignore (or even remove) the spherical wrist and consider the robot as 3-DOF with torque-controllable Dynamixel servos for the purpose of dynamics and torque control.</a:t>
            </a:r>
            <a:endParaRPr sz="3000"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split the robot into 3 unique “links”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link frame is the same orientation as the space frame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1168525" y="4204675"/>
            <a:ext cx="57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r>
              <a:rPr lang="en"/>
              <a:t>: “model coordinate system” is the intersection of all 3 planes is SolidWorks, called “output coordinate system” in mass props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8"/>
          <p:cNvCxnSpPr/>
          <p:nvPr/>
        </p:nvCxnSpPr>
        <p:spPr>
          <a:xfrm rot="10800000">
            <a:off x="2487000" y="838900"/>
            <a:ext cx="4496400" cy="6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8"/>
          <p:cNvSpPr/>
          <p:nvPr/>
        </p:nvSpPr>
        <p:spPr>
          <a:xfrm>
            <a:off x="6883113" y="44987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886338" y="4085400"/>
            <a:ext cx="5907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6882138" y="39446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987550" y="212395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48800" y="231712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92275" y="36520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6853525" y="55837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 flipH="1" rot="10800000">
            <a:off x="7179850" y="2745750"/>
            <a:ext cx="9900" cy="13584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 flipH="1" rot="10800000">
            <a:off x="7176750" y="1042950"/>
            <a:ext cx="20400" cy="17028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/>
          <p:nvPr/>
        </p:nvSpPr>
        <p:spPr>
          <a:xfrm>
            <a:off x="6844600" y="254302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6849325" y="78427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8"/>
          <p:cNvCxnSpPr/>
          <p:nvPr/>
        </p:nvCxnSpPr>
        <p:spPr>
          <a:xfrm flipH="1" rot="10800000">
            <a:off x="7182000" y="39446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>
            <a:off x="6943450" y="2745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8"/>
          <p:cNvCxnSpPr/>
          <p:nvPr/>
        </p:nvCxnSpPr>
        <p:spPr>
          <a:xfrm flipH="1">
            <a:off x="69434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/>
          <p:nvPr/>
        </p:nvCxnSpPr>
        <p:spPr>
          <a:xfrm flipH="1">
            <a:off x="69434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>
            <a:off x="7176750" y="40902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597600" y="29242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597600" y="12065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 rot="10800000">
            <a:off x="6700050" y="44987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6616450" y="2754663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8"/>
          <p:cNvCxnSpPr/>
          <p:nvPr/>
        </p:nvCxnSpPr>
        <p:spPr>
          <a:xfrm flipH="1" rot="10800000">
            <a:off x="7103650" y="49345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8"/>
          <p:cNvSpPr txBox="1"/>
          <p:nvPr/>
        </p:nvSpPr>
        <p:spPr>
          <a:xfrm>
            <a:off x="6320550" y="43007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253225" y="25566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7103650" y="4739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7256050" y="3215475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L1 = 95mm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256050" y="1486663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L2 = 120mm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3645412" y="880300"/>
            <a:ext cx="22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L3+L4 = 185.6mm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1876750" y="496388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6" name="Google Shape;196;p18"/>
          <p:cNvCxnSpPr/>
          <p:nvPr/>
        </p:nvCxnSpPr>
        <p:spPr>
          <a:xfrm rot="10800000">
            <a:off x="197325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7" name="Google Shape;197;p18"/>
          <p:cNvGraphicFramePr/>
          <p:nvPr/>
        </p:nvGraphicFramePr>
        <p:xfrm>
          <a:off x="702825" y="24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713725"/>
                <a:gridCol w="793625"/>
                <a:gridCol w="753675"/>
                <a:gridCol w="753675"/>
                <a:gridCol w="753675"/>
              </a:tblGrid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Frame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θ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d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a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α</a:t>
                      </a:r>
                      <a:endParaRPr b="1" sz="1200" u="sng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 to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 to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θ2 - π/2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 to 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θ</a:t>
                      </a:r>
                      <a:r>
                        <a:rPr lang="en" sz="1200"/>
                        <a:t>3 +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π/2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L3+L4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π/2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8" name="Google Shape;198;p18"/>
          <p:cNvCxnSpPr/>
          <p:nvPr/>
        </p:nvCxnSpPr>
        <p:spPr>
          <a:xfrm flipH="1">
            <a:off x="7019650" y="44983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8"/>
          <p:cNvSpPr txBox="1"/>
          <p:nvPr/>
        </p:nvSpPr>
        <p:spPr>
          <a:xfrm>
            <a:off x="6612775" y="47502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2467450" y="1581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 flipH="1" rot="10800000">
            <a:off x="2457600" y="2870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/>
          <p:nvPr/>
        </p:nvCxnSpPr>
        <p:spPr>
          <a:xfrm flipH="1">
            <a:off x="2295250" y="840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18"/>
          <p:cNvSpPr txBox="1"/>
          <p:nvPr/>
        </p:nvSpPr>
        <p:spPr>
          <a:xfrm>
            <a:off x="1914250" y="1066263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918850" y="4364475"/>
            <a:ext cx="57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to set up the Robotics toolbox model,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 don’t think it’s needed for anything beyond that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19"/>
          <p:cNvCxnSpPr/>
          <p:nvPr/>
        </p:nvCxnSpPr>
        <p:spPr>
          <a:xfrm rot="10800000">
            <a:off x="3172800" y="838900"/>
            <a:ext cx="4496400" cy="6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/>
          <p:nvPr/>
        </p:nvSpPr>
        <p:spPr>
          <a:xfrm>
            <a:off x="7568913" y="44987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572138" y="4085400"/>
            <a:ext cx="590700" cy="56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7567938" y="3944600"/>
            <a:ext cx="599100" cy="2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673350" y="212395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34600" y="231712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7678075" y="365200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7539325" y="558375"/>
            <a:ext cx="666750" cy="428625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19"/>
          <p:cNvCxnSpPr/>
          <p:nvPr/>
        </p:nvCxnSpPr>
        <p:spPr>
          <a:xfrm flipH="1" rot="10800000">
            <a:off x="7865650" y="2745750"/>
            <a:ext cx="9900" cy="13584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9"/>
          <p:cNvCxnSpPr/>
          <p:nvPr/>
        </p:nvCxnSpPr>
        <p:spPr>
          <a:xfrm flipH="1" rot="10800000">
            <a:off x="7862550" y="1042950"/>
            <a:ext cx="20400" cy="1702800"/>
          </a:xfrm>
          <a:prstGeom prst="straightConnector1">
            <a:avLst/>
          </a:prstGeom>
          <a:noFill/>
          <a:ln cap="flat" cmpd="sng" w="1143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9"/>
          <p:cNvSpPr/>
          <p:nvPr/>
        </p:nvSpPr>
        <p:spPr>
          <a:xfrm>
            <a:off x="7530400" y="254302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7535125" y="784275"/>
            <a:ext cx="528000" cy="46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19"/>
          <p:cNvCxnSpPr/>
          <p:nvPr/>
        </p:nvCxnSpPr>
        <p:spPr>
          <a:xfrm flipH="1" rot="10800000">
            <a:off x="7867800" y="39446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/>
          <p:nvPr/>
        </p:nvCxnSpPr>
        <p:spPr>
          <a:xfrm flipH="1">
            <a:off x="7629250" y="2745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/>
          <p:nvPr/>
        </p:nvCxnSpPr>
        <p:spPr>
          <a:xfrm flipH="1">
            <a:off x="76292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/>
          <p:nvPr/>
        </p:nvCxnSpPr>
        <p:spPr>
          <a:xfrm flipH="1">
            <a:off x="7629250" y="99280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9"/>
          <p:cNvSpPr txBox="1"/>
          <p:nvPr/>
        </p:nvSpPr>
        <p:spPr>
          <a:xfrm>
            <a:off x="7862550" y="40902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283400" y="29242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283400" y="12065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8" name="Google Shape;228;p19"/>
          <p:cNvCxnSpPr/>
          <p:nvPr/>
        </p:nvCxnSpPr>
        <p:spPr>
          <a:xfrm rot="10800000">
            <a:off x="7385850" y="44987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9"/>
          <p:cNvCxnSpPr/>
          <p:nvPr/>
        </p:nvCxnSpPr>
        <p:spPr>
          <a:xfrm rot="10800000">
            <a:off x="7302250" y="2754663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9"/>
          <p:cNvCxnSpPr/>
          <p:nvPr/>
        </p:nvCxnSpPr>
        <p:spPr>
          <a:xfrm flipH="1" rot="10800000">
            <a:off x="7789450" y="49345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9"/>
          <p:cNvSpPr txBox="1"/>
          <p:nvPr/>
        </p:nvSpPr>
        <p:spPr>
          <a:xfrm>
            <a:off x="7006350" y="430070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6939025" y="25566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7789450" y="4739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7941850" y="3215475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L1 = 95mm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7941850" y="1486663"/>
            <a:ext cx="11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L2 = 120mm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4331212" y="880300"/>
            <a:ext cx="22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L3+L4 = 185.6mm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2562550" y="496388"/>
            <a:ext cx="5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Google Shape;238;p19"/>
          <p:cNvCxnSpPr/>
          <p:nvPr/>
        </p:nvCxnSpPr>
        <p:spPr>
          <a:xfrm rot="10800000">
            <a:off x="2659050" y="837100"/>
            <a:ext cx="497100" cy="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9"/>
          <p:cNvCxnSpPr/>
          <p:nvPr/>
        </p:nvCxnSpPr>
        <p:spPr>
          <a:xfrm flipH="1">
            <a:off x="7705450" y="44983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9"/>
          <p:cNvSpPr txBox="1"/>
          <p:nvPr/>
        </p:nvSpPr>
        <p:spPr>
          <a:xfrm>
            <a:off x="7298575" y="475025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3153250" y="158175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 flipH="1" rot="10800000">
            <a:off x="3143400" y="287000"/>
            <a:ext cx="9900" cy="55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9"/>
          <p:cNvCxnSpPr/>
          <p:nvPr/>
        </p:nvCxnSpPr>
        <p:spPr>
          <a:xfrm flipH="1">
            <a:off x="2981050" y="840750"/>
            <a:ext cx="170100" cy="49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9"/>
          <p:cNvSpPr txBox="1"/>
          <p:nvPr/>
        </p:nvSpPr>
        <p:spPr>
          <a:xfrm>
            <a:off x="2600050" y="1066263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5" name="Google Shape;245;p19"/>
          <p:cNvGraphicFramePr/>
          <p:nvPr/>
        </p:nvGraphicFramePr>
        <p:xfrm>
          <a:off x="293713" y="2317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1029250"/>
                <a:gridCol w="1701900"/>
                <a:gridCol w="1283000"/>
                <a:gridCol w="1278150"/>
              </a:tblGrid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w1 = [0 0 1]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 = [0 0 0]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w2 = [0 1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 = [0 0 L1]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w3 = [0 1 0]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p3 = [0 0 L1+L2]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v1 = -w1 </a:t>
                      </a:r>
                      <a:r>
                        <a:rPr b="1" lang="en" sz="1200"/>
                        <a:t>x</a:t>
                      </a:r>
                      <a:r>
                        <a:rPr lang="en" sz="1200"/>
                        <a:t> p1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S1 = [w1 v1]</a:t>
                      </a:r>
                      <a:r>
                        <a:rPr baseline="30000" lang="en" sz="1200"/>
                        <a:t>T</a:t>
                      </a:r>
                      <a:endParaRPr baseline="30000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6" name="Google Shape;246;p19"/>
          <p:cNvGraphicFramePr/>
          <p:nvPr/>
        </p:nvGraphicFramePr>
        <p:xfrm>
          <a:off x="621400" y="285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{EA9ED3A6-D8E8-4E04-BDCF-663655C68F34}</a:tableStyleId>
              </a:tblPr>
              <a:tblGrid>
                <a:gridCol w="382850"/>
                <a:gridCol w="382850"/>
                <a:gridCol w="382850"/>
                <a:gridCol w="652350"/>
              </a:tblGrid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L3+L4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L1+L2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8175"/>
            <a:ext cx="3524827" cy="3552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389500" y="259675"/>
            <a:ext cx="587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1 - The base is hidden because it does not rotate, but the model coordinate system of this link is </a:t>
            </a:r>
            <a:r>
              <a:rPr lang="en"/>
              <a:t>where the bottom of the base would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= 99.1 grams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4374450" y="875275"/>
            <a:ext cx="575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of COM from the model coordinate system: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Center of mass: (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X = 2.74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Y = 0.67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Z = 68.49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3867675" y="2945250"/>
            <a:ext cx="508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Moments of inertia: ( grams *  square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at the center of mass and aligned with the model coordinate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Lxx = 77132.67	Lxy = -181.32	Lxz = -5500.03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Lyx = -181.32	Lyy = 63015.08	Lyz = 1155.98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Lzx = -5500.03	Lzy = 1155.98	Lzz = 70263.49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/>
        </p:nvSpPr>
        <p:spPr>
          <a:xfrm>
            <a:off x="3531825" y="219725"/>
            <a:ext cx="57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2 - The model </a:t>
            </a:r>
            <a:r>
              <a:rPr lang="en"/>
              <a:t>coordinate</a:t>
            </a:r>
            <a:r>
              <a:rPr lang="en"/>
              <a:t> system is where it connects to link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= 87.5 grams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4374450" y="875275"/>
            <a:ext cx="575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of COM from the model </a:t>
            </a:r>
            <a:r>
              <a:rPr lang="en"/>
              <a:t>coordinate</a:t>
            </a:r>
            <a:r>
              <a:rPr lang="en"/>
              <a:t> system: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of mass: (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 = 0.00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 = 0.75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Z = 82.23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3265875" y="2945250"/>
            <a:ext cx="568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Moments of inertia: ( grams *  square millimeters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Taken at the center of mass and aligned with the model coordinate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Lxx = 122510.29		Lxy = -0.01			Lxz = 0.04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Lyx = -0.01			Lyy = 115999.61		Lyz = 1817.51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Lzx = 0.04			Lzy = 1817.51		Lzz = 17810.74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25" y="76201"/>
            <a:ext cx="262315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