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Bebas Neue"/>
      <p:regular r:id="rId24"/>
    </p:embeddedFont>
    <p:embeddedFont>
      <p:font typeface="IBM Plex Sans Condense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0522C9-16D2-44DD-AA52-AD55CA0DA7B5}">
  <a:tblStyle styleId="{FA0522C9-16D2-44DD-AA52-AD55CA0DA7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BebasNeu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IBMPlexSansCondensed-bold.fntdata"/><Relationship Id="rId25" Type="http://schemas.openxmlformats.org/officeDocument/2006/relationships/font" Target="fonts/IBMPlexSansCondensed-regular.fntdata"/><Relationship Id="rId28" Type="http://schemas.openxmlformats.org/officeDocument/2006/relationships/font" Target="fonts/IBMPlexSansCondensed-boldItalic.fntdata"/><Relationship Id="rId27" Type="http://schemas.openxmlformats.org/officeDocument/2006/relationships/font" Target="fonts/IBMPlexSansCondense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90523f62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90523f62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90523f4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90523f4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90523f62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90523f62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90523f4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90523f4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90523f62c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90523f62c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nicole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90523f4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90523f4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90523f4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90523f4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nicole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project can be further expanded to better encompass everything in 501. Further development of programs to control the servos and creation of libraries would make the class easier to get going for the students in the first lab. Testing of the labs by Student Lab Assistants would need to happen to make sure the students have a balanced experience with enough challenge to learn the concepts without having to spend too many hours in the lab. Finally all the hardware would have to be put through more rigorous live tests over a long period of time to see if it can withstand multiple classes of students.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90523f40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90523f40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90523f40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90523f40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90523f4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90523f4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90523f62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90523f62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rPr lang="en"/>
              <a:t>We took </a:t>
            </a:r>
            <a:r>
              <a:rPr lang="en"/>
              <a:t>inspiration</a:t>
            </a:r>
            <a:r>
              <a:rPr lang="en"/>
              <a:t> from 3001 blah blah blah covid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0523f40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0523f4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1E263A"/>
                </a:solidFill>
                <a:latin typeface="IBM Plex Sans Condensed"/>
                <a:ea typeface="IBM Plex Sans Condensed"/>
                <a:cs typeface="IBM Plex Sans Condensed"/>
                <a:sym typeface="IBM Plex Sans Condensed"/>
              </a:rPr>
              <a:t>sri</a:t>
            </a:r>
            <a:endParaRPr sz="2400">
              <a:solidFill>
                <a:srgbClr val="1E263A"/>
              </a:solidFill>
              <a:latin typeface="IBM Plex Sans Condensed"/>
              <a:ea typeface="IBM Plex Sans Condensed"/>
              <a:cs typeface="IBM Plex Sans Condensed"/>
              <a:sym typeface="IBM Plex Sans Condensed"/>
            </a:endParaRPr>
          </a:p>
          <a:p>
            <a:pPr indent="0" lvl="0" marL="0" rtl="0" algn="l">
              <a:lnSpc>
                <a:spcPct val="115000"/>
              </a:lnSpc>
              <a:spcBef>
                <a:spcPts val="800"/>
              </a:spcBef>
              <a:spcAft>
                <a:spcPts val="0"/>
              </a:spcAft>
              <a:buClr>
                <a:schemeClr val="dk1"/>
              </a:buClr>
              <a:buSzPts val="1100"/>
              <a:buFont typeface="Arial"/>
              <a:buNone/>
            </a:pPr>
            <a:r>
              <a:rPr lang="en" sz="2400">
                <a:solidFill>
                  <a:srgbClr val="1E263A"/>
                </a:solidFill>
                <a:latin typeface="IBM Plex Sans Condensed"/>
                <a:ea typeface="IBM Plex Sans Condensed"/>
                <a:cs typeface="IBM Plex Sans Condensed"/>
                <a:sym typeface="IBM Plex Sans Condensed"/>
              </a:rPr>
              <a:t>Show that dh, screw axis, and robot are compatible</a:t>
            </a:r>
            <a:endParaRPr sz="2400">
              <a:solidFill>
                <a:srgbClr val="1E263A"/>
              </a:solidFill>
              <a:latin typeface="IBM Plex Sans Condensed"/>
              <a:ea typeface="IBM Plex Sans Condensed"/>
              <a:cs typeface="IBM Plex Sans Condensed"/>
              <a:sym typeface="IBM Plex Sans Condensed"/>
            </a:endParaRPr>
          </a:p>
          <a:p>
            <a:pPr indent="-381000" lvl="0" marL="457200" rtl="0" algn="l">
              <a:lnSpc>
                <a:spcPct val="115000"/>
              </a:lnSpc>
              <a:spcBef>
                <a:spcPts val="800"/>
              </a:spcBef>
              <a:spcAft>
                <a:spcPts val="800"/>
              </a:spcAft>
              <a:buClr>
                <a:srgbClr val="1E263A"/>
              </a:buClr>
              <a:buSzPts val="2400"/>
              <a:buFont typeface="IBM Plex Sans Condensed"/>
              <a:buChar char="-"/>
            </a:pPr>
            <a:r>
              <a:rPr lang="en" sz="2400">
                <a:solidFill>
                  <a:srgbClr val="1E263A"/>
                </a:solidFill>
                <a:latin typeface="IBM Plex Sans Condensed"/>
                <a:ea typeface="IBM Plex Sans Condensed"/>
                <a:cs typeface="IBM Plex Sans Condensed"/>
                <a:sym typeface="IBM Plex Sans Condensed"/>
              </a:rPr>
              <a:t>Fwkin, ikin, etc. assertion passes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90523f62c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90523f62c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1E263A"/>
                </a:solidFill>
                <a:latin typeface="IBM Plex Sans Condensed"/>
                <a:ea typeface="IBM Plex Sans Condensed"/>
                <a:cs typeface="IBM Plex Sans Condensed"/>
                <a:sym typeface="IBM Plex Sans Condensed"/>
              </a:rPr>
              <a:t>sri</a:t>
            </a:r>
            <a:endParaRPr sz="2400">
              <a:solidFill>
                <a:srgbClr val="1E263A"/>
              </a:solidFill>
              <a:latin typeface="IBM Plex Sans Condensed"/>
              <a:ea typeface="IBM Plex Sans Condensed"/>
              <a:cs typeface="IBM Plex Sans Condensed"/>
              <a:sym typeface="IBM Plex Sans Condensed"/>
            </a:endParaRPr>
          </a:p>
          <a:p>
            <a:pPr indent="0" lvl="0" marL="0" rtl="0" algn="l">
              <a:lnSpc>
                <a:spcPct val="115000"/>
              </a:lnSpc>
              <a:spcBef>
                <a:spcPts val="800"/>
              </a:spcBef>
              <a:spcAft>
                <a:spcPts val="0"/>
              </a:spcAft>
              <a:buNone/>
            </a:pPr>
            <a:r>
              <a:rPr lang="en" sz="2400">
                <a:solidFill>
                  <a:srgbClr val="1E263A"/>
                </a:solidFill>
                <a:latin typeface="IBM Plex Sans Condensed"/>
                <a:ea typeface="IBM Plex Sans Condensed"/>
                <a:cs typeface="IBM Plex Sans Condensed"/>
                <a:sym typeface="IBM Plex Sans Condensed"/>
              </a:rPr>
              <a:t>Show that dh, screw axis, and robot are compatible</a:t>
            </a:r>
            <a:endParaRPr sz="2400">
              <a:solidFill>
                <a:srgbClr val="1E263A"/>
              </a:solidFill>
              <a:latin typeface="IBM Plex Sans Condensed"/>
              <a:ea typeface="IBM Plex Sans Condensed"/>
              <a:cs typeface="IBM Plex Sans Condensed"/>
              <a:sym typeface="IBM Plex Sans Condensed"/>
            </a:endParaRPr>
          </a:p>
          <a:p>
            <a:pPr indent="-381000" lvl="0" marL="457200" rtl="0" algn="l">
              <a:lnSpc>
                <a:spcPct val="115000"/>
              </a:lnSpc>
              <a:spcBef>
                <a:spcPts val="800"/>
              </a:spcBef>
              <a:spcAft>
                <a:spcPts val="800"/>
              </a:spcAft>
              <a:buClr>
                <a:srgbClr val="1E263A"/>
              </a:buClr>
              <a:buSzPts val="2400"/>
              <a:buFont typeface="IBM Plex Sans Condensed"/>
              <a:buChar char="-"/>
            </a:pPr>
            <a:r>
              <a:rPr lang="en" sz="2400">
                <a:solidFill>
                  <a:srgbClr val="1E263A"/>
                </a:solidFill>
                <a:latin typeface="IBM Plex Sans Condensed"/>
                <a:ea typeface="IBM Plex Sans Condensed"/>
                <a:cs typeface="IBM Plex Sans Condensed"/>
                <a:sym typeface="IBM Plex Sans Condensed"/>
              </a:rPr>
              <a:t>Fwkin, ikin, etc. assertion passes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90523f62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90523f62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90523f4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90523f4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90523f4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90523f4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79100" y="1137350"/>
            <a:ext cx="4959600" cy="2868900"/>
          </a:xfrm>
          <a:prstGeom prst="rect">
            <a:avLst/>
          </a:prstGeom>
        </p:spPr>
        <p:txBody>
          <a:bodyPr anchorCtr="0" anchor="ctr" bIns="0" lIns="0" spcFirstLastPara="1" rIns="0" wrap="square" tIns="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2" name="Shape 42"/>
        <p:cNvGrpSpPr/>
        <p:nvPr/>
      </p:nvGrpSpPr>
      <p:grpSpPr>
        <a:xfrm>
          <a:off x="0" y="0"/>
          <a:ext cx="0" cy="0"/>
          <a:chOff x="0" y="0"/>
          <a:chExt cx="0" cy="0"/>
        </a:xfrm>
      </p:grpSpPr>
      <p:sp>
        <p:nvSpPr>
          <p:cNvPr id="43" name="Google Shape;43;p11"/>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 name="Google Shape;44;p11"/>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 name="Google Shape;45;p11"/>
          <p:cNvSpPr txBox="1"/>
          <p:nvPr>
            <p:ph idx="12" type="sldNum"/>
          </p:nvPr>
        </p:nvSpPr>
        <p:spPr>
          <a:xfrm>
            <a:off x="8472458" y="4663217"/>
            <a:ext cx="548700" cy="393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2"/>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8" name="Google Shape;48;p12"/>
          <p:cNvSpPr txBox="1"/>
          <p:nvPr>
            <p:ph idx="12" type="sldNum"/>
          </p:nvPr>
        </p:nvSpPr>
        <p:spPr>
          <a:xfrm>
            <a:off x="8472458" y="4663217"/>
            <a:ext cx="548700" cy="3936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F4FC68"/>
            </a:gs>
            <a:gs pos="58000">
              <a:schemeClr val="accent2"/>
            </a:gs>
            <a:gs pos="100000">
              <a:schemeClr val="accent2"/>
            </a:gs>
          </a:gsLst>
          <a:path path="circle">
            <a:fillToRect l="100%" t="100%"/>
          </a:path>
          <a:tileRect b="-100%" r="-100%"/>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779100" y="1517488"/>
            <a:ext cx="4960500" cy="16281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 name="Google Shape;13;p3"/>
          <p:cNvSpPr txBox="1"/>
          <p:nvPr>
            <p:ph idx="1" type="subTitle"/>
          </p:nvPr>
        </p:nvSpPr>
        <p:spPr>
          <a:xfrm>
            <a:off x="779100" y="3242313"/>
            <a:ext cx="4960500" cy="383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
        <p:nvSpPr>
          <p:cNvPr id="14" name="Google Shape;14;p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solidFill>
                  <a:schemeClr val="dk1"/>
                </a:solidFill>
                <a:latin typeface="IBM Plex Sans Condensed"/>
                <a:ea typeface="IBM Plex Sans Condensed"/>
                <a:cs typeface="IBM Plex Sans Condensed"/>
                <a:sym typeface="IBM Plex Sans Condensed"/>
              </a:defRPr>
            </a:lvl1pPr>
            <a:lvl2pPr lvl="1">
              <a:buNone/>
              <a:defRPr sz="1300">
                <a:solidFill>
                  <a:schemeClr val="dk1"/>
                </a:solidFill>
                <a:latin typeface="IBM Plex Sans Condensed"/>
                <a:ea typeface="IBM Plex Sans Condensed"/>
                <a:cs typeface="IBM Plex Sans Condensed"/>
                <a:sym typeface="IBM Plex Sans Condensed"/>
              </a:defRPr>
            </a:lvl2pPr>
            <a:lvl3pPr lvl="2">
              <a:buNone/>
              <a:defRPr sz="1300">
                <a:solidFill>
                  <a:schemeClr val="dk1"/>
                </a:solidFill>
                <a:latin typeface="IBM Plex Sans Condensed"/>
                <a:ea typeface="IBM Plex Sans Condensed"/>
                <a:cs typeface="IBM Plex Sans Condensed"/>
                <a:sym typeface="IBM Plex Sans Condensed"/>
              </a:defRPr>
            </a:lvl3pPr>
            <a:lvl4pPr lvl="3">
              <a:buNone/>
              <a:defRPr sz="1300">
                <a:solidFill>
                  <a:schemeClr val="dk1"/>
                </a:solidFill>
                <a:latin typeface="IBM Plex Sans Condensed"/>
                <a:ea typeface="IBM Plex Sans Condensed"/>
                <a:cs typeface="IBM Plex Sans Condensed"/>
                <a:sym typeface="IBM Plex Sans Condensed"/>
              </a:defRPr>
            </a:lvl4pPr>
            <a:lvl5pPr lvl="4">
              <a:buNone/>
              <a:defRPr sz="1300">
                <a:solidFill>
                  <a:schemeClr val="dk1"/>
                </a:solidFill>
                <a:latin typeface="IBM Plex Sans Condensed"/>
                <a:ea typeface="IBM Plex Sans Condensed"/>
                <a:cs typeface="IBM Plex Sans Condensed"/>
                <a:sym typeface="IBM Plex Sans Condensed"/>
              </a:defRPr>
            </a:lvl5pPr>
            <a:lvl6pPr lvl="5">
              <a:buNone/>
              <a:defRPr sz="1300">
                <a:solidFill>
                  <a:schemeClr val="dk1"/>
                </a:solidFill>
                <a:latin typeface="IBM Plex Sans Condensed"/>
                <a:ea typeface="IBM Plex Sans Condensed"/>
                <a:cs typeface="IBM Plex Sans Condensed"/>
                <a:sym typeface="IBM Plex Sans Condensed"/>
              </a:defRPr>
            </a:lvl6pPr>
            <a:lvl7pPr lvl="6">
              <a:buNone/>
              <a:defRPr sz="1300">
                <a:solidFill>
                  <a:schemeClr val="dk1"/>
                </a:solidFill>
                <a:latin typeface="IBM Plex Sans Condensed"/>
                <a:ea typeface="IBM Plex Sans Condensed"/>
                <a:cs typeface="IBM Plex Sans Condensed"/>
                <a:sym typeface="IBM Plex Sans Condensed"/>
              </a:defRPr>
            </a:lvl7pPr>
            <a:lvl8pPr lvl="7">
              <a:buNone/>
              <a:defRPr sz="1300">
                <a:solidFill>
                  <a:schemeClr val="dk1"/>
                </a:solidFill>
                <a:latin typeface="IBM Plex Sans Condensed"/>
                <a:ea typeface="IBM Plex Sans Condensed"/>
                <a:cs typeface="IBM Plex Sans Condensed"/>
                <a:sym typeface="IBM Plex Sans Condensed"/>
              </a:defRPr>
            </a:lvl8pPr>
            <a:lvl9pPr lvl="8">
              <a:buNone/>
              <a:defRPr sz="1300">
                <a:solidFill>
                  <a:schemeClr val="dk1"/>
                </a:solidFill>
                <a:latin typeface="IBM Plex Sans Condensed"/>
                <a:ea typeface="IBM Plex Sans Condensed"/>
                <a:cs typeface="IBM Plex Sans Condensed"/>
                <a:sym typeface="IBM Plex Sans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E659"/>
            </a:gs>
            <a:gs pos="58000">
              <a:schemeClr val="accent4"/>
            </a:gs>
            <a:gs pos="100000">
              <a:schemeClr val="accent4"/>
            </a:gs>
          </a:gsLst>
          <a:path path="circle">
            <a:fillToRect l="100%" t="100%"/>
          </a:path>
          <a:tileRect b="-100%" r="-100%"/>
        </a:gradFill>
      </p:bgPr>
    </p:bg>
    <p:spTree>
      <p:nvGrpSpPr>
        <p:cNvPr id="15" name="Shape 15"/>
        <p:cNvGrpSpPr/>
        <p:nvPr/>
      </p:nvGrpSpPr>
      <p:grpSpPr>
        <a:xfrm>
          <a:off x="0" y="0"/>
          <a:ext cx="0" cy="0"/>
          <a:chOff x="0" y="0"/>
          <a:chExt cx="0" cy="0"/>
        </a:xfrm>
      </p:grpSpPr>
      <p:sp>
        <p:nvSpPr>
          <p:cNvPr id="16" name="Google Shape;16;p4"/>
          <p:cNvSpPr/>
          <p:nvPr/>
        </p:nvSpPr>
        <p:spPr>
          <a:xfrm>
            <a:off x="781775" y="768275"/>
            <a:ext cx="6652425" cy="3622950"/>
          </a:xfrm>
          <a:custGeom>
            <a:rect b="b" l="l" r="r" t="t"/>
            <a:pathLst>
              <a:path extrusionOk="0" h="144918" w="266097">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 t="100%"/>
            </a:path>
            <a:tileRect b="-100%" r="-100%"/>
          </a:gradFill>
          <a:ln>
            <a:noFill/>
          </a:ln>
          <a:effectLst>
            <a:outerShdw blurRad="57150" rotWithShape="0" algn="bl" dir="5400000" dist="19050">
              <a:schemeClr val="dk1">
                <a:alpha val="30000"/>
              </a:schemeClr>
            </a:outerShdw>
          </a:effectLst>
        </p:spPr>
      </p:sp>
      <p:sp>
        <p:nvSpPr>
          <p:cNvPr id="17" name="Google Shape;17;p4"/>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lvl1pPr indent="-419100" lvl="0" marL="457200" rtl="0">
              <a:spcBef>
                <a:spcPts val="0"/>
              </a:spcBef>
              <a:spcAft>
                <a:spcPts val="0"/>
              </a:spcAft>
              <a:buSzPts val="3000"/>
              <a:buChar char="▪"/>
              <a:defRPr i="1" sz="3000"/>
            </a:lvl1pPr>
            <a:lvl2pPr indent="-419100" lvl="1" marL="914400" rtl="0">
              <a:spcBef>
                <a:spcPts val="800"/>
              </a:spcBef>
              <a:spcAft>
                <a:spcPts val="0"/>
              </a:spcAft>
              <a:buSzPts val="3000"/>
              <a:buChar char="▫"/>
              <a:defRPr i="1" sz="3000"/>
            </a:lvl2pPr>
            <a:lvl3pPr indent="-419100" lvl="2" marL="1371600" rtl="0">
              <a:spcBef>
                <a:spcPts val="800"/>
              </a:spcBef>
              <a:spcAft>
                <a:spcPts val="0"/>
              </a:spcAft>
              <a:buSzPts val="3000"/>
              <a:buChar char="⬝"/>
              <a:defRPr i="1" sz="3000"/>
            </a:lvl3pPr>
            <a:lvl4pPr indent="-419100" lvl="3" marL="1828800" rtl="0">
              <a:spcBef>
                <a:spcPts val="800"/>
              </a:spcBef>
              <a:spcAft>
                <a:spcPts val="0"/>
              </a:spcAft>
              <a:buSzPts val="3000"/>
              <a:buChar char="⬞"/>
              <a:defRPr i="1" sz="3000"/>
            </a:lvl4pPr>
            <a:lvl5pPr indent="-419100" lvl="4" marL="2286000" rtl="0">
              <a:spcBef>
                <a:spcPts val="800"/>
              </a:spcBef>
              <a:spcAft>
                <a:spcPts val="0"/>
              </a:spcAft>
              <a:buSzPts val="3000"/>
              <a:buChar char="○"/>
              <a:defRPr i="1" sz="3000"/>
            </a:lvl5pPr>
            <a:lvl6pPr indent="-419100" lvl="5" marL="2743200" rtl="0">
              <a:spcBef>
                <a:spcPts val="800"/>
              </a:spcBef>
              <a:spcAft>
                <a:spcPts val="0"/>
              </a:spcAft>
              <a:buSzPts val="3000"/>
              <a:buChar char="■"/>
              <a:defRPr i="1" sz="3000"/>
            </a:lvl6pPr>
            <a:lvl7pPr indent="-419100" lvl="6" marL="3200400" rtl="0">
              <a:spcBef>
                <a:spcPts val="800"/>
              </a:spcBef>
              <a:spcAft>
                <a:spcPts val="0"/>
              </a:spcAft>
              <a:buSzPts val="3000"/>
              <a:buChar char="●"/>
              <a:defRPr i="1" sz="3000"/>
            </a:lvl7pPr>
            <a:lvl8pPr indent="-419100" lvl="7" marL="3657600" rtl="0">
              <a:spcBef>
                <a:spcPts val="800"/>
              </a:spcBef>
              <a:spcAft>
                <a:spcPts val="0"/>
              </a:spcAft>
              <a:buSzPts val="3000"/>
              <a:buChar char="○"/>
              <a:defRPr i="1" sz="3000"/>
            </a:lvl8pPr>
            <a:lvl9pPr indent="-419100" lvl="8" marL="4114800" rtl="0">
              <a:spcBef>
                <a:spcPts val="800"/>
              </a:spcBef>
              <a:spcAft>
                <a:spcPts val="800"/>
              </a:spcAft>
              <a:buSzPts val="3000"/>
              <a:buChar char="■"/>
              <a:defRPr i="1" sz="3000"/>
            </a:lvl9pPr>
          </a:lstStyle>
          <a:p/>
        </p:txBody>
      </p:sp>
      <p:sp>
        <p:nvSpPr>
          <p:cNvPr id="18" name="Google Shape;18;p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FF9F4D"/>
            </a:gs>
            <a:gs pos="58000">
              <a:schemeClr val="accent5"/>
            </a:gs>
            <a:gs pos="100000">
              <a:schemeClr val="accent5"/>
            </a:gs>
          </a:gsLst>
          <a:path path="circle">
            <a:fillToRect l="100%" t="100%"/>
          </a:path>
          <a:tileRect b="-100%" r="-100%"/>
        </a:grad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1" name="Google Shape;21;p5"/>
          <p:cNvSpPr txBox="1"/>
          <p:nvPr>
            <p:ph idx="1" type="body"/>
          </p:nvPr>
        </p:nvSpPr>
        <p:spPr>
          <a:xfrm>
            <a:off x="779100" y="1277748"/>
            <a:ext cx="49755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22" name="Google Shape;22;p5"/>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9FFAFF"/>
            </a:gs>
            <a:gs pos="58000">
              <a:schemeClr val="accent1"/>
            </a:gs>
            <a:gs pos="100000">
              <a:schemeClr val="accent1"/>
            </a:gs>
          </a:gsLst>
          <a:path path="circle">
            <a:fillToRect l="100%" t="100%"/>
          </a:path>
          <a:tileRect b="-100%" r="-100%"/>
        </a:grad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5" name="Google Shape;25;p6"/>
          <p:cNvSpPr txBox="1"/>
          <p:nvPr>
            <p:ph idx="1" type="body"/>
          </p:nvPr>
        </p:nvSpPr>
        <p:spPr>
          <a:xfrm>
            <a:off x="77910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6" name="Google Shape;26;p6"/>
          <p:cNvSpPr txBox="1"/>
          <p:nvPr>
            <p:ph idx="2" type="body"/>
          </p:nvPr>
        </p:nvSpPr>
        <p:spPr>
          <a:xfrm>
            <a:off x="342991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7" name="Google Shape;27;p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F4FC68"/>
            </a:gs>
            <a:gs pos="58000">
              <a:schemeClr val="accent2"/>
            </a:gs>
            <a:gs pos="100000">
              <a:schemeClr val="accent2"/>
            </a:gs>
          </a:gsLst>
          <a:path path="circle">
            <a:fillToRect l="100%" t="100%"/>
          </a:path>
          <a:tileRect b="-100%" r="-100%"/>
        </a:grad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 name="Google Shape;30;p7"/>
          <p:cNvSpPr txBox="1"/>
          <p:nvPr>
            <p:ph idx="1" type="body"/>
          </p:nvPr>
        </p:nvSpPr>
        <p:spPr>
          <a:xfrm>
            <a:off x="779100"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1" name="Google Shape;31;p7"/>
          <p:cNvSpPr txBox="1"/>
          <p:nvPr>
            <p:ph idx="2" type="body"/>
          </p:nvPr>
        </p:nvSpPr>
        <p:spPr>
          <a:xfrm>
            <a:off x="2854792"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2" name="Google Shape;32;p7"/>
          <p:cNvSpPr txBox="1"/>
          <p:nvPr>
            <p:ph idx="3" type="body"/>
          </p:nvPr>
        </p:nvSpPr>
        <p:spPr>
          <a:xfrm>
            <a:off x="4930485"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3" name="Google Shape;33;p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E659"/>
            </a:gs>
            <a:gs pos="58000">
              <a:schemeClr val="accent4"/>
            </a:gs>
            <a:gs pos="100000">
              <a:schemeClr val="accent4"/>
            </a:gs>
          </a:gsLst>
          <a:path path="circle">
            <a:fillToRect l="100%" t="100%"/>
          </a:path>
          <a:tileRect b="-100%" r="-100%"/>
        </a:gra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6" name="Google Shape;36;p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58000">
              <a:schemeClr val="dk2"/>
            </a:gs>
            <a:gs pos="100000">
              <a:schemeClr val="dk2"/>
            </a:gs>
          </a:gsLst>
          <a:path path="circle">
            <a:fillToRect l="100%" t="100%"/>
          </a:path>
          <a:tileRect b="-100%" r="-100%"/>
        </a:gradFill>
      </p:bgPr>
    </p:bg>
    <p:spTree>
      <p:nvGrpSpPr>
        <p:cNvPr id="37" name="Shape 37"/>
        <p:cNvGrpSpPr/>
        <p:nvPr/>
      </p:nvGrpSpPr>
      <p:grpSpPr>
        <a:xfrm>
          <a:off x="0" y="0"/>
          <a:ext cx="0" cy="0"/>
          <a:chOff x="0" y="0"/>
          <a:chExt cx="0" cy="0"/>
        </a:xfrm>
      </p:grpSpPr>
      <p:sp>
        <p:nvSpPr>
          <p:cNvPr id="38" name="Google Shape;38;p9"/>
          <p:cNvSpPr txBox="1"/>
          <p:nvPr>
            <p:ph idx="1" type="body"/>
          </p:nvPr>
        </p:nvSpPr>
        <p:spPr>
          <a:xfrm>
            <a:off x="855300" y="4177700"/>
            <a:ext cx="7433400" cy="316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39" name="Google Shape;39;p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44506E"/>
            </a:gs>
            <a:gs pos="58000">
              <a:schemeClr val="dk1"/>
            </a:gs>
            <a:gs pos="100000">
              <a:schemeClr val="dk1"/>
            </a:gs>
          </a:gsLst>
          <a:path path="circle">
            <a:fillToRect l="100%" t="100%"/>
          </a:path>
          <a:tileRect b="-100%" r="-100%"/>
        </a:gradFill>
      </p:bgPr>
    </p:bg>
    <p:spTree>
      <p:nvGrpSpPr>
        <p:cNvPr id="40" name="Shape 40"/>
        <p:cNvGrpSpPr/>
        <p:nvPr/>
      </p:nvGrpSpPr>
      <p:grpSpPr>
        <a:xfrm>
          <a:off x="0" y="0"/>
          <a:ext cx="0" cy="0"/>
          <a:chOff x="0" y="0"/>
          <a:chExt cx="0" cy="0"/>
        </a:xfrm>
      </p:grpSpPr>
      <p:sp>
        <p:nvSpPr>
          <p:cNvPr id="41" name="Google Shape;41;p10"/>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9FFAFF"/>
            </a:gs>
            <a:gs pos="58000">
              <a:schemeClr val="accent1"/>
            </a:gs>
            <a:gs pos="100000">
              <a:schemeClr val="accent1"/>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759800"/>
            <a:ext cx="7593300" cy="3963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779100" y="1277748"/>
            <a:ext cx="49755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indent="-381000" lvl="1" marL="914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indent="-381000" lvl="2" marL="1371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indent="-381000" lvl="3" marL="18288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indent="-381000" lvl="4" marL="2286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indent="-381000" lvl="5" marL="27432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indent="-381000" lvl="6" marL="3200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indent="-381000" lvl="7" marL="3657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indent="-381000" lvl="8" marL="41148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p:txBody>
      </p:sp>
      <p:sp>
        <p:nvSpPr>
          <p:cNvPr id="8" name="Google Shape;8;p1"/>
          <p:cNvSpPr txBox="1"/>
          <p:nvPr>
            <p:ph idx="12" type="sldNum"/>
          </p:nvPr>
        </p:nvSpPr>
        <p:spPr>
          <a:xfrm>
            <a:off x="8404375" y="4643093"/>
            <a:ext cx="548700" cy="3168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indent="0" lvl="0"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indent="0" lvl="1"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indent="0" lvl="2"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indent="0" lvl="3"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indent="0" lvl="4"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indent="0" lvl="5"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indent="0" lvl="6"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indent="0" lvl="7"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indent="0" lvl="8"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indent="0" lvl="0" marL="0" rtl="0" algn="r">
              <a:spcBef>
                <a:spcPts val="0"/>
              </a:spcBef>
              <a:spcAft>
                <a:spcPts val="0"/>
              </a:spcAft>
              <a:buClr>
                <a:schemeClr val="lt1"/>
              </a:buClr>
              <a:buSzPts val="1800"/>
              <a:buFont typeface="Bebas Neue"/>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drive.google.com/file/d/1S31G8qUoVxXke-Ats0RR0Rh16hrru87y/view" TargetMode="External"/><Relationship Id="rId4" Type="http://schemas.openxmlformats.org/officeDocument/2006/relationships/image" Target="../media/image4.jpg"/><Relationship Id="rId5" Type="http://schemas.openxmlformats.org/officeDocument/2006/relationships/hyperlink" Target="http://drive.google.com/file/d/1Q6JpaeutJLr4IibU6tBezvCP_dvDw_Om/view" TargetMode="External"/><Relationship Id="rId6"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hyperlink" Target="http://drive.google.com/file/d/1tNKcssD3WG7zE1_gBtkSuSp8i-cTgWEC/view" TargetMode="External"/><Relationship Id="rId6"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ph type="ctrTitle"/>
          </p:nvPr>
        </p:nvSpPr>
        <p:spPr>
          <a:xfrm>
            <a:off x="6457800" y="4804350"/>
            <a:ext cx="2316300" cy="330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t>Team 7: </a:t>
            </a:r>
            <a:r>
              <a:rPr lang="en" sz="2000"/>
              <a:t>501 Dalmations</a:t>
            </a:r>
            <a:endParaRPr sz="2000"/>
          </a:p>
        </p:txBody>
      </p:sp>
      <p:sp>
        <p:nvSpPr>
          <p:cNvPr id="54" name="Google Shape;54;p13"/>
          <p:cNvSpPr txBox="1"/>
          <p:nvPr>
            <p:ph idx="1" type="subTitle"/>
          </p:nvPr>
        </p:nvSpPr>
        <p:spPr>
          <a:xfrm>
            <a:off x="169500" y="2571750"/>
            <a:ext cx="5831100" cy="143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Developed </a:t>
            </a:r>
            <a:r>
              <a:rPr lang="en"/>
              <a:t>By:</a:t>
            </a:r>
            <a:endParaRPr/>
          </a:p>
          <a:p>
            <a:pPr indent="0" lvl="0" marL="0" rtl="0" algn="ctr">
              <a:spcBef>
                <a:spcPts val="0"/>
              </a:spcBef>
              <a:spcAft>
                <a:spcPts val="0"/>
              </a:spcAft>
              <a:buNone/>
            </a:pPr>
            <a:r>
              <a:rPr lang="en"/>
              <a:t>Kevin Boenisch, Meha Mohapatra, Nicole Kuberka &amp; Sriranjani Kalimani</a:t>
            </a:r>
            <a:endParaRPr/>
          </a:p>
        </p:txBody>
      </p:sp>
      <p:sp>
        <p:nvSpPr>
          <p:cNvPr id="55" name="Google Shape;55;p13"/>
          <p:cNvSpPr txBox="1"/>
          <p:nvPr/>
        </p:nvSpPr>
        <p:spPr>
          <a:xfrm>
            <a:off x="17100" y="451550"/>
            <a:ext cx="5871000" cy="2868900"/>
          </a:xfrm>
          <a:prstGeom prst="rect">
            <a:avLst/>
          </a:prstGeom>
          <a:noFill/>
          <a:ln>
            <a:noFill/>
          </a:ln>
          <a:effectLst>
            <a:outerShdw blurRad="42863" rotWithShape="0" algn="bl" dir="5400000" dist="9525">
              <a:srgbClr val="1E263A">
                <a:alpha val="30000"/>
              </a:srgbClr>
            </a:outerShdw>
          </a:effectLst>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6900">
                <a:solidFill>
                  <a:srgbClr val="FFFFFF"/>
                </a:solidFill>
                <a:latin typeface="Bebas Neue"/>
                <a:ea typeface="Bebas Neue"/>
                <a:cs typeface="Bebas Neue"/>
                <a:sym typeface="Bebas Neue"/>
              </a:rPr>
              <a:t>Rbe 501 lab COURSE</a:t>
            </a:r>
            <a:endParaRPr sz="3400">
              <a:solidFill>
                <a:srgbClr val="FFFFFF"/>
              </a:solidFill>
              <a:latin typeface="Bebas Neue"/>
              <a:ea typeface="Bebas Neue"/>
              <a:cs typeface="Bebas Neue"/>
              <a:sym typeface="Bebas Neue"/>
            </a:endParaRPr>
          </a:p>
        </p:txBody>
      </p:sp>
      <p:pic>
        <p:nvPicPr>
          <p:cNvPr id="56" name="Google Shape;56;p13"/>
          <p:cNvPicPr preferRelativeResize="0"/>
          <p:nvPr/>
        </p:nvPicPr>
        <p:blipFill>
          <a:blip r:embed="rId3">
            <a:alphaModFix/>
          </a:blip>
          <a:stretch>
            <a:fillRect/>
          </a:stretch>
        </p:blipFill>
        <p:spPr>
          <a:xfrm>
            <a:off x="5611448" y="771420"/>
            <a:ext cx="3162577" cy="4034313"/>
          </a:xfrm>
          <a:prstGeom prst="rect">
            <a:avLst/>
          </a:prstGeom>
          <a:noFill/>
          <a:ln>
            <a:noFill/>
          </a:ln>
        </p:spPr>
      </p:pic>
      <p:pic>
        <p:nvPicPr>
          <p:cNvPr id="57" name="Google Shape;57;p13"/>
          <p:cNvPicPr preferRelativeResize="0"/>
          <p:nvPr/>
        </p:nvPicPr>
        <p:blipFill>
          <a:blip r:embed="rId4">
            <a:alphaModFix/>
          </a:blip>
          <a:stretch>
            <a:fillRect/>
          </a:stretch>
        </p:blipFill>
        <p:spPr>
          <a:xfrm>
            <a:off x="5233075" y="43032"/>
            <a:ext cx="767393" cy="7673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FAFF"/>
            </a:gs>
            <a:gs pos="58000">
              <a:schemeClr val="accent1"/>
            </a:gs>
            <a:gs pos="100000">
              <a:schemeClr val="accent1"/>
            </a:gs>
          </a:gsLst>
          <a:path path="circle">
            <a:fillToRect l="100%" t="100%"/>
          </a:path>
          <a:tileRect b="-100%" r="-100%"/>
        </a:gradFill>
      </p:bgPr>
    </p:bg>
    <p:spTree>
      <p:nvGrpSpPr>
        <p:cNvPr id="180" name="Shape 180"/>
        <p:cNvGrpSpPr/>
        <p:nvPr/>
      </p:nvGrpSpPr>
      <p:grpSpPr>
        <a:xfrm>
          <a:off x="0" y="0"/>
          <a:ext cx="0" cy="0"/>
          <a:chOff x="0" y="0"/>
          <a:chExt cx="0" cy="0"/>
        </a:xfrm>
      </p:grpSpPr>
      <p:sp>
        <p:nvSpPr>
          <p:cNvPr id="181" name="Google Shape;181;p22"/>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Lab 1: Basic Kinematics in Space Frame</a:t>
            </a:r>
            <a:endParaRPr/>
          </a:p>
        </p:txBody>
      </p:sp>
      <p:pic>
        <p:nvPicPr>
          <p:cNvPr id="182" name="Google Shape;182;p22"/>
          <p:cNvPicPr preferRelativeResize="0"/>
          <p:nvPr/>
        </p:nvPicPr>
        <p:blipFill>
          <a:blip r:embed="rId3">
            <a:alphaModFix/>
          </a:blip>
          <a:stretch>
            <a:fillRect/>
          </a:stretch>
        </p:blipFill>
        <p:spPr>
          <a:xfrm>
            <a:off x="2445513" y="1201350"/>
            <a:ext cx="4252968" cy="3295375"/>
          </a:xfrm>
          <a:prstGeom prst="rect">
            <a:avLst/>
          </a:prstGeom>
          <a:noFill/>
          <a:ln>
            <a:noFill/>
          </a:ln>
        </p:spPr>
      </p:pic>
      <p:sp>
        <p:nvSpPr>
          <p:cNvPr id="183" name="Google Shape;183;p22"/>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2"/>
          <p:cNvSpPr/>
          <p:nvPr/>
        </p:nvSpPr>
        <p:spPr>
          <a:xfrm>
            <a:off x="2445625" y="4496725"/>
            <a:ext cx="4252800" cy="329700"/>
          </a:xfrm>
          <a:prstGeom prst="roundRect">
            <a:avLst>
              <a:gd fmla="val 21370" name="adj"/>
            </a:avLst>
          </a:prstGeom>
          <a:solidFill>
            <a:schemeClr val="dk1"/>
          </a:solidFill>
          <a:ln>
            <a:noFill/>
          </a:ln>
        </p:spPr>
        <p:txBody>
          <a:bodyPr anchorCtr="0" anchor="ctr" bIns="0" lIns="91425" spcFirstLastPara="1" rIns="91425" wrap="square" tIns="91425">
            <a:noAutofit/>
          </a:bodyPr>
          <a:lstStyle/>
          <a:p>
            <a:pPr indent="0" lvl="0" marL="0" rtl="0" algn="ctr">
              <a:lnSpc>
                <a:spcPct val="115000"/>
              </a:lnSpc>
              <a:spcBef>
                <a:spcPts val="0"/>
              </a:spcBef>
              <a:spcAft>
                <a:spcPts val="800"/>
              </a:spcAft>
              <a:buNone/>
            </a:pPr>
            <a:r>
              <a:rPr lang="en" sz="1800">
                <a:solidFill>
                  <a:schemeClr val="accent1"/>
                </a:solidFill>
                <a:latin typeface="IBM Plex Sans Condensed"/>
                <a:ea typeface="IBM Plex Sans Condensed"/>
                <a:cs typeface="IBM Plex Sans Condensed"/>
                <a:sym typeface="IBM Plex Sans Condensed"/>
              </a:rPr>
              <a:t>Correctly setting up the robot</a:t>
            </a:r>
            <a:endParaRPr b="1" sz="1600">
              <a:solidFill>
                <a:schemeClr val="accent1"/>
              </a:solidFill>
              <a:latin typeface="IBM Plex Sans Condensed"/>
              <a:ea typeface="IBM Plex Sans Condensed"/>
              <a:cs typeface="IBM Plex Sans Condensed"/>
              <a:sym typeface="IBM Plex San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C68"/>
            </a:gs>
            <a:gs pos="58000">
              <a:schemeClr val="accent2"/>
            </a:gs>
            <a:gs pos="100000">
              <a:schemeClr val="accent2"/>
            </a:gs>
          </a:gsLst>
          <a:path path="circle">
            <a:fillToRect l="100%" t="100%"/>
          </a:path>
          <a:tileRect b="-100%" r="-100%"/>
        </a:gradFill>
      </p:bgPr>
    </p:bg>
    <p:spTree>
      <p:nvGrpSpPr>
        <p:cNvPr id="188" name="Shape 188"/>
        <p:cNvGrpSpPr/>
        <p:nvPr/>
      </p:nvGrpSpPr>
      <p:grpSpPr>
        <a:xfrm>
          <a:off x="0" y="0"/>
          <a:ext cx="0" cy="0"/>
          <a:chOff x="0" y="0"/>
          <a:chExt cx="0" cy="0"/>
        </a:xfrm>
      </p:grpSpPr>
      <p:sp>
        <p:nvSpPr>
          <p:cNvPr id="189" name="Google Shape;189;p23"/>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Lab 2 : </a:t>
            </a:r>
            <a:r>
              <a:rPr lang="en"/>
              <a:t>Basic Kinematics in Body Frame</a:t>
            </a:r>
            <a:endParaRPr/>
          </a:p>
        </p:txBody>
      </p:sp>
      <p:sp>
        <p:nvSpPr>
          <p:cNvPr id="190" name="Google Shape;190;p23"/>
          <p:cNvSpPr/>
          <p:nvPr/>
        </p:nvSpPr>
        <p:spPr>
          <a:xfrm>
            <a:off x="779100" y="1277750"/>
            <a:ext cx="7593300" cy="329700"/>
          </a:xfrm>
          <a:prstGeom prst="roundRect">
            <a:avLst>
              <a:gd fmla="val 21370" name="adj"/>
            </a:avLst>
          </a:prstGeom>
          <a:solidFill>
            <a:schemeClr val="dk1"/>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accent2"/>
                </a:solidFill>
                <a:latin typeface="IBM Plex Sans Condensed"/>
                <a:ea typeface="IBM Plex Sans Condensed"/>
                <a:cs typeface="IBM Plex Sans Condensed"/>
                <a:sym typeface="IBM Plex Sans Condensed"/>
              </a:rPr>
              <a:t>OBJECTIVE: </a:t>
            </a:r>
            <a:r>
              <a:rPr lang="en" sz="1600">
                <a:solidFill>
                  <a:schemeClr val="accent2"/>
                </a:solidFill>
                <a:latin typeface="IBM Plex Sans Condensed"/>
                <a:ea typeface="IBM Plex Sans Condensed"/>
                <a:cs typeface="IBM Plex Sans Condensed"/>
                <a:sym typeface="IBM Plex Sans Condensed"/>
              </a:rPr>
              <a:t>Complete Forward, Inverse, and Velocity Kinematics in the Body Frame</a:t>
            </a:r>
            <a:endParaRPr sz="1600">
              <a:solidFill>
                <a:schemeClr val="accent2"/>
              </a:solidFill>
              <a:latin typeface="IBM Plex Sans Condensed"/>
              <a:ea typeface="IBM Plex Sans Condensed"/>
              <a:cs typeface="IBM Plex Sans Condensed"/>
              <a:sym typeface="IBM Plex Sans Condensed"/>
            </a:endParaRPr>
          </a:p>
        </p:txBody>
      </p:sp>
      <p:sp>
        <p:nvSpPr>
          <p:cNvPr id="191" name="Google Shape;191;p23"/>
          <p:cNvSpPr/>
          <p:nvPr/>
        </p:nvSpPr>
        <p:spPr>
          <a:xfrm>
            <a:off x="779100" y="1729100"/>
            <a:ext cx="3045600" cy="1643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2"/>
                </a:solidFill>
                <a:latin typeface="IBM Plex Sans Condensed"/>
                <a:ea typeface="IBM Plex Sans Condensed"/>
                <a:cs typeface="IBM Plex Sans Condensed"/>
                <a:sym typeface="IBM Plex Sans Condensed"/>
              </a:rPr>
              <a:t>Given</a:t>
            </a:r>
            <a:endParaRPr b="1"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RVC2</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Lab2.m template code</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Stub function files</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Files from previous labs</a:t>
            </a:r>
            <a:endParaRPr sz="1600">
              <a:solidFill>
                <a:schemeClr val="accent2"/>
              </a:solidFill>
              <a:latin typeface="IBM Plex Sans Condensed"/>
              <a:ea typeface="IBM Plex Sans Condensed"/>
              <a:cs typeface="IBM Plex Sans Condensed"/>
              <a:sym typeface="IBM Plex Sans Condensed"/>
            </a:endParaRPr>
          </a:p>
        </p:txBody>
      </p:sp>
      <p:sp>
        <p:nvSpPr>
          <p:cNvPr id="192" name="Google Shape;192;p23"/>
          <p:cNvSpPr/>
          <p:nvPr/>
        </p:nvSpPr>
        <p:spPr>
          <a:xfrm>
            <a:off x="4038975" y="1729100"/>
            <a:ext cx="4333200" cy="1643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0"/>
              </a:spcBef>
              <a:spcAft>
                <a:spcPts val="0"/>
              </a:spcAft>
              <a:buNone/>
            </a:pPr>
            <a:r>
              <a:rPr b="1" lang="en" sz="1600">
                <a:solidFill>
                  <a:schemeClr val="accent2"/>
                </a:solidFill>
                <a:latin typeface="IBM Plex Sans Condensed"/>
                <a:ea typeface="IBM Plex Sans Condensed"/>
                <a:cs typeface="IBM Plex Sans Condensed"/>
                <a:sym typeface="IBM Plex Sans Condensed"/>
              </a:rPr>
              <a:t>Assignment</a:t>
            </a:r>
            <a:endParaRPr b="1"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Calculate screw axes</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Calculate forward kinematics</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Calculate body jacobian</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Calculate analytical jacobian</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Calculate inverse kinematics</a:t>
            </a:r>
            <a:endParaRPr b="1" sz="1600">
              <a:solidFill>
                <a:schemeClr val="accent2"/>
              </a:solidFill>
              <a:latin typeface="IBM Plex Sans Condensed"/>
              <a:ea typeface="IBM Plex Sans Condensed"/>
              <a:cs typeface="IBM Plex Sans Condensed"/>
              <a:sym typeface="IBM Plex Sans Condensed"/>
            </a:endParaRPr>
          </a:p>
        </p:txBody>
      </p:sp>
      <p:sp>
        <p:nvSpPr>
          <p:cNvPr id="193" name="Google Shape;193;p23"/>
          <p:cNvSpPr/>
          <p:nvPr/>
        </p:nvSpPr>
        <p:spPr>
          <a:xfrm>
            <a:off x="779213" y="3494150"/>
            <a:ext cx="4826100" cy="13020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2"/>
                </a:solidFill>
                <a:latin typeface="IBM Plex Sans Condensed"/>
                <a:ea typeface="IBM Plex Sans Condensed"/>
                <a:cs typeface="IBM Plex Sans Condensed"/>
                <a:sym typeface="IBM Plex Sans Condensed"/>
              </a:rPr>
              <a:t>Lab Report</a:t>
            </a:r>
            <a:endParaRPr b="1"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Explain how each function works</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Explain the difference between space and body frame and why each perspective is important</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Explain the value of the analytical jacobian</a:t>
            </a:r>
            <a:endParaRPr sz="1600">
              <a:solidFill>
                <a:schemeClr val="accent2"/>
              </a:solidFill>
              <a:latin typeface="IBM Plex Sans Condensed"/>
              <a:ea typeface="IBM Plex Sans Condensed"/>
              <a:cs typeface="IBM Plex Sans Condensed"/>
              <a:sym typeface="IBM Plex Sans Condensed"/>
            </a:endParaRPr>
          </a:p>
        </p:txBody>
      </p:sp>
      <p:sp>
        <p:nvSpPr>
          <p:cNvPr id="194" name="Google Shape;194;p23"/>
          <p:cNvSpPr/>
          <p:nvPr/>
        </p:nvSpPr>
        <p:spPr>
          <a:xfrm>
            <a:off x="5827688" y="3494150"/>
            <a:ext cx="2544600" cy="1302000"/>
          </a:xfrm>
          <a:prstGeom prst="roundRect">
            <a:avLst>
              <a:gd fmla="val 21370" name="adj"/>
            </a:avLst>
          </a:prstGeom>
          <a:solidFill>
            <a:schemeClr val="lt1"/>
          </a:solidFill>
          <a:ln>
            <a:noFill/>
          </a:ln>
        </p:spPr>
        <p:txBody>
          <a:bodyPr anchorCtr="0" anchor="ctr" bIns="0" lIns="0" spcFirstLastPara="1" rIns="0" wrap="square" tIns="0">
            <a:noAutofit/>
          </a:bodyPr>
          <a:lstStyle/>
          <a:p>
            <a:pPr indent="0" lvl="0" marL="0" rtl="0" algn="ctr">
              <a:spcBef>
                <a:spcPts val="1000"/>
              </a:spcBef>
              <a:spcAft>
                <a:spcPts val="0"/>
              </a:spcAft>
              <a:buNone/>
            </a:pPr>
            <a:r>
              <a:rPr b="1" lang="en" sz="1600">
                <a:solidFill>
                  <a:schemeClr val="accent2"/>
                </a:solidFill>
                <a:latin typeface="IBM Plex Sans Condensed"/>
                <a:ea typeface="IBM Plex Sans Condensed"/>
                <a:cs typeface="IBM Plex Sans Condensed"/>
                <a:sym typeface="IBM Plex Sans Condensed"/>
              </a:rPr>
              <a:t>Physical Implementation</a:t>
            </a:r>
            <a:endParaRPr b="1"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Forward kinematics</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Inverse kinematics</a:t>
            </a:r>
            <a:endParaRPr sz="1600">
              <a:solidFill>
                <a:schemeClr val="accent2"/>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2"/>
              </a:buClr>
              <a:buSzPts val="1600"/>
              <a:buFont typeface="IBM Plex Sans Condensed"/>
              <a:buChar char="●"/>
            </a:pPr>
            <a:r>
              <a:rPr lang="en" sz="1600">
                <a:solidFill>
                  <a:schemeClr val="accent2"/>
                </a:solidFill>
                <a:latin typeface="IBM Plex Sans Condensed"/>
                <a:ea typeface="IBM Plex Sans Condensed"/>
                <a:cs typeface="IBM Plex Sans Condensed"/>
                <a:sym typeface="IBM Plex Sans Condensed"/>
              </a:rPr>
              <a:t>Avoides Singularities</a:t>
            </a:r>
            <a:endParaRPr sz="1600">
              <a:solidFill>
                <a:schemeClr val="accent2"/>
              </a:solidFill>
              <a:latin typeface="IBM Plex Sans Condensed"/>
              <a:ea typeface="IBM Plex Sans Condensed"/>
              <a:cs typeface="IBM Plex Sans Condensed"/>
              <a:sym typeface="IBM Plex Sans Condensed"/>
            </a:endParaRPr>
          </a:p>
        </p:txBody>
      </p:sp>
      <p:sp>
        <p:nvSpPr>
          <p:cNvPr id="195" name="Google Shape;195;p23"/>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C68"/>
            </a:gs>
            <a:gs pos="58000">
              <a:schemeClr val="accent2"/>
            </a:gs>
            <a:gs pos="100000">
              <a:schemeClr val="accent2"/>
            </a:gs>
          </a:gsLst>
          <a:path path="circle">
            <a:fillToRect l="100%" t="100%"/>
          </a:path>
          <a:tileRect b="-100%" r="-100%"/>
        </a:gradFill>
      </p:bgPr>
    </p:bg>
    <p:spTree>
      <p:nvGrpSpPr>
        <p:cNvPr id="199" name="Shape 199"/>
        <p:cNvGrpSpPr/>
        <p:nvPr/>
      </p:nvGrpSpPr>
      <p:grpSpPr>
        <a:xfrm>
          <a:off x="0" y="0"/>
          <a:ext cx="0" cy="0"/>
          <a:chOff x="0" y="0"/>
          <a:chExt cx="0" cy="0"/>
        </a:xfrm>
      </p:grpSpPr>
      <p:sp>
        <p:nvSpPr>
          <p:cNvPr id="200" name="Google Shape;200;p24"/>
          <p:cNvSpPr/>
          <p:nvPr/>
        </p:nvSpPr>
        <p:spPr>
          <a:xfrm>
            <a:off x="2303075" y="4496725"/>
            <a:ext cx="4537800" cy="329700"/>
          </a:xfrm>
          <a:prstGeom prst="roundRect">
            <a:avLst>
              <a:gd fmla="val 21370" name="adj"/>
            </a:avLst>
          </a:prstGeom>
          <a:solidFill>
            <a:schemeClr val="dk1"/>
          </a:solidFill>
          <a:ln>
            <a:noFill/>
          </a:ln>
        </p:spPr>
        <p:txBody>
          <a:bodyPr anchorCtr="0" anchor="ctr" bIns="0" lIns="91425" spcFirstLastPara="1" rIns="91425" wrap="square" tIns="91425">
            <a:noAutofit/>
          </a:bodyPr>
          <a:lstStyle/>
          <a:p>
            <a:pPr indent="0" lvl="0" marL="0" rtl="0" algn="ctr">
              <a:lnSpc>
                <a:spcPct val="115000"/>
              </a:lnSpc>
              <a:spcBef>
                <a:spcPts val="0"/>
              </a:spcBef>
              <a:spcAft>
                <a:spcPts val="800"/>
              </a:spcAft>
              <a:buNone/>
            </a:pPr>
            <a:r>
              <a:rPr lang="en" sz="1800">
                <a:solidFill>
                  <a:schemeClr val="accent2"/>
                </a:solidFill>
                <a:latin typeface="IBM Plex Sans Condensed"/>
                <a:ea typeface="IBM Plex Sans Condensed"/>
                <a:cs typeface="IBM Plex Sans Condensed"/>
                <a:sym typeface="IBM Plex Sans Condensed"/>
              </a:rPr>
              <a:t>Inverse kin to trace a path</a:t>
            </a:r>
            <a:endParaRPr sz="1800">
              <a:solidFill>
                <a:schemeClr val="accent2"/>
              </a:solidFill>
              <a:latin typeface="IBM Plex Sans Condensed"/>
              <a:ea typeface="IBM Plex Sans Condensed"/>
              <a:cs typeface="IBM Plex Sans Condensed"/>
              <a:sym typeface="IBM Plex Sans Condensed"/>
            </a:endParaRPr>
          </a:p>
        </p:txBody>
      </p:sp>
      <p:sp>
        <p:nvSpPr>
          <p:cNvPr id="201" name="Google Shape;201;p24"/>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Lab 2 : Basic Kinematics in Body Frame</a:t>
            </a:r>
            <a:endParaRPr/>
          </a:p>
        </p:txBody>
      </p:sp>
      <p:pic>
        <p:nvPicPr>
          <p:cNvPr id="202" name="Google Shape;202;p24"/>
          <p:cNvPicPr preferRelativeResize="0"/>
          <p:nvPr/>
        </p:nvPicPr>
        <p:blipFill>
          <a:blip r:embed="rId3">
            <a:alphaModFix/>
          </a:blip>
          <a:stretch>
            <a:fillRect/>
          </a:stretch>
        </p:blipFill>
        <p:spPr>
          <a:xfrm>
            <a:off x="2303063" y="1156100"/>
            <a:ext cx="4537875" cy="3340622"/>
          </a:xfrm>
          <a:prstGeom prst="rect">
            <a:avLst/>
          </a:prstGeom>
          <a:noFill/>
          <a:ln>
            <a:noFill/>
          </a:ln>
        </p:spPr>
      </p:pic>
      <p:sp>
        <p:nvSpPr>
          <p:cNvPr id="203" name="Google Shape;203;p2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659"/>
            </a:gs>
            <a:gs pos="58000">
              <a:schemeClr val="accent4"/>
            </a:gs>
            <a:gs pos="100000">
              <a:schemeClr val="accent4"/>
            </a:gs>
          </a:gsLst>
          <a:path path="circle">
            <a:fillToRect l="100%" t="100%"/>
          </a:path>
          <a:tileRect b="-100%" r="-100%"/>
        </a:gradFill>
      </p:bgPr>
    </p:bg>
    <p:spTree>
      <p:nvGrpSpPr>
        <p:cNvPr id="207" name="Shape 207"/>
        <p:cNvGrpSpPr/>
        <p:nvPr/>
      </p:nvGrpSpPr>
      <p:grpSpPr>
        <a:xfrm>
          <a:off x="0" y="0"/>
          <a:ext cx="0" cy="0"/>
          <a:chOff x="0" y="0"/>
          <a:chExt cx="0" cy="0"/>
        </a:xfrm>
      </p:grpSpPr>
      <p:sp>
        <p:nvSpPr>
          <p:cNvPr id="208" name="Google Shape;208;p25"/>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Lab 3 : Dynamics</a:t>
            </a:r>
            <a:endParaRPr/>
          </a:p>
        </p:txBody>
      </p:sp>
      <p:sp>
        <p:nvSpPr>
          <p:cNvPr id="209" name="Google Shape;209;p25"/>
          <p:cNvSpPr txBox="1"/>
          <p:nvPr>
            <p:ph idx="1" type="body"/>
          </p:nvPr>
        </p:nvSpPr>
        <p:spPr>
          <a:xfrm>
            <a:off x="638975" y="5250775"/>
            <a:ext cx="4975500" cy="3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Assignments:</a:t>
            </a:r>
            <a:endParaRPr/>
          </a:p>
          <a:p>
            <a:pPr indent="-381000" lvl="0" marL="457200" rtl="0" algn="l">
              <a:spcBef>
                <a:spcPts val="800"/>
              </a:spcBef>
              <a:spcAft>
                <a:spcPts val="0"/>
              </a:spcAft>
              <a:buSzPts val="2400"/>
              <a:buChar char="-"/>
            </a:pPr>
            <a:r>
              <a:rPr lang="en"/>
              <a:t>Check Forward Dynamics</a:t>
            </a:r>
            <a:endParaRPr/>
          </a:p>
          <a:p>
            <a:pPr indent="-381000" lvl="0" marL="457200" rtl="0" algn="l">
              <a:spcBef>
                <a:spcPts val="800"/>
              </a:spcBef>
              <a:spcAft>
                <a:spcPts val="0"/>
              </a:spcAft>
              <a:buSzPts val="2400"/>
              <a:buChar char="-"/>
            </a:pPr>
            <a:r>
              <a:rPr lang="en"/>
              <a:t>Check Inverse Dynamics</a:t>
            </a:r>
            <a:endParaRPr/>
          </a:p>
          <a:p>
            <a:pPr indent="-381000" lvl="0" marL="457200" rtl="0" algn="l">
              <a:spcBef>
                <a:spcPts val="800"/>
              </a:spcBef>
              <a:spcAft>
                <a:spcPts val="800"/>
              </a:spcAft>
              <a:buSzPts val="2400"/>
              <a:buChar char="-"/>
            </a:pPr>
            <a:r>
              <a:rPr lang="en"/>
              <a:t>Build Wrench to Control the Motion between Set Points</a:t>
            </a:r>
            <a:endParaRPr/>
          </a:p>
        </p:txBody>
      </p:sp>
      <p:sp>
        <p:nvSpPr>
          <p:cNvPr id="210" name="Google Shape;210;p25"/>
          <p:cNvSpPr/>
          <p:nvPr/>
        </p:nvSpPr>
        <p:spPr>
          <a:xfrm>
            <a:off x="779100" y="1277750"/>
            <a:ext cx="7593300" cy="329700"/>
          </a:xfrm>
          <a:prstGeom prst="roundRect">
            <a:avLst>
              <a:gd fmla="val 21370" name="adj"/>
            </a:avLst>
          </a:prstGeom>
          <a:solidFill>
            <a:schemeClr val="dk1"/>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accent4"/>
                </a:solidFill>
                <a:latin typeface="IBM Plex Sans Condensed"/>
                <a:ea typeface="IBM Plex Sans Condensed"/>
                <a:cs typeface="IBM Plex Sans Condensed"/>
                <a:sym typeface="IBM Plex Sans Condensed"/>
              </a:rPr>
              <a:t>OBJECTIVE: </a:t>
            </a:r>
            <a:r>
              <a:rPr lang="en" sz="1600">
                <a:solidFill>
                  <a:schemeClr val="accent4"/>
                </a:solidFill>
                <a:latin typeface="IBM Plex Sans Condensed"/>
                <a:ea typeface="IBM Plex Sans Condensed"/>
                <a:cs typeface="IBM Plex Sans Condensed"/>
                <a:sym typeface="IBM Plex Sans Condensed"/>
              </a:rPr>
              <a:t>Understand the importance &amp; how to calculate forward &amp; inverse dynamics</a:t>
            </a:r>
            <a:endParaRPr sz="1600">
              <a:solidFill>
                <a:schemeClr val="accent4"/>
              </a:solidFill>
              <a:latin typeface="IBM Plex Sans Condensed"/>
              <a:ea typeface="IBM Plex Sans Condensed"/>
              <a:cs typeface="IBM Plex Sans Condensed"/>
              <a:sym typeface="IBM Plex Sans Condensed"/>
            </a:endParaRPr>
          </a:p>
        </p:txBody>
      </p:sp>
      <p:sp>
        <p:nvSpPr>
          <p:cNvPr id="211" name="Google Shape;211;p25"/>
          <p:cNvSpPr/>
          <p:nvPr/>
        </p:nvSpPr>
        <p:spPr>
          <a:xfrm>
            <a:off x="779100" y="1729100"/>
            <a:ext cx="3045600" cy="1643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4"/>
                </a:solidFill>
                <a:latin typeface="IBM Plex Sans Condensed"/>
                <a:ea typeface="IBM Plex Sans Condensed"/>
                <a:cs typeface="IBM Plex Sans Condensed"/>
                <a:sym typeface="IBM Plex Sans Condensed"/>
              </a:rPr>
              <a:t>Given</a:t>
            </a:r>
            <a:endParaRPr b="1"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RVC2</a:t>
            </a:r>
            <a:endParaRPr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Lab3.m template code</a:t>
            </a:r>
            <a:endParaRPr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Files from previous labs</a:t>
            </a:r>
            <a:endParaRPr sz="1600">
              <a:solidFill>
                <a:schemeClr val="accent4"/>
              </a:solidFill>
              <a:latin typeface="IBM Plex Sans Condensed"/>
              <a:ea typeface="IBM Plex Sans Condensed"/>
              <a:cs typeface="IBM Plex Sans Condensed"/>
              <a:sym typeface="IBM Plex Sans Condensed"/>
            </a:endParaRPr>
          </a:p>
        </p:txBody>
      </p:sp>
      <p:sp>
        <p:nvSpPr>
          <p:cNvPr id="212" name="Google Shape;212;p25"/>
          <p:cNvSpPr/>
          <p:nvPr/>
        </p:nvSpPr>
        <p:spPr>
          <a:xfrm>
            <a:off x="4038975" y="1729100"/>
            <a:ext cx="4333200" cy="1643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0"/>
              </a:spcBef>
              <a:spcAft>
                <a:spcPts val="0"/>
              </a:spcAft>
              <a:buNone/>
            </a:pPr>
            <a:r>
              <a:rPr b="1" lang="en" sz="1600">
                <a:solidFill>
                  <a:schemeClr val="accent4"/>
                </a:solidFill>
                <a:latin typeface="IBM Plex Sans Condensed"/>
                <a:ea typeface="IBM Plex Sans Condensed"/>
                <a:cs typeface="IBM Plex Sans Condensed"/>
                <a:sym typeface="IBM Plex Sans Condensed"/>
              </a:rPr>
              <a:t>Assignment</a:t>
            </a:r>
            <a:endParaRPr b="1"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Calculate transforms b/w links</a:t>
            </a:r>
            <a:endParaRPr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Calculate spatial </a:t>
            </a:r>
            <a:r>
              <a:rPr lang="en" sz="1600">
                <a:solidFill>
                  <a:schemeClr val="accent4"/>
                </a:solidFill>
                <a:latin typeface="IBM Plex Sans Condensed"/>
                <a:ea typeface="IBM Plex Sans Condensed"/>
                <a:cs typeface="IBM Plex Sans Condensed"/>
                <a:sym typeface="IBM Plex Sans Condensed"/>
              </a:rPr>
              <a:t>inertia</a:t>
            </a:r>
            <a:r>
              <a:rPr lang="en" sz="1600">
                <a:solidFill>
                  <a:schemeClr val="accent4"/>
                </a:solidFill>
                <a:latin typeface="IBM Plex Sans Condensed"/>
                <a:ea typeface="IBM Plex Sans Condensed"/>
                <a:cs typeface="IBM Plex Sans Condensed"/>
                <a:sym typeface="IBM Plex Sans Condensed"/>
              </a:rPr>
              <a:t> matrices</a:t>
            </a:r>
            <a:endParaRPr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Check forward dynamics</a:t>
            </a:r>
            <a:endParaRPr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Check inverse dynamics</a:t>
            </a:r>
            <a:endParaRPr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Calculate wrench to </a:t>
            </a:r>
            <a:r>
              <a:rPr lang="en" sz="1600">
                <a:solidFill>
                  <a:schemeClr val="accent4"/>
                </a:solidFill>
                <a:latin typeface="IBM Plex Sans Condensed"/>
                <a:ea typeface="IBM Plex Sans Condensed"/>
                <a:cs typeface="IBM Plex Sans Condensed"/>
                <a:sym typeface="IBM Plex Sans Condensed"/>
              </a:rPr>
              <a:t>control</a:t>
            </a:r>
            <a:r>
              <a:rPr lang="en" sz="1600">
                <a:solidFill>
                  <a:schemeClr val="accent4"/>
                </a:solidFill>
                <a:latin typeface="IBM Plex Sans Condensed"/>
                <a:ea typeface="IBM Plex Sans Condensed"/>
                <a:cs typeface="IBM Plex Sans Condensed"/>
                <a:sym typeface="IBM Plex Sans Condensed"/>
              </a:rPr>
              <a:t> motion</a:t>
            </a:r>
            <a:endParaRPr b="1" sz="1600">
              <a:solidFill>
                <a:schemeClr val="accent4"/>
              </a:solidFill>
              <a:latin typeface="IBM Plex Sans Condensed"/>
              <a:ea typeface="IBM Plex Sans Condensed"/>
              <a:cs typeface="IBM Plex Sans Condensed"/>
              <a:sym typeface="IBM Plex Sans Condensed"/>
            </a:endParaRPr>
          </a:p>
        </p:txBody>
      </p:sp>
      <p:sp>
        <p:nvSpPr>
          <p:cNvPr id="213" name="Google Shape;213;p25"/>
          <p:cNvSpPr/>
          <p:nvPr/>
        </p:nvSpPr>
        <p:spPr>
          <a:xfrm>
            <a:off x="779225" y="3507400"/>
            <a:ext cx="4826100" cy="1136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4"/>
                </a:solidFill>
                <a:latin typeface="IBM Plex Sans Condensed"/>
                <a:ea typeface="IBM Plex Sans Condensed"/>
                <a:cs typeface="IBM Plex Sans Condensed"/>
                <a:sym typeface="IBM Plex Sans Condensed"/>
              </a:rPr>
              <a:t>Lab Report</a:t>
            </a:r>
            <a:endParaRPr b="1"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Explain what dynamics is and why it’s important to robotics</a:t>
            </a:r>
            <a:endParaRPr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Explain each check/test’s value</a:t>
            </a:r>
            <a:endParaRPr sz="1600">
              <a:solidFill>
                <a:schemeClr val="accent4"/>
              </a:solidFill>
              <a:latin typeface="IBM Plex Sans Condensed"/>
              <a:ea typeface="IBM Plex Sans Condensed"/>
              <a:cs typeface="IBM Plex Sans Condensed"/>
              <a:sym typeface="IBM Plex Sans Condensed"/>
            </a:endParaRPr>
          </a:p>
        </p:txBody>
      </p:sp>
      <p:sp>
        <p:nvSpPr>
          <p:cNvPr id="214" name="Google Shape;214;p25"/>
          <p:cNvSpPr/>
          <p:nvPr/>
        </p:nvSpPr>
        <p:spPr>
          <a:xfrm>
            <a:off x="5827700" y="3507400"/>
            <a:ext cx="2544600" cy="1136400"/>
          </a:xfrm>
          <a:prstGeom prst="roundRect">
            <a:avLst>
              <a:gd fmla="val 21370" name="adj"/>
            </a:avLst>
          </a:prstGeom>
          <a:solidFill>
            <a:schemeClr val="lt1"/>
          </a:solidFill>
          <a:ln>
            <a:noFill/>
          </a:ln>
        </p:spPr>
        <p:txBody>
          <a:bodyPr anchorCtr="0" anchor="ctr" bIns="0" lIns="0" spcFirstLastPara="1" rIns="0" wrap="square" tIns="0">
            <a:noAutofit/>
          </a:bodyPr>
          <a:lstStyle/>
          <a:p>
            <a:pPr indent="0" lvl="0" marL="0" rtl="0" algn="ctr">
              <a:spcBef>
                <a:spcPts val="1000"/>
              </a:spcBef>
              <a:spcAft>
                <a:spcPts val="0"/>
              </a:spcAft>
              <a:buNone/>
            </a:pPr>
            <a:r>
              <a:rPr b="1" lang="en" sz="1600">
                <a:solidFill>
                  <a:schemeClr val="accent4"/>
                </a:solidFill>
                <a:latin typeface="IBM Plex Sans Condensed"/>
                <a:ea typeface="IBM Plex Sans Condensed"/>
                <a:cs typeface="IBM Plex Sans Condensed"/>
                <a:sym typeface="IBM Plex Sans Condensed"/>
              </a:rPr>
              <a:t>Physical Implementation</a:t>
            </a:r>
            <a:endParaRPr b="1" sz="1600">
              <a:solidFill>
                <a:schemeClr val="accent4"/>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4"/>
              </a:buClr>
              <a:buSzPts val="1600"/>
              <a:buFont typeface="IBM Plex Sans Condensed"/>
              <a:buChar char="●"/>
            </a:pPr>
            <a:r>
              <a:rPr lang="en" sz="1600">
                <a:solidFill>
                  <a:schemeClr val="accent4"/>
                </a:solidFill>
                <a:latin typeface="IBM Plex Sans Condensed"/>
                <a:ea typeface="IBM Plex Sans Condensed"/>
                <a:cs typeface="IBM Plex Sans Condensed"/>
                <a:sym typeface="IBM Plex Sans Condensed"/>
              </a:rPr>
              <a:t>Smooth motions to each setpoint</a:t>
            </a:r>
            <a:endParaRPr sz="1600">
              <a:solidFill>
                <a:schemeClr val="accent4"/>
              </a:solidFill>
              <a:latin typeface="IBM Plex Sans Condensed"/>
              <a:ea typeface="IBM Plex Sans Condensed"/>
              <a:cs typeface="IBM Plex Sans Condensed"/>
              <a:sym typeface="IBM Plex Sans Condensed"/>
            </a:endParaRPr>
          </a:p>
        </p:txBody>
      </p:sp>
      <p:sp>
        <p:nvSpPr>
          <p:cNvPr id="215" name="Google Shape;215;p25"/>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659"/>
            </a:gs>
            <a:gs pos="58000">
              <a:schemeClr val="accent4"/>
            </a:gs>
            <a:gs pos="100000">
              <a:schemeClr val="accent4"/>
            </a:gs>
          </a:gsLst>
          <a:path path="circle">
            <a:fillToRect l="100%" t="100%"/>
          </a:path>
          <a:tileRect b="-100%" r="-100%"/>
        </a:gradFill>
      </p:bgPr>
    </p:bg>
    <p:spTree>
      <p:nvGrpSpPr>
        <p:cNvPr id="219" name="Shape 219"/>
        <p:cNvGrpSpPr/>
        <p:nvPr/>
      </p:nvGrpSpPr>
      <p:grpSpPr>
        <a:xfrm>
          <a:off x="0" y="0"/>
          <a:ext cx="0" cy="0"/>
          <a:chOff x="0" y="0"/>
          <a:chExt cx="0" cy="0"/>
        </a:xfrm>
      </p:grpSpPr>
      <p:sp>
        <p:nvSpPr>
          <p:cNvPr id="220" name="Google Shape;220;p26"/>
          <p:cNvSpPr/>
          <p:nvPr/>
        </p:nvSpPr>
        <p:spPr>
          <a:xfrm>
            <a:off x="2259300" y="4513200"/>
            <a:ext cx="4625400" cy="329700"/>
          </a:xfrm>
          <a:prstGeom prst="roundRect">
            <a:avLst>
              <a:gd fmla="val 21370" name="adj"/>
            </a:avLst>
          </a:prstGeom>
          <a:solidFill>
            <a:schemeClr val="dk1"/>
          </a:solidFill>
          <a:ln>
            <a:noFill/>
          </a:ln>
        </p:spPr>
        <p:txBody>
          <a:bodyPr anchorCtr="0" anchor="ctr" bIns="0" lIns="91425" spcFirstLastPara="1" rIns="91425" wrap="square" tIns="91425">
            <a:noAutofit/>
          </a:bodyPr>
          <a:lstStyle/>
          <a:p>
            <a:pPr indent="0" lvl="0" marL="0" rtl="0" algn="ctr">
              <a:lnSpc>
                <a:spcPct val="115000"/>
              </a:lnSpc>
              <a:spcBef>
                <a:spcPts val="0"/>
              </a:spcBef>
              <a:spcAft>
                <a:spcPts val="800"/>
              </a:spcAft>
              <a:buNone/>
            </a:pPr>
            <a:r>
              <a:rPr lang="en" sz="1800">
                <a:solidFill>
                  <a:schemeClr val="accent4"/>
                </a:solidFill>
                <a:latin typeface="IBM Plex Sans Condensed"/>
                <a:ea typeface="IBM Plex Sans Condensed"/>
                <a:cs typeface="IBM Plex Sans Condensed"/>
                <a:sym typeface="IBM Plex Sans Condensed"/>
              </a:rPr>
              <a:t>Inverse Dynamics to smoothly trace a path</a:t>
            </a:r>
            <a:endParaRPr sz="1800">
              <a:solidFill>
                <a:schemeClr val="accent4"/>
              </a:solidFill>
              <a:latin typeface="IBM Plex Sans Condensed"/>
              <a:ea typeface="IBM Plex Sans Condensed"/>
              <a:cs typeface="IBM Plex Sans Condensed"/>
              <a:sym typeface="IBM Plex Sans Condensed"/>
            </a:endParaRPr>
          </a:p>
        </p:txBody>
      </p:sp>
      <p:sp>
        <p:nvSpPr>
          <p:cNvPr id="221" name="Google Shape;221;p26"/>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Lab 3 : Dynamics</a:t>
            </a:r>
            <a:endParaRPr/>
          </a:p>
        </p:txBody>
      </p:sp>
      <p:pic>
        <p:nvPicPr>
          <p:cNvPr id="222" name="Google Shape;222;p26"/>
          <p:cNvPicPr preferRelativeResize="0"/>
          <p:nvPr/>
        </p:nvPicPr>
        <p:blipFill rotWithShape="1">
          <a:blip r:embed="rId3">
            <a:alphaModFix/>
          </a:blip>
          <a:srcRect b="0" l="5656" r="6516" t="0"/>
          <a:stretch/>
        </p:blipFill>
        <p:spPr>
          <a:xfrm>
            <a:off x="2259285" y="1156100"/>
            <a:ext cx="4625431" cy="3357100"/>
          </a:xfrm>
          <a:prstGeom prst="rect">
            <a:avLst/>
          </a:prstGeom>
          <a:noFill/>
          <a:ln>
            <a:noFill/>
          </a:ln>
        </p:spPr>
      </p:pic>
      <p:sp>
        <p:nvSpPr>
          <p:cNvPr id="223" name="Google Shape;223;p2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227" name="Shape 227"/>
        <p:cNvGrpSpPr/>
        <p:nvPr/>
      </p:nvGrpSpPr>
      <p:grpSpPr>
        <a:xfrm>
          <a:off x="0" y="0"/>
          <a:ext cx="0" cy="0"/>
          <a:chOff x="0" y="0"/>
          <a:chExt cx="0" cy="0"/>
        </a:xfrm>
      </p:grpSpPr>
      <p:sp>
        <p:nvSpPr>
          <p:cNvPr id="228" name="Google Shape;228;p27"/>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Lab 4 : Pick and Place</a:t>
            </a:r>
            <a:endParaRPr/>
          </a:p>
        </p:txBody>
      </p:sp>
      <p:sp>
        <p:nvSpPr>
          <p:cNvPr id="229" name="Google Shape;229;p2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7"/>
          <p:cNvSpPr/>
          <p:nvPr/>
        </p:nvSpPr>
        <p:spPr>
          <a:xfrm>
            <a:off x="779100" y="1277750"/>
            <a:ext cx="7593300" cy="329700"/>
          </a:xfrm>
          <a:prstGeom prst="roundRect">
            <a:avLst>
              <a:gd fmla="val 21370" name="adj"/>
            </a:avLst>
          </a:prstGeom>
          <a:solidFill>
            <a:schemeClr val="dk1"/>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accent5"/>
                </a:solidFill>
                <a:latin typeface="IBM Plex Sans Condensed"/>
                <a:ea typeface="IBM Plex Sans Condensed"/>
                <a:cs typeface="IBM Plex Sans Condensed"/>
                <a:sym typeface="IBM Plex Sans Condensed"/>
              </a:rPr>
              <a:t>OBJECTIVE: </a:t>
            </a:r>
            <a:r>
              <a:rPr lang="en" sz="1600">
                <a:solidFill>
                  <a:schemeClr val="accent5"/>
                </a:solidFill>
                <a:latin typeface="IBM Plex Sans Condensed"/>
                <a:ea typeface="IBM Plex Sans Condensed"/>
                <a:cs typeface="IBM Plex Sans Condensed"/>
                <a:sym typeface="IBM Plex Sans Condensed"/>
              </a:rPr>
              <a:t>Combine previous knowledge with computer vision to sort objects</a:t>
            </a:r>
            <a:endParaRPr sz="1600">
              <a:solidFill>
                <a:schemeClr val="accent5"/>
              </a:solidFill>
              <a:latin typeface="IBM Plex Sans Condensed"/>
              <a:ea typeface="IBM Plex Sans Condensed"/>
              <a:cs typeface="IBM Plex Sans Condensed"/>
              <a:sym typeface="IBM Plex Sans Condensed"/>
            </a:endParaRPr>
          </a:p>
        </p:txBody>
      </p:sp>
      <p:sp>
        <p:nvSpPr>
          <p:cNvPr id="231" name="Google Shape;231;p27"/>
          <p:cNvSpPr/>
          <p:nvPr/>
        </p:nvSpPr>
        <p:spPr>
          <a:xfrm>
            <a:off x="779100" y="1729100"/>
            <a:ext cx="3045600" cy="1778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5"/>
                </a:solidFill>
                <a:latin typeface="IBM Plex Sans Condensed"/>
                <a:ea typeface="IBM Plex Sans Condensed"/>
                <a:cs typeface="IBM Plex Sans Condensed"/>
                <a:sym typeface="IBM Plex Sans Condensed"/>
              </a:rPr>
              <a:t>Given</a:t>
            </a:r>
            <a:endParaRPr b="1" sz="1600">
              <a:solidFill>
                <a:schemeClr val="accent5"/>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5"/>
              </a:buClr>
              <a:buSzPts val="1600"/>
              <a:buFont typeface="IBM Plex Sans Condensed"/>
              <a:buChar char="●"/>
            </a:pPr>
            <a:r>
              <a:rPr lang="en" sz="1600">
                <a:solidFill>
                  <a:schemeClr val="accent5"/>
                </a:solidFill>
                <a:latin typeface="IBM Plex Sans Condensed"/>
                <a:ea typeface="IBM Plex Sans Condensed"/>
                <a:cs typeface="IBM Plex Sans Condensed"/>
                <a:sym typeface="IBM Plex Sans Condensed"/>
              </a:rPr>
              <a:t>RVC2</a:t>
            </a:r>
            <a:endParaRPr sz="1600">
              <a:solidFill>
                <a:schemeClr val="accent5"/>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5"/>
              </a:buClr>
              <a:buSzPts val="1600"/>
              <a:buFont typeface="IBM Plex Sans Condensed"/>
              <a:buChar char="●"/>
            </a:pPr>
            <a:r>
              <a:rPr lang="en" sz="1600">
                <a:solidFill>
                  <a:schemeClr val="accent5"/>
                </a:solidFill>
                <a:latin typeface="IBM Plex Sans Condensed"/>
                <a:ea typeface="IBM Plex Sans Condensed"/>
                <a:cs typeface="IBM Plex Sans Condensed"/>
                <a:sym typeface="IBM Plex Sans Condensed"/>
              </a:rPr>
              <a:t>Files from previous labs</a:t>
            </a:r>
            <a:endParaRPr sz="1600">
              <a:solidFill>
                <a:schemeClr val="accent5"/>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5"/>
              </a:buClr>
              <a:buSzPts val="1600"/>
              <a:buFont typeface="IBM Plex Sans Condensed"/>
              <a:buChar char="●"/>
            </a:pPr>
            <a:r>
              <a:rPr lang="en" sz="1600">
                <a:solidFill>
                  <a:schemeClr val="accent5"/>
                </a:solidFill>
                <a:latin typeface="IBM Plex Sans Condensed"/>
                <a:ea typeface="IBM Plex Sans Condensed"/>
                <a:cs typeface="IBM Plex Sans Condensed"/>
                <a:sym typeface="IBM Plex Sans Condensed"/>
              </a:rPr>
              <a:t>Built-In Matlab Camera Toolbox</a:t>
            </a:r>
            <a:endParaRPr sz="1600">
              <a:solidFill>
                <a:schemeClr val="accent5"/>
              </a:solidFill>
              <a:latin typeface="IBM Plex Sans Condensed"/>
              <a:ea typeface="IBM Plex Sans Condensed"/>
              <a:cs typeface="IBM Plex Sans Condensed"/>
              <a:sym typeface="IBM Plex Sans Condensed"/>
            </a:endParaRPr>
          </a:p>
        </p:txBody>
      </p:sp>
      <p:sp>
        <p:nvSpPr>
          <p:cNvPr id="232" name="Google Shape;232;p27"/>
          <p:cNvSpPr/>
          <p:nvPr/>
        </p:nvSpPr>
        <p:spPr>
          <a:xfrm>
            <a:off x="4038975" y="1729100"/>
            <a:ext cx="4333200" cy="1778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0"/>
              </a:spcBef>
              <a:spcAft>
                <a:spcPts val="0"/>
              </a:spcAft>
              <a:buNone/>
            </a:pPr>
            <a:r>
              <a:rPr b="1" lang="en" sz="1600">
                <a:solidFill>
                  <a:schemeClr val="accent5"/>
                </a:solidFill>
                <a:latin typeface="IBM Plex Sans Condensed"/>
                <a:ea typeface="IBM Plex Sans Condensed"/>
                <a:cs typeface="IBM Plex Sans Condensed"/>
                <a:sym typeface="IBM Plex Sans Condensed"/>
              </a:rPr>
              <a:t>Assignment</a:t>
            </a:r>
            <a:endParaRPr b="1" sz="1600">
              <a:solidFill>
                <a:schemeClr val="accent5"/>
              </a:solidFill>
              <a:latin typeface="IBM Plex Sans Condensed"/>
              <a:ea typeface="IBM Plex Sans Condensed"/>
              <a:cs typeface="IBM Plex Sans Condensed"/>
              <a:sym typeface="IBM Plex Sans Condensed"/>
            </a:endParaRPr>
          </a:p>
          <a:p>
            <a:pPr indent="-327025" lvl="0" marL="457200" rtl="0" algn="l">
              <a:spcBef>
                <a:spcPts val="0"/>
              </a:spcBef>
              <a:spcAft>
                <a:spcPts val="0"/>
              </a:spcAft>
              <a:buClr>
                <a:schemeClr val="accent5"/>
              </a:buClr>
              <a:buSzPts val="1550"/>
              <a:buFont typeface="IBM Plex Sans Condensed"/>
              <a:buChar char="●"/>
            </a:pPr>
            <a:r>
              <a:rPr lang="en" sz="1550">
                <a:solidFill>
                  <a:schemeClr val="accent5"/>
                </a:solidFill>
                <a:latin typeface="IBM Plex Sans Condensed"/>
                <a:ea typeface="IBM Plex Sans Condensed"/>
                <a:cs typeface="IBM Plex Sans Condensed"/>
                <a:sym typeface="IBM Plex Sans Condensed"/>
              </a:rPr>
              <a:t>Calibrate Camera</a:t>
            </a:r>
            <a:endParaRPr sz="1550">
              <a:solidFill>
                <a:schemeClr val="accent5"/>
              </a:solidFill>
              <a:latin typeface="IBM Plex Sans Condensed"/>
              <a:ea typeface="IBM Plex Sans Condensed"/>
              <a:cs typeface="IBM Plex Sans Condensed"/>
              <a:sym typeface="IBM Plex Sans Condensed"/>
            </a:endParaRPr>
          </a:p>
          <a:p>
            <a:pPr indent="-327025" lvl="0" marL="457200" rtl="0" algn="l">
              <a:spcBef>
                <a:spcPts val="0"/>
              </a:spcBef>
              <a:spcAft>
                <a:spcPts val="0"/>
              </a:spcAft>
              <a:buClr>
                <a:schemeClr val="accent5"/>
              </a:buClr>
              <a:buSzPts val="1550"/>
              <a:buFont typeface="IBM Plex Sans Condensed"/>
              <a:buChar char="●"/>
            </a:pPr>
            <a:r>
              <a:rPr lang="en" sz="1550">
                <a:solidFill>
                  <a:schemeClr val="accent5"/>
                </a:solidFill>
                <a:latin typeface="IBM Plex Sans Condensed"/>
                <a:ea typeface="IBM Plex Sans Condensed"/>
                <a:cs typeface="IBM Plex Sans Condensed"/>
                <a:sym typeface="IBM Plex Sans Condensed"/>
              </a:rPr>
              <a:t>Create masks </a:t>
            </a:r>
            <a:endParaRPr sz="1550">
              <a:solidFill>
                <a:schemeClr val="accent5"/>
              </a:solidFill>
              <a:latin typeface="IBM Plex Sans Condensed"/>
              <a:ea typeface="IBM Plex Sans Condensed"/>
              <a:cs typeface="IBM Plex Sans Condensed"/>
              <a:sym typeface="IBM Plex Sans Condensed"/>
            </a:endParaRPr>
          </a:p>
          <a:p>
            <a:pPr indent="-327025" lvl="0" marL="457200" rtl="0" algn="l">
              <a:spcBef>
                <a:spcPts val="0"/>
              </a:spcBef>
              <a:spcAft>
                <a:spcPts val="0"/>
              </a:spcAft>
              <a:buClr>
                <a:schemeClr val="accent5"/>
              </a:buClr>
              <a:buSzPts val="1550"/>
              <a:buFont typeface="IBM Plex Sans Condensed"/>
              <a:buChar char="●"/>
            </a:pPr>
            <a:r>
              <a:rPr lang="en" sz="1550">
                <a:solidFill>
                  <a:schemeClr val="accent5"/>
                </a:solidFill>
                <a:latin typeface="IBM Plex Sans Condensed"/>
                <a:ea typeface="IBM Plex Sans Condensed"/>
                <a:cs typeface="IBM Plex Sans Condensed"/>
                <a:sym typeface="IBM Plex Sans Condensed"/>
              </a:rPr>
              <a:t>Calculate transformations wrt camera position</a:t>
            </a:r>
            <a:endParaRPr sz="1550">
              <a:solidFill>
                <a:schemeClr val="accent5"/>
              </a:solidFill>
              <a:latin typeface="IBM Plex Sans Condensed"/>
              <a:ea typeface="IBM Plex Sans Condensed"/>
              <a:cs typeface="IBM Plex Sans Condensed"/>
              <a:sym typeface="IBM Plex Sans Condensed"/>
            </a:endParaRPr>
          </a:p>
          <a:p>
            <a:pPr indent="-327025" lvl="0" marL="457200" rtl="0" algn="l">
              <a:spcBef>
                <a:spcPts val="0"/>
              </a:spcBef>
              <a:spcAft>
                <a:spcPts val="0"/>
              </a:spcAft>
              <a:buClr>
                <a:schemeClr val="accent5"/>
              </a:buClr>
              <a:buSzPts val="1550"/>
              <a:buFont typeface="IBM Plex Sans Condensed"/>
              <a:buChar char="●"/>
            </a:pPr>
            <a:r>
              <a:rPr lang="en" sz="1550">
                <a:solidFill>
                  <a:schemeClr val="accent5"/>
                </a:solidFill>
                <a:latin typeface="IBM Plex Sans Condensed"/>
                <a:ea typeface="IBM Plex Sans Condensed"/>
                <a:cs typeface="IBM Plex Sans Condensed"/>
                <a:sym typeface="IBM Plex Sans Condensed"/>
              </a:rPr>
              <a:t>Develop fluid code to sort objects by size and/or color</a:t>
            </a:r>
            <a:endParaRPr sz="1550">
              <a:solidFill>
                <a:schemeClr val="accent5"/>
              </a:solidFill>
              <a:latin typeface="IBM Plex Sans Condensed"/>
              <a:ea typeface="IBM Plex Sans Condensed"/>
              <a:cs typeface="IBM Plex Sans Condensed"/>
              <a:sym typeface="IBM Plex Sans Condensed"/>
            </a:endParaRPr>
          </a:p>
        </p:txBody>
      </p:sp>
      <p:sp>
        <p:nvSpPr>
          <p:cNvPr id="233" name="Google Shape;233;p27"/>
          <p:cNvSpPr/>
          <p:nvPr/>
        </p:nvSpPr>
        <p:spPr>
          <a:xfrm>
            <a:off x="779225" y="3659800"/>
            <a:ext cx="4826100" cy="11364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5"/>
                </a:solidFill>
                <a:latin typeface="IBM Plex Sans Condensed"/>
                <a:ea typeface="IBM Plex Sans Condensed"/>
                <a:cs typeface="IBM Plex Sans Condensed"/>
                <a:sym typeface="IBM Plex Sans Condensed"/>
              </a:rPr>
              <a:t>Lab Report</a:t>
            </a:r>
            <a:endParaRPr b="1" sz="1600">
              <a:solidFill>
                <a:schemeClr val="accent5"/>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5"/>
              </a:buClr>
              <a:buSzPts val="1600"/>
              <a:buFont typeface="IBM Plex Sans Condensed"/>
              <a:buChar char="●"/>
            </a:pPr>
            <a:r>
              <a:rPr lang="en" sz="1600">
                <a:solidFill>
                  <a:schemeClr val="accent5"/>
                </a:solidFill>
                <a:latin typeface="IBM Plex Sans Condensed"/>
                <a:ea typeface="IBM Plex Sans Condensed"/>
                <a:cs typeface="IBM Plex Sans Condensed"/>
                <a:sym typeface="IBM Plex Sans Condensed"/>
              </a:rPr>
              <a:t>Explain and show how calibration works</a:t>
            </a:r>
            <a:endParaRPr sz="1600">
              <a:solidFill>
                <a:schemeClr val="accent5"/>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5"/>
              </a:buClr>
              <a:buSzPts val="1600"/>
              <a:buFont typeface="IBM Plex Sans Condensed"/>
              <a:buChar char="●"/>
            </a:pPr>
            <a:r>
              <a:rPr lang="en" sz="1600">
                <a:solidFill>
                  <a:schemeClr val="accent5"/>
                </a:solidFill>
                <a:latin typeface="IBM Plex Sans Condensed"/>
                <a:ea typeface="IBM Plex Sans Condensed"/>
                <a:cs typeface="IBM Plex Sans Condensed"/>
                <a:sym typeface="IBM Plex Sans Condensed"/>
              </a:rPr>
              <a:t>Explain and show process of sorting (combines computer vision and previous labs)</a:t>
            </a:r>
            <a:endParaRPr sz="1600">
              <a:solidFill>
                <a:schemeClr val="accent5"/>
              </a:solidFill>
              <a:latin typeface="IBM Plex Sans Condensed"/>
              <a:ea typeface="IBM Plex Sans Condensed"/>
              <a:cs typeface="IBM Plex Sans Condensed"/>
              <a:sym typeface="IBM Plex Sans Condensed"/>
            </a:endParaRPr>
          </a:p>
        </p:txBody>
      </p:sp>
      <p:sp>
        <p:nvSpPr>
          <p:cNvPr id="234" name="Google Shape;234;p27"/>
          <p:cNvSpPr/>
          <p:nvPr/>
        </p:nvSpPr>
        <p:spPr>
          <a:xfrm>
            <a:off x="5827700" y="3659800"/>
            <a:ext cx="2544600" cy="1136400"/>
          </a:xfrm>
          <a:prstGeom prst="roundRect">
            <a:avLst>
              <a:gd fmla="val 21370" name="adj"/>
            </a:avLst>
          </a:prstGeom>
          <a:solidFill>
            <a:schemeClr val="lt1"/>
          </a:solidFill>
          <a:ln>
            <a:noFill/>
          </a:ln>
        </p:spPr>
        <p:txBody>
          <a:bodyPr anchorCtr="0" anchor="ctr" bIns="0" lIns="0" spcFirstLastPara="1" rIns="0" wrap="square" tIns="0">
            <a:noAutofit/>
          </a:bodyPr>
          <a:lstStyle/>
          <a:p>
            <a:pPr indent="0" lvl="0" marL="0" rtl="0" algn="ctr">
              <a:spcBef>
                <a:spcPts val="1000"/>
              </a:spcBef>
              <a:spcAft>
                <a:spcPts val="0"/>
              </a:spcAft>
              <a:buNone/>
            </a:pPr>
            <a:r>
              <a:rPr b="1" lang="en" sz="1600">
                <a:solidFill>
                  <a:schemeClr val="accent5"/>
                </a:solidFill>
                <a:latin typeface="IBM Plex Sans Condensed"/>
                <a:ea typeface="IBM Plex Sans Condensed"/>
                <a:cs typeface="IBM Plex Sans Condensed"/>
                <a:sym typeface="IBM Plex Sans Condensed"/>
              </a:rPr>
              <a:t>Physical Implementation</a:t>
            </a:r>
            <a:endParaRPr b="1" sz="1600">
              <a:solidFill>
                <a:schemeClr val="accent5"/>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5"/>
              </a:buClr>
              <a:buSzPts val="1600"/>
              <a:buFont typeface="IBM Plex Sans Condensed"/>
              <a:buChar char="●"/>
            </a:pPr>
            <a:r>
              <a:rPr lang="en" sz="1600">
                <a:solidFill>
                  <a:schemeClr val="accent5"/>
                </a:solidFill>
                <a:latin typeface="IBM Plex Sans Condensed"/>
                <a:ea typeface="IBM Plex Sans Condensed"/>
                <a:cs typeface="IBM Plex Sans Condensed"/>
                <a:sym typeface="IBM Plex Sans Condensed"/>
              </a:rPr>
              <a:t>Sort plates by size and/or color</a:t>
            </a:r>
            <a:endParaRPr sz="1600">
              <a:solidFill>
                <a:schemeClr val="accent5"/>
              </a:solidFill>
              <a:latin typeface="IBM Plex Sans Condensed"/>
              <a:ea typeface="IBM Plex Sans Condensed"/>
              <a:cs typeface="IBM Plex Sans Condensed"/>
              <a:sym typeface="IBM Plex Sans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4506E"/>
            </a:gs>
            <a:gs pos="58000">
              <a:schemeClr val="dk1"/>
            </a:gs>
            <a:gs pos="100000">
              <a:schemeClr val="dk1"/>
            </a:gs>
          </a:gsLst>
          <a:path path="circle">
            <a:fillToRect l="100%" t="100%"/>
          </a:path>
          <a:tileRect b="-100%" r="-100%"/>
        </a:gradFill>
      </p:bgPr>
    </p:bg>
    <p:spTree>
      <p:nvGrpSpPr>
        <p:cNvPr id="238" name="Shape 238"/>
        <p:cNvGrpSpPr/>
        <p:nvPr/>
      </p:nvGrpSpPr>
      <p:grpSpPr>
        <a:xfrm>
          <a:off x="0" y="0"/>
          <a:ext cx="0" cy="0"/>
          <a:chOff x="0" y="0"/>
          <a:chExt cx="0" cy="0"/>
        </a:xfrm>
      </p:grpSpPr>
      <p:sp>
        <p:nvSpPr>
          <p:cNvPr id="239" name="Google Shape;239;p2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8"/>
          <p:cNvSpPr/>
          <p:nvPr/>
        </p:nvSpPr>
        <p:spPr>
          <a:xfrm>
            <a:off x="4849155" y="1277625"/>
            <a:ext cx="3616200" cy="1623600"/>
          </a:xfrm>
          <a:prstGeom prst="roundRect">
            <a:avLst>
              <a:gd fmla="val 9582" name="adj"/>
            </a:avLst>
          </a:prstGeom>
          <a:solidFill>
            <a:schemeClr val="dk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b="1" lang="en" sz="2000">
                <a:solidFill>
                  <a:schemeClr val="accent2"/>
                </a:solidFill>
                <a:latin typeface="IBM Plex Sans Condensed"/>
                <a:ea typeface="IBM Plex Sans Condensed"/>
                <a:cs typeface="IBM Plex Sans Condensed"/>
                <a:sym typeface="IBM Plex Sans Condensed"/>
              </a:rPr>
              <a:t>Quality Assurance</a:t>
            </a:r>
            <a:endParaRPr b="1" sz="2000">
              <a:solidFill>
                <a:schemeClr val="accent2"/>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0"/>
              </a:spcAft>
              <a:buNone/>
            </a:pPr>
            <a:r>
              <a:rPr lang="en" sz="2000">
                <a:solidFill>
                  <a:schemeClr val="accent2"/>
                </a:solidFill>
                <a:latin typeface="IBM Plex Sans Condensed"/>
                <a:ea typeface="IBM Plex Sans Condensed"/>
                <a:cs typeface="IBM Plex Sans Condensed"/>
                <a:sym typeface="IBM Plex Sans Condensed"/>
              </a:rPr>
              <a:t>Create Lab Documents</a:t>
            </a:r>
            <a:endParaRPr sz="2000">
              <a:solidFill>
                <a:schemeClr val="accent2"/>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800"/>
              </a:spcAft>
              <a:buNone/>
            </a:pPr>
            <a:r>
              <a:rPr lang="en" sz="2000">
                <a:solidFill>
                  <a:schemeClr val="accent2"/>
                </a:solidFill>
                <a:latin typeface="IBM Plex Sans Condensed"/>
                <a:ea typeface="IBM Plex Sans Condensed"/>
                <a:cs typeface="IBM Plex Sans Condensed"/>
                <a:sym typeface="IBM Plex Sans Condensed"/>
              </a:rPr>
              <a:t>Run through to ensure a balanced experience</a:t>
            </a:r>
            <a:endParaRPr sz="2000">
              <a:solidFill>
                <a:schemeClr val="accent2"/>
              </a:solidFill>
              <a:latin typeface="IBM Plex Sans Condensed"/>
              <a:ea typeface="IBM Plex Sans Condensed"/>
              <a:cs typeface="IBM Plex Sans Condensed"/>
              <a:sym typeface="IBM Plex Sans Condensed"/>
            </a:endParaRPr>
          </a:p>
        </p:txBody>
      </p:sp>
      <p:sp>
        <p:nvSpPr>
          <p:cNvPr id="241" name="Google Shape;241;p28"/>
          <p:cNvSpPr/>
          <p:nvPr/>
        </p:nvSpPr>
        <p:spPr>
          <a:xfrm>
            <a:off x="4849155" y="3141125"/>
            <a:ext cx="3616200" cy="1623600"/>
          </a:xfrm>
          <a:prstGeom prst="roundRect">
            <a:avLst>
              <a:gd fmla="val 9582" name="adj"/>
            </a:avLst>
          </a:prstGeom>
          <a:solidFill>
            <a:schemeClr val="dk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b="1" lang="en" sz="2000">
                <a:solidFill>
                  <a:schemeClr val="accent4"/>
                </a:solidFill>
                <a:latin typeface="IBM Plex Sans Condensed"/>
                <a:ea typeface="IBM Plex Sans Condensed"/>
                <a:cs typeface="IBM Plex Sans Condensed"/>
                <a:sym typeface="IBM Plex Sans Condensed"/>
              </a:rPr>
              <a:t>Hardware Testing</a:t>
            </a:r>
            <a:endParaRPr b="1" sz="2000">
              <a:solidFill>
                <a:schemeClr val="accent4"/>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0"/>
              </a:spcAft>
              <a:buNone/>
            </a:pPr>
            <a:r>
              <a:rPr lang="en" sz="2000">
                <a:solidFill>
                  <a:schemeClr val="accent4"/>
                </a:solidFill>
                <a:latin typeface="IBM Plex Sans Condensed"/>
                <a:ea typeface="IBM Plex Sans Condensed"/>
                <a:cs typeface="IBM Plex Sans Condensed"/>
                <a:sym typeface="IBM Plex Sans Condensed"/>
              </a:rPr>
              <a:t>Better integrate servos</a:t>
            </a:r>
            <a:endParaRPr sz="2000">
              <a:solidFill>
                <a:schemeClr val="accent4"/>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800"/>
              </a:spcAft>
              <a:buNone/>
            </a:pPr>
            <a:r>
              <a:rPr lang="en" sz="2000">
                <a:solidFill>
                  <a:schemeClr val="accent4"/>
                </a:solidFill>
                <a:latin typeface="IBM Plex Sans Condensed"/>
                <a:ea typeface="IBM Plex Sans Condensed"/>
                <a:cs typeface="IBM Plex Sans Condensed"/>
                <a:sym typeface="IBM Plex Sans Condensed"/>
              </a:rPr>
              <a:t>Test for wear and tear</a:t>
            </a:r>
            <a:endParaRPr sz="2000">
              <a:solidFill>
                <a:schemeClr val="accent4"/>
              </a:solidFill>
              <a:latin typeface="IBM Plex Sans Condensed"/>
              <a:ea typeface="IBM Plex Sans Condensed"/>
              <a:cs typeface="IBM Plex Sans Condensed"/>
              <a:sym typeface="IBM Plex Sans Condensed"/>
            </a:endParaRPr>
          </a:p>
        </p:txBody>
      </p:sp>
      <p:sp>
        <p:nvSpPr>
          <p:cNvPr id="242" name="Google Shape;242;p28"/>
          <p:cNvSpPr/>
          <p:nvPr/>
        </p:nvSpPr>
        <p:spPr>
          <a:xfrm>
            <a:off x="779099" y="3141125"/>
            <a:ext cx="3616200" cy="1623600"/>
          </a:xfrm>
          <a:prstGeom prst="roundRect">
            <a:avLst>
              <a:gd fmla="val 9582" name="adj"/>
            </a:avLst>
          </a:prstGeom>
          <a:solidFill>
            <a:schemeClr val="dk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b="1" lang="en" sz="2000">
                <a:solidFill>
                  <a:schemeClr val="accent3"/>
                </a:solidFill>
                <a:latin typeface="IBM Plex Sans Condensed"/>
                <a:ea typeface="IBM Plex Sans Condensed"/>
                <a:cs typeface="IBM Plex Sans Condensed"/>
                <a:sym typeface="IBM Plex Sans Condensed"/>
              </a:rPr>
              <a:t>Software Development</a:t>
            </a:r>
            <a:endParaRPr b="1" sz="2000">
              <a:solidFill>
                <a:schemeClr val="accent3"/>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800"/>
              </a:spcAft>
              <a:buNone/>
            </a:pPr>
            <a:r>
              <a:rPr lang="en" sz="2000">
                <a:solidFill>
                  <a:schemeClr val="accent3"/>
                </a:solidFill>
                <a:latin typeface="IBM Plex Sans Condensed"/>
                <a:ea typeface="IBM Plex Sans Condensed"/>
                <a:cs typeface="IBM Plex Sans Condensed"/>
                <a:sym typeface="IBM Plex Sans Condensed"/>
              </a:rPr>
              <a:t>Create interface between Matlab &amp; microcontroller</a:t>
            </a:r>
            <a:endParaRPr sz="2000">
              <a:solidFill>
                <a:schemeClr val="accent3"/>
              </a:solidFill>
              <a:latin typeface="IBM Plex Sans Condensed"/>
              <a:ea typeface="IBM Plex Sans Condensed"/>
              <a:cs typeface="IBM Plex Sans Condensed"/>
              <a:sym typeface="IBM Plex Sans Condensed"/>
            </a:endParaRPr>
          </a:p>
        </p:txBody>
      </p:sp>
      <p:sp>
        <p:nvSpPr>
          <p:cNvPr id="243" name="Google Shape;243;p28"/>
          <p:cNvSpPr/>
          <p:nvPr/>
        </p:nvSpPr>
        <p:spPr>
          <a:xfrm>
            <a:off x="779099" y="1277625"/>
            <a:ext cx="3616200" cy="1623600"/>
          </a:xfrm>
          <a:prstGeom prst="roundRect">
            <a:avLst>
              <a:gd fmla="val 9582" name="adj"/>
            </a:avLst>
          </a:prstGeom>
          <a:solidFill>
            <a:schemeClr val="dk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b="1" lang="en" sz="2000">
                <a:solidFill>
                  <a:schemeClr val="accent1"/>
                </a:solidFill>
                <a:latin typeface="IBM Plex Sans Condensed"/>
                <a:ea typeface="IBM Plex Sans Condensed"/>
                <a:cs typeface="IBM Plex Sans Condensed"/>
                <a:sym typeface="IBM Plex Sans Condensed"/>
              </a:rPr>
              <a:t>Lab Development</a:t>
            </a:r>
            <a:endParaRPr b="1" sz="2000">
              <a:solidFill>
                <a:schemeClr val="accent1"/>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800"/>
              </a:spcAft>
              <a:buNone/>
            </a:pPr>
            <a:r>
              <a:rPr lang="en" sz="2000">
                <a:solidFill>
                  <a:schemeClr val="accent1"/>
                </a:solidFill>
                <a:latin typeface="IBM Plex Sans Condensed"/>
                <a:ea typeface="IBM Plex Sans Condensed"/>
                <a:cs typeface="IBM Plex Sans Condensed"/>
                <a:sym typeface="IBM Plex Sans Condensed"/>
              </a:rPr>
              <a:t>Create a pre-lab where students create the serial link</a:t>
            </a:r>
            <a:endParaRPr sz="2000">
              <a:solidFill>
                <a:schemeClr val="accent1"/>
              </a:solidFill>
              <a:latin typeface="IBM Plex Sans Condensed"/>
              <a:ea typeface="IBM Plex Sans Condensed"/>
              <a:cs typeface="IBM Plex Sans Condensed"/>
              <a:sym typeface="IBM Plex Sans Condensed"/>
            </a:endParaRPr>
          </a:p>
        </p:txBody>
      </p:sp>
      <p:sp>
        <p:nvSpPr>
          <p:cNvPr id="244" name="Google Shape;244;p28"/>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4506E"/>
            </a:gs>
            <a:gs pos="58000">
              <a:schemeClr val="dk1"/>
            </a:gs>
            <a:gs pos="100000">
              <a:schemeClr val="dk1"/>
            </a:gs>
          </a:gsLst>
          <a:path path="circle">
            <a:fillToRect l="100%" t="100%"/>
          </a:path>
          <a:tileRect b="-100%" r="-100%"/>
        </a:gradFill>
      </p:bgPr>
    </p:bg>
    <p:spTree>
      <p:nvGrpSpPr>
        <p:cNvPr id="248" name="Shape 248"/>
        <p:cNvGrpSpPr/>
        <p:nvPr/>
      </p:nvGrpSpPr>
      <p:grpSpPr>
        <a:xfrm>
          <a:off x="0" y="0"/>
          <a:ext cx="0" cy="0"/>
          <a:chOff x="0" y="0"/>
          <a:chExt cx="0" cy="0"/>
        </a:xfrm>
      </p:grpSpPr>
      <p:sp>
        <p:nvSpPr>
          <p:cNvPr id="249" name="Google Shape;249;p29"/>
          <p:cNvSpPr txBox="1"/>
          <p:nvPr>
            <p:ph type="title"/>
          </p:nvPr>
        </p:nvSpPr>
        <p:spPr>
          <a:xfrm>
            <a:off x="490250" y="450150"/>
            <a:ext cx="6367800" cy="4090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8200"/>
              <a:t>Thank you,</a:t>
            </a:r>
            <a:endParaRPr sz="8200"/>
          </a:p>
          <a:p>
            <a:pPr indent="0" lvl="0" marL="0" rtl="0" algn="l">
              <a:spcBef>
                <a:spcPts val="0"/>
              </a:spcBef>
              <a:spcAft>
                <a:spcPts val="0"/>
              </a:spcAft>
              <a:buNone/>
            </a:pPr>
            <a:r>
              <a:rPr lang="en" sz="8200"/>
              <a:t>Any questions?</a:t>
            </a:r>
            <a:endParaRPr sz="8200"/>
          </a:p>
        </p:txBody>
      </p:sp>
      <p:sp>
        <p:nvSpPr>
          <p:cNvPr id="250" name="Google Shape;250;p29"/>
          <p:cNvSpPr txBox="1"/>
          <p:nvPr>
            <p:ph idx="12" type="sldNum"/>
          </p:nvPr>
        </p:nvSpPr>
        <p:spPr>
          <a:xfrm>
            <a:off x="8472458" y="4663217"/>
            <a:ext cx="548700" cy="393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51" name="Google Shape;251;p29"/>
          <p:cNvGrpSpPr/>
          <p:nvPr/>
        </p:nvGrpSpPr>
        <p:grpSpPr>
          <a:xfrm>
            <a:off x="5503615" y="1652830"/>
            <a:ext cx="3588220" cy="3490443"/>
            <a:chOff x="5826900" y="1367600"/>
            <a:chExt cx="3881675" cy="3775901"/>
          </a:xfrm>
        </p:grpSpPr>
        <p:pic>
          <p:nvPicPr>
            <p:cNvPr id="252" name="Google Shape;252;p29"/>
            <p:cNvPicPr preferRelativeResize="0"/>
            <p:nvPr/>
          </p:nvPicPr>
          <p:blipFill rotWithShape="1">
            <a:blip r:embed="rId3">
              <a:alphaModFix/>
            </a:blip>
            <a:srcRect b="27714" l="0" r="0" t="0"/>
            <a:stretch/>
          </p:blipFill>
          <p:spPr>
            <a:xfrm>
              <a:off x="5826900" y="1367600"/>
              <a:ext cx="3881675" cy="3775901"/>
            </a:xfrm>
            <a:prstGeom prst="rect">
              <a:avLst/>
            </a:prstGeom>
            <a:noFill/>
            <a:ln>
              <a:noFill/>
            </a:ln>
          </p:spPr>
        </p:pic>
        <p:pic>
          <p:nvPicPr>
            <p:cNvPr id="253" name="Google Shape;253;p29"/>
            <p:cNvPicPr preferRelativeResize="0"/>
            <p:nvPr/>
          </p:nvPicPr>
          <p:blipFill>
            <a:blip r:embed="rId4">
              <a:alphaModFix/>
            </a:blip>
            <a:stretch>
              <a:fillRect/>
            </a:stretch>
          </p:blipFill>
          <p:spPr>
            <a:xfrm>
              <a:off x="7561147" y="2238285"/>
              <a:ext cx="349350" cy="239775"/>
            </a:xfrm>
            <a:prstGeom prst="rect">
              <a:avLst/>
            </a:prstGeom>
            <a:noFill/>
            <a:ln>
              <a:noFill/>
            </a:ln>
          </p:spPr>
        </p:pic>
      </p:grpSp>
      <p:pic>
        <p:nvPicPr>
          <p:cNvPr id="254" name="Google Shape;254;p29"/>
          <p:cNvPicPr preferRelativeResize="0"/>
          <p:nvPr/>
        </p:nvPicPr>
        <p:blipFill>
          <a:blip r:embed="rId5">
            <a:alphaModFix/>
          </a:blip>
          <a:stretch>
            <a:fillRect/>
          </a:stretch>
        </p:blipFill>
        <p:spPr>
          <a:xfrm flipH="1" rot="2">
            <a:off x="4884950" y="723600"/>
            <a:ext cx="739350" cy="73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C68"/>
            </a:gs>
            <a:gs pos="58000">
              <a:schemeClr val="accent2"/>
            </a:gs>
            <a:gs pos="100000">
              <a:schemeClr val="accent2"/>
            </a:gs>
          </a:gsLst>
          <a:path path="circle">
            <a:fillToRect l="100%" t="100%"/>
          </a:path>
          <a:tileRect b="-100%" r="-100%"/>
        </a:gradFill>
      </p:bgPr>
    </p:bg>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013925" y="3287950"/>
            <a:ext cx="1720625" cy="1720625"/>
          </a:xfrm>
          <a:prstGeom prst="rect">
            <a:avLst/>
          </a:prstGeom>
          <a:noFill/>
          <a:ln>
            <a:noFill/>
          </a:ln>
        </p:spPr>
      </p:pic>
      <p:pic>
        <p:nvPicPr>
          <p:cNvPr id="63" name="Google Shape;63;p14"/>
          <p:cNvPicPr preferRelativeResize="0"/>
          <p:nvPr/>
        </p:nvPicPr>
        <p:blipFill rotWithShape="1">
          <a:blip r:embed="rId4">
            <a:alphaModFix/>
          </a:blip>
          <a:srcRect b="13314" l="11332" r="12766" t="2947"/>
          <a:stretch/>
        </p:blipFill>
        <p:spPr>
          <a:xfrm flipH="1">
            <a:off x="5938975" y="1794575"/>
            <a:ext cx="1794200" cy="1628300"/>
          </a:xfrm>
          <a:prstGeom prst="rect">
            <a:avLst/>
          </a:prstGeom>
          <a:noFill/>
          <a:ln>
            <a:noFill/>
          </a:ln>
        </p:spPr>
      </p:pic>
      <p:pic>
        <p:nvPicPr>
          <p:cNvPr id="64" name="Google Shape;64;p14"/>
          <p:cNvPicPr preferRelativeResize="0"/>
          <p:nvPr/>
        </p:nvPicPr>
        <p:blipFill>
          <a:blip r:embed="rId5">
            <a:alphaModFix/>
          </a:blip>
          <a:stretch>
            <a:fillRect/>
          </a:stretch>
        </p:blipFill>
        <p:spPr>
          <a:xfrm flipH="1">
            <a:off x="812875" y="347925"/>
            <a:ext cx="2508250" cy="1343875"/>
          </a:xfrm>
          <a:prstGeom prst="rect">
            <a:avLst/>
          </a:prstGeom>
          <a:noFill/>
          <a:ln>
            <a:noFill/>
          </a:ln>
        </p:spPr>
      </p:pic>
      <p:pic>
        <p:nvPicPr>
          <p:cNvPr id="65" name="Google Shape;65;p14"/>
          <p:cNvPicPr preferRelativeResize="0"/>
          <p:nvPr/>
        </p:nvPicPr>
        <p:blipFill>
          <a:blip r:embed="rId6">
            <a:alphaModFix/>
          </a:blip>
          <a:stretch>
            <a:fillRect/>
          </a:stretch>
        </p:blipFill>
        <p:spPr>
          <a:xfrm flipH="1">
            <a:off x="104700" y="1156818"/>
            <a:ext cx="2806925" cy="3745883"/>
          </a:xfrm>
          <a:prstGeom prst="rect">
            <a:avLst/>
          </a:prstGeom>
          <a:noFill/>
          <a:ln>
            <a:noFill/>
          </a:ln>
        </p:spPr>
      </p:pic>
      <p:sp>
        <p:nvSpPr>
          <p:cNvPr id="66" name="Google Shape;66;p14"/>
          <p:cNvSpPr txBox="1"/>
          <p:nvPr>
            <p:ph type="title"/>
          </p:nvPr>
        </p:nvSpPr>
        <p:spPr>
          <a:xfrm>
            <a:off x="1312500" y="759800"/>
            <a:ext cx="1599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5"/>
                </a:solidFill>
              </a:rPr>
              <a:t>Overview</a:t>
            </a:r>
            <a:endParaRPr>
              <a:solidFill>
                <a:schemeClr val="accent5"/>
              </a:solidFill>
            </a:endParaRPr>
          </a:p>
        </p:txBody>
      </p:sp>
      <p:sp>
        <p:nvSpPr>
          <p:cNvPr id="67" name="Google Shape;67;p14"/>
          <p:cNvSpPr txBox="1"/>
          <p:nvPr>
            <p:ph idx="1" type="body"/>
          </p:nvPr>
        </p:nvSpPr>
        <p:spPr>
          <a:xfrm>
            <a:off x="2926200" y="1506350"/>
            <a:ext cx="2769600" cy="341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We created a lab course for RBE 501 similar to RBE 3001 - an undergraduate course offered at WPI.</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Robot Model Inspired By:</a:t>
            </a:r>
            <a:endParaRPr/>
          </a:p>
          <a:p>
            <a:pPr indent="0" lvl="0" marL="0" rtl="0" algn="ctr">
              <a:spcBef>
                <a:spcPts val="800"/>
              </a:spcBef>
              <a:spcAft>
                <a:spcPts val="0"/>
              </a:spcAft>
              <a:buNone/>
            </a:pPr>
            <a:r>
              <a:rPr lang="en"/>
              <a:t>Hephaestus Arm 2</a:t>
            </a:r>
            <a:r>
              <a:rPr lang="en" sz="1000"/>
              <a:t>(RBE 3001)</a:t>
            </a:r>
            <a:endParaRPr sz="1000"/>
          </a:p>
          <a:p>
            <a:pPr indent="0" lvl="0" marL="0" rtl="0" algn="ctr">
              <a:spcBef>
                <a:spcPts val="800"/>
              </a:spcBef>
              <a:spcAft>
                <a:spcPts val="800"/>
              </a:spcAft>
              <a:buNone/>
            </a:pPr>
            <a:r>
              <a:rPr lang="en"/>
              <a:t>Other Industrial Arms</a:t>
            </a:r>
            <a:endParaRPr/>
          </a:p>
        </p:txBody>
      </p:sp>
      <p:pic>
        <p:nvPicPr>
          <p:cNvPr id="68" name="Google Shape;68;p14"/>
          <p:cNvPicPr preferRelativeResize="0"/>
          <p:nvPr/>
        </p:nvPicPr>
        <p:blipFill>
          <a:blip r:embed="rId7">
            <a:alphaModFix/>
          </a:blip>
          <a:stretch>
            <a:fillRect/>
          </a:stretch>
        </p:blipFill>
        <p:spPr>
          <a:xfrm flipH="1">
            <a:off x="7460575" y="155375"/>
            <a:ext cx="1213900" cy="1956550"/>
          </a:xfrm>
          <a:prstGeom prst="rect">
            <a:avLst/>
          </a:prstGeom>
          <a:noFill/>
          <a:ln>
            <a:noFill/>
          </a:ln>
        </p:spPr>
      </p:pic>
      <p:sp>
        <p:nvSpPr>
          <p:cNvPr id="69" name="Google Shape;69;p14"/>
          <p:cNvSpPr txBox="1"/>
          <p:nvPr/>
        </p:nvSpPr>
        <p:spPr>
          <a:xfrm>
            <a:off x="7460575" y="1821425"/>
            <a:ext cx="1213800" cy="2925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800"/>
              </a:spcAft>
              <a:buNone/>
            </a:pPr>
            <a:r>
              <a:rPr b="1" lang="en" sz="700">
                <a:solidFill>
                  <a:schemeClr val="dk1"/>
                </a:solidFill>
                <a:latin typeface="IBM Plex Sans Condensed"/>
                <a:ea typeface="IBM Plex Sans Condensed"/>
                <a:cs typeface="IBM Plex Sans Condensed"/>
                <a:sym typeface="IBM Plex Sans Condensed"/>
              </a:rPr>
              <a:t>FANUC LR Mate 200 iD</a:t>
            </a:r>
            <a:endParaRPr b="1" sz="1100"/>
          </a:p>
        </p:txBody>
      </p:sp>
      <p:sp>
        <p:nvSpPr>
          <p:cNvPr id="70" name="Google Shape;70;p14"/>
          <p:cNvSpPr txBox="1"/>
          <p:nvPr/>
        </p:nvSpPr>
        <p:spPr>
          <a:xfrm>
            <a:off x="7267338" y="4716075"/>
            <a:ext cx="1213800" cy="2925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800"/>
              </a:spcAft>
              <a:buNone/>
            </a:pPr>
            <a:r>
              <a:rPr b="1" lang="en" sz="700">
                <a:solidFill>
                  <a:schemeClr val="dk1"/>
                </a:solidFill>
                <a:latin typeface="IBM Plex Sans Condensed"/>
                <a:ea typeface="IBM Plex Sans Condensed"/>
                <a:cs typeface="IBM Plex Sans Condensed"/>
                <a:sym typeface="IBM Plex Sans Condensed"/>
              </a:rPr>
              <a:t>PincherX 100 Robot Arm</a:t>
            </a:r>
            <a:endParaRPr b="1" sz="1100"/>
          </a:p>
        </p:txBody>
      </p:sp>
      <p:sp>
        <p:nvSpPr>
          <p:cNvPr id="71" name="Google Shape;71;p14"/>
          <p:cNvSpPr txBox="1"/>
          <p:nvPr/>
        </p:nvSpPr>
        <p:spPr>
          <a:xfrm>
            <a:off x="6843850" y="3162875"/>
            <a:ext cx="889500" cy="183600"/>
          </a:xfrm>
          <a:prstGeom prst="rect">
            <a:avLst/>
          </a:prstGeom>
          <a:solidFill>
            <a:srgbClr val="BEBEBE">
              <a:alpha val="76970"/>
            </a:srgbClr>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800"/>
              </a:spcAft>
              <a:buNone/>
            </a:pPr>
            <a:r>
              <a:rPr b="1" lang="en" sz="700">
                <a:solidFill>
                  <a:schemeClr val="dk1"/>
                </a:solidFill>
                <a:latin typeface="IBM Plex Sans Condensed"/>
                <a:ea typeface="IBM Plex Sans Condensed"/>
                <a:cs typeface="IBM Plex Sans Condensed"/>
                <a:sym typeface="IBM Plex Sans Condensed"/>
              </a:rPr>
              <a:t>Hephaestus Arm 2</a:t>
            </a:r>
            <a:endParaRPr b="1" sz="1100">
              <a:solidFill>
                <a:schemeClr val="dk1"/>
              </a:solidFill>
            </a:endParaRPr>
          </a:p>
        </p:txBody>
      </p:sp>
      <p:sp>
        <p:nvSpPr>
          <p:cNvPr id="72" name="Google Shape;72;p1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659"/>
            </a:gs>
            <a:gs pos="58000">
              <a:schemeClr val="accent4"/>
            </a:gs>
            <a:gs pos="100000">
              <a:schemeClr val="accent4"/>
            </a:gs>
          </a:gsLst>
          <a:path path="circle">
            <a:fillToRect l="100%" t="100%"/>
          </a:path>
          <a:tileRect b="-100%" r="-100%"/>
        </a:gradFill>
      </p:bgPr>
    </p:bg>
    <p:spTree>
      <p:nvGrpSpPr>
        <p:cNvPr id="76" name="Shape 76"/>
        <p:cNvGrpSpPr/>
        <p:nvPr/>
      </p:nvGrpSpPr>
      <p:grpSpPr>
        <a:xfrm>
          <a:off x="0" y="0"/>
          <a:ext cx="0" cy="0"/>
          <a:chOff x="0" y="0"/>
          <a:chExt cx="0" cy="0"/>
        </a:xfrm>
      </p:grpSpPr>
      <p:sp>
        <p:nvSpPr>
          <p:cNvPr id="77" name="Google Shape;77;p15"/>
          <p:cNvSpPr/>
          <p:nvPr/>
        </p:nvSpPr>
        <p:spPr>
          <a:xfrm rot="4440942">
            <a:off x="4082987" y="1995457"/>
            <a:ext cx="613510" cy="534574"/>
          </a:xfrm>
          <a:custGeom>
            <a:rect b="b" l="l" r="r" t="t"/>
            <a:pathLst>
              <a:path extrusionOk="0" h="19123" w="26377">
                <a:moveTo>
                  <a:pt x="26377" y="19123"/>
                </a:moveTo>
                <a:cubicBezTo>
                  <a:pt x="21101" y="9631"/>
                  <a:pt x="10860" y="0"/>
                  <a:pt x="0" y="0"/>
                </a:cubicBezTo>
              </a:path>
            </a:pathLst>
          </a:custGeom>
          <a:noFill/>
          <a:ln cap="flat" cmpd="sng" w="38100">
            <a:solidFill>
              <a:schemeClr val="dk1"/>
            </a:solidFill>
            <a:prstDash val="solid"/>
            <a:round/>
            <a:headEnd len="med" w="med" type="none"/>
            <a:tailEnd len="med" w="med" type="stealth"/>
          </a:ln>
        </p:spPr>
      </p:sp>
      <p:sp>
        <p:nvSpPr>
          <p:cNvPr id="78" name="Google Shape;78;p15"/>
          <p:cNvSpPr/>
          <p:nvPr/>
        </p:nvSpPr>
        <p:spPr>
          <a:xfrm>
            <a:off x="225625" y="2817200"/>
            <a:ext cx="2868600" cy="1894500"/>
          </a:xfrm>
          <a:prstGeom prst="roundRect">
            <a:avLst>
              <a:gd fmla="val 9582" name="adj"/>
            </a:avLst>
          </a:prstGeom>
          <a:solidFill>
            <a:schemeClr val="dk1"/>
          </a:solidFill>
          <a:ln>
            <a:noFill/>
          </a:ln>
        </p:spPr>
        <p:txBody>
          <a:bodyPr anchorCtr="0" anchor="t" bIns="0" lIns="91425" spcFirstLastPara="1" rIns="91425" wrap="square" tIns="0">
            <a:noAutofit/>
          </a:bodyPr>
          <a:lstStyle/>
          <a:p>
            <a:pPr indent="0" lvl="0" marL="0" rtl="0" algn="ctr">
              <a:lnSpc>
                <a:spcPct val="100000"/>
              </a:lnSpc>
              <a:spcBef>
                <a:spcPts val="0"/>
              </a:spcBef>
              <a:spcAft>
                <a:spcPts val="800"/>
              </a:spcAft>
              <a:buNone/>
            </a:pPr>
            <a:r>
              <a:rPr b="1" lang="en" sz="1600">
                <a:solidFill>
                  <a:schemeClr val="accent4"/>
                </a:solidFill>
                <a:latin typeface="IBM Plex Sans Condensed"/>
                <a:ea typeface="IBM Plex Sans Condensed"/>
                <a:cs typeface="IBM Plex Sans Condensed"/>
                <a:sym typeface="IBM Plex Sans Condensed"/>
              </a:rPr>
              <a:t>DH </a:t>
            </a:r>
            <a:r>
              <a:rPr b="1" lang="en" sz="1600">
                <a:solidFill>
                  <a:schemeClr val="accent4"/>
                </a:solidFill>
                <a:latin typeface="IBM Plex Sans Condensed"/>
                <a:ea typeface="IBM Plex Sans Condensed"/>
                <a:cs typeface="IBM Plex Sans Condensed"/>
                <a:sym typeface="IBM Plex Sans Condensed"/>
              </a:rPr>
              <a:t>PARAMETERS</a:t>
            </a:r>
            <a:endParaRPr b="1" sz="1600">
              <a:solidFill>
                <a:schemeClr val="accent4"/>
              </a:solidFill>
            </a:endParaRPr>
          </a:p>
        </p:txBody>
      </p:sp>
      <p:cxnSp>
        <p:nvCxnSpPr>
          <p:cNvPr id="79" name="Google Shape;79;p15"/>
          <p:cNvCxnSpPr/>
          <p:nvPr/>
        </p:nvCxnSpPr>
        <p:spPr>
          <a:xfrm flipH="1" rot="10800000">
            <a:off x="6000976" y="1766713"/>
            <a:ext cx="5700" cy="2432400"/>
          </a:xfrm>
          <a:prstGeom prst="straightConnector1">
            <a:avLst/>
          </a:prstGeom>
          <a:noFill/>
          <a:ln cap="flat" cmpd="sng" w="228600">
            <a:solidFill>
              <a:schemeClr val="accent2"/>
            </a:solidFill>
            <a:prstDash val="solid"/>
            <a:round/>
            <a:headEnd len="med" w="med" type="none"/>
            <a:tailEnd len="med" w="med" type="none"/>
          </a:ln>
        </p:spPr>
      </p:cxnSp>
      <p:sp>
        <p:nvSpPr>
          <p:cNvPr id="80" name="Google Shape;80;p15"/>
          <p:cNvSpPr/>
          <p:nvPr/>
        </p:nvSpPr>
        <p:spPr>
          <a:xfrm rot="-5879083">
            <a:off x="5744775" y="2369753"/>
            <a:ext cx="518325" cy="868276"/>
          </a:xfrm>
          <a:prstGeom prst="can">
            <a:avLst>
              <a:gd fmla="val 90609"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cxnSp>
        <p:nvCxnSpPr>
          <p:cNvPr id="81" name="Google Shape;81;p15"/>
          <p:cNvCxnSpPr/>
          <p:nvPr/>
        </p:nvCxnSpPr>
        <p:spPr>
          <a:xfrm flipH="1">
            <a:off x="2448140" y="1667374"/>
            <a:ext cx="3467100" cy="4800"/>
          </a:xfrm>
          <a:prstGeom prst="straightConnector1">
            <a:avLst/>
          </a:prstGeom>
          <a:noFill/>
          <a:ln cap="flat" cmpd="sng" w="228600">
            <a:solidFill>
              <a:schemeClr val="accent2"/>
            </a:solidFill>
            <a:prstDash val="solid"/>
            <a:round/>
            <a:headEnd len="med" w="med" type="none"/>
            <a:tailEnd len="med" w="med" type="oval"/>
          </a:ln>
        </p:spPr>
      </p:cxnSp>
      <p:sp>
        <p:nvSpPr>
          <p:cNvPr id="82" name="Google Shape;82;p15"/>
          <p:cNvSpPr/>
          <p:nvPr/>
        </p:nvSpPr>
        <p:spPr>
          <a:xfrm rot="-5879083">
            <a:off x="5714836" y="1176913"/>
            <a:ext cx="518325" cy="868276"/>
          </a:xfrm>
          <a:prstGeom prst="can">
            <a:avLst>
              <a:gd fmla="val 7145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83" name="Google Shape;83;p15"/>
          <p:cNvSpPr/>
          <p:nvPr/>
        </p:nvSpPr>
        <p:spPr>
          <a:xfrm rot="-4180">
            <a:off x="5758759" y="3718398"/>
            <a:ext cx="493500" cy="783300"/>
          </a:xfrm>
          <a:prstGeom prst="can">
            <a:avLst>
              <a:gd fmla="val 4311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84" name="Google Shape;84;p15"/>
          <p:cNvSpPr txBox="1"/>
          <p:nvPr/>
        </p:nvSpPr>
        <p:spPr>
          <a:xfrm>
            <a:off x="4018253" y="1324211"/>
            <a:ext cx="4935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Z4,6</a:t>
            </a:r>
            <a:endParaRPr sz="1200">
              <a:latin typeface="Bebas Neue"/>
              <a:ea typeface="Bebas Neue"/>
              <a:cs typeface="Bebas Neue"/>
              <a:sym typeface="Bebas Neue"/>
            </a:endParaRPr>
          </a:p>
        </p:txBody>
      </p:sp>
      <p:cxnSp>
        <p:nvCxnSpPr>
          <p:cNvPr id="85" name="Google Shape;85;p15"/>
          <p:cNvCxnSpPr/>
          <p:nvPr/>
        </p:nvCxnSpPr>
        <p:spPr>
          <a:xfrm flipH="1" rot="10800000">
            <a:off x="6000603" y="3878296"/>
            <a:ext cx="6300" cy="419100"/>
          </a:xfrm>
          <a:prstGeom prst="straightConnector1">
            <a:avLst/>
          </a:prstGeom>
          <a:noFill/>
          <a:ln cap="flat" cmpd="sng" w="19050">
            <a:solidFill>
              <a:schemeClr val="dk1"/>
            </a:solidFill>
            <a:prstDash val="solid"/>
            <a:round/>
            <a:headEnd len="med" w="med" type="none"/>
            <a:tailEnd len="med" w="med" type="triangle"/>
          </a:ln>
        </p:spPr>
      </p:cxnSp>
      <p:sp>
        <p:nvSpPr>
          <p:cNvPr id="86" name="Google Shape;86;p15"/>
          <p:cNvSpPr txBox="1"/>
          <p:nvPr/>
        </p:nvSpPr>
        <p:spPr>
          <a:xfrm>
            <a:off x="5999401" y="3957851"/>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Z1</a:t>
            </a:r>
            <a:endParaRPr sz="1200">
              <a:latin typeface="Bebas Neue"/>
              <a:ea typeface="Bebas Neue"/>
              <a:cs typeface="Bebas Neue"/>
              <a:sym typeface="Bebas Neue"/>
            </a:endParaRPr>
          </a:p>
        </p:txBody>
      </p:sp>
      <p:sp>
        <p:nvSpPr>
          <p:cNvPr id="87" name="Google Shape;87;p15"/>
          <p:cNvSpPr txBox="1"/>
          <p:nvPr/>
        </p:nvSpPr>
        <p:spPr>
          <a:xfrm>
            <a:off x="5473791" y="3008761"/>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Z2</a:t>
            </a:r>
            <a:endParaRPr sz="1200">
              <a:latin typeface="Bebas Neue"/>
              <a:ea typeface="Bebas Neue"/>
              <a:cs typeface="Bebas Neue"/>
              <a:sym typeface="Bebas Neue"/>
            </a:endParaRPr>
          </a:p>
        </p:txBody>
      </p:sp>
      <p:sp>
        <p:nvSpPr>
          <p:cNvPr id="88" name="Google Shape;88;p15"/>
          <p:cNvSpPr txBox="1"/>
          <p:nvPr/>
        </p:nvSpPr>
        <p:spPr>
          <a:xfrm>
            <a:off x="5509554" y="1873724"/>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Z3</a:t>
            </a:r>
            <a:endParaRPr sz="1200">
              <a:latin typeface="Bebas Neue"/>
              <a:ea typeface="Bebas Neue"/>
              <a:cs typeface="Bebas Neue"/>
              <a:sym typeface="Bebas Neue"/>
            </a:endParaRPr>
          </a:p>
        </p:txBody>
      </p:sp>
      <p:sp>
        <p:nvSpPr>
          <p:cNvPr id="89" name="Google Shape;89;p15"/>
          <p:cNvSpPr txBox="1"/>
          <p:nvPr/>
        </p:nvSpPr>
        <p:spPr>
          <a:xfrm>
            <a:off x="4170718" y="1842912"/>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Z5</a:t>
            </a:r>
            <a:endParaRPr sz="1200">
              <a:latin typeface="Bebas Neue"/>
              <a:ea typeface="Bebas Neue"/>
              <a:cs typeface="Bebas Neue"/>
              <a:sym typeface="Bebas Neue"/>
            </a:endParaRPr>
          </a:p>
        </p:txBody>
      </p:sp>
      <p:cxnSp>
        <p:nvCxnSpPr>
          <p:cNvPr id="90" name="Google Shape;90;p15"/>
          <p:cNvCxnSpPr/>
          <p:nvPr/>
        </p:nvCxnSpPr>
        <p:spPr>
          <a:xfrm rot="10800000">
            <a:off x="5608442" y="2781594"/>
            <a:ext cx="390900" cy="2700"/>
          </a:xfrm>
          <a:prstGeom prst="straightConnector1">
            <a:avLst/>
          </a:prstGeom>
          <a:noFill/>
          <a:ln cap="flat" cmpd="sng" w="19050">
            <a:solidFill>
              <a:schemeClr val="lt1"/>
            </a:solidFill>
            <a:prstDash val="solid"/>
            <a:round/>
            <a:headEnd len="med" w="med" type="none"/>
            <a:tailEnd len="med" w="med" type="triangle"/>
          </a:ln>
        </p:spPr>
      </p:cxnSp>
      <p:sp>
        <p:nvSpPr>
          <p:cNvPr id="91" name="Google Shape;91;p15"/>
          <p:cNvSpPr txBox="1"/>
          <p:nvPr/>
        </p:nvSpPr>
        <p:spPr>
          <a:xfrm>
            <a:off x="5313986" y="4202916"/>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X1</a:t>
            </a:r>
            <a:endParaRPr sz="1200">
              <a:latin typeface="Bebas Neue"/>
              <a:ea typeface="Bebas Neue"/>
              <a:cs typeface="Bebas Neue"/>
              <a:sym typeface="Bebas Neue"/>
            </a:endParaRPr>
          </a:p>
        </p:txBody>
      </p:sp>
      <p:sp>
        <p:nvSpPr>
          <p:cNvPr id="92" name="Google Shape;92;p15"/>
          <p:cNvSpPr txBox="1"/>
          <p:nvPr/>
        </p:nvSpPr>
        <p:spPr>
          <a:xfrm>
            <a:off x="5271360" y="2657702"/>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X2</a:t>
            </a:r>
            <a:endParaRPr sz="1200">
              <a:latin typeface="Bebas Neue"/>
              <a:ea typeface="Bebas Neue"/>
              <a:cs typeface="Bebas Neue"/>
              <a:sym typeface="Bebas Neue"/>
            </a:endParaRPr>
          </a:p>
        </p:txBody>
      </p:sp>
      <p:sp>
        <p:nvSpPr>
          <p:cNvPr id="93" name="Google Shape;93;p15"/>
          <p:cNvSpPr txBox="1"/>
          <p:nvPr/>
        </p:nvSpPr>
        <p:spPr>
          <a:xfrm>
            <a:off x="6030818" y="1135875"/>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X3</a:t>
            </a:r>
            <a:endParaRPr sz="1200">
              <a:latin typeface="Bebas Neue"/>
              <a:ea typeface="Bebas Neue"/>
              <a:cs typeface="Bebas Neue"/>
              <a:sym typeface="Bebas Neue"/>
            </a:endParaRPr>
          </a:p>
        </p:txBody>
      </p:sp>
      <p:sp>
        <p:nvSpPr>
          <p:cNvPr id="94" name="Google Shape;94;p15"/>
          <p:cNvSpPr txBox="1"/>
          <p:nvPr/>
        </p:nvSpPr>
        <p:spPr>
          <a:xfrm>
            <a:off x="4635595" y="1236447"/>
            <a:ext cx="4935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X4,5,6</a:t>
            </a:r>
            <a:endParaRPr sz="1200">
              <a:latin typeface="Bebas Neue"/>
              <a:ea typeface="Bebas Neue"/>
              <a:cs typeface="Bebas Neue"/>
              <a:sym typeface="Bebas Neue"/>
            </a:endParaRPr>
          </a:p>
        </p:txBody>
      </p:sp>
      <p:sp>
        <p:nvSpPr>
          <p:cNvPr id="95" name="Google Shape;95;p15"/>
          <p:cNvSpPr txBox="1"/>
          <p:nvPr/>
        </p:nvSpPr>
        <p:spPr>
          <a:xfrm rot="5400000">
            <a:off x="5759223" y="3334691"/>
            <a:ext cx="4692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Bebas Neue"/>
                <a:ea typeface="Bebas Neue"/>
                <a:cs typeface="Bebas Neue"/>
                <a:sym typeface="Bebas Neue"/>
              </a:rPr>
              <a:t>L1 = 95mm</a:t>
            </a:r>
            <a:endParaRPr sz="1000">
              <a:latin typeface="Bebas Neue"/>
              <a:ea typeface="Bebas Neue"/>
              <a:cs typeface="Bebas Neue"/>
              <a:sym typeface="Bebas Neue"/>
            </a:endParaRPr>
          </a:p>
        </p:txBody>
      </p:sp>
      <p:sp>
        <p:nvSpPr>
          <p:cNvPr id="96" name="Google Shape;96;p15"/>
          <p:cNvSpPr txBox="1"/>
          <p:nvPr/>
        </p:nvSpPr>
        <p:spPr>
          <a:xfrm rot="5400000">
            <a:off x="5726231" y="2111025"/>
            <a:ext cx="5352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Bebas Neue"/>
                <a:ea typeface="Bebas Neue"/>
                <a:cs typeface="Bebas Neue"/>
                <a:sym typeface="Bebas Neue"/>
              </a:rPr>
              <a:t>L2 = 120mm</a:t>
            </a:r>
            <a:endParaRPr sz="1000">
              <a:latin typeface="Bebas Neue"/>
              <a:ea typeface="Bebas Neue"/>
              <a:cs typeface="Bebas Neue"/>
              <a:sym typeface="Bebas Neue"/>
            </a:endParaRPr>
          </a:p>
        </p:txBody>
      </p:sp>
      <p:sp>
        <p:nvSpPr>
          <p:cNvPr id="97" name="Google Shape;97;p15"/>
          <p:cNvSpPr txBox="1"/>
          <p:nvPr/>
        </p:nvSpPr>
        <p:spPr>
          <a:xfrm>
            <a:off x="4838499" y="1589523"/>
            <a:ext cx="5361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Bebas Neue"/>
                <a:ea typeface="Bebas Neue"/>
                <a:cs typeface="Bebas Neue"/>
                <a:sym typeface="Bebas Neue"/>
              </a:rPr>
              <a:t>L3 = 150mm</a:t>
            </a:r>
            <a:endParaRPr sz="1000">
              <a:latin typeface="Bebas Neue"/>
              <a:ea typeface="Bebas Neue"/>
              <a:cs typeface="Bebas Neue"/>
              <a:sym typeface="Bebas Neue"/>
            </a:endParaRPr>
          </a:p>
        </p:txBody>
      </p:sp>
      <p:sp>
        <p:nvSpPr>
          <p:cNvPr id="98" name="Google Shape;98;p15"/>
          <p:cNvSpPr txBox="1"/>
          <p:nvPr/>
        </p:nvSpPr>
        <p:spPr>
          <a:xfrm>
            <a:off x="3612724" y="1587334"/>
            <a:ext cx="5580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Bebas Neue"/>
                <a:ea typeface="Bebas Neue"/>
                <a:cs typeface="Bebas Neue"/>
                <a:sym typeface="Bebas Neue"/>
              </a:rPr>
              <a:t>L4 = 35.6mm</a:t>
            </a:r>
            <a:endParaRPr sz="1000">
              <a:latin typeface="Bebas Neue"/>
              <a:ea typeface="Bebas Neue"/>
              <a:cs typeface="Bebas Neue"/>
              <a:sym typeface="Bebas Neue"/>
            </a:endParaRPr>
          </a:p>
        </p:txBody>
      </p:sp>
      <p:sp>
        <p:nvSpPr>
          <p:cNvPr id="99" name="Google Shape;99;p15"/>
          <p:cNvSpPr txBox="1"/>
          <p:nvPr/>
        </p:nvSpPr>
        <p:spPr>
          <a:xfrm>
            <a:off x="2996611" y="1283977"/>
            <a:ext cx="141000" cy="165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latin typeface="Bebas Neue"/>
                <a:ea typeface="Bebas Neue"/>
                <a:cs typeface="Bebas Neue"/>
                <a:sym typeface="Bebas Neue"/>
              </a:rPr>
              <a:t>X7</a:t>
            </a:r>
            <a:endParaRPr sz="1200">
              <a:latin typeface="Bebas Neue"/>
              <a:ea typeface="Bebas Neue"/>
              <a:cs typeface="Bebas Neue"/>
              <a:sym typeface="Bebas Neue"/>
            </a:endParaRPr>
          </a:p>
        </p:txBody>
      </p:sp>
      <p:cxnSp>
        <p:nvCxnSpPr>
          <p:cNvPr id="100" name="Google Shape;100;p15"/>
          <p:cNvCxnSpPr/>
          <p:nvPr/>
        </p:nvCxnSpPr>
        <p:spPr>
          <a:xfrm flipH="1">
            <a:off x="5611056" y="2781057"/>
            <a:ext cx="399600" cy="187800"/>
          </a:xfrm>
          <a:prstGeom prst="straightConnector1">
            <a:avLst/>
          </a:prstGeom>
          <a:noFill/>
          <a:ln cap="flat" cmpd="sng" w="19050">
            <a:solidFill>
              <a:schemeClr val="dk1"/>
            </a:solidFill>
            <a:prstDash val="solid"/>
            <a:round/>
            <a:headEnd len="med" w="med" type="none"/>
            <a:tailEnd len="med" w="med" type="triangle"/>
          </a:ln>
        </p:spPr>
      </p:cxnSp>
      <p:sp>
        <p:nvSpPr>
          <p:cNvPr id="101" name="Google Shape;101;p15"/>
          <p:cNvSpPr txBox="1"/>
          <p:nvPr/>
        </p:nvSpPr>
        <p:spPr>
          <a:xfrm>
            <a:off x="5539525" y="4485281"/>
            <a:ext cx="307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Bebas Neue"/>
                <a:ea typeface="Bebas Neue"/>
                <a:cs typeface="Bebas Neue"/>
                <a:sym typeface="Bebas Neue"/>
              </a:rPr>
              <a:t>Y1</a:t>
            </a:r>
            <a:endParaRPr sz="1200">
              <a:latin typeface="Bebas Neue"/>
              <a:ea typeface="Bebas Neue"/>
              <a:cs typeface="Bebas Neue"/>
              <a:sym typeface="Bebas Neue"/>
            </a:endParaRPr>
          </a:p>
        </p:txBody>
      </p:sp>
      <p:sp>
        <p:nvSpPr>
          <p:cNvPr id="102" name="Google Shape;102;p15"/>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Robot Design</a:t>
            </a:r>
            <a:endParaRPr/>
          </a:p>
        </p:txBody>
      </p:sp>
      <p:cxnSp>
        <p:nvCxnSpPr>
          <p:cNvPr id="103" name="Google Shape;103;p15"/>
          <p:cNvCxnSpPr>
            <a:endCxn id="91" idx="3"/>
          </p:cNvCxnSpPr>
          <p:nvPr/>
        </p:nvCxnSpPr>
        <p:spPr>
          <a:xfrm rot="10800000">
            <a:off x="5621786" y="4295316"/>
            <a:ext cx="378600" cy="1200"/>
          </a:xfrm>
          <a:prstGeom prst="straightConnector1">
            <a:avLst/>
          </a:prstGeom>
          <a:noFill/>
          <a:ln cap="flat" cmpd="sng" w="19050">
            <a:solidFill>
              <a:schemeClr val="lt1"/>
            </a:solidFill>
            <a:prstDash val="solid"/>
            <a:round/>
            <a:headEnd len="med" w="med" type="none"/>
            <a:tailEnd len="med" w="med" type="triangle"/>
          </a:ln>
        </p:spPr>
      </p:cxnSp>
      <p:cxnSp>
        <p:nvCxnSpPr>
          <p:cNvPr id="104" name="Google Shape;104;p15"/>
          <p:cNvCxnSpPr/>
          <p:nvPr/>
        </p:nvCxnSpPr>
        <p:spPr>
          <a:xfrm flipH="1">
            <a:off x="5653956" y="4297381"/>
            <a:ext cx="356700" cy="187800"/>
          </a:xfrm>
          <a:prstGeom prst="straightConnector1">
            <a:avLst/>
          </a:prstGeom>
          <a:noFill/>
          <a:ln cap="flat" cmpd="sng" w="19050">
            <a:solidFill>
              <a:schemeClr val="accent1"/>
            </a:solidFill>
            <a:prstDash val="solid"/>
            <a:round/>
            <a:headEnd len="med" w="med" type="none"/>
            <a:tailEnd len="med" w="med" type="triangle"/>
          </a:ln>
        </p:spPr>
      </p:cxnSp>
      <p:cxnSp>
        <p:nvCxnSpPr>
          <p:cNvPr id="105" name="Google Shape;105;p15"/>
          <p:cNvCxnSpPr/>
          <p:nvPr/>
        </p:nvCxnSpPr>
        <p:spPr>
          <a:xfrm flipH="1" rot="10800000">
            <a:off x="5979010" y="1175416"/>
            <a:ext cx="6300" cy="419100"/>
          </a:xfrm>
          <a:prstGeom prst="straightConnector1">
            <a:avLst/>
          </a:prstGeom>
          <a:noFill/>
          <a:ln cap="flat" cmpd="sng" w="19050">
            <a:solidFill>
              <a:schemeClr val="lt1"/>
            </a:solidFill>
            <a:prstDash val="solid"/>
            <a:round/>
            <a:headEnd len="med" w="med" type="none"/>
            <a:tailEnd len="med" w="med" type="triangle"/>
          </a:ln>
        </p:spPr>
      </p:cxnSp>
      <p:cxnSp>
        <p:nvCxnSpPr>
          <p:cNvPr id="106" name="Google Shape;106;p15"/>
          <p:cNvCxnSpPr/>
          <p:nvPr/>
        </p:nvCxnSpPr>
        <p:spPr>
          <a:xfrm flipH="1">
            <a:off x="5632362" y="1594500"/>
            <a:ext cx="356700" cy="187800"/>
          </a:xfrm>
          <a:prstGeom prst="straightConnector1">
            <a:avLst/>
          </a:prstGeom>
          <a:noFill/>
          <a:ln cap="flat" cmpd="sng" w="19050">
            <a:solidFill>
              <a:schemeClr val="dk1"/>
            </a:solidFill>
            <a:prstDash val="solid"/>
            <a:round/>
            <a:headEnd len="med" w="med" type="none"/>
            <a:tailEnd len="med" w="med" type="triangle"/>
          </a:ln>
        </p:spPr>
      </p:cxnSp>
      <p:cxnSp>
        <p:nvCxnSpPr>
          <p:cNvPr id="107" name="Google Shape;107;p15"/>
          <p:cNvCxnSpPr/>
          <p:nvPr/>
        </p:nvCxnSpPr>
        <p:spPr>
          <a:xfrm flipH="1" rot="10800000">
            <a:off x="4570529" y="1235924"/>
            <a:ext cx="6300" cy="419100"/>
          </a:xfrm>
          <a:prstGeom prst="straightConnector1">
            <a:avLst/>
          </a:prstGeom>
          <a:noFill/>
          <a:ln cap="flat" cmpd="sng" w="19050">
            <a:solidFill>
              <a:schemeClr val="lt1"/>
            </a:solidFill>
            <a:prstDash val="solid"/>
            <a:round/>
            <a:headEnd len="med" w="med" type="none"/>
            <a:tailEnd len="med" w="med" type="triangle"/>
          </a:ln>
        </p:spPr>
      </p:cxnSp>
      <p:cxnSp>
        <p:nvCxnSpPr>
          <p:cNvPr id="108" name="Google Shape;108;p15"/>
          <p:cNvCxnSpPr/>
          <p:nvPr/>
        </p:nvCxnSpPr>
        <p:spPr>
          <a:xfrm flipH="1">
            <a:off x="4168096" y="1646217"/>
            <a:ext cx="402600" cy="9000"/>
          </a:xfrm>
          <a:prstGeom prst="straightConnector1">
            <a:avLst/>
          </a:prstGeom>
          <a:noFill/>
          <a:ln cap="flat" cmpd="sng" w="19050">
            <a:solidFill>
              <a:schemeClr val="dk1"/>
            </a:solidFill>
            <a:prstDash val="solid"/>
            <a:round/>
            <a:headEnd len="med" w="med" type="none"/>
            <a:tailEnd len="med" w="med" type="triangle"/>
          </a:ln>
        </p:spPr>
      </p:cxnSp>
      <p:cxnSp>
        <p:nvCxnSpPr>
          <p:cNvPr id="109" name="Google Shape;109;p15"/>
          <p:cNvCxnSpPr/>
          <p:nvPr/>
        </p:nvCxnSpPr>
        <p:spPr>
          <a:xfrm flipH="1">
            <a:off x="4223882" y="1655009"/>
            <a:ext cx="356700" cy="187800"/>
          </a:xfrm>
          <a:prstGeom prst="straightConnector1">
            <a:avLst/>
          </a:prstGeom>
          <a:noFill/>
          <a:ln cap="flat" cmpd="sng" w="19050">
            <a:solidFill>
              <a:schemeClr val="dk1"/>
            </a:solidFill>
            <a:prstDash val="solid"/>
            <a:round/>
            <a:headEnd len="med" w="med" type="none"/>
            <a:tailEnd len="med" w="med" type="triangle"/>
          </a:ln>
        </p:spPr>
      </p:cxnSp>
      <p:cxnSp>
        <p:nvCxnSpPr>
          <p:cNvPr id="110" name="Google Shape;110;p15"/>
          <p:cNvCxnSpPr/>
          <p:nvPr/>
        </p:nvCxnSpPr>
        <p:spPr>
          <a:xfrm flipH="1" rot="10800000">
            <a:off x="2912381" y="1235924"/>
            <a:ext cx="6300" cy="419100"/>
          </a:xfrm>
          <a:prstGeom prst="straightConnector1">
            <a:avLst/>
          </a:prstGeom>
          <a:noFill/>
          <a:ln cap="flat" cmpd="sng" w="19050">
            <a:solidFill>
              <a:schemeClr val="lt1"/>
            </a:solidFill>
            <a:prstDash val="solid"/>
            <a:round/>
            <a:headEnd len="med" w="med" type="none"/>
            <a:tailEnd len="med" w="med" type="triangle"/>
          </a:ln>
        </p:spPr>
      </p:cxnSp>
      <p:cxnSp>
        <p:nvCxnSpPr>
          <p:cNvPr id="111" name="Google Shape;111;p15"/>
          <p:cNvCxnSpPr/>
          <p:nvPr/>
        </p:nvCxnSpPr>
        <p:spPr>
          <a:xfrm rot="10800000">
            <a:off x="2448052" y="1655570"/>
            <a:ext cx="459900" cy="10500"/>
          </a:xfrm>
          <a:prstGeom prst="straightConnector1">
            <a:avLst/>
          </a:prstGeom>
          <a:noFill/>
          <a:ln cap="flat" cmpd="sng" w="19050">
            <a:solidFill>
              <a:schemeClr val="dk1"/>
            </a:solidFill>
            <a:prstDash val="solid"/>
            <a:round/>
            <a:headEnd len="med" w="med" type="none"/>
            <a:tailEnd len="med" w="med" type="triangle"/>
          </a:ln>
        </p:spPr>
      </p:cxnSp>
      <p:sp>
        <p:nvSpPr>
          <p:cNvPr id="112" name="Google Shape;112;p15"/>
          <p:cNvSpPr txBox="1"/>
          <p:nvPr/>
        </p:nvSpPr>
        <p:spPr>
          <a:xfrm>
            <a:off x="2713096" y="1749908"/>
            <a:ext cx="141000" cy="165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latin typeface="Bebas Neue"/>
                <a:ea typeface="Bebas Neue"/>
                <a:cs typeface="Bebas Neue"/>
                <a:sym typeface="Bebas Neue"/>
              </a:rPr>
              <a:t>Z</a:t>
            </a:r>
            <a:r>
              <a:rPr lang="en" sz="1200">
                <a:latin typeface="Bebas Neue"/>
                <a:ea typeface="Bebas Neue"/>
                <a:cs typeface="Bebas Neue"/>
                <a:sym typeface="Bebas Neue"/>
              </a:rPr>
              <a:t>7</a:t>
            </a:r>
            <a:endParaRPr sz="1200">
              <a:latin typeface="Bebas Neue"/>
              <a:ea typeface="Bebas Neue"/>
              <a:cs typeface="Bebas Neue"/>
              <a:sym typeface="Bebas Neue"/>
            </a:endParaRPr>
          </a:p>
        </p:txBody>
      </p:sp>
      <p:sp>
        <p:nvSpPr>
          <p:cNvPr id="113" name="Google Shape;113;p15"/>
          <p:cNvSpPr/>
          <p:nvPr/>
        </p:nvSpPr>
        <p:spPr>
          <a:xfrm>
            <a:off x="7315153" y="2561765"/>
            <a:ext cx="1600800" cy="524700"/>
          </a:xfrm>
          <a:prstGeom prst="roundRect">
            <a:avLst>
              <a:gd fmla="val 25627" name="adj"/>
            </a:avLst>
          </a:prstGeom>
          <a:solidFill>
            <a:schemeClr val="dk1"/>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accent4"/>
                </a:solidFill>
                <a:latin typeface="IBM Plex Sans Condensed"/>
                <a:ea typeface="IBM Plex Sans Condensed"/>
                <a:cs typeface="IBM Plex Sans Condensed"/>
                <a:sym typeface="IBM Plex Sans Condensed"/>
              </a:rPr>
              <a:t>3 Rotational Arm Joints</a:t>
            </a:r>
            <a:endParaRPr b="1" sz="1600">
              <a:solidFill>
                <a:schemeClr val="accent4"/>
              </a:solidFill>
            </a:endParaRPr>
          </a:p>
        </p:txBody>
      </p:sp>
      <p:sp>
        <p:nvSpPr>
          <p:cNvPr id="114" name="Google Shape;114;p15"/>
          <p:cNvSpPr/>
          <p:nvPr/>
        </p:nvSpPr>
        <p:spPr>
          <a:xfrm>
            <a:off x="6511672" y="1587325"/>
            <a:ext cx="1516678" cy="1005105"/>
          </a:xfrm>
          <a:custGeom>
            <a:rect b="b" l="l" r="r" t="t"/>
            <a:pathLst>
              <a:path extrusionOk="0" h="19123" w="26377">
                <a:moveTo>
                  <a:pt x="26377" y="19123"/>
                </a:moveTo>
                <a:cubicBezTo>
                  <a:pt x="21101" y="9631"/>
                  <a:pt x="10860" y="0"/>
                  <a:pt x="0" y="0"/>
                </a:cubicBezTo>
              </a:path>
            </a:pathLst>
          </a:custGeom>
          <a:noFill/>
          <a:ln cap="flat" cmpd="sng" w="38100">
            <a:solidFill>
              <a:schemeClr val="dk1"/>
            </a:solidFill>
            <a:prstDash val="solid"/>
            <a:round/>
            <a:headEnd len="med" w="med" type="none"/>
            <a:tailEnd len="med" w="med" type="stealth"/>
          </a:ln>
        </p:spPr>
      </p:sp>
      <p:sp>
        <p:nvSpPr>
          <p:cNvPr id="115" name="Google Shape;115;p15"/>
          <p:cNvSpPr/>
          <p:nvPr/>
        </p:nvSpPr>
        <p:spPr>
          <a:xfrm flipH="1" rot="10800000">
            <a:off x="6511625" y="3037547"/>
            <a:ext cx="1539362" cy="1079828"/>
          </a:xfrm>
          <a:custGeom>
            <a:rect b="b" l="l" r="r" t="t"/>
            <a:pathLst>
              <a:path extrusionOk="0" h="19123" w="26377">
                <a:moveTo>
                  <a:pt x="26377" y="19123"/>
                </a:moveTo>
                <a:cubicBezTo>
                  <a:pt x="21101" y="9631"/>
                  <a:pt x="10860" y="0"/>
                  <a:pt x="0" y="0"/>
                </a:cubicBezTo>
              </a:path>
            </a:pathLst>
          </a:custGeom>
          <a:noFill/>
          <a:ln cap="flat" cmpd="sng" w="38100">
            <a:solidFill>
              <a:schemeClr val="dk1"/>
            </a:solidFill>
            <a:prstDash val="solid"/>
            <a:round/>
            <a:headEnd len="med" w="med" type="none"/>
            <a:tailEnd len="med" w="med" type="stealth"/>
          </a:ln>
        </p:spPr>
      </p:sp>
      <p:sp>
        <p:nvSpPr>
          <p:cNvPr id="116" name="Google Shape;116;p15"/>
          <p:cNvSpPr/>
          <p:nvPr/>
        </p:nvSpPr>
        <p:spPr>
          <a:xfrm>
            <a:off x="3223475" y="2432400"/>
            <a:ext cx="1600800" cy="524700"/>
          </a:xfrm>
          <a:prstGeom prst="roundRect">
            <a:avLst>
              <a:gd fmla="val 25627" name="adj"/>
            </a:avLst>
          </a:prstGeom>
          <a:solidFill>
            <a:schemeClr val="dk1"/>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accent4"/>
                </a:solidFill>
                <a:latin typeface="IBM Plex Sans Condensed"/>
                <a:ea typeface="IBM Plex Sans Condensed"/>
                <a:cs typeface="IBM Plex Sans Condensed"/>
                <a:sym typeface="IBM Plex Sans Condensed"/>
              </a:rPr>
              <a:t>1 Spherical Wrist</a:t>
            </a:r>
            <a:endParaRPr b="1" sz="1600">
              <a:solidFill>
                <a:schemeClr val="accent4"/>
              </a:solidFill>
            </a:endParaRPr>
          </a:p>
        </p:txBody>
      </p:sp>
      <p:cxnSp>
        <p:nvCxnSpPr>
          <p:cNvPr id="117" name="Google Shape;117;p15"/>
          <p:cNvCxnSpPr/>
          <p:nvPr/>
        </p:nvCxnSpPr>
        <p:spPr>
          <a:xfrm flipH="1">
            <a:off x="6511675" y="2803900"/>
            <a:ext cx="956100" cy="3000"/>
          </a:xfrm>
          <a:prstGeom prst="straightConnector1">
            <a:avLst/>
          </a:prstGeom>
          <a:noFill/>
          <a:ln cap="flat" cmpd="sng" w="38100">
            <a:solidFill>
              <a:schemeClr val="dk1"/>
            </a:solidFill>
            <a:prstDash val="solid"/>
            <a:round/>
            <a:headEnd len="med" w="med" type="none"/>
            <a:tailEnd len="med" w="med" type="triangle"/>
          </a:ln>
        </p:spPr>
      </p:cxnSp>
      <p:graphicFrame>
        <p:nvGraphicFramePr>
          <p:cNvPr id="118" name="Google Shape;118;p15"/>
          <p:cNvGraphicFramePr/>
          <p:nvPr/>
        </p:nvGraphicFramePr>
        <p:xfrm>
          <a:off x="268500" y="3256510"/>
          <a:ext cx="3000000" cy="3000000"/>
        </p:xfrm>
        <a:graphic>
          <a:graphicData uri="http://schemas.openxmlformats.org/drawingml/2006/table">
            <a:tbl>
              <a:tblPr>
                <a:noFill/>
                <a:tableStyleId>{FA0522C9-16D2-44DD-AA52-AD55CA0DA7B5}</a:tableStyleId>
              </a:tblPr>
              <a:tblGrid>
                <a:gridCol w="550300"/>
                <a:gridCol w="682550"/>
                <a:gridCol w="475600"/>
                <a:gridCol w="485800"/>
                <a:gridCol w="590250"/>
              </a:tblGrid>
              <a:tr h="227700">
                <a:tc>
                  <a:txBody>
                    <a:bodyPr/>
                    <a:lstStyle/>
                    <a:p>
                      <a:pPr indent="0" lvl="0" marL="0" rtl="0" algn="ctr">
                        <a:spcBef>
                          <a:spcPts val="0"/>
                        </a:spcBef>
                        <a:spcAft>
                          <a:spcPts val="0"/>
                        </a:spcAft>
                        <a:buNone/>
                      </a:pPr>
                      <a:r>
                        <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accent4"/>
                          </a:solidFill>
                        </a:rPr>
                        <a:t>θ</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accent4"/>
                          </a:solidFill>
                        </a:rPr>
                        <a:t>d</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accent4"/>
                          </a:solidFill>
                        </a:rPr>
                        <a:t>a</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accent4"/>
                          </a:solidFill>
                        </a:rPr>
                        <a:t>α</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182875">
                <a:tc>
                  <a:txBody>
                    <a:bodyPr/>
                    <a:lstStyle/>
                    <a:p>
                      <a:pPr indent="0" lvl="0" marL="0" rtl="0" algn="ctr">
                        <a:spcBef>
                          <a:spcPts val="0"/>
                        </a:spcBef>
                        <a:spcAft>
                          <a:spcPts val="0"/>
                        </a:spcAft>
                        <a:buNone/>
                      </a:pPr>
                      <a:r>
                        <a:rPr b="1" lang="en" sz="1200">
                          <a:solidFill>
                            <a:schemeClr val="accent4"/>
                          </a:solidFill>
                        </a:rPr>
                        <a:t>1 to 2</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θ1</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L1</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-π/2</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0900">
                <a:tc>
                  <a:txBody>
                    <a:bodyPr/>
                    <a:lstStyle/>
                    <a:p>
                      <a:pPr indent="0" lvl="0" marL="0" rtl="0" algn="ctr">
                        <a:spcBef>
                          <a:spcPts val="0"/>
                        </a:spcBef>
                        <a:spcAft>
                          <a:spcPts val="0"/>
                        </a:spcAft>
                        <a:buNone/>
                      </a:pPr>
                      <a:r>
                        <a:rPr b="1" lang="en" sz="1200">
                          <a:solidFill>
                            <a:schemeClr val="accent4"/>
                          </a:solidFill>
                        </a:rPr>
                        <a:t>2 to 3</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θ2 - π/2</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L2</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2875">
                <a:tc>
                  <a:txBody>
                    <a:bodyPr/>
                    <a:lstStyle/>
                    <a:p>
                      <a:pPr indent="0" lvl="0" marL="0" rtl="0" algn="ctr">
                        <a:spcBef>
                          <a:spcPts val="0"/>
                        </a:spcBef>
                        <a:spcAft>
                          <a:spcPts val="0"/>
                        </a:spcAft>
                        <a:buNone/>
                      </a:pPr>
                      <a:r>
                        <a:rPr b="1" lang="en" sz="1200">
                          <a:solidFill>
                            <a:schemeClr val="accent4"/>
                          </a:solidFill>
                        </a:rPr>
                        <a:t>3 to 4</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θ3</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-π/2</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2875">
                <a:tc>
                  <a:txBody>
                    <a:bodyPr/>
                    <a:lstStyle/>
                    <a:p>
                      <a:pPr indent="0" lvl="0" marL="0" rtl="0" algn="ctr">
                        <a:spcBef>
                          <a:spcPts val="0"/>
                        </a:spcBef>
                        <a:spcAft>
                          <a:spcPts val="0"/>
                        </a:spcAft>
                        <a:buNone/>
                      </a:pPr>
                      <a:r>
                        <a:rPr b="1" lang="en" sz="1200">
                          <a:solidFill>
                            <a:schemeClr val="accent4"/>
                          </a:solidFill>
                        </a:rPr>
                        <a:t>4 to 5</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θ4</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L3</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π/2</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2875">
                <a:tc>
                  <a:txBody>
                    <a:bodyPr/>
                    <a:lstStyle/>
                    <a:p>
                      <a:pPr indent="0" lvl="0" marL="0" rtl="0" algn="ctr">
                        <a:spcBef>
                          <a:spcPts val="0"/>
                        </a:spcBef>
                        <a:spcAft>
                          <a:spcPts val="0"/>
                        </a:spcAft>
                        <a:buNone/>
                      </a:pPr>
                      <a:r>
                        <a:rPr b="1" lang="en" sz="1200">
                          <a:solidFill>
                            <a:schemeClr val="accent4"/>
                          </a:solidFill>
                        </a:rPr>
                        <a:t>5 to 6</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θ5</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-π/2</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2875">
                <a:tc>
                  <a:txBody>
                    <a:bodyPr/>
                    <a:lstStyle/>
                    <a:p>
                      <a:pPr indent="0" lvl="0" marL="0" rtl="0" algn="ctr">
                        <a:spcBef>
                          <a:spcPts val="0"/>
                        </a:spcBef>
                        <a:spcAft>
                          <a:spcPts val="0"/>
                        </a:spcAft>
                        <a:buNone/>
                      </a:pPr>
                      <a:r>
                        <a:rPr b="1" lang="en" sz="1200">
                          <a:solidFill>
                            <a:schemeClr val="accent4"/>
                          </a:solidFill>
                        </a:rPr>
                        <a:t>6 to 7</a:t>
                      </a:r>
                      <a:endParaRPr b="1" sz="1200">
                        <a:solidFill>
                          <a:schemeClr val="accent4"/>
                        </a:solidFil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θ6</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L4</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accent4"/>
                          </a:solidFill>
                        </a:rPr>
                        <a:t>0</a:t>
                      </a:r>
                      <a:endParaRPr sz="1200">
                        <a:solidFill>
                          <a:schemeClr val="accent4"/>
                        </a:solidFill>
                      </a:endParaRPr>
                    </a:p>
                  </a:txBody>
                  <a:tcPr marT="0" marB="0" marR="0" marL="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119" name="Google Shape;119;p15"/>
          <p:cNvCxnSpPr/>
          <p:nvPr/>
        </p:nvCxnSpPr>
        <p:spPr>
          <a:xfrm flipH="1" rot="10800000">
            <a:off x="225625" y="3178838"/>
            <a:ext cx="2868600" cy="8400"/>
          </a:xfrm>
          <a:prstGeom prst="straightConnector1">
            <a:avLst/>
          </a:prstGeom>
          <a:noFill/>
          <a:ln cap="flat" cmpd="sng" w="38100">
            <a:solidFill>
              <a:schemeClr val="accent4"/>
            </a:solidFill>
            <a:prstDash val="solid"/>
            <a:round/>
            <a:headEnd len="med" w="med" type="none"/>
            <a:tailEnd len="med" w="med" type="none"/>
          </a:ln>
        </p:spPr>
      </p:cxnSp>
      <p:sp>
        <p:nvSpPr>
          <p:cNvPr id="120" name="Google Shape;120;p15"/>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659"/>
            </a:gs>
            <a:gs pos="58000">
              <a:schemeClr val="accent4"/>
            </a:gs>
            <a:gs pos="100000">
              <a:schemeClr val="accent4"/>
            </a:gs>
          </a:gsLst>
          <a:path path="circle">
            <a:fillToRect l="100%" t="100%"/>
          </a:path>
          <a:tileRect b="-100%" r="-100%"/>
        </a:gradFill>
      </p:bgPr>
    </p:bg>
    <p:spTree>
      <p:nvGrpSpPr>
        <p:cNvPr id="124" name="Shape 124"/>
        <p:cNvGrpSpPr/>
        <p:nvPr/>
      </p:nvGrpSpPr>
      <p:grpSpPr>
        <a:xfrm>
          <a:off x="0" y="0"/>
          <a:ext cx="0" cy="0"/>
          <a:chOff x="0" y="0"/>
          <a:chExt cx="0" cy="0"/>
        </a:xfrm>
      </p:grpSpPr>
      <p:sp>
        <p:nvSpPr>
          <p:cNvPr id="125" name="Google Shape;125;p16"/>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Robot Design cont.</a:t>
            </a:r>
            <a:endParaRPr/>
          </a:p>
        </p:txBody>
      </p:sp>
      <p:pic>
        <p:nvPicPr>
          <p:cNvPr id="126" name="Google Shape;126;p16"/>
          <p:cNvPicPr preferRelativeResize="0"/>
          <p:nvPr/>
        </p:nvPicPr>
        <p:blipFill>
          <a:blip r:embed="rId3">
            <a:alphaModFix/>
          </a:blip>
          <a:stretch>
            <a:fillRect/>
          </a:stretch>
        </p:blipFill>
        <p:spPr>
          <a:xfrm>
            <a:off x="4752250" y="1156100"/>
            <a:ext cx="3620150" cy="3707151"/>
          </a:xfrm>
          <a:prstGeom prst="rect">
            <a:avLst/>
          </a:prstGeom>
          <a:noFill/>
          <a:ln>
            <a:noFill/>
          </a:ln>
        </p:spPr>
      </p:pic>
      <p:sp>
        <p:nvSpPr>
          <p:cNvPr id="127" name="Google Shape;127;p16"/>
          <p:cNvSpPr/>
          <p:nvPr/>
        </p:nvSpPr>
        <p:spPr>
          <a:xfrm>
            <a:off x="938075" y="1287850"/>
            <a:ext cx="3534000" cy="1821600"/>
          </a:xfrm>
          <a:prstGeom prst="roundRect">
            <a:avLst>
              <a:gd fmla="val 9582" name="adj"/>
            </a:avLst>
          </a:prstGeom>
          <a:solidFill>
            <a:schemeClr val="dk1"/>
          </a:solid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b="1" lang="en" sz="1600">
                <a:solidFill>
                  <a:schemeClr val="accent4"/>
                </a:solidFill>
                <a:latin typeface="IBM Plex Sans Condensed"/>
                <a:ea typeface="IBM Plex Sans Condensed"/>
                <a:cs typeface="IBM Plex Sans Condensed"/>
                <a:sym typeface="IBM Plex Sans Condensed"/>
              </a:rPr>
              <a:t>MOTOR SELECTION</a:t>
            </a:r>
            <a:endParaRPr b="1" sz="1600">
              <a:solidFill>
                <a:schemeClr val="accent4"/>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0"/>
              </a:spcAft>
              <a:buNone/>
            </a:pPr>
            <a:r>
              <a:rPr lang="en" sz="1600">
                <a:solidFill>
                  <a:schemeClr val="accent4"/>
                </a:solidFill>
                <a:latin typeface="IBM Plex Sans Condensed"/>
                <a:ea typeface="IBM Plex Sans Condensed"/>
                <a:cs typeface="IBM Plex Sans Condensed"/>
                <a:sym typeface="IBM Plex Sans Condensed"/>
              </a:rPr>
              <a:t>3 Arm Joints → Torque Control</a:t>
            </a:r>
            <a:endParaRPr sz="1600">
              <a:solidFill>
                <a:schemeClr val="accent4"/>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0"/>
              </a:spcAft>
              <a:buNone/>
            </a:pPr>
            <a:r>
              <a:rPr lang="en" sz="1600">
                <a:solidFill>
                  <a:schemeClr val="accent4"/>
                </a:solidFill>
                <a:latin typeface="IBM Plex Sans Condensed"/>
                <a:ea typeface="IBM Plex Sans Condensed"/>
                <a:cs typeface="IBM Plex Sans Condensed"/>
                <a:sym typeface="IBM Plex Sans Condensed"/>
              </a:rPr>
              <a:t>3 Wrist Joints → Torque Control</a:t>
            </a:r>
            <a:endParaRPr sz="1600">
              <a:solidFill>
                <a:schemeClr val="accent4"/>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800"/>
              </a:spcAft>
              <a:buNone/>
            </a:pPr>
            <a:r>
              <a:rPr lang="en" sz="1600">
                <a:solidFill>
                  <a:schemeClr val="accent4"/>
                </a:solidFill>
                <a:latin typeface="IBM Plex Sans Condensed"/>
                <a:ea typeface="IBM Plex Sans Condensed"/>
                <a:cs typeface="IBM Plex Sans Condensed"/>
                <a:sym typeface="IBM Plex Sans Condensed"/>
              </a:rPr>
              <a:t>Allows for more lab emphasis on dynamics</a:t>
            </a:r>
            <a:endParaRPr sz="1600">
              <a:solidFill>
                <a:schemeClr val="accent4"/>
              </a:solidFill>
              <a:latin typeface="IBM Plex Sans Condensed"/>
              <a:ea typeface="IBM Plex Sans Condensed"/>
              <a:cs typeface="IBM Plex Sans Condensed"/>
              <a:sym typeface="IBM Plex Sans Condensed"/>
            </a:endParaRPr>
          </a:p>
        </p:txBody>
      </p:sp>
      <p:sp>
        <p:nvSpPr>
          <p:cNvPr id="128" name="Google Shape;128;p16"/>
          <p:cNvSpPr/>
          <p:nvPr/>
        </p:nvSpPr>
        <p:spPr>
          <a:xfrm>
            <a:off x="938075" y="3241200"/>
            <a:ext cx="3534000" cy="1401900"/>
          </a:xfrm>
          <a:prstGeom prst="roundRect">
            <a:avLst>
              <a:gd fmla="val 9582" name="adj"/>
            </a:avLst>
          </a:prstGeom>
          <a:solidFill>
            <a:schemeClr val="dk1"/>
          </a:solid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b="1" lang="en" sz="1600">
                <a:solidFill>
                  <a:schemeClr val="accent4"/>
                </a:solidFill>
                <a:latin typeface="IBM Plex Sans Condensed"/>
                <a:ea typeface="IBM Plex Sans Condensed"/>
                <a:cs typeface="IBM Plex Sans Condensed"/>
                <a:sym typeface="IBM Plex Sans Condensed"/>
              </a:rPr>
              <a:t>LENGTH SELECTIONS</a:t>
            </a:r>
            <a:endParaRPr b="1" sz="1600">
              <a:solidFill>
                <a:schemeClr val="accent4"/>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0"/>
              </a:spcAft>
              <a:buNone/>
            </a:pPr>
            <a:r>
              <a:rPr lang="en" sz="1600">
                <a:solidFill>
                  <a:schemeClr val="accent4"/>
                </a:solidFill>
                <a:latin typeface="IBM Plex Sans Condensed"/>
                <a:ea typeface="IBM Plex Sans Condensed"/>
                <a:cs typeface="IBM Plex Sans Condensed"/>
                <a:sym typeface="IBM Plex Sans Condensed"/>
              </a:rPr>
              <a:t>Small enough for each student to own</a:t>
            </a:r>
            <a:endParaRPr sz="1600">
              <a:solidFill>
                <a:schemeClr val="accent4"/>
              </a:solidFill>
              <a:latin typeface="IBM Plex Sans Condensed"/>
              <a:ea typeface="IBM Plex Sans Condensed"/>
              <a:cs typeface="IBM Plex Sans Condensed"/>
              <a:sym typeface="IBM Plex Sans Condensed"/>
            </a:endParaRPr>
          </a:p>
          <a:p>
            <a:pPr indent="0" lvl="0" marL="0" rtl="0" algn="ctr">
              <a:lnSpc>
                <a:spcPct val="100000"/>
              </a:lnSpc>
              <a:spcBef>
                <a:spcPts val="800"/>
              </a:spcBef>
              <a:spcAft>
                <a:spcPts val="800"/>
              </a:spcAft>
              <a:buNone/>
            </a:pPr>
            <a:r>
              <a:rPr lang="en" sz="1600">
                <a:solidFill>
                  <a:schemeClr val="accent4"/>
                </a:solidFill>
                <a:latin typeface="IBM Plex Sans Condensed"/>
                <a:ea typeface="IBM Plex Sans Condensed"/>
                <a:cs typeface="IBM Plex Sans Condensed"/>
                <a:sym typeface="IBM Plex Sans Condensed"/>
              </a:rPr>
              <a:t>Rapid Prototyping</a:t>
            </a:r>
            <a:endParaRPr sz="1600">
              <a:solidFill>
                <a:schemeClr val="accent4"/>
              </a:solidFill>
              <a:latin typeface="IBM Plex Sans Condensed"/>
              <a:ea typeface="IBM Plex Sans Condensed"/>
              <a:cs typeface="IBM Plex Sans Condensed"/>
              <a:sym typeface="IBM Plex Sans Condensed"/>
            </a:endParaRPr>
          </a:p>
        </p:txBody>
      </p:sp>
      <p:sp>
        <p:nvSpPr>
          <p:cNvPr id="129" name="Google Shape;129;p1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33" name="Shape 133"/>
        <p:cNvGrpSpPr/>
        <p:nvPr/>
      </p:nvGrpSpPr>
      <p:grpSpPr>
        <a:xfrm>
          <a:off x="0" y="0"/>
          <a:ext cx="0" cy="0"/>
          <a:chOff x="0" y="0"/>
          <a:chExt cx="0" cy="0"/>
        </a:xfrm>
      </p:grpSpPr>
      <p:sp>
        <p:nvSpPr>
          <p:cNvPr id="134" name="Google Shape;134;p17"/>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Robot setup Validation</a:t>
            </a:r>
            <a:endParaRPr/>
          </a:p>
        </p:txBody>
      </p:sp>
      <p:sp>
        <p:nvSpPr>
          <p:cNvPr id="135" name="Google Shape;135;p17"/>
          <p:cNvSpPr txBox="1"/>
          <p:nvPr>
            <p:ph idx="1" type="body"/>
          </p:nvPr>
        </p:nvSpPr>
        <p:spPr>
          <a:xfrm>
            <a:off x="595975" y="1429023"/>
            <a:ext cx="49755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 → matrix from screw axes</a:t>
            </a:r>
            <a:endParaRPr/>
          </a:p>
          <a:p>
            <a:pPr indent="0" lvl="0" marL="0" rtl="0" algn="l">
              <a:spcBef>
                <a:spcPts val="800"/>
              </a:spcBef>
              <a:spcAft>
                <a:spcPts val="0"/>
              </a:spcAft>
              <a:buNone/>
            </a:pPr>
            <a:r>
              <a:rPr lang="en"/>
              <a:t>T_real → matrix from robot setup (dh)</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Since T == T_real, setup and screw axes are correct</a:t>
            </a:r>
            <a:endParaRPr/>
          </a:p>
          <a:p>
            <a:pPr indent="0" lvl="0" marL="0" rtl="0" algn="l">
              <a:spcBef>
                <a:spcPts val="800"/>
              </a:spcBef>
              <a:spcAft>
                <a:spcPts val="800"/>
              </a:spcAft>
              <a:buNone/>
            </a:pPr>
            <a:r>
              <a:t/>
            </a:r>
            <a:endParaRPr/>
          </a:p>
        </p:txBody>
      </p:sp>
      <p:sp>
        <p:nvSpPr>
          <p:cNvPr id="136" name="Google Shape;136;p1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17"/>
          <p:cNvPicPr preferRelativeResize="0"/>
          <p:nvPr/>
        </p:nvPicPr>
        <p:blipFill rotWithShape="1">
          <a:blip r:embed="rId3">
            <a:alphaModFix/>
          </a:blip>
          <a:srcRect b="-9" l="0" r="0" t="2638"/>
          <a:stretch/>
        </p:blipFill>
        <p:spPr>
          <a:xfrm>
            <a:off x="5571475" y="1611575"/>
            <a:ext cx="3331425" cy="20740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41" name="Shape 141"/>
        <p:cNvGrpSpPr/>
        <p:nvPr/>
      </p:nvGrpSpPr>
      <p:grpSpPr>
        <a:xfrm>
          <a:off x="0" y="0"/>
          <a:ext cx="0" cy="0"/>
          <a:chOff x="0" y="0"/>
          <a:chExt cx="0" cy="0"/>
        </a:xfrm>
      </p:grpSpPr>
      <p:sp>
        <p:nvSpPr>
          <p:cNvPr id="142" name="Google Shape;142;p18"/>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Robot setup Validation</a:t>
            </a:r>
            <a:endParaRPr/>
          </a:p>
        </p:txBody>
      </p:sp>
      <p:sp>
        <p:nvSpPr>
          <p:cNvPr id="143" name="Google Shape;143;p1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18" title="model_only_alltests.webm">
            <a:hlinkClick r:id="rId3"/>
          </p:cNvPr>
          <p:cNvPicPr preferRelativeResize="0"/>
          <p:nvPr/>
        </p:nvPicPr>
        <p:blipFill>
          <a:blip r:embed="rId4">
            <a:alphaModFix/>
          </a:blip>
          <a:stretch>
            <a:fillRect/>
          </a:stretch>
        </p:blipFill>
        <p:spPr>
          <a:xfrm>
            <a:off x="603475" y="1242650"/>
            <a:ext cx="4121876" cy="3682600"/>
          </a:xfrm>
          <a:prstGeom prst="rect">
            <a:avLst/>
          </a:prstGeom>
          <a:noFill/>
          <a:ln>
            <a:noFill/>
          </a:ln>
        </p:spPr>
      </p:pic>
      <p:pic>
        <p:nvPicPr>
          <p:cNvPr id="145" name="Google Shape;145;p18" title="terminal_alltest\.webm">
            <a:hlinkClick r:id="rId5"/>
          </p:cNvPr>
          <p:cNvPicPr preferRelativeResize="0"/>
          <p:nvPr/>
        </p:nvPicPr>
        <p:blipFill>
          <a:blip r:embed="rId6">
            <a:alphaModFix/>
          </a:blip>
          <a:stretch>
            <a:fillRect/>
          </a:stretch>
        </p:blipFill>
        <p:spPr>
          <a:xfrm>
            <a:off x="5183275" y="551875"/>
            <a:ext cx="3340324" cy="437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49" name="Shape 149"/>
        <p:cNvGrpSpPr/>
        <p:nvPr/>
      </p:nvGrpSpPr>
      <p:grpSpPr>
        <a:xfrm>
          <a:off x="0" y="0"/>
          <a:ext cx="0" cy="0"/>
          <a:chOff x="0" y="0"/>
          <a:chExt cx="0" cy="0"/>
        </a:xfrm>
      </p:grpSpPr>
      <p:sp>
        <p:nvSpPr>
          <p:cNvPr id="150" name="Google Shape;150;p19"/>
          <p:cNvSpPr txBox="1"/>
          <p:nvPr>
            <p:ph type="title"/>
          </p:nvPr>
        </p:nvSpPr>
        <p:spPr>
          <a:xfrm>
            <a:off x="775350" y="4033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Dynamics </a:t>
            </a:r>
            <a:r>
              <a:rPr lang="en"/>
              <a:t>Validation</a:t>
            </a:r>
            <a:endParaRPr/>
          </a:p>
        </p:txBody>
      </p:sp>
      <p:sp>
        <p:nvSpPr>
          <p:cNvPr id="151" name="Google Shape;151;p1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19"/>
          <p:cNvPicPr preferRelativeResize="0"/>
          <p:nvPr/>
        </p:nvPicPr>
        <p:blipFill rotWithShape="1">
          <a:blip r:embed="rId3">
            <a:alphaModFix/>
          </a:blip>
          <a:srcRect b="16674" l="6665" r="9701" t="5552"/>
          <a:stretch/>
        </p:blipFill>
        <p:spPr>
          <a:xfrm>
            <a:off x="685225" y="914200"/>
            <a:ext cx="2472175" cy="1736225"/>
          </a:xfrm>
          <a:prstGeom prst="rect">
            <a:avLst/>
          </a:prstGeom>
          <a:noFill/>
          <a:ln>
            <a:noFill/>
          </a:ln>
        </p:spPr>
      </p:pic>
      <p:pic>
        <p:nvPicPr>
          <p:cNvPr id="153" name="Google Shape;153;p19"/>
          <p:cNvPicPr preferRelativeResize="0"/>
          <p:nvPr/>
        </p:nvPicPr>
        <p:blipFill>
          <a:blip r:embed="rId4">
            <a:alphaModFix/>
          </a:blip>
          <a:stretch>
            <a:fillRect/>
          </a:stretch>
        </p:blipFill>
        <p:spPr>
          <a:xfrm>
            <a:off x="682738" y="2765025"/>
            <a:ext cx="2477149" cy="1736225"/>
          </a:xfrm>
          <a:prstGeom prst="rect">
            <a:avLst/>
          </a:prstGeom>
          <a:noFill/>
          <a:ln>
            <a:noFill/>
          </a:ln>
        </p:spPr>
      </p:pic>
      <p:pic>
        <p:nvPicPr>
          <p:cNvPr id="154" name="Google Shape;154;p19" title="dynamics_tests.webm">
            <a:hlinkClick r:id="rId5"/>
          </p:cNvPr>
          <p:cNvPicPr preferRelativeResize="0"/>
          <p:nvPr/>
        </p:nvPicPr>
        <p:blipFill>
          <a:blip r:embed="rId6">
            <a:alphaModFix/>
          </a:blip>
          <a:stretch>
            <a:fillRect/>
          </a:stretch>
        </p:blipFill>
        <p:spPr>
          <a:xfrm>
            <a:off x="3575036" y="799600"/>
            <a:ext cx="4504841" cy="403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4506E"/>
            </a:gs>
            <a:gs pos="58000">
              <a:schemeClr val="dk1"/>
            </a:gs>
            <a:gs pos="100000">
              <a:schemeClr val="dk1"/>
            </a:gs>
          </a:gsLst>
          <a:path path="circle">
            <a:fillToRect l="100%" t="100%"/>
          </a:path>
          <a:tileRect b="-100%" r="-100%"/>
        </a:gradFill>
      </p:bgPr>
    </p:bg>
    <p:spTree>
      <p:nvGrpSpPr>
        <p:cNvPr id="158" name="Shape 158"/>
        <p:cNvGrpSpPr/>
        <p:nvPr/>
      </p:nvGrpSpPr>
      <p:grpSpPr>
        <a:xfrm>
          <a:off x="0" y="0"/>
          <a:ext cx="0" cy="0"/>
          <a:chOff x="0" y="0"/>
          <a:chExt cx="0" cy="0"/>
        </a:xfrm>
      </p:grpSpPr>
      <p:sp>
        <p:nvSpPr>
          <p:cNvPr id="159" name="Google Shape;159;p20"/>
          <p:cNvSpPr txBox="1"/>
          <p:nvPr>
            <p:ph type="title"/>
          </p:nvPr>
        </p:nvSpPr>
        <p:spPr>
          <a:xfrm>
            <a:off x="490250" y="450150"/>
            <a:ext cx="6367800" cy="4090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Course Design</a:t>
            </a:r>
            <a:endParaRPr/>
          </a:p>
        </p:txBody>
      </p:sp>
      <p:sp>
        <p:nvSpPr>
          <p:cNvPr id="160" name="Google Shape;160;p20"/>
          <p:cNvSpPr txBox="1"/>
          <p:nvPr>
            <p:ph idx="12" type="sldNum"/>
          </p:nvPr>
        </p:nvSpPr>
        <p:spPr>
          <a:xfrm>
            <a:off x="8472458" y="4663217"/>
            <a:ext cx="548700" cy="393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0"/>
          <p:cNvSpPr/>
          <p:nvPr/>
        </p:nvSpPr>
        <p:spPr>
          <a:xfrm>
            <a:off x="4217325" y="2293725"/>
            <a:ext cx="4172700" cy="329700"/>
          </a:xfrm>
          <a:prstGeom prst="roundRect">
            <a:avLst>
              <a:gd fmla="val 21370" name="adj"/>
            </a:avLst>
          </a:prstGeom>
          <a:solidFill>
            <a:schemeClr val="accent1"/>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dk1"/>
                </a:solidFill>
                <a:latin typeface="IBM Plex Sans Condensed"/>
                <a:ea typeface="IBM Plex Sans Condensed"/>
                <a:cs typeface="IBM Plex Sans Condensed"/>
                <a:sym typeface="IBM Plex Sans Condensed"/>
              </a:rPr>
              <a:t>Lab 1 </a:t>
            </a:r>
            <a:r>
              <a:rPr lang="en" sz="1600">
                <a:solidFill>
                  <a:schemeClr val="dk1"/>
                </a:solidFill>
                <a:latin typeface="IBM Plex Sans Condensed"/>
                <a:ea typeface="IBM Plex Sans Condensed"/>
                <a:cs typeface="IBM Plex Sans Condensed"/>
                <a:sym typeface="IBM Plex Sans Condensed"/>
              </a:rPr>
              <a:t>Basic Kinematics in Space Frame</a:t>
            </a:r>
            <a:r>
              <a:rPr b="1" lang="en" sz="1600">
                <a:solidFill>
                  <a:schemeClr val="dk1"/>
                </a:solidFill>
                <a:latin typeface="IBM Plex Sans Condensed"/>
                <a:ea typeface="IBM Plex Sans Condensed"/>
                <a:cs typeface="IBM Plex Sans Condensed"/>
                <a:sym typeface="IBM Plex Sans Condensed"/>
              </a:rPr>
              <a:t> </a:t>
            </a:r>
            <a:endParaRPr sz="1600">
              <a:solidFill>
                <a:schemeClr val="dk1"/>
              </a:solidFill>
              <a:latin typeface="IBM Plex Sans Condensed"/>
              <a:ea typeface="IBM Plex Sans Condensed"/>
              <a:cs typeface="IBM Plex Sans Condensed"/>
              <a:sym typeface="IBM Plex Sans Condensed"/>
            </a:endParaRPr>
          </a:p>
        </p:txBody>
      </p:sp>
      <p:sp>
        <p:nvSpPr>
          <p:cNvPr id="162" name="Google Shape;162;p20"/>
          <p:cNvSpPr/>
          <p:nvPr/>
        </p:nvSpPr>
        <p:spPr>
          <a:xfrm>
            <a:off x="4217325" y="2932488"/>
            <a:ext cx="4172700" cy="329700"/>
          </a:xfrm>
          <a:prstGeom prst="roundRect">
            <a:avLst>
              <a:gd fmla="val 21370" name="adj"/>
            </a:avLst>
          </a:prstGeom>
          <a:solidFill>
            <a:schemeClr val="accent2"/>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dk1"/>
                </a:solidFill>
                <a:latin typeface="IBM Plex Sans Condensed"/>
                <a:ea typeface="IBM Plex Sans Condensed"/>
                <a:cs typeface="IBM Plex Sans Condensed"/>
                <a:sym typeface="IBM Plex Sans Condensed"/>
              </a:rPr>
              <a:t>Lab 2 </a:t>
            </a:r>
            <a:r>
              <a:rPr lang="en" sz="1600">
                <a:solidFill>
                  <a:schemeClr val="dk1"/>
                </a:solidFill>
                <a:latin typeface="IBM Plex Sans Condensed"/>
                <a:ea typeface="IBM Plex Sans Condensed"/>
                <a:cs typeface="IBM Plex Sans Condensed"/>
                <a:sym typeface="IBM Plex Sans Condensed"/>
              </a:rPr>
              <a:t>Basic Kinematics in Body Frame</a:t>
            </a:r>
            <a:r>
              <a:rPr b="1" lang="en" sz="1600">
                <a:solidFill>
                  <a:schemeClr val="dk1"/>
                </a:solidFill>
                <a:latin typeface="IBM Plex Sans Condensed"/>
                <a:ea typeface="IBM Plex Sans Condensed"/>
                <a:cs typeface="IBM Plex Sans Condensed"/>
                <a:sym typeface="IBM Plex Sans Condensed"/>
              </a:rPr>
              <a:t> </a:t>
            </a:r>
            <a:endParaRPr sz="1600">
              <a:solidFill>
                <a:schemeClr val="dk1"/>
              </a:solidFill>
              <a:latin typeface="IBM Plex Sans Condensed"/>
              <a:ea typeface="IBM Plex Sans Condensed"/>
              <a:cs typeface="IBM Plex Sans Condensed"/>
              <a:sym typeface="IBM Plex Sans Condensed"/>
            </a:endParaRPr>
          </a:p>
        </p:txBody>
      </p:sp>
      <p:sp>
        <p:nvSpPr>
          <p:cNvPr id="163" name="Google Shape;163;p20"/>
          <p:cNvSpPr/>
          <p:nvPr/>
        </p:nvSpPr>
        <p:spPr>
          <a:xfrm>
            <a:off x="4217325" y="3571275"/>
            <a:ext cx="4172700" cy="329700"/>
          </a:xfrm>
          <a:prstGeom prst="roundRect">
            <a:avLst>
              <a:gd fmla="val 21370" name="adj"/>
            </a:avLst>
          </a:prstGeom>
          <a:solidFill>
            <a:schemeClr val="accent3"/>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dk1"/>
                </a:solidFill>
                <a:latin typeface="IBM Plex Sans Condensed"/>
                <a:ea typeface="IBM Plex Sans Condensed"/>
                <a:cs typeface="IBM Plex Sans Condensed"/>
                <a:sym typeface="IBM Plex Sans Condensed"/>
              </a:rPr>
              <a:t>Lab 3 </a:t>
            </a:r>
            <a:r>
              <a:rPr lang="en" sz="1600">
                <a:solidFill>
                  <a:schemeClr val="dk1"/>
                </a:solidFill>
                <a:latin typeface="IBM Plex Sans Condensed"/>
                <a:ea typeface="IBM Plex Sans Condensed"/>
                <a:cs typeface="IBM Plex Sans Condensed"/>
                <a:sym typeface="IBM Plex Sans Condensed"/>
              </a:rPr>
              <a:t>Dynamics</a:t>
            </a:r>
            <a:r>
              <a:rPr b="1" lang="en" sz="1600">
                <a:solidFill>
                  <a:schemeClr val="dk1"/>
                </a:solidFill>
                <a:latin typeface="IBM Plex Sans Condensed"/>
                <a:ea typeface="IBM Plex Sans Condensed"/>
                <a:cs typeface="IBM Plex Sans Condensed"/>
                <a:sym typeface="IBM Plex Sans Condensed"/>
              </a:rPr>
              <a:t> </a:t>
            </a:r>
            <a:endParaRPr sz="1600">
              <a:solidFill>
                <a:schemeClr val="dk1"/>
              </a:solidFill>
              <a:latin typeface="IBM Plex Sans Condensed"/>
              <a:ea typeface="IBM Plex Sans Condensed"/>
              <a:cs typeface="IBM Plex Sans Condensed"/>
              <a:sym typeface="IBM Plex Sans Condensed"/>
            </a:endParaRPr>
          </a:p>
        </p:txBody>
      </p:sp>
      <p:sp>
        <p:nvSpPr>
          <p:cNvPr id="164" name="Google Shape;164;p20"/>
          <p:cNvSpPr/>
          <p:nvPr/>
        </p:nvSpPr>
        <p:spPr>
          <a:xfrm>
            <a:off x="4217325" y="4210050"/>
            <a:ext cx="4172700" cy="329700"/>
          </a:xfrm>
          <a:prstGeom prst="roundRect">
            <a:avLst>
              <a:gd fmla="val 21370" name="adj"/>
            </a:avLst>
          </a:prstGeom>
          <a:solidFill>
            <a:schemeClr val="accent5"/>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dk1"/>
                </a:solidFill>
                <a:latin typeface="IBM Plex Sans Condensed"/>
                <a:ea typeface="IBM Plex Sans Condensed"/>
                <a:cs typeface="IBM Plex Sans Condensed"/>
                <a:sym typeface="IBM Plex Sans Condensed"/>
              </a:rPr>
              <a:t>Lab 4 </a:t>
            </a:r>
            <a:r>
              <a:rPr lang="en" sz="1600">
                <a:solidFill>
                  <a:schemeClr val="dk1"/>
                </a:solidFill>
                <a:latin typeface="IBM Plex Sans Condensed"/>
                <a:ea typeface="IBM Plex Sans Condensed"/>
                <a:cs typeface="IBM Plex Sans Condensed"/>
                <a:sym typeface="IBM Plex Sans Condensed"/>
              </a:rPr>
              <a:t>Pick and Place</a:t>
            </a:r>
            <a:endParaRPr sz="1600">
              <a:solidFill>
                <a:schemeClr val="dk1"/>
              </a:solidFill>
              <a:latin typeface="IBM Plex Sans Condensed"/>
              <a:ea typeface="IBM Plex Sans Condensed"/>
              <a:cs typeface="IBM Plex Sans Condensed"/>
              <a:sym typeface="IBM Plex Sans Condensed"/>
            </a:endParaRPr>
          </a:p>
        </p:txBody>
      </p:sp>
      <p:sp>
        <p:nvSpPr>
          <p:cNvPr id="165" name="Google Shape;165;p20"/>
          <p:cNvSpPr/>
          <p:nvPr/>
        </p:nvSpPr>
        <p:spPr>
          <a:xfrm>
            <a:off x="4184350" y="451350"/>
            <a:ext cx="4172700" cy="1533300"/>
          </a:xfrm>
          <a:prstGeom prst="roundRect">
            <a:avLst>
              <a:gd fmla="val 21370" name="adj"/>
            </a:avLst>
          </a:prstGeom>
          <a:solidFill>
            <a:schemeClr val="lt2"/>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IBM Plex Sans Condensed"/>
                <a:ea typeface="IBM Plex Sans Condensed"/>
                <a:cs typeface="IBM Plex Sans Condensed"/>
                <a:sym typeface="IBM Plex Sans Condensed"/>
              </a:rPr>
              <a:t>Overall</a:t>
            </a:r>
            <a:endParaRPr b="1">
              <a:solidFill>
                <a:schemeClr val="dk1"/>
              </a:solidFill>
              <a:latin typeface="IBM Plex Sans Condensed"/>
              <a:ea typeface="IBM Plex Sans Condensed"/>
              <a:cs typeface="IBM Plex Sans Condensed"/>
              <a:sym typeface="IBM Plex Sans Condensed"/>
            </a:endParaRPr>
          </a:p>
          <a:p>
            <a:pPr indent="-317500" lvl="0" marL="457200" rtl="0" algn="l">
              <a:lnSpc>
                <a:spcPct val="100000"/>
              </a:lnSpc>
              <a:spcBef>
                <a:spcPts val="800"/>
              </a:spcBef>
              <a:spcAft>
                <a:spcPts val="0"/>
              </a:spcAft>
              <a:buClr>
                <a:schemeClr val="dk1"/>
              </a:buClr>
              <a:buSzPts val="1400"/>
              <a:buFont typeface="IBM Plex Sans Condensed"/>
              <a:buChar char="●"/>
            </a:pPr>
            <a:r>
              <a:rPr lang="en">
                <a:solidFill>
                  <a:schemeClr val="dk1"/>
                </a:solidFill>
                <a:latin typeface="IBM Plex Sans Condensed"/>
                <a:ea typeface="IBM Plex Sans Condensed"/>
                <a:cs typeface="IBM Plex Sans Condensed"/>
                <a:sym typeface="IBM Plex Sans Condensed"/>
              </a:rPr>
              <a:t>Labs will build on each other</a:t>
            </a:r>
            <a:endParaRPr>
              <a:solidFill>
                <a:schemeClr val="dk1"/>
              </a:solidFill>
              <a:latin typeface="IBM Plex Sans Condensed"/>
              <a:ea typeface="IBM Plex Sans Condensed"/>
              <a:cs typeface="IBM Plex Sans Condensed"/>
              <a:sym typeface="IBM Plex Sans Condensed"/>
            </a:endParaRPr>
          </a:p>
          <a:p>
            <a:pPr indent="-317500" lvl="0" marL="457200" rtl="0" algn="l">
              <a:lnSpc>
                <a:spcPct val="100000"/>
              </a:lnSpc>
              <a:spcBef>
                <a:spcPts val="0"/>
              </a:spcBef>
              <a:spcAft>
                <a:spcPts val="0"/>
              </a:spcAft>
              <a:buClr>
                <a:schemeClr val="dk1"/>
              </a:buClr>
              <a:buSzPts val="1400"/>
              <a:buFont typeface="IBM Plex Sans Condensed"/>
              <a:buChar char="●"/>
            </a:pPr>
            <a:r>
              <a:rPr lang="en">
                <a:solidFill>
                  <a:schemeClr val="dk1"/>
                </a:solidFill>
                <a:latin typeface="IBM Plex Sans Condensed"/>
                <a:ea typeface="IBM Plex Sans Condensed"/>
                <a:cs typeface="IBM Plex Sans Condensed"/>
                <a:sym typeface="IBM Plex Sans Condensed"/>
              </a:rPr>
              <a:t>Students are given an objective &amp; lab specific stub files</a:t>
            </a:r>
            <a:endParaRPr>
              <a:solidFill>
                <a:schemeClr val="dk1"/>
              </a:solidFill>
              <a:latin typeface="IBM Plex Sans Condensed"/>
              <a:ea typeface="IBM Plex Sans Condensed"/>
              <a:cs typeface="IBM Plex Sans Condensed"/>
              <a:sym typeface="IBM Plex Sans Condensed"/>
            </a:endParaRPr>
          </a:p>
          <a:p>
            <a:pPr indent="-317500" lvl="0" marL="457200" rtl="0" algn="l">
              <a:lnSpc>
                <a:spcPct val="100000"/>
              </a:lnSpc>
              <a:spcBef>
                <a:spcPts val="0"/>
              </a:spcBef>
              <a:spcAft>
                <a:spcPts val="0"/>
              </a:spcAft>
              <a:buClr>
                <a:schemeClr val="dk1"/>
              </a:buClr>
              <a:buSzPts val="1400"/>
              <a:buFont typeface="IBM Plex Sans Condensed"/>
              <a:buChar char="●"/>
            </a:pPr>
            <a:r>
              <a:rPr lang="en">
                <a:solidFill>
                  <a:schemeClr val="dk1"/>
                </a:solidFill>
                <a:latin typeface="IBM Plex Sans Condensed"/>
                <a:ea typeface="IBM Plex Sans Condensed"/>
                <a:cs typeface="IBM Plex Sans Condensed"/>
                <a:sym typeface="IBM Plex Sans Condensed"/>
              </a:rPr>
              <a:t>Students will deliver a focused lab report &amp; do a physical </a:t>
            </a:r>
            <a:r>
              <a:rPr lang="en">
                <a:solidFill>
                  <a:schemeClr val="dk1"/>
                </a:solidFill>
                <a:latin typeface="IBM Plex Sans Condensed"/>
                <a:ea typeface="IBM Plex Sans Condensed"/>
                <a:cs typeface="IBM Plex Sans Condensed"/>
                <a:sym typeface="IBM Plex Sans Condensed"/>
              </a:rPr>
              <a:t>implementation</a:t>
            </a:r>
            <a:endParaRPr>
              <a:solidFill>
                <a:schemeClr val="dk1"/>
              </a:solidFill>
              <a:latin typeface="IBM Plex Sans Condensed"/>
              <a:ea typeface="IBM Plex Sans Condensed"/>
              <a:cs typeface="IBM Plex Sans Condensed"/>
              <a:sym typeface="IBM Plex San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FAFF"/>
            </a:gs>
            <a:gs pos="58000">
              <a:schemeClr val="accent1"/>
            </a:gs>
            <a:gs pos="100000">
              <a:schemeClr val="accent1"/>
            </a:gs>
          </a:gsLst>
          <a:path path="circle">
            <a:fillToRect l="100%" t="100%"/>
          </a:path>
          <a:tileRect b="-100%" r="-100%"/>
        </a:gradFill>
      </p:bgPr>
    </p:bg>
    <p:spTree>
      <p:nvGrpSpPr>
        <p:cNvPr id="169" name="Shape 169"/>
        <p:cNvGrpSpPr/>
        <p:nvPr/>
      </p:nvGrpSpPr>
      <p:grpSpPr>
        <a:xfrm>
          <a:off x="0" y="0"/>
          <a:ext cx="0" cy="0"/>
          <a:chOff x="0" y="0"/>
          <a:chExt cx="0" cy="0"/>
        </a:xfrm>
      </p:grpSpPr>
      <p:sp>
        <p:nvSpPr>
          <p:cNvPr id="170" name="Google Shape;170;p21"/>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Lab 1: Basic Kinematics in Space Frame</a:t>
            </a:r>
            <a:endParaRPr/>
          </a:p>
        </p:txBody>
      </p:sp>
      <p:sp>
        <p:nvSpPr>
          <p:cNvPr id="171" name="Google Shape;171;p21"/>
          <p:cNvSpPr/>
          <p:nvPr/>
        </p:nvSpPr>
        <p:spPr>
          <a:xfrm>
            <a:off x="779100" y="1277750"/>
            <a:ext cx="7593300" cy="329700"/>
          </a:xfrm>
          <a:prstGeom prst="roundRect">
            <a:avLst>
              <a:gd fmla="val 21370" name="adj"/>
            </a:avLst>
          </a:prstGeom>
          <a:solidFill>
            <a:schemeClr val="dk1"/>
          </a:solidFill>
          <a:ln>
            <a:noFill/>
          </a:ln>
        </p:spPr>
        <p:txBody>
          <a:bodyPr anchorCtr="0" anchor="ctr" bIns="0" lIns="91425" spcFirstLastPara="1" rIns="91425" wrap="square" tIns="91425">
            <a:noAutofit/>
          </a:bodyPr>
          <a:lstStyle/>
          <a:p>
            <a:pPr indent="0" lvl="0" marL="0" rtl="0" algn="ctr">
              <a:lnSpc>
                <a:spcPct val="100000"/>
              </a:lnSpc>
              <a:spcBef>
                <a:spcPts val="0"/>
              </a:spcBef>
              <a:spcAft>
                <a:spcPts val="800"/>
              </a:spcAft>
              <a:buNone/>
            </a:pPr>
            <a:r>
              <a:rPr b="1" lang="en" sz="1600">
                <a:solidFill>
                  <a:schemeClr val="accent1"/>
                </a:solidFill>
                <a:latin typeface="IBM Plex Sans Condensed"/>
                <a:ea typeface="IBM Plex Sans Condensed"/>
                <a:cs typeface="IBM Plex Sans Condensed"/>
                <a:sym typeface="IBM Plex Sans Condensed"/>
              </a:rPr>
              <a:t>OBJECTIVE: </a:t>
            </a:r>
            <a:r>
              <a:rPr lang="en" sz="1600">
                <a:solidFill>
                  <a:schemeClr val="accent1"/>
                </a:solidFill>
                <a:latin typeface="IBM Plex Sans Condensed"/>
                <a:ea typeface="IBM Plex Sans Condensed"/>
                <a:cs typeface="IBM Plex Sans Condensed"/>
                <a:sym typeface="IBM Plex Sans Condensed"/>
              </a:rPr>
              <a:t>Complete Forward, Inverse, and Velocity Kinematics in the Space Frame</a:t>
            </a:r>
            <a:endParaRPr sz="1600">
              <a:solidFill>
                <a:schemeClr val="accent1"/>
              </a:solidFill>
              <a:latin typeface="IBM Plex Sans Condensed"/>
              <a:ea typeface="IBM Plex Sans Condensed"/>
              <a:cs typeface="IBM Plex Sans Condensed"/>
              <a:sym typeface="IBM Plex Sans Condensed"/>
            </a:endParaRPr>
          </a:p>
        </p:txBody>
      </p:sp>
      <p:sp>
        <p:nvSpPr>
          <p:cNvPr id="172" name="Google Shape;172;p21"/>
          <p:cNvSpPr/>
          <p:nvPr/>
        </p:nvSpPr>
        <p:spPr>
          <a:xfrm>
            <a:off x="779100" y="1729100"/>
            <a:ext cx="3045600" cy="15168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1"/>
                </a:solidFill>
                <a:latin typeface="IBM Plex Sans Condensed"/>
                <a:ea typeface="IBM Plex Sans Condensed"/>
                <a:cs typeface="IBM Plex Sans Condensed"/>
                <a:sym typeface="IBM Plex Sans Condensed"/>
              </a:rPr>
              <a:t>Given</a:t>
            </a:r>
            <a:endParaRPr b="1"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RVC2</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Completed Serial Link</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Lab1.m template code</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Stub function files</a:t>
            </a:r>
            <a:endParaRPr sz="1600">
              <a:solidFill>
                <a:schemeClr val="accent1"/>
              </a:solidFill>
              <a:latin typeface="IBM Plex Sans Condensed"/>
              <a:ea typeface="IBM Plex Sans Condensed"/>
              <a:cs typeface="IBM Plex Sans Condensed"/>
              <a:sym typeface="IBM Plex Sans Condensed"/>
            </a:endParaRPr>
          </a:p>
        </p:txBody>
      </p:sp>
      <p:sp>
        <p:nvSpPr>
          <p:cNvPr id="173" name="Google Shape;173;p21"/>
          <p:cNvSpPr/>
          <p:nvPr/>
        </p:nvSpPr>
        <p:spPr>
          <a:xfrm>
            <a:off x="3907075" y="1729100"/>
            <a:ext cx="4464900" cy="15168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0"/>
              </a:spcBef>
              <a:spcAft>
                <a:spcPts val="0"/>
              </a:spcAft>
              <a:buNone/>
            </a:pPr>
            <a:r>
              <a:rPr b="1" lang="en" sz="1600">
                <a:solidFill>
                  <a:schemeClr val="accent1"/>
                </a:solidFill>
                <a:latin typeface="IBM Plex Sans Condensed"/>
                <a:ea typeface="IBM Plex Sans Condensed"/>
                <a:cs typeface="IBM Plex Sans Condensed"/>
                <a:sym typeface="IBM Plex Sans Condensed"/>
              </a:rPr>
              <a:t>Assignment</a:t>
            </a:r>
            <a:endParaRPr b="1"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Calculate screw axes</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Calculate forward kinematics using POE</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Calculate space jacobian</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Calculate inverse kinematics</a:t>
            </a:r>
            <a:endParaRPr b="1" sz="1600">
              <a:solidFill>
                <a:schemeClr val="accent1"/>
              </a:solidFill>
              <a:latin typeface="IBM Plex Sans Condensed"/>
              <a:ea typeface="IBM Plex Sans Condensed"/>
              <a:cs typeface="IBM Plex Sans Condensed"/>
              <a:sym typeface="IBM Plex Sans Condensed"/>
            </a:endParaRPr>
          </a:p>
        </p:txBody>
      </p:sp>
      <p:sp>
        <p:nvSpPr>
          <p:cNvPr id="174" name="Google Shape;174;p21"/>
          <p:cNvSpPr/>
          <p:nvPr/>
        </p:nvSpPr>
        <p:spPr>
          <a:xfrm>
            <a:off x="779100" y="3367550"/>
            <a:ext cx="4974300" cy="1248300"/>
          </a:xfrm>
          <a:prstGeom prst="roundRect">
            <a:avLst>
              <a:gd fmla="val 21370" name="adj"/>
            </a:avLst>
          </a:prstGeom>
          <a:solidFill>
            <a:schemeClr val="lt1"/>
          </a:solidFill>
          <a:ln>
            <a:noFill/>
          </a:ln>
        </p:spPr>
        <p:txBody>
          <a:bodyPr anchorCtr="0" anchor="ctr" bIns="0" lIns="91425" spcFirstLastPara="1" rIns="91425" wrap="square" tIns="0">
            <a:noAutofit/>
          </a:bodyPr>
          <a:lstStyle/>
          <a:p>
            <a:pPr indent="-228600" lvl="0" marL="457200" rtl="0" algn="ctr">
              <a:spcBef>
                <a:spcPts val="1000"/>
              </a:spcBef>
              <a:spcAft>
                <a:spcPts val="0"/>
              </a:spcAft>
              <a:buNone/>
            </a:pPr>
            <a:r>
              <a:rPr b="1" lang="en" sz="1600">
                <a:solidFill>
                  <a:schemeClr val="accent1"/>
                </a:solidFill>
                <a:latin typeface="IBM Plex Sans Condensed"/>
                <a:ea typeface="IBM Plex Sans Condensed"/>
                <a:cs typeface="IBM Plex Sans Condensed"/>
                <a:sym typeface="IBM Plex Sans Condensed"/>
              </a:rPr>
              <a:t>Lab Report</a:t>
            </a:r>
            <a:endParaRPr b="1"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Explain how each function works</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Explain how assert works</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Explain singularities and you choose to avoid them</a:t>
            </a:r>
            <a:endParaRPr sz="1600">
              <a:solidFill>
                <a:schemeClr val="accent1"/>
              </a:solidFill>
              <a:latin typeface="IBM Plex Sans Condensed"/>
              <a:ea typeface="IBM Plex Sans Condensed"/>
              <a:cs typeface="IBM Plex Sans Condensed"/>
              <a:sym typeface="IBM Plex Sans Condensed"/>
            </a:endParaRPr>
          </a:p>
        </p:txBody>
      </p:sp>
      <p:sp>
        <p:nvSpPr>
          <p:cNvPr id="175" name="Google Shape;175;p21"/>
          <p:cNvSpPr/>
          <p:nvPr/>
        </p:nvSpPr>
        <p:spPr>
          <a:xfrm>
            <a:off x="5827650" y="3367550"/>
            <a:ext cx="2544600" cy="1248300"/>
          </a:xfrm>
          <a:prstGeom prst="roundRect">
            <a:avLst>
              <a:gd fmla="val 21370" name="adj"/>
            </a:avLst>
          </a:prstGeom>
          <a:solidFill>
            <a:schemeClr val="lt1"/>
          </a:solidFill>
          <a:ln>
            <a:noFill/>
          </a:ln>
        </p:spPr>
        <p:txBody>
          <a:bodyPr anchorCtr="0" anchor="ctr" bIns="0" lIns="0" spcFirstLastPara="1" rIns="0" wrap="square" tIns="0">
            <a:noAutofit/>
          </a:bodyPr>
          <a:lstStyle/>
          <a:p>
            <a:pPr indent="0" lvl="0" marL="0" rtl="0" algn="ctr">
              <a:spcBef>
                <a:spcPts val="1000"/>
              </a:spcBef>
              <a:spcAft>
                <a:spcPts val="0"/>
              </a:spcAft>
              <a:buNone/>
            </a:pPr>
            <a:r>
              <a:rPr b="1" lang="en" sz="1600">
                <a:solidFill>
                  <a:schemeClr val="accent1"/>
                </a:solidFill>
                <a:latin typeface="IBM Plex Sans Condensed"/>
                <a:ea typeface="IBM Plex Sans Condensed"/>
                <a:cs typeface="IBM Plex Sans Condensed"/>
                <a:sym typeface="IBM Plex Sans Condensed"/>
              </a:rPr>
              <a:t>Physical </a:t>
            </a:r>
            <a:r>
              <a:rPr b="1" lang="en" sz="1600">
                <a:solidFill>
                  <a:schemeClr val="accent1"/>
                </a:solidFill>
                <a:latin typeface="IBM Plex Sans Condensed"/>
                <a:ea typeface="IBM Plex Sans Condensed"/>
                <a:cs typeface="IBM Plex Sans Condensed"/>
                <a:sym typeface="IBM Plex Sans Condensed"/>
              </a:rPr>
              <a:t>Implementation</a:t>
            </a:r>
            <a:endParaRPr b="1"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Forward kinematics</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Inverse kinematics</a:t>
            </a:r>
            <a:endParaRPr sz="1600">
              <a:solidFill>
                <a:schemeClr val="accent1"/>
              </a:solidFill>
              <a:latin typeface="IBM Plex Sans Condensed"/>
              <a:ea typeface="IBM Plex Sans Condensed"/>
              <a:cs typeface="IBM Plex Sans Condensed"/>
              <a:sym typeface="IBM Plex Sans Condensed"/>
            </a:endParaRPr>
          </a:p>
          <a:p>
            <a:pPr indent="-330200" lvl="0" marL="457200" rtl="0" algn="l">
              <a:spcBef>
                <a:spcPts val="0"/>
              </a:spcBef>
              <a:spcAft>
                <a:spcPts val="0"/>
              </a:spcAft>
              <a:buClr>
                <a:schemeClr val="accent1"/>
              </a:buClr>
              <a:buSzPts val="1600"/>
              <a:buFont typeface="IBM Plex Sans Condensed"/>
              <a:buChar char="●"/>
            </a:pPr>
            <a:r>
              <a:rPr lang="en" sz="1600">
                <a:solidFill>
                  <a:schemeClr val="accent1"/>
                </a:solidFill>
                <a:latin typeface="IBM Plex Sans Condensed"/>
                <a:ea typeface="IBM Plex Sans Condensed"/>
                <a:cs typeface="IBM Plex Sans Condensed"/>
                <a:sym typeface="IBM Plex Sans Condensed"/>
              </a:rPr>
              <a:t>Avoides Singularities</a:t>
            </a:r>
            <a:endParaRPr sz="1600">
              <a:solidFill>
                <a:schemeClr val="accent1"/>
              </a:solidFill>
              <a:latin typeface="IBM Plex Sans Condensed"/>
              <a:ea typeface="IBM Plex Sans Condensed"/>
              <a:cs typeface="IBM Plex Sans Condensed"/>
              <a:sym typeface="IBM Plex Sans Condensed"/>
            </a:endParaRPr>
          </a:p>
        </p:txBody>
      </p:sp>
      <p:sp>
        <p:nvSpPr>
          <p:cNvPr id="176" name="Google Shape;176;p2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