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300700" cy="10299700"/>
  <p:notesSz cx="18300700" cy="10299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61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7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50" b="0" i="0">
                <a:solidFill>
                  <a:srgbClr val="B75442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9934697"/>
            <a:ext cx="9148445" cy="352425"/>
          </a:xfrm>
          <a:custGeom>
            <a:avLst/>
            <a:gdLst/>
            <a:ahLst/>
            <a:cxnLst/>
            <a:rect l="l" t="t" r="r" b="b"/>
            <a:pathLst>
              <a:path w="9148445" h="352425">
                <a:moveTo>
                  <a:pt x="9147873" y="0"/>
                </a:moveTo>
                <a:lnTo>
                  <a:pt x="0" y="0"/>
                </a:lnTo>
                <a:lnTo>
                  <a:pt x="0" y="352424"/>
                </a:lnTo>
                <a:lnTo>
                  <a:pt x="9147873" y="352424"/>
                </a:lnTo>
                <a:lnTo>
                  <a:pt x="9147873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7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450" b="0" i="0">
                <a:solidFill>
                  <a:srgbClr val="B75442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7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647499" y="2819996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6662" y="0"/>
                </a:moveTo>
                <a:lnTo>
                  <a:pt x="11912" y="0"/>
                </a:lnTo>
                <a:lnTo>
                  <a:pt x="11912" y="1905"/>
                </a:lnTo>
                <a:lnTo>
                  <a:pt x="9525" y="1905"/>
                </a:lnTo>
                <a:lnTo>
                  <a:pt x="11912" y="3810"/>
                </a:lnTo>
                <a:lnTo>
                  <a:pt x="14287" y="3810"/>
                </a:lnTo>
                <a:lnTo>
                  <a:pt x="11912" y="5715"/>
                </a:lnTo>
                <a:lnTo>
                  <a:pt x="0" y="5715"/>
                </a:lnTo>
                <a:lnTo>
                  <a:pt x="0" y="9525"/>
                </a:lnTo>
                <a:lnTo>
                  <a:pt x="4649" y="8096"/>
                </a:lnTo>
                <a:lnTo>
                  <a:pt x="10415" y="8096"/>
                </a:lnTo>
                <a:lnTo>
                  <a:pt x="15735" y="7381"/>
                </a:lnTo>
                <a:lnTo>
                  <a:pt x="19050" y="3810"/>
                </a:lnTo>
                <a:lnTo>
                  <a:pt x="19050" y="1905"/>
                </a:lnTo>
                <a:lnTo>
                  <a:pt x="16662" y="0"/>
                </a:lnTo>
                <a:close/>
              </a:path>
            </a:pathLst>
          </a:custGeom>
          <a:solidFill>
            <a:srgbClr val="F8BA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672497" y="7175004"/>
            <a:ext cx="19050" cy="28575"/>
          </a:xfrm>
          <a:custGeom>
            <a:avLst/>
            <a:gdLst/>
            <a:ahLst/>
            <a:cxnLst/>
            <a:rect l="l" t="t" r="r" b="b"/>
            <a:pathLst>
              <a:path w="19050" h="28575">
                <a:moveTo>
                  <a:pt x="0" y="0"/>
                </a:moveTo>
                <a:lnTo>
                  <a:pt x="16332" y="25717"/>
                </a:lnTo>
                <a:lnTo>
                  <a:pt x="19050" y="28575"/>
                </a:lnTo>
                <a:lnTo>
                  <a:pt x="11865" y="15666"/>
                </a:lnTo>
                <a:lnTo>
                  <a:pt x="6467" y="6781"/>
                </a:lnTo>
                <a:lnTo>
                  <a:pt x="2597" y="1650"/>
                </a:lnTo>
                <a:lnTo>
                  <a:pt x="0" y="0"/>
                </a:lnTo>
                <a:close/>
              </a:path>
            </a:pathLst>
          </a:custGeom>
          <a:solidFill>
            <a:srgbClr val="F8BA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979996" y="5644997"/>
            <a:ext cx="9525" cy="28575"/>
          </a:xfrm>
          <a:custGeom>
            <a:avLst/>
            <a:gdLst/>
            <a:ahLst/>
            <a:cxnLst/>
            <a:rect l="l" t="t" r="r" b="b"/>
            <a:pathLst>
              <a:path w="9525" h="28575">
                <a:moveTo>
                  <a:pt x="3884" y="12314"/>
                </a:moveTo>
                <a:lnTo>
                  <a:pt x="5025" y="15768"/>
                </a:lnTo>
                <a:lnTo>
                  <a:pt x="9525" y="28575"/>
                </a:lnTo>
                <a:lnTo>
                  <a:pt x="9525" y="26377"/>
                </a:lnTo>
                <a:lnTo>
                  <a:pt x="7370" y="20129"/>
                </a:lnTo>
                <a:lnTo>
                  <a:pt x="3884" y="12314"/>
                </a:lnTo>
                <a:close/>
              </a:path>
              <a:path w="9525" h="28575">
                <a:moveTo>
                  <a:pt x="0" y="0"/>
                </a:moveTo>
                <a:lnTo>
                  <a:pt x="0" y="2197"/>
                </a:lnTo>
                <a:lnTo>
                  <a:pt x="2161" y="8452"/>
                </a:lnTo>
                <a:lnTo>
                  <a:pt x="3884" y="12314"/>
                </a:lnTo>
                <a:lnTo>
                  <a:pt x="2085" y="6872"/>
                </a:lnTo>
                <a:lnTo>
                  <a:pt x="484" y="1684"/>
                </a:lnTo>
                <a:lnTo>
                  <a:pt x="0" y="0"/>
                </a:lnTo>
                <a:close/>
              </a:path>
            </a:pathLst>
          </a:custGeom>
          <a:solidFill>
            <a:srgbClr val="F8BA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7934940" y="6932501"/>
            <a:ext cx="352425" cy="3343275"/>
          </a:xfrm>
          <a:custGeom>
            <a:avLst/>
            <a:gdLst/>
            <a:ahLst/>
            <a:cxnLst/>
            <a:rect l="l" t="t" r="r" b="b"/>
            <a:pathLst>
              <a:path w="352425" h="3343275">
                <a:moveTo>
                  <a:pt x="352425" y="0"/>
                </a:moveTo>
                <a:lnTo>
                  <a:pt x="0" y="0"/>
                </a:lnTo>
                <a:lnTo>
                  <a:pt x="0" y="3343275"/>
                </a:lnTo>
                <a:lnTo>
                  <a:pt x="352425" y="3343275"/>
                </a:lnTo>
                <a:lnTo>
                  <a:pt x="352425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0"/>
            <a:ext cx="13234669" cy="352425"/>
          </a:xfrm>
          <a:custGeom>
            <a:avLst/>
            <a:gdLst/>
            <a:ahLst/>
            <a:cxnLst/>
            <a:rect l="l" t="t" r="r" b="b"/>
            <a:pathLst>
              <a:path w="13234669" h="352425">
                <a:moveTo>
                  <a:pt x="13234272" y="0"/>
                </a:moveTo>
                <a:lnTo>
                  <a:pt x="0" y="0"/>
                </a:lnTo>
                <a:lnTo>
                  <a:pt x="0" y="352425"/>
                </a:lnTo>
                <a:lnTo>
                  <a:pt x="13234272" y="352425"/>
                </a:lnTo>
                <a:lnTo>
                  <a:pt x="13234272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3663" y="2625435"/>
            <a:ext cx="9144000" cy="69627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7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22484" y="344658"/>
            <a:ext cx="11055731" cy="1737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7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828137" y="2802439"/>
            <a:ext cx="13859510" cy="6359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50" b="0" i="0">
                <a:solidFill>
                  <a:srgbClr val="B75442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7" Type="http://schemas.openxmlformats.org/officeDocument/2006/relationships/image" Target="../media/image17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3195" rIns="0" bIns="0" rtlCol="0">
            <a:spAutoFit/>
          </a:bodyPr>
          <a:lstStyle/>
          <a:p>
            <a:pPr marL="392430" marR="5080" indent="2054860">
              <a:lnSpc>
                <a:spcPts val="6150"/>
              </a:lnSpc>
              <a:spcBef>
                <a:spcPts val="1285"/>
              </a:spcBef>
            </a:pPr>
            <a:r>
              <a:rPr sz="6100" dirty="0">
                <a:solidFill>
                  <a:srgbClr val="434343"/>
                </a:solidFill>
              </a:rPr>
              <a:t>DROWSY</a:t>
            </a:r>
            <a:r>
              <a:rPr sz="6100" spc="515" dirty="0">
                <a:solidFill>
                  <a:srgbClr val="434343"/>
                </a:solidFill>
              </a:rPr>
              <a:t> </a:t>
            </a:r>
            <a:r>
              <a:rPr sz="6100" spc="85" dirty="0">
                <a:solidFill>
                  <a:srgbClr val="434343"/>
                </a:solidFill>
              </a:rPr>
              <a:t>DRIVER </a:t>
            </a:r>
            <a:r>
              <a:rPr sz="6100" spc="150" dirty="0">
                <a:solidFill>
                  <a:srgbClr val="434343"/>
                </a:solidFill>
              </a:rPr>
              <a:t>DETECTION</a:t>
            </a:r>
            <a:r>
              <a:rPr sz="6100" spc="285" dirty="0">
                <a:solidFill>
                  <a:srgbClr val="434343"/>
                </a:solidFill>
              </a:rPr>
              <a:t> </a:t>
            </a:r>
            <a:r>
              <a:rPr sz="6100" spc="180" dirty="0">
                <a:solidFill>
                  <a:srgbClr val="434343"/>
                </a:solidFill>
              </a:rPr>
              <a:t>TECHNOLOGY</a:t>
            </a:r>
            <a:endParaRPr sz="6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9936" y="9924998"/>
            <a:ext cx="4568190" cy="352425"/>
          </a:xfrm>
          <a:custGeom>
            <a:avLst/>
            <a:gdLst/>
            <a:ahLst/>
            <a:cxnLst/>
            <a:rect l="l" t="t" r="r" b="b"/>
            <a:pathLst>
              <a:path w="4568190" h="352425">
                <a:moveTo>
                  <a:pt x="4567999" y="0"/>
                </a:moveTo>
                <a:lnTo>
                  <a:pt x="0" y="0"/>
                </a:lnTo>
                <a:lnTo>
                  <a:pt x="0" y="352424"/>
                </a:lnTo>
                <a:lnTo>
                  <a:pt x="4567999" y="352424"/>
                </a:lnTo>
                <a:lnTo>
                  <a:pt x="4567999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719936" y="0"/>
            <a:ext cx="4568190" cy="352425"/>
          </a:xfrm>
          <a:custGeom>
            <a:avLst/>
            <a:gdLst/>
            <a:ahLst/>
            <a:cxnLst/>
            <a:rect l="l" t="t" r="r" b="b"/>
            <a:pathLst>
              <a:path w="4568190" h="352425">
                <a:moveTo>
                  <a:pt x="4568062" y="0"/>
                </a:moveTo>
                <a:lnTo>
                  <a:pt x="0" y="0"/>
                </a:lnTo>
                <a:lnTo>
                  <a:pt x="0" y="352425"/>
                </a:lnTo>
                <a:lnTo>
                  <a:pt x="4568062" y="352425"/>
                </a:lnTo>
                <a:lnTo>
                  <a:pt x="4568062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28164">
              <a:lnSpc>
                <a:spcPct val="100000"/>
              </a:lnSpc>
              <a:spcBef>
                <a:spcPts val="110"/>
              </a:spcBef>
            </a:pPr>
            <a:r>
              <a:rPr sz="6900" spc="240" dirty="0"/>
              <a:t>INTRODUCTION</a:t>
            </a:r>
            <a:endParaRPr sz="69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91256" y="2731211"/>
            <a:ext cx="152400" cy="1524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138284" y="2219134"/>
            <a:ext cx="11934190" cy="6731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7000"/>
              </a:lnSpc>
              <a:spcBef>
                <a:spcPts val="95"/>
              </a:spcBef>
            </a:pPr>
            <a:r>
              <a:rPr sz="4700" dirty="0">
                <a:solidFill>
                  <a:srgbClr val="B75442"/>
                </a:solidFill>
                <a:latin typeface="Arial MT"/>
                <a:cs typeface="Arial MT"/>
              </a:rPr>
              <a:t>Road</a:t>
            </a:r>
            <a:r>
              <a:rPr sz="4700" spc="125" dirty="0">
                <a:solidFill>
                  <a:srgbClr val="B75442"/>
                </a:solidFill>
                <a:latin typeface="Arial MT"/>
                <a:cs typeface="Arial MT"/>
              </a:rPr>
              <a:t> </a:t>
            </a:r>
            <a:r>
              <a:rPr sz="4700" dirty="0">
                <a:solidFill>
                  <a:srgbClr val="B75442"/>
                </a:solidFill>
                <a:latin typeface="Arial MT"/>
                <a:cs typeface="Arial MT"/>
              </a:rPr>
              <a:t>accidents</a:t>
            </a:r>
            <a:r>
              <a:rPr sz="4700" spc="125" dirty="0">
                <a:solidFill>
                  <a:srgbClr val="B75442"/>
                </a:solidFill>
                <a:latin typeface="Arial MT"/>
                <a:cs typeface="Arial MT"/>
              </a:rPr>
              <a:t> </a:t>
            </a:r>
            <a:r>
              <a:rPr sz="4700" dirty="0">
                <a:solidFill>
                  <a:srgbClr val="B75442"/>
                </a:solidFill>
                <a:latin typeface="Arial MT"/>
                <a:cs typeface="Arial MT"/>
              </a:rPr>
              <a:t>due</a:t>
            </a:r>
            <a:r>
              <a:rPr sz="4700" spc="125" dirty="0">
                <a:solidFill>
                  <a:srgbClr val="B75442"/>
                </a:solidFill>
                <a:latin typeface="Arial MT"/>
                <a:cs typeface="Arial MT"/>
              </a:rPr>
              <a:t> </a:t>
            </a:r>
            <a:r>
              <a:rPr sz="4700" spc="155" dirty="0">
                <a:solidFill>
                  <a:srgbClr val="B75442"/>
                </a:solidFill>
                <a:latin typeface="Arial MT"/>
                <a:cs typeface="Arial MT"/>
              </a:rPr>
              <a:t>to</a:t>
            </a:r>
            <a:r>
              <a:rPr sz="4700" spc="125" dirty="0">
                <a:solidFill>
                  <a:srgbClr val="B75442"/>
                </a:solidFill>
                <a:latin typeface="Arial MT"/>
                <a:cs typeface="Arial MT"/>
              </a:rPr>
              <a:t> </a:t>
            </a:r>
            <a:r>
              <a:rPr sz="4700" spc="70" dirty="0">
                <a:solidFill>
                  <a:srgbClr val="B75442"/>
                </a:solidFill>
                <a:latin typeface="Arial MT"/>
                <a:cs typeface="Arial MT"/>
              </a:rPr>
              <a:t>driver</a:t>
            </a:r>
            <a:r>
              <a:rPr sz="4700" spc="125" dirty="0">
                <a:solidFill>
                  <a:srgbClr val="B75442"/>
                </a:solidFill>
                <a:latin typeface="Arial MT"/>
                <a:cs typeface="Arial MT"/>
              </a:rPr>
              <a:t> </a:t>
            </a:r>
            <a:r>
              <a:rPr sz="4700" spc="-105" dirty="0">
                <a:solidFill>
                  <a:srgbClr val="B75442"/>
                </a:solidFill>
                <a:latin typeface="Arial MT"/>
                <a:cs typeface="Arial MT"/>
              </a:rPr>
              <a:t>drowsiness</a:t>
            </a:r>
            <a:r>
              <a:rPr sz="4700" spc="125" dirty="0">
                <a:solidFill>
                  <a:srgbClr val="B75442"/>
                </a:solidFill>
                <a:latin typeface="Arial MT"/>
                <a:cs typeface="Arial MT"/>
              </a:rPr>
              <a:t> </a:t>
            </a:r>
            <a:r>
              <a:rPr sz="4700" spc="-25" dirty="0">
                <a:solidFill>
                  <a:srgbClr val="B75442"/>
                </a:solidFill>
                <a:latin typeface="Arial MT"/>
                <a:cs typeface="Arial MT"/>
              </a:rPr>
              <a:t>are </a:t>
            </a:r>
            <a:r>
              <a:rPr sz="4700" spc="130" dirty="0">
                <a:solidFill>
                  <a:srgbClr val="B75442"/>
                </a:solidFill>
                <a:latin typeface="Arial MT"/>
                <a:cs typeface="Arial MT"/>
              </a:rPr>
              <a:t>a</a:t>
            </a:r>
            <a:r>
              <a:rPr sz="4700" spc="95" dirty="0">
                <a:solidFill>
                  <a:srgbClr val="B75442"/>
                </a:solidFill>
                <a:latin typeface="Arial MT"/>
                <a:cs typeface="Arial MT"/>
              </a:rPr>
              <a:t> </a:t>
            </a:r>
            <a:r>
              <a:rPr sz="4700" spc="70" dirty="0">
                <a:solidFill>
                  <a:srgbClr val="B75442"/>
                </a:solidFill>
                <a:latin typeface="Arial MT"/>
                <a:cs typeface="Arial MT"/>
              </a:rPr>
              <a:t>major</a:t>
            </a:r>
            <a:r>
              <a:rPr sz="4700" spc="95" dirty="0">
                <a:solidFill>
                  <a:srgbClr val="B75442"/>
                </a:solidFill>
                <a:latin typeface="Arial MT"/>
                <a:cs typeface="Arial MT"/>
              </a:rPr>
              <a:t> </a:t>
            </a:r>
            <a:r>
              <a:rPr sz="4700" spc="-65" dirty="0">
                <a:solidFill>
                  <a:srgbClr val="B75442"/>
                </a:solidFill>
                <a:latin typeface="Arial MT"/>
                <a:cs typeface="Arial MT"/>
              </a:rPr>
              <a:t>cause</a:t>
            </a:r>
            <a:r>
              <a:rPr sz="4700" spc="95" dirty="0">
                <a:solidFill>
                  <a:srgbClr val="B75442"/>
                </a:solidFill>
                <a:latin typeface="Arial MT"/>
                <a:cs typeface="Arial MT"/>
              </a:rPr>
              <a:t> </a:t>
            </a:r>
            <a:r>
              <a:rPr sz="4700" spc="215" dirty="0">
                <a:solidFill>
                  <a:srgbClr val="B75442"/>
                </a:solidFill>
                <a:latin typeface="Arial MT"/>
                <a:cs typeface="Arial MT"/>
              </a:rPr>
              <a:t>of</a:t>
            </a:r>
            <a:r>
              <a:rPr sz="4700" spc="95" dirty="0">
                <a:solidFill>
                  <a:srgbClr val="B75442"/>
                </a:solidFill>
                <a:latin typeface="Arial MT"/>
                <a:cs typeface="Arial MT"/>
              </a:rPr>
              <a:t> </a:t>
            </a:r>
            <a:r>
              <a:rPr sz="4700" spc="114" dirty="0">
                <a:solidFill>
                  <a:srgbClr val="B75442"/>
                </a:solidFill>
                <a:latin typeface="Arial MT"/>
                <a:cs typeface="Arial MT"/>
              </a:rPr>
              <a:t>fatalities</a:t>
            </a:r>
            <a:r>
              <a:rPr sz="4700" spc="95" dirty="0">
                <a:solidFill>
                  <a:srgbClr val="B75442"/>
                </a:solidFill>
                <a:latin typeface="Arial MT"/>
                <a:cs typeface="Arial MT"/>
              </a:rPr>
              <a:t> </a:t>
            </a:r>
            <a:r>
              <a:rPr sz="4700" spc="-10" dirty="0">
                <a:solidFill>
                  <a:srgbClr val="B75442"/>
                </a:solidFill>
                <a:latin typeface="Arial MT"/>
                <a:cs typeface="Arial MT"/>
              </a:rPr>
              <a:t>worldwide</a:t>
            </a:r>
            <a:endParaRPr sz="4700">
              <a:latin typeface="Arial MT"/>
              <a:cs typeface="Arial MT"/>
            </a:endParaRPr>
          </a:p>
          <a:p>
            <a:pPr marL="12700" marR="5080">
              <a:lnSpc>
                <a:spcPct val="117000"/>
              </a:lnSpc>
              <a:spcBef>
                <a:spcPts val="5"/>
              </a:spcBef>
              <a:tabLst>
                <a:tab pos="1323340" algn="l"/>
                <a:tab pos="3570604" algn="l"/>
                <a:tab pos="5544820" algn="l"/>
                <a:tab pos="8451215" algn="l"/>
                <a:tab pos="10680065" algn="l"/>
              </a:tabLst>
            </a:pPr>
            <a:r>
              <a:rPr sz="4700" spc="-25" dirty="0">
                <a:solidFill>
                  <a:srgbClr val="B75442"/>
                </a:solidFill>
                <a:latin typeface="Arial MT"/>
                <a:cs typeface="Arial MT"/>
              </a:rPr>
              <a:t>The</a:t>
            </a:r>
            <a:r>
              <a:rPr sz="4700" dirty="0">
                <a:solidFill>
                  <a:srgbClr val="B75442"/>
                </a:solidFill>
                <a:latin typeface="Arial MT"/>
                <a:cs typeface="Arial MT"/>
              </a:rPr>
              <a:t>	</a:t>
            </a:r>
            <a:r>
              <a:rPr sz="4700" spc="-10" dirty="0">
                <a:solidFill>
                  <a:srgbClr val="B75442"/>
                </a:solidFill>
                <a:latin typeface="Arial MT"/>
                <a:cs typeface="Arial MT"/>
              </a:rPr>
              <a:t>Drowsy</a:t>
            </a:r>
            <a:r>
              <a:rPr sz="4700" dirty="0">
                <a:solidFill>
                  <a:srgbClr val="B75442"/>
                </a:solidFill>
                <a:latin typeface="Arial MT"/>
                <a:cs typeface="Arial MT"/>
              </a:rPr>
              <a:t>	</a:t>
            </a:r>
            <a:r>
              <a:rPr sz="4700" spc="55" dirty="0">
                <a:solidFill>
                  <a:srgbClr val="B75442"/>
                </a:solidFill>
                <a:latin typeface="Arial MT"/>
                <a:cs typeface="Arial MT"/>
              </a:rPr>
              <a:t>Driver</a:t>
            </a:r>
            <a:r>
              <a:rPr sz="4700" dirty="0">
                <a:solidFill>
                  <a:srgbClr val="B75442"/>
                </a:solidFill>
                <a:latin typeface="Arial MT"/>
                <a:cs typeface="Arial MT"/>
              </a:rPr>
              <a:t>	</a:t>
            </a:r>
            <a:r>
              <a:rPr sz="4700" spc="40" dirty="0">
                <a:solidFill>
                  <a:srgbClr val="B75442"/>
                </a:solidFill>
                <a:latin typeface="Arial MT"/>
                <a:cs typeface="Arial MT"/>
              </a:rPr>
              <a:t>Detection</a:t>
            </a:r>
            <a:r>
              <a:rPr sz="4700" dirty="0">
                <a:solidFill>
                  <a:srgbClr val="B75442"/>
                </a:solidFill>
                <a:latin typeface="Arial MT"/>
                <a:cs typeface="Arial MT"/>
              </a:rPr>
              <a:t>	</a:t>
            </a:r>
            <a:r>
              <a:rPr sz="4700" spc="-10" dirty="0">
                <a:solidFill>
                  <a:srgbClr val="B75442"/>
                </a:solidFill>
                <a:latin typeface="Arial MT"/>
                <a:cs typeface="Arial MT"/>
              </a:rPr>
              <a:t>System</a:t>
            </a:r>
            <a:r>
              <a:rPr sz="4700" dirty="0">
                <a:solidFill>
                  <a:srgbClr val="B75442"/>
                </a:solidFill>
                <a:latin typeface="Arial MT"/>
                <a:cs typeface="Arial MT"/>
              </a:rPr>
              <a:t>	</a:t>
            </a:r>
            <a:r>
              <a:rPr sz="4700" spc="-55" dirty="0">
                <a:solidFill>
                  <a:srgbClr val="B75442"/>
                </a:solidFill>
                <a:latin typeface="Arial MT"/>
                <a:cs typeface="Arial MT"/>
              </a:rPr>
              <a:t>aims </a:t>
            </a:r>
            <a:r>
              <a:rPr sz="4700" spc="155" dirty="0">
                <a:solidFill>
                  <a:srgbClr val="B75442"/>
                </a:solidFill>
                <a:latin typeface="Arial MT"/>
                <a:cs typeface="Arial MT"/>
              </a:rPr>
              <a:t>to</a:t>
            </a:r>
            <a:r>
              <a:rPr sz="4700" spc="120" dirty="0">
                <a:solidFill>
                  <a:srgbClr val="B75442"/>
                </a:solidFill>
                <a:latin typeface="Arial MT"/>
                <a:cs typeface="Arial MT"/>
              </a:rPr>
              <a:t> </a:t>
            </a:r>
            <a:r>
              <a:rPr sz="4700" spc="85" dirty="0">
                <a:solidFill>
                  <a:srgbClr val="B75442"/>
                </a:solidFill>
                <a:latin typeface="Arial MT"/>
                <a:cs typeface="Arial MT"/>
              </a:rPr>
              <a:t>monitor</a:t>
            </a:r>
            <a:r>
              <a:rPr sz="4700" spc="125" dirty="0">
                <a:solidFill>
                  <a:srgbClr val="B75442"/>
                </a:solidFill>
                <a:latin typeface="Arial MT"/>
                <a:cs typeface="Arial MT"/>
              </a:rPr>
              <a:t> </a:t>
            </a:r>
            <a:r>
              <a:rPr sz="4700" spc="70" dirty="0">
                <a:solidFill>
                  <a:srgbClr val="B75442"/>
                </a:solidFill>
                <a:latin typeface="Arial MT"/>
                <a:cs typeface="Arial MT"/>
              </a:rPr>
              <a:t>driver</a:t>
            </a:r>
            <a:r>
              <a:rPr sz="4700" spc="125" dirty="0">
                <a:solidFill>
                  <a:srgbClr val="B75442"/>
                </a:solidFill>
                <a:latin typeface="Arial MT"/>
                <a:cs typeface="Arial MT"/>
              </a:rPr>
              <a:t> </a:t>
            </a:r>
            <a:r>
              <a:rPr sz="4700" dirty="0">
                <a:solidFill>
                  <a:srgbClr val="B75442"/>
                </a:solidFill>
                <a:latin typeface="Arial MT"/>
                <a:cs typeface="Arial MT"/>
              </a:rPr>
              <a:t>alertness</a:t>
            </a:r>
            <a:r>
              <a:rPr sz="4700" spc="125" dirty="0">
                <a:solidFill>
                  <a:srgbClr val="B75442"/>
                </a:solidFill>
                <a:latin typeface="Arial MT"/>
                <a:cs typeface="Arial MT"/>
              </a:rPr>
              <a:t> </a:t>
            </a:r>
            <a:r>
              <a:rPr sz="4700" spc="50" dirty="0">
                <a:solidFill>
                  <a:srgbClr val="B75442"/>
                </a:solidFill>
                <a:latin typeface="Arial MT"/>
                <a:cs typeface="Arial MT"/>
              </a:rPr>
              <a:t>in</a:t>
            </a:r>
            <a:r>
              <a:rPr sz="4700" spc="125" dirty="0">
                <a:solidFill>
                  <a:srgbClr val="B75442"/>
                </a:solidFill>
                <a:latin typeface="Arial MT"/>
                <a:cs typeface="Arial MT"/>
              </a:rPr>
              <a:t> </a:t>
            </a:r>
            <a:r>
              <a:rPr sz="4700" spc="60" dirty="0">
                <a:solidFill>
                  <a:srgbClr val="B75442"/>
                </a:solidFill>
                <a:latin typeface="Arial MT"/>
                <a:cs typeface="Arial MT"/>
              </a:rPr>
              <a:t>real</a:t>
            </a:r>
            <a:r>
              <a:rPr sz="4700" spc="125" dirty="0">
                <a:solidFill>
                  <a:srgbClr val="B75442"/>
                </a:solidFill>
                <a:latin typeface="Arial MT"/>
                <a:cs typeface="Arial MT"/>
              </a:rPr>
              <a:t> </a:t>
            </a:r>
            <a:r>
              <a:rPr sz="4700" spc="-10" dirty="0">
                <a:solidFill>
                  <a:srgbClr val="B75442"/>
                </a:solidFill>
                <a:latin typeface="Arial MT"/>
                <a:cs typeface="Arial MT"/>
              </a:rPr>
              <a:t>time..</a:t>
            </a:r>
            <a:endParaRPr sz="4700">
              <a:latin typeface="Arial MT"/>
              <a:cs typeface="Arial MT"/>
            </a:endParaRPr>
          </a:p>
          <a:p>
            <a:pPr marL="12700" marR="5080">
              <a:lnSpc>
                <a:spcPct val="117000"/>
              </a:lnSpc>
              <a:tabLst>
                <a:tab pos="718185" algn="l"/>
                <a:tab pos="2152015" algn="l"/>
                <a:tab pos="4315460" algn="l"/>
                <a:tab pos="5661025" algn="l"/>
                <a:tab pos="8325484" algn="l"/>
                <a:tab pos="9399270" algn="l"/>
              </a:tabLst>
            </a:pPr>
            <a:r>
              <a:rPr sz="4700" spc="235" dirty="0">
                <a:solidFill>
                  <a:srgbClr val="B75442"/>
                </a:solidFill>
                <a:latin typeface="Arial MT"/>
                <a:cs typeface="Arial MT"/>
              </a:rPr>
              <a:t>It</a:t>
            </a:r>
            <a:r>
              <a:rPr sz="4700" dirty="0">
                <a:solidFill>
                  <a:srgbClr val="B75442"/>
                </a:solidFill>
                <a:latin typeface="Arial MT"/>
                <a:cs typeface="Arial MT"/>
              </a:rPr>
              <a:t>	</a:t>
            </a:r>
            <a:r>
              <a:rPr sz="4700" spc="-295" dirty="0">
                <a:solidFill>
                  <a:srgbClr val="B75442"/>
                </a:solidFill>
                <a:latin typeface="Arial MT"/>
                <a:cs typeface="Arial MT"/>
              </a:rPr>
              <a:t>uses</a:t>
            </a:r>
            <a:r>
              <a:rPr sz="4700" dirty="0">
                <a:solidFill>
                  <a:srgbClr val="B75442"/>
                </a:solidFill>
                <a:latin typeface="Arial MT"/>
                <a:cs typeface="Arial MT"/>
              </a:rPr>
              <a:t>	</a:t>
            </a:r>
            <a:r>
              <a:rPr sz="4700" spc="-10" dirty="0">
                <a:solidFill>
                  <a:srgbClr val="B75442"/>
                </a:solidFill>
                <a:latin typeface="Arial MT"/>
                <a:cs typeface="Arial MT"/>
              </a:rPr>
              <a:t>Python</a:t>
            </a:r>
            <a:r>
              <a:rPr sz="4700" dirty="0">
                <a:solidFill>
                  <a:srgbClr val="B75442"/>
                </a:solidFill>
                <a:latin typeface="Arial MT"/>
                <a:cs typeface="Arial MT"/>
              </a:rPr>
              <a:t>	</a:t>
            </a:r>
            <a:r>
              <a:rPr sz="4700" spc="75" dirty="0">
                <a:solidFill>
                  <a:srgbClr val="B75442"/>
                </a:solidFill>
                <a:latin typeface="Arial MT"/>
                <a:cs typeface="Arial MT"/>
              </a:rPr>
              <a:t>and</a:t>
            </a:r>
            <a:r>
              <a:rPr sz="4700" dirty="0">
                <a:solidFill>
                  <a:srgbClr val="B75442"/>
                </a:solidFill>
                <a:latin typeface="Arial MT"/>
                <a:cs typeface="Arial MT"/>
              </a:rPr>
              <a:t>	</a:t>
            </a:r>
            <a:r>
              <a:rPr sz="4700" spc="60" dirty="0">
                <a:solidFill>
                  <a:srgbClr val="B75442"/>
                </a:solidFill>
                <a:latin typeface="Arial MT"/>
                <a:cs typeface="Arial MT"/>
              </a:rPr>
              <a:t>OpenCV</a:t>
            </a:r>
            <a:r>
              <a:rPr sz="4700" dirty="0">
                <a:solidFill>
                  <a:srgbClr val="B75442"/>
                </a:solidFill>
                <a:latin typeface="Arial MT"/>
                <a:cs typeface="Arial MT"/>
              </a:rPr>
              <a:t>	</a:t>
            </a:r>
            <a:r>
              <a:rPr sz="4700" spc="150" dirty="0">
                <a:solidFill>
                  <a:srgbClr val="B75442"/>
                </a:solidFill>
                <a:latin typeface="Arial MT"/>
                <a:cs typeface="Arial MT"/>
              </a:rPr>
              <a:t>for</a:t>
            </a:r>
            <a:r>
              <a:rPr sz="4700" dirty="0">
                <a:solidFill>
                  <a:srgbClr val="B75442"/>
                </a:solidFill>
                <a:latin typeface="Arial MT"/>
                <a:cs typeface="Arial MT"/>
              </a:rPr>
              <a:t>	</a:t>
            </a:r>
            <a:r>
              <a:rPr sz="4700" spc="60" dirty="0">
                <a:solidFill>
                  <a:srgbClr val="B75442"/>
                </a:solidFill>
                <a:latin typeface="Arial MT"/>
                <a:cs typeface="Arial MT"/>
              </a:rPr>
              <a:t>detecting </a:t>
            </a:r>
            <a:r>
              <a:rPr sz="4700" dirty="0">
                <a:solidFill>
                  <a:srgbClr val="B75442"/>
                </a:solidFill>
                <a:latin typeface="Arial MT"/>
                <a:cs typeface="Arial MT"/>
              </a:rPr>
              <a:t>eye</a:t>
            </a:r>
            <a:r>
              <a:rPr sz="4700" spc="-110" dirty="0">
                <a:solidFill>
                  <a:srgbClr val="B75442"/>
                </a:solidFill>
                <a:latin typeface="Arial MT"/>
                <a:cs typeface="Arial MT"/>
              </a:rPr>
              <a:t> </a:t>
            </a:r>
            <a:r>
              <a:rPr sz="4700" spc="-30" dirty="0">
                <a:solidFill>
                  <a:srgbClr val="B75442"/>
                </a:solidFill>
                <a:latin typeface="Arial MT"/>
                <a:cs typeface="Arial MT"/>
              </a:rPr>
              <a:t>movements</a:t>
            </a:r>
            <a:r>
              <a:rPr sz="4700" spc="-110" dirty="0">
                <a:solidFill>
                  <a:srgbClr val="B75442"/>
                </a:solidFill>
                <a:latin typeface="Arial MT"/>
                <a:cs typeface="Arial MT"/>
              </a:rPr>
              <a:t> </a:t>
            </a:r>
            <a:r>
              <a:rPr sz="4700" spc="100" dirty="0">
                <a:solidFill>
                  <a:srgbClr val="B75442"/>
                </a:solidFill>
                <a:latin typeface="Arial MT"/>
                <a:cs typeface="Arial MT"/>
              </a:rPr>
              <a:t>and</a:t>
            </a:r>
            <a:r>
              <a:rPr sz="4700" spc="-105" dirty="0">
                <a:solidFill>
                  <a:srgbClr val="B75442"/>
                </a:solidFill>
                <a:latin typeface="Arial MT"/>
                <a:cs typeface="Arial MT"/>
              </a:rPr>
              <a:t> </a:t>
            </a:r>
            <a:r>
              <a:rPr sz="4700" spc="-75" dirty="0">
                <a:solidFill>
                  <a:srgbClr val="B75442"/>
                </a:solidFill>
                <a:latin typeface="Arial MT"/>
                <a:cs typeface="Arial MT"/>
              </a:rPr>
              <a:t>drowsiness.</a:t>
            </a:r>
            <a:endParaRPr sz="4700">
              <a:latin typeface="Arial MT"/>
              <a:cs typeface="Arial MT"/>
            </a:endParaRPr>
          </a:p>
          <a:p>
            <a:pPr marL="12700" marR="5080">
              <a:lnSpc>
                <a:spcPct val="117000"/>
              </a:lnSpc>
              <a:tabLst>
                <a:tab pos="3065780" algn="l"/>
                <a:tab pos="4147185" algn="l"/>
                <a:tab pos="6927215" algn="l"/>
                <a:tab pos="8713470" algn="l"/>
                <a:tab pos="10883900" algn="l"/>
              </a:tabLst>
            </a:pPr>
            <a:r>
              <a:rPr sz="4700" spc="-10" dirty="0">
                <a:solidFill>
                  <a:srgbClr val="B75442"/>
                </a:solidFill>
                <a:latin typeface="Arial MT"/>
                <a:cs typeface="Arial MT"/>
              </a:rPr>
              <a:t>Designed</a:t>
            </a:r>
            <a:r>
              <a:rPr sz="4700" dirty="0">
                <a:solidFill>
                  <a:srgbClr val="B75442"/>
                </a:solidFill>
                <a:latin typeface="Arial MT"/>
                <a:cs typeface="Arial MT"/>
              </a:rPr>
              <a:t>	</a:t>
            </a:r>
            <a:r>
              <a:rPr sz="4700" spc="130" dirty="0">
                <a:solidFill>
                  <a:srgbClr val="B75442"/>
                </a:solidFill>
                <a:latin typeface="Arial MT"/>
                <a:cs typeface="Arial MT"/>
              </a:rPr>
              <a:t>to</a:t>
            </a:r>
            <a:r>
              <a:rPr sz="4700" dirty="0">
                <a:solidFill>
                  <a:srgbClr val="B75442"/>
                </a:solidFill>
                <a:latin typeface="Arial MT"/>
                <a:cs typeface="Arial MT"/>
              </a:rPr>
              <a:t>	</a:t>
            </a:r>
            <a:r>
              <a:rPr sz="4700" spc="-10" dirty="0">
                <a:solidFill>
                  <a:srgbClr val="B75442"/>
                </a:solidFill>
                <a:latin typeface="Arial MT"/>
                <a:cs typeface="Arial MT"/>
              </a:rPr>
              <a:t>enhance</a:t>
            </a:r>
            <a:r>
              <a:rPr sz="4700" dirty="0">
                <a:solidFill>
                  <a:srgbClr val="B75442"/>
                </a:solidFill>
                <a:latin typeface="Arial MT"/>
                <a:cs typeface="Arial MT"/>
              </a:rPr>
              <a:t>	</a:t>
            </a:r>
            <a:r>
              <a:rPr sz="4700" spc="65" dirty="0">
                <a:solidFill>
                  <a:srgbClr val="B75442"/>
                </a:solidFill>
                <a:latin typeface="Arial MT"/>
                <a:cs typeface="Arial MT"/>
              </a:rPr>
              <a:t>road</a:t>
            </a:r>
            <a:r>
              <a:rPr sz="4700" dirty="0">
                <a:solidFill>
                  <a:srgbClr val="B75442"/>
                </a:solidFill>
                <a:latin typeface="Arial MT"/>
                <a:cs typeface="Arial MT"/>
              </a:rPr>
              <a:t>	</a:t>
            </a:r>
            <a:r>
              <a:rPr sz="4700" spc="-10" dirty="0">
                <a:solidFill>
                  <a:srgbClr val="B75442"/>
                </a:solidFill>
                <a:latin typeface="Arial MT"/>
                <a:cs typeface="Arial MT"/>
              </a:rPr>
              <a:t>safety</a:t>
            </a:r>
            <a:r>
              <a:rPr sz="4700" dirty="0">
                <a:solidFill>
                  <a:srgbClr val="B75442"/>
                </a:solidFill>
                <a:latin typeface="Arial MT"/>
                <a:cs typeface="Arial MT"/>
              </a:rPr>
              <a:t>	</a:t>
            </a:r>
            <a:r>
              <a:rPr sz="4700" spc="75" dirty="0">
                <a:solidFill>
                  <a:srgbClr val="B75442"/>
                </a:solidFill>
                <a:latin typeface="Arial MT"/>
                <a:cs typeface="Arial MT"/>
              </a:rPr>
              <a:t>and </a:t>
            </a:r>
            <a:r>
              <a:rPr sz="4700" dirty="0">
                <a:solidFill>
                  <a:srgbClr val="B75442"/>
                </a:solidFill>
                <a:latin typeface="Arial MT"/>
                <a:cs typeface="Arial MT"/>
              </a:rPr>
              <a:t>prevent</a:t>
            </a:r>
            <a:r>
              <a:rPr sz="4700" spc="305" dirty="0">
                <a:solidFill>
                  <a:srgbClr val="B75442"/>
                </a:solidFill>
                <a:latin typeface="Arial MT"/>
                <a:cs typeface="Arial MT"/>
              </a:rPr>
              <a:t> </a:t>
            </a:r>
            <a:r>
              <a:rPr sz="4700" spc="-10" dirty="0">
                <a:solidFill>
                  <a:srgbClr val="B75442"/>
                </a:solidFill>
                <a:latin typeface="Arial MT"/>
                <a:cs typeface="Arial MT"/>
              </a:rPr>
              <a:t>accidents.</a:t>
            </a:r>
            <a:endParaRPr sz="47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91256" y="4407611"/>
            <a:ext cx="152400" cy="1524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91256" y="6084011"/>
            <a:ext cx="152400" cy="1524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91256" y="7760411"/>
            <a:ext cx="152400" cy="152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898744" y="5119105"/>
            <a:ext cx="352425" cy="5124450"/>
          </a:xfrm>
          <a:custGeom>
            <a:avLst/>
            <a:gdLst/>
            <a:ahLst/>
            <a:cxnLst/>
            <a:rect l="l" t="t" r="r" b="b"/>
            <a:pathLst>
              <a:path w="352425" h="5124450">
                <a:moveTo>
                  <a:pt x="352419" y="0"/>
                </a:moveTo>
                <a:lnTo>
                  <a:pt x="0" y="0"/>
                </a:lnTo>
                <a:lnTo>
                  <a:pt x="0" y="5124450"/>
                </a:lnTo>
                <a:lnTo>
                  <a:pt x="352419" y="5124450"/>
                </a:lnTo>
                <a:lnTo>
                  <a:pt x="352419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352425" cy="3238500"/>
          </a:xfrm>
          <a:custGeom>
            <a:avLst/>
            <a:gdLst/>
            <a:ahLst/>
            <a:cxnLst/>
            <a:rect l="l" t="t" r="r" b="b"/>
            <a:pathLst>
              <a:path w="352425" h="3238500">
                <a:moveTo>
                  <a:pt x="352425" y="0"/>
                </a:moveTo>
                <a:lnTo>
                  <a:pt x="0" y="0"/>
                </a:lnTo>
                <a:lnTo>
                  <a:pt x="0" y="3238500"/>
                </a:lnTo>
                <a:lnTo>
                  <a:pt x="352425" y="3238500"/>
                </a:lnTo>
                <a:lnTo>
                  <a:pt x="352425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99267" y="313715"/>
            <a:ext cx="10055225" cy="1078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900" dirty="0"/>
              <a:t>PROBLEM</a:t>
            </a:r>
            <a:r>
              <a:rPr sz="6900" spc="535" dirty="0"/>
              <a:t> </a:t>
            </a:r>
            <a:r>
              <a:rPr sz="6900" spc="-10" dirty="0"/>
              <a:t>STATEMENT</a:t>
            </a:r>
            <a:endParaRPr sz="69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5548" y="3061690"/>
            <a:ext cx="123825" cy="1238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17470" y="2669895"/>
            <a:ext cx="9893300" cy="59575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just">
              <a:lnSpc>
                <a:spcPct val="114300"/>
              </a:lnSpc>
              <a:spcBef>
                <a:spcPts val="55"/>
              </a:spcBef>
            </a:pPr>
            <a:r>
              <a:rPr sz="3800" dirty="0">
                <a:solidFill>
                  <a:srgbClr val="B75442"/>
                </a:solidFill>
                <a:latin typeface="Arial MT"/>
                <a:cs typeface="Arial MT"/>
              </a:rPr>
              <a:t>Fatigue</a:t>
            </a:r>
            <a:r>
              <a:rPr sz="3800" spc="320" dirty="0">
                <a:solidFill>
                  <a:srgbClr val="B75442"/>
                </a:solidFill>
                <a:latin typeface="Arial MT"/>
                <a:cs typeface="Arial MT"/>
              </a:rPr>
              <a:t>  </a:t>
            </a:r>
            <a:r>
              <a:rPr sz="3800" spc="80" dirty="0">
                <a:solidFill>
                  <a:srgbClr val="B75442"/>
                </a:solidFill>
                <a:latin typeface="Arial MT"/>
                <a:cs typeface="Arial MT"/>
              </a:rPr>
              <a:t>and</a:t>
            </a:r>
            <a:r>
              <a:rPr sz="3800" spc="325" dirty="0">
                <a:solidFill>
                  <a:srgbClr val="B75442"/>
                </a:solidFill>
                <a:latin typeface="Arial MT"/>
                <a:cs typeface="Arial MT"/>
              </a:rPr>
              <a:t>  </a:t>
            </a:r>
            <a:r>
              <a:rPr sz="3800" dirty="0">
                <a:solidFill>
                  <a:srgbClr val="B75442"/>
                </a:solidFill>
                <a:latin typeface="Arial MT"/>
                <a:cs typeface="Arial MT"/>
              </a:rPr>
              <a:t>drowsiness</a:t>
            </a:r>
            <a:r>
              <a:rPr sz="3800" spc="325" dirty="0">
                <a:solidFill>
                  <a:srgbClr val="B75442"/>
                </a:solidFill>
                <a:latin typeface="Arial MT"/>
                <a:cs typeface="Arial MT"/>
              </a:rPr>
              <a:t>  </a:t>
            </a:r>
            <a:r>
              <a:rPr sz="3800" spc="100" dirty="0">
                <a:solidFill>
                  <a:srgbClr val="B75442"/>
                </a:solidFill>
                <a:latin typeface="Arial MT"/>
                <a:cs typeface="Arial MT"/>
              </a:rPr>
              <a:t>impair</a:t>
            </a:r>
            <a:r>
              <a:rPr sz="3800" spc="325" dirty="0">
                <a:solidFill>
                  <a:srgbClr val="B75442"/>
                </a:solidFill>
                <a:latin typeface="Arial MT"/>
                <a:cs typeface="Arial MT"/>
              </a:rPr>
              <a:t>  </a:t>
            </a:r>
            <a:r>
              <a:rPr sz="3800" spc="125" dirty="0">
                <a:solidFill>
                  <a:srgbClr val="B75442"/>
                </a:solidFill>
                <a:latin typeface="Arial MT"/>
                <a:cs typeface="Arial MT"/>
              </a:rPr>
              <a:t>a</a:t>
            </a:r>
            <a:r>
              <a:rPr sz="3800" spc="325" dirty="0">
                <a:solidFill>
                  <a:srgbClr val="B75442"/>
                </a:solidFill>
                <a:latin typeface="Arial MT"/>
                <a:cs typeface="Arial MT"/>
              </a:rPr>
              <a:t>  </a:t>
            </a:r>
            <a:r>
              <a:rPr sz="3800" spc="-10" dirty="0">
                <a:solidFill>
                  <a:srgbClr val="B75442"/>
                </a:solidFill>
                <a:latin typeface="Arial MT"/>
                <a:cs typeface="Arial MT"/>
              </a:rPr>
              <a:t>driver's </a:t>
            </a:r>
            <a:r>
              <a:rPr sz="3800" spc="125" dirty="0">
                <a:solidFill>
                  <a:srgbClr val="B75442"/>
                </a:solidFill>
                <a:latin typeface="Arial MT"/>
                <a:cs typeface="Arial MT"/>
              </a:rPr>
              <a:t>ability</a:t>
            </a:r>
            <a:r>
              <a:rPr sz="3800" spc="630" dirty="0">
                <a:solidFill>
                  <a:srgbClr val="B75442"/>
                </a:solidFill>
                <a:latin typeface="Arial MT"/>
                <a:cs typeface="Arial MT"/>
              </a:rPr>
              <a:t> </a:t>
            </a:r>
            <a:r>
              <a:rPr sz="3800" spc="140" dirty="0">
                <a:solidFill>
                  <a:srgbClr val="B75442"/>
                </a:solidFill>
                <a:latin typeface="Arial MT"/>
                <a:cs typeface="Arial MT"/>
              </a:rPr>
              <a:t>to</a:t>
            </a:r>
            <a:r>
              <a:rPr sz="3800" spc="630" dirty="0">
                <a:solidFill>
                  <a:srgbClr val="B75442"/>
                </a:solidFill>
                <a:latin typeface="Arial MT"/>
                <a:cs typeface="Arial MT"/>
              </a:rPr>
              <a:t> </a:t>
            </a:r>
            <a:r>
              <a:rPr sz="3800" dirty="0">
                <a:solidFill>
                  <a:srgbClr val="B75442"/>
                </a:solidFill>
                <a:latin typeface="Arial MT"/>
                <a:cs typeface="Arial MT"/>
              </a:rPr>
              <a:t>react</a:t>
            </a:r>
            <a:r>
              <a:rPr sz="3800" spc="630" dirty="0">
                <a:solidFill>
                  <a:srgbClr val="B75442"/>
                </a:solidFill>
                <a:latin typeface="Arial MT"/>
                <a:cs typeface="Arial MT"/>
              </a:rPr>
              <a:t> </a:t>
            </a:r>
            <a:r>
              <a:rPr sz="3800" spc="50" dirty="0">
                <a:solidFill>
                  <a:srgbClr val="B75442"/>
                </a:solidFill>
                <a:latin typeface="Arial MT"/>
                <a:cs typeface="Arial MT"/>
              </a:rPr>
              <a:t>promptly,</a:t>
            </a:r>
            <a:r>
              <a:rPr sz="3800" spc="635" dirty="0">
                <a:solidFill>
                  <a:srgbClr val="B75442"/>
                </a:solidFill>
                <a:latin typeface="Arial MT"/>
                <a:cs typeface="Arial MT"/>
              </a:rPr>
              <a:t> </a:t>
            </a:r>
            <a:r>
              <a:rPr sz="3800" dirty="0">
                <a:solidFill>
                  <a:srgbClr val="B75442"/>
                </a:solidFill>
                <a:latin typeface="Arial MT"/>
                <a:cs typeface="Arial MT"/>
              </a:rPr>
              <a:t>increasing</a:t>
            </a:r>
            <a:r>
              <a:rPr sz="3800" spc="630" dirty="0">
                <a:solidFill>
                  <a:srgbClr val="B75442"/>
                </a:solidFill>
                <a:latin typeface="Arial MT"/>
                <a:cs typeface="Arial MT"/>
              </a:rPr>
              <a:t> </a:t>
            </a:r>
            <a:r>
              <a:rPr sz="3800" spc="50" dirty="0">
                <a:solidFill>
                  <a:srgbClr val="B75442"/>
                </a:solidFill>
                <a:latin typeface="Arial MT"/>
                <a:cs typeface="Arial MT"/>
              </a:rPr>
              <a:t>the</a:t>
            </a:r>
            <a:r>
              <a:rPr sz="3800" spc="630" dirty="0">
                <a:solidFill>
                  <a:srgbClr val="B75442"/>
                </a:solidFill>
                <a:latin typeface="Arial MT"/>
                <a:cs typeface="Arial MT"/>
              </a:rPr>
              <a:t> </a:t>
            </a:r>
            <a:r>
              <a:rPr sz="3800" spc="-20" dirty="0">
                <a:solidFill>
                  <a:srgbClr val="B75442"/>
                </a:solidFill>
                <a:latin typeface="Arial MT"/>
                <a:cs typeface="Arial MT"/>
              </a:rPr>
              <a:t>risk </a:t>
            </a:r>
            <a:r>
              <a:rPr sz="3800" spc="170" dirty="0">
                <a:solidFill>
                  <a:srgbClr val="B75442"/>
                </a:solidFill>
                <a:latin typeface="Arial MT"/>
                <a:cs typeface="Arial MT"/>
              </a:rPr>
              <a:t>of</a:t>
            </a:r>
            <a:r>
              <a:rPr sz="3800" spc="155" dirty="0">
                <a:solidFill>
                  <a:srgbClr val="B75442"/>
                </a:solidFill>
                <a:latin typeface="Arial MT"/>
                <a:cs typeface="Arial MT"/>
              </a:rPr>
              <a:t> </a:t>
            </a:r>
            <a:r>
              <a:rPr sz="3800" spc="-10" dirty="0">
                <a:solidFill>
                  <a:srgbClr val="B75442"/>
                </a:solidFill>
                <a:latin typeface="Arial MT"/>
                <a:cs typeface="Arial MT"/>
              </a:rPr>
              <a:t>accidents.</a:t>
            </a:r>
            <a:endParaRPr sz="3800">
              <a:latin typeface="Arial MT"/>
              <a:cs typeface="Arial MT"/>
            </a:endParaRPr>
          </a:p>
          <a:p>
            <a:pPr marL="12700" marR="5080" algn="just">
              <a:lnSpc>
                <a:spcPct val="113500"/>
              </a:lnSpc>
            </a:pPr>
            <a:r>
              <a:rPr sz="3800" dirty="0">
                <a:solidFill>
                  <a:srgbClr val="B75442"/>
                </a:solidFill>
                <a:latin typeface="Arial MT"/>
                <a:cs typeface="Arial MT"/>
              </a:rPr>
              <a:t>Existing</a:t>
            </a:r>
            <a:r>
              <a:rPr sz="3800" spc="795" dirty="0">
                <a:solidFill>
                  <a:srgbClr val="B75442"/>
                </a:solidFill>
                <a:latin typeface="Arial MT"/>
                <a:cs typeface="Arial MT"/>
              </a:rPr>
              <a:t>  </a:t>
            </a:r>
            <a:r>
              <a:rPr sz="3800" dirty="0">
                <a:solidFill>
                  <a:srgbClr val="B75442"/>
                </a:solidFill>
                <a:latin typeface="Arial MT"/>
                <a:cs typeface="Arial MT"/>
              </a:rPr>
              <a:t>solutions</a:t>
            </a:r>
            <a:r>
              <a:rPr sz="3800" spc="800" dirty="0">
                <a:solidFill>
                  <a:srgbClr val="B75442"/>
                </a:solidFill>
                <a:latin typeface="Arial MT"/>
                <a:cs typeface="Arial MT"/>
              </a:rPr>
              <a:t>  </a:t>
            </a:r>
            <a:r>
              <a:rPr sz="3800" dirty="0">
                <a:solidFill>
                  <a:srgbClr val="B75442"/>
                </a:solidFill>
                <a:latin typeface="Arial MT"/>
                <a:cs typeface="Arial MT"/>
              </a:rPr>
              <a:t>like</a:t>
            </a:r>
            <a:r>
              <a:rPr sz="3800" spc="795" dirty="0">
                <a:solidFill>
                  <a:srgbClr val="B75442"/>
                </a:solidFill>
                <a:latin typeface="Arial MT"/>
                <a:cs typeface="Arial MT"/>
              </a:rPr>
              <a:t>  </a:t>
            </a:r>
            <a:r>
              <a:rPr sz="3800" spc="70" dirty="0">
                <a:solidFill>
                  <a:srgbClr val="B75442"/>
                </a:solidFill>
                <a:latin typeface="Arial MT"/>
                <a:cs typeface="Arial MT"/>
              </a:rPr>
              <a:t>driver</a:t>
            </a:r>
            <a:r>
              <a:rPr sz="3800" spc="795" dirty="0">
                <a:solidFill>
                  <a:srgbClr val="B75442"/>
                </a:solidFill>
                <a:latin typeface="Arial MT"/>
                <a:cs typeface="Arial MT"/>
              </a:rPr>
              <a:t>  </a:t>
            </a:r>
            <a:r>
              <a:rPr sz="3800" spc="60" dirty="0">
                <a:solidFill>
                  <a:srgbClr val="B75442"/>
                </a:solidFill>
                <a:latin typeface="Arial MT"/>
                <a:cs typeface="Arial MT"/>
              </a:rPr>
              <a:t>monitoring </a:t>
            </a:r>
            <a:r>
              <a:rPr sz="3800" spc="-25" dirty="0">
                <a:solidFill>
                  <a:srgbClr val="B75442"/>
                </a:solidFill>
                <a:latin typeface="Arial MT"/>
                <a:cs typeface="Arial MT"/>
              </a:rPr>
              <a:t>systems</a:t>
            </a:r>
            <a:r>
              <a:rPr sz="3800" spc="65" dirty="0">
                <a:solidFill>
                  <a:srgbClr val="B75442"/>
                </a:solidFill>
                <a:latin typeface="Arial MT"/>
                <a:cs typeface="Arial MT"/>
              </a:rPr>
              <a:t>  </a:t>
            </a:r>
            <a:r>
              <a:rPr sz="3800" dirty="0">
                <a:solidFill>
                  <a:srgbClr val="B75442"/>
                </a:solidFill>
                <a:latin typeface="Arial MT"/>
                <a:cs typeface="Arial MT"/>
              </a:rPr>
              <a:t>are</a:t>
            </a:r>
            <a:r>
              <a:rPr sz="3800" spc="70" dirty="0">
                <a:solidFill>
                  <a:srgbClr val="B75442"/>
                </a:solidFill>
                <a:latin typeface="Arial MT"/>
                <a:cs typeface="Arial MT"/>
              </a:rPr>
              <a:t>  </a:t>
            </a:r>
            <a:r>
              <a:rPr sz="3800" spc="100" dirty="0">
                <a:solidFill>
                  <a:srgbClr val="B75442"/>
                </a:solidFill>
                <a:latin typeface="Arial MT"/>
                <a:cs typeface="Arial MT"/>
              </a:rPr>
              <a:t>often</a:t>
            </a:r>
            <a:r>
              <a:rPr sz="3800" spc="65" dirty="0">
                <a:solidFill>
                  <a:srgbClr val="B75442"/>
                </a:solidFill>
                <a:latin typeface="Arial MT"/>
                <a:cs typeface="Arial MT"/>
              </a:rPr>
              <a:t>  </a:t>
            </a:r>
            <a:r>
              <a:rPr sz="3800" dirty="0">
                <a:solidFill>
                  <a:srgbClr val="B75442"/>
                </a:solidFill>
                <a:latin typeface="Arial MT"/>
                <a:cs typeface="Arial MT"/>
              </a:rPr>
              <a:t>expensive</a:t>
            </a:r>
            <a:r>
              <a:rPr sz="3800" spc="70" dirty="0">
                <a:solidFill>
                  <a:srgbClr val="B75442"/>
                </a:solidFill>
                <a:latin typeface="Arial MT"/>
                <a:cs typeface="Arial MT"/>
              </a:rPr>
              <a:t>  </a:t>
            </a:r>
            <a:r>
              <a:rPr sz="3800" spc="65" dirty="0">
                <a:solidFill>
                  <a:srgbClr val="B75442"/>
                </a:solidFill>
                <a:latin typeface="Arial MT"/>
                <a:cs typeface="Arial MT"/>
              </a:rPr>
              <a:t>or  </a:t>
            </a:r>
            <a:r>
              <a:rPr sz="3800" spc="90" dirty="0">
                <a:solidFill>
                  <a:srgbClr val="B75442"/>
                </a:solidFill>
                <a:latin typeface="Arial MT"/>
                <a:cs typeface="Arial MT"/>
              </a:rPr>
              <a:t>limited</a:t>
            </a:r>
            <a:r>
              <a:rPr sz="3800" spc="70" dirty="0">
                <a:solidFill>
                  <a:srgbClr val="B75442"/>
                </a:solidFill>
                <a:latin typeface="Arial MT"/>
                <a:cs typeface="Arial MT"/>
              </a:rPr>
              <a:t>  </a:t>
            </a:r>
            <a:r>
              <a:rPr sz="3800" spc="114" dirty="0">
                <a:solidFill>
                  <a:srgbClr val="B75442"/>
                </a:solidFill>
                <a:latin typeface="Arial MT"/>
                <a:cs typeface="Arial MT"/>
              </a:rPr>
              <a:t>to</a:t>
            </a:r>
            <a:endParaRPr sz="3800">
              <a:latin typeface="Arial MT"/>
              <a:cs typeface="Arial MT"/>
            </a:endParaRPr>
          </a:p>
          <a:p>
            <a:pPr marL="12700" algn="just">
              <a:lnSpc>
                <a:spcPct val="100000"/>
              </a:lnSpc>
              <a:spcBef>
                <a:spcPts val="690"/>
              </a:spcBef>
            </a:pPr>
            <a:r>
              <a:rPr sz="3800" dirty="0">
                <a:solidFill>
                  <a:srgbClr val="B75442"/>
                </a:solidFill>
                <a:latin typeface="Arial MT"/>
                <a:cs typeface="Arial MT"/>
              </a:rPr>
              <a:t>specific</a:t>
            </a:r>
            <a:r>
              <a:rPr sz="3800" spc="-75" dirty="0">
                <a:solidFill>
                  <a:srgbClr val="B75442"/>
                </a:solidFill>
                <a:latin typeface="Arial MT"/>
                <a:cs typeface="Arial MT"/>
              </a:rPr>
              <a:t> </a:t>
            </a:r>
            <a:r>
              <a:rPr sz="3800" spc="-10" dirty="0">
                <a:solidFill>
                  <a:srgbClr val="B75442"/>
                </a:solidFill>
                <a:latin typeface="Arial MT"/>
                <a:cs typeface="Arial MT"/>
              </a:rPr>
              <a:t>vehicles.</a:t>
            </a:r>
            <a:endParaRPr sz="3800">
              <a:latin typeface="Arial MT"/>
              <a:cs typeface="Arial MT"/>
            </a:endParaRPr>
          </a:p>
          <a:p>
            <a:pPr marL="12700" marR="5080" algn="just">
              <a:lnSpc>
                <a:spcPts val="5180"/>
              </a:lnSpc>
              <a:spcBef>
                <a:spcPts val="75"/>
              </a:spcBef>
            </a:pPr>
            <a:r>
              <a:rPr sz="3800" spc="65" dirty="0">
                <a:solidFill>
                  <a:srgbClr val="B75442"/>
                </a:solidFill>
                <a:latin typeface="Arial MT"/>
                <a:cs typeface="Arial MT"/>
              </a:rPr>
              <a:t>Need</a:t>
            </a:r>
            <a:r>
              <a:rPr sz="3800" spc="755" dirty="0">
                <a:solidFill>
                  <a:srgbClr val="B75442"/>
                </a:solidFill>
                <a:latin typeface="Arial MT"/>
                <a:cs typeface="Arial MT"/>
              </a:rPr>
              <a:t>  </a:t>
            </a:r>
            <a:r>
              <a:rPr sz="3800" spc="145" dirty="0">
                <a:solidFill>
                  <a:srgbClr val="B75442"/>
                </a:solidFill>
                <a:latin typeface="Arial MT"/>
                <a:cs typeface="Arial MT"/>
              </a:rPr>
              <a:t>for</a:t>
            </a:r>
            <a:r>
              <a:rPr sz="3800" spc="760" dirty="0">
                <a:solidFill>
                  <a:srgbClr val="B75442"/>
                </a:solidFill>
                <a:latin typeface="Arial MT"/>
                <a:cs typeface="Arial MT"/>
              </a:rPr>
              <a:t>  </a:t>
            </a:r>
            <a:r>
              <a:rPr sz="3800" spc="60" dirty="0">
                <a:solidFill>
                  <a:srgbClr val="B75442"/>
                </a:solidFill>
                <a:latin typeface="Arial MT"/>
                <a:cs typeface="Arial MT"/>
              </a:rPr>
              <a:t>an</a:t>
            </a:r>
            <a:r>
              <a:rPr sz="3800" spc="760" dirty="0">
                <a:solidFill>
                  <a:srgbClr val="B75442"/>
                </a:solidFill>
                <a:latin typeface="Arial MT"/>
                <a:cs typeface="Arial MT"/>
              </a:rPr>
              <a:t>  </a:t>
            </a:r>
            <a:r>
              <a:rPr sz="3800" spc="70" dirty="0">
                <a:solidFill>
                  <a:srgbClr val="B75442"/>
                </a:solidFill>
                <a:latin typeface="Arial MT"/>
                <a:cs typeface="Arial MT"/>
              </a:rPr>
              <a:t>affordable,</a:t>
            </a:r>
            <a:r>
              <a:rPr sz="3800" spc="760" dirty="0">
                <a:solidFill>
                  <a:srgbClr val="B75442"/>
                </a:solidFill>
                <a:latin typeface="Arial MT"/>
                <a:cs typeface="Arial MT"/>
              </a:rPr>
              <a:t>  </a:t>
            </a:r>
            <a:r>
              <a:rPr sz="3800" spc="65" dirty="0">
                <a:solidFill>
                  <a:srgbClr val="B75442"/>
                </a:solidFill>
                <a:latin typeface="Arial MT"/>
                <a:cs typeface="Arial MT"/>
              </a:rPr>
              <a:t>portable,</a:t>
            </a:r>
            <a:r>
              <a:rPr sz="3800" spc="760" dirty="0">
                <a:solidFill>
                  <a:srgbClr val="B75442"/>
                </a:solidFill>
                <a:latin typeface="Arial MT"/>
                <a:cs typeface="Arial MT"/>
              </a:rPr>
              <a:t>  </a:t>
            </a:r>
            <a:r>
              <a:rPr sz="3800" spc="55" dirty="0">
                <a:solidFill>
                  <a:srgbClr val="B75442"/>
                </a:solidFill>
                <a:latin typeface="Arial MT"/>
                <a:cs typeface="Arial MT"/>
              </a:rPr>
              <a:t>and </a:t>
            </a:r>
            <a:r>
              <a:rPr sz="3800" dirty="0">
                <a:solidFill>
                  <a:srgbClr val="B75442"/>
                </a:solidFill>
                <a:latin typeface="Arial MT"/>
                <a:cs typeface="Arial MT"/>
              </a:rPr>
              <a:t>effective</a:t>
            </a:r>
            <a:r>
              <a:rPr sz="3800" spc="615" dirty="0">
                <a:solidFill>
                  <a:srgbClr val="B75442"/>
                </a:solidFill>
                <a:latin typeface="Arial MT"/>
                <a:cs typeface="Arial MT"/>
              </a:rPr>
              <a:t> </a:t>
            </a:r>
            <a:r>
              <a:rPr sz="3800" dirty="0">
                <a:solidFill>
                  <a:srgbClr val="B75442"/>
                </a:solidFill>
                <a:latin typeface="Arial MT"/>
                <a:cs typeface="Arial MT"/>
              </a:rPr>
              <a:t>solution</a:t>
            </a:r>
            <a:r>
              <a:rPr sz="3800" spc="620" dirty="0">
                <a:solidFill>
                  <a:srgbClr val="B75442"/>
                </a:solidFill>
                <a:latin typeface="Arial MT"/>
                <a:cs typeface="Arial MT"/>
              </a:rPr>
              <a:t> </a:t>
            </a:r>
            <a:r>
              <a:rPr sz="3800" spc="140" dirty="0">
                <a:solidFill>
                  <a:srgbClr val="B75442"/>
                </a:solidFill>
                <a:latin typeface="Arial MT"/>
                <a:cs typeface="Arial MT"/>
              </a:rPr>
              <a:t>to</a:t>
            </a:r>
            <a:r>
              <a:rPr sz="3800" spc="620" dirty="0">
                <a:solidFill>
                  <a:srgbClr val="B75442"/>
                </a:solidFill>
                <a:latin typeface="Arial MT"/>
                <a:cs typeface="Arial MT"/>
              </a:rPr>
              <a:t> </a:t>
            </a:r>
            <a:r>
              <a:rPr sz="3800" spc="50" dirty="0">
                <a:solidFill>
                  <a:srgbClr val="B75442"/>
                </a:solidFill>
                <a:latin typeface="Arial MT"/>
                <a:cs typeface="Arial MT"/>
              </a:rPr>
              <a:t>detect</a:t>
            </a:r>
            <a:r>
              <a:rPr sz="3800" spc="620" dirty="0">
                <a:solidFill>
                  <a:srgbClr val="B75442"/>
                </a:solidFill>
                <a:latin typeface="Arial MT"/>
                <a:cs typeface="Arial MT"/>
              </a:rPr>
              <a:t> </a:t>
            </a:r>
            <a:r>
              <a:rPr sz="3800" spc="80" dirty="0">
                <a:solidFill>
                  <a:srgbClr val="B75442"/>
                </a:solidFill>
                <a:latin typeface="Arial MT"/>
                <a:cs typeface="Arial MT"/>
              </a:rPr>
              <a:t>and</a:t>
            </a:r>
            <a:r>
              <a:rPr sz="3800" spc="615" dirty="0">
                <a:solidFill>
                  <a:srgbClr val="B75442"/>
                </a:solidFill>
                <a:latin typeface="Arial MT"/>
                <a:cs typeface="Arial MT"/>
              </a:rPr>
              <a:t> </a:t>
            </a:r>
            <a:r>
              <a:rPr sz="3800" spc="114" dirty="0">
                <a:solidFill>
                  <a:srgbClr val="B75442"/>
                </a:solidFill>
                <a:latin typeface="Arial MT"/>
                <a:cs typeface="Arial MT"/>
              </a:rPr>
              <a:t>alert</a:t>
            </a:r>
            <a:r>
              <a:rPr sz="3800" spc="600" dirty="0">
                <a:solidFill>
                  <a:srgbClr val="B75442"/>
                </a:solidFill>
                <a:latin typeface="Arial MT"/>
                <a:cs typeface="Arial MT"/>
              </a:rPr>
              <a:t> </a:t>
            </a:r>
            <a:r>
              <a:rPr sz="3750" spc="-20" dirty="0">
                <a:solidFill>
                  <a:srgbClr val="B75442"/>
                </a:solidFill>
                <a:latin typeface="Arial MT"/>
                <a:cs typeface="Arial MT"/>
              </a:rPr>
              <a:t>drowsy </a:t>
            </a:r>
            <a:r>
              <a:rPr sz="3750" spc="-10" dirty="0">
                <a:solidFill>
                  <a:srgbClr val="B75442"/>
                </a:solidFill>
                <a:latin typeface="Arial MT"/>
                <a:cs typeface="Arial MT"/>
              </a:rPr>
              <a:t>drivers.</a:t>
            </a:r>
            <a:endParaRPr sz="375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5548" y="5042890"/>
            <a:ext cx="123825" cy="12382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5548" y="7024090"/>
            <a:ext cx="123825" cy="12382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51729" y="2171598"/>
            <a:ext cx="6781799" cy="32353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70372" y="338709"/>
            <a:ext cx="7097395" cy="10883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950" spc="415" dirty="0"/>
              <a:t>HOW</a:t>
            </a:r>
            <a:r>
              <a:rPr sz="6950" spc="340" dirty="0"/>
              <a:t> </a:t>
            </a:r>
            <a:r>
              <a:rPr sz="6950" spc="120" dirty="0"/>
              <a:t>IT</a:t>
            </a:r>
            <a:r>
              <a:rPr sz="6950" spc="340" dirty="0"/>
              <a:t> </a:t>
            </a:r>
            <a:r>
              <a:rPr sz="6950" spc="-25" dirty="0"/>
              <a:t>WORKS</a:t>
            </a:r>
            <a:endParaRPr sz="69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9571" y="4406455"/>
            <a:ext cx="133350" cy="13335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9571" y="6140005"/>
            <a:ext cx="133350" cy="1333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9571" y="7864030"/>
            <a:ext cx="133350" cy="13335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92908" y="2528747"/>
            <a:ext cx="12567920" cy="6523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u="heavy" dirty="0">
                <a:solidFill>
                  <a:srgbClr val="434343"/>
                </a:solidFill>
                <a:uFill>
                  <a:solidFill>
                    <a:srgbClr val="434343"/>
                  </a:solidFill>
                </a:uFill>
                <a:latin typeface="Arial"/>
                <a:cs typeface="Arial"/>
              </a:rPr>
              <a:t>Pro</a:t>
            </a:r>
            <a:r>
              <a:rPr sz="4500" b="1" dirty="0">
                <a:solidFill>
                  <a:srgbClr val="434343"/>
                </a:solidFill>
                <a:latin typeface="Arial"/>
                <a:cs typeface="Arial"/>
              </a:rPr>
              <a:t>j</a:t>
            </a:r>
            <a:r>
              <a:rPr sz="4500" b="1" u="heavy" dirty="0">
                <a:solidFill>
                  <a:srgbClr val="434343"/>
                </a:solidFill>
                <a:uFill>
                  <a:solidFill>
                    <a:srgbClr val="434343"/>
                  </a:solidFill>
                </a:uFill>
                <a:latin typeface="Arial"/>
                <a:cs typeface="Arial"/>
              </a:rPr>
              <a:t>ect</a:t>
            </a:r>
            <a:r>
              <a:rPr sz="4500" b="1" u="heavy" spc="-185" dirty="0">
                <a:solidFill>
                  <a:srgbClr val="434343"/>
                </a:solidFill>
                <a:uFill>
                  <a:solidFill>
                    <a:srgbClr val="434343"/>
                  </a:solidFill>
                </a:uFill>
                <a:latin typeface="Arial"/>
                <a:cs typeface="Arial"/>
              </a:rPr>
              <a:t> </a:t>
            </a:r>
            <a:r>
              <a:rPr sz="4500" b="1" u="heavy" spc="-10" dirty="0">
                <a:solidFill>
                  <a:srgbClr val="434343"/>
                </a:solidFill>
                <a:uFill>
                  <a:solidFill>
                    <a:srgbClr val="434343"/>
                  </a:solidFill>
                </a:uFill>
                <a:latin typeface="Arial"/>
                <a:cs typeface="Arial"/>
              </a:rPr>
              <a:t>Overview:</a:t>
            </a:r>
            <a:endParaRPr sz="4500">
              <a:latin typeface="Arial"/>
              <a:cs typeface="Arial"/>
            </a:endParaRPr>
          </a:p>
          <a:p>
            <a:pPr marL="615950" marR="5080">
              <a:lnSpc>
                <a:spcPct val="133800"/>
              </a:lnSpc>
              <a:spcBef>
                <a:spcPts val="4885"/>
              </a:spcBef>
              <a:tabLst>
                <a:tab pos="1950720" algn="l"/>
                <a:tab pos="4020185" algn="l"/>
                <a:tab pos="5476875" algn="l"/>
                <a:tab pos="6234430" algn="l"/>
                <a:tab pos="8645525" algn="l"/>
                <a:tab pos="9575165" algn="l"/>
              </a:tabLst>
            </a:pPr>
            <a:r>
              <a:rPr sz="4250" spc="-25" dirty="0">
                <a:solidFill>
                  <a:srgbClr val="B75442"/>
                </a:solidFill>
                <a:latin typeface="Arial MT"/>
                <a:cs typeface="Arial MT"/>
              </a:rPr>
              <a:t>The</a:t>
            </a:r>
            <a:r>
              <a:rPr sz="4250" dirty="0">
                <a:solidFill>
                  <a:srgbClr val="B75442"/>
                </a:solidFill>
                <a:latin typeface="Arial MT"/>
                <a:cs typeface="Arial MT"/>
              </a:rPr>
              <a:t>	</a:t>
            </a:r>
            <a:r>
              <a:rPr sz="4250" spc="-10" dirty="0">
                <a:solidFill>
                  <a:srgbClr val="B75442"/>
                </a:solidFill>
                <a:latin typeface="Arial MT"/>
                <a:cs typeface="Arial MT"/>
              </a:rPr>
              <a:t>system</a:t>
            </a:r>
            <a:r>
              <a:rPr sz="4250" dirty="0">
                <a:solidFill>
                  <a:srgbClr val="B75442"/>
                </a:solidFill>
                <a:latin typeface="Arial MT"/>
                <a:cs typeface="Arial MT"/>
              </a:rPr>
              <a:t>	</a:t>
            </a:r>
            <a:r>
              <a:rPr sz="4250" spc="-280" dirty="0">
                <a:solidFill>
                  <a:srgbClr val="B75442"/>
                </a:solidFill>
                <a:latin typeface="Arial MT"/>
                <a:cs typeface="Arial MT"/>
              </a:rPr>
              <a:t>uses</a:t>
            </a:r>
            <a:r>
              <a:rPr sz="4250" dirty="0">
                <a:solidFill>
                  <a:srgbClr val="B75442"/>
                </a:solidFill>
                <a:latin typeface="Arial MT"/>
                <a:cs typeface="Arial MT"/>
              </a:rPr>
              <a:t>	</a:t>
            </a:r>
            <a:r>
              <a:rPr sz="4250" spc="65" dirty="0">
                <a:solidFill>
                  <a:srgbClr val="B75442"/>
                </a:solidFill>
                <a:latin typeface="Arial MT"/>
                <a:cs typeface="Arial MT"/>
              </a:rPr>
              <a:t>a</a:t>
            </a:r>
            <a:r>
              <a:rPr sz="4250" dirty="0">
                <a:solidFill>
                  <a:srgbClr val="B75442"/>
                </a:solidFill>
                <a:latin typeface="Arial MT"/>
                <a:cs typeface="Arial MT"/>
              </a:rPr>
              <a:t>	</a:t>
            </a:r>
            <a:r>
              <a:rPr sz="4250" spc="-10" dirty="0">
                <a:solidFill>
                  <a:srgbClr val="B75442"/>
                </a:solidFill>
                <a:latin typeface="Arial MT"/>
                <a:cs typeface="Arial MT"/>
              </a:rPr>
              <a:t>webcam</a:t>
            </a:r>
            <a:r>
              <a:rPr sz="4250" dirty="0">
                <a:solidFill>
                  <a:srgbClr val="B75442"/>
                </a:solidFill>
                <a:latin typeface="Arial MT"/>
                <a:cs typeface="Arial MT"/>
              </a:rPr>
              <a:t>	</a:t>
            </a:r>
            <a:r>
              <a:rPr sz="4250" spc="125" dirty="0">
                <a:solidFill>
                  <a:srgbClr val="B75442"/>
                </a:solidFill>
                <a:latin typeface="Arial MT"/>
                <a:cs typeface="Arial MT"/>
              </a:rPr>
              <a:t>to</a:t>
            </a:r>
            <a:r>
              <a:rPr sz="4250" dirty="0">
                <a:solidFill>
                  <a:srgbClr val="B75442"/>
                </a:solidFill>
                <a:latin typeface="Arial MT"/>
                <a:cs typeface="Arial MT"/>
              </a:rPr>
              <a:t>	</a:t>
            </a:r>
            <a:r>
              <a:rPr sz="4250" spc="-25" dirty="0">
                <a:solidFill>
                  <a:srgbClr val="B75442"/>
                </a:solidFill>
                <a:latin typeface="Arial MT"/>
                <a:cs typeface="Arial MT"/>
              </a:rPr>
              <a:t>continuously </a:t>
            </a:r>
            <a:r>
              <a:rPr sz="4250" dirty="0">
                <a:solidFill>
                  <a:srgbClr val="B75442"/>
                </a:solidFill>
                <a:latin typeface="Arial MT"/>
                <a:cs typeface="Arial MT"/>
              </a:rPr>
              <a:t>capture</a:t>
            </a:r>
            <a:r>
              <a:rPr sz="4250" spc="195" dirty="0">
                <a:solidFill>
                  <a:srgbClr val="B75442"/>
                </a:solidFill>
                <a:latin typeface="Arial MT"/>
                <a:cs typeface="Arial MT"/>
              </a:rPr>
              <a:t> </a:t>
            </a:r>
            <a:r>
              <a:rPr sz="4250" spc="50" dirty="0">
                <a:solidFill>
                  <a:srgbClr val="B75442"/>
                </a:solidFill>
                <a:latin typeface="Arial MT"/>
                <a:cs typeface="Arial MT"/>
              </a:rPr>
              <a:t>the</a:t>
            </a:r>
            <a:r>
              <a:rPr sz="4250" spc="195" dirty="0">
                <a:solidFill>
                  <a:srgbClr val="B75442"/>
                </a:solidFill>
                <a:latin typeface="Arial MT"/>
                <a:cs typeface="Arial MT"/>
              </a:rPr>
              <a:t> </a:t>
            </a:r>
            <a:r>
              <a:rPr sz="4250" dirty="0">
                <a:solidFill>
                  <a:srgbClr val="B75442"/>
                </a:solidFill>
                <a:latin typeface="Arial MT"/>
                <a:cs typeface="Arial MT"/>
              </a:rPr>
              <a:t>driver's</a:t>
            </a:r>
            <a:r>
              <a:rPr sz="4250" spc="190" dirty="0">
                <a:solidFill>
                  <a:srgbClr val="B75442"/>
                </a:solidFill>
                <a:latin typeface="Arial MT"/>
                <a:cs typeface="Arial MT"/>
              </a:rPr>
              <a:t> </a:t>
            </a:r>
            <a:r>
              <a:rPr sz="4250" spc="95" dirty="0">
                <a:solidFill>
                  <a:srgbClr val="B75442"/>
                </a:solidFill>
                <a:latin typeface="Arial MT"/>
                <a:cs typeface="Arial MT"/>
              </a:rPr>
              <a:t>facial</a:t>
            </a:r>
            <a:r>
              <a:rPr sz="4250" spc="195" dirty="0">
                <a:solidFill>
                  <a:srgbClr val="B75442"/>
                </a:solidFill>
                <a:latin typeface="Arial MT"/>
                <a:cs typeface="Arial MT"/>
              </a:rPr>
              <a:t> </a:t>
            </a:r>
            <a:r>
              <a:rPr sz="4250" spc="-10" dirty="0">
                <a:solidFill>
                  <a:srgbClr val="B75442"/>
                </a:solidFill>
                <a:latin typeface="Arial MT"/>
                <a:cs typeface="Arial MT"/>
              </a:rPr>
              <a:t>features.</a:t>
            </a:r>
            <a:endParaRPr sz="4250">
              <a:latin typeface="Arial MT"/>
              <a:cs typeface="Arial MT"/>
            </a:endParaRPr>
          </a:p>
          <a:p>
            <a:pPr marL="615950" marR="5080">
              <a:lnSpc>
                <a:spcPct val="132400"/>
              </a:lnSpc>
              <a:spcBef>
                <a:spcPts val="70"/>
              </a:spcBef>
              <a:tabLst>
                <a:tab pos="1739264" algn="l"/>
                <a:tab pos="4464050" algn="l"/>
                <a:tab pos="5628005" algn="l"/>
                <a:tab pos="7524750" algn="l"/>
                <a:tab pos="8544560" algn="l"/>
                <a:tab pos="10961370" algn="l"/>
                <a:tab pos="11625580" algn="l"/>
              </a:tabLst>
            </a:pPr>
            <a:r>
              <a:rPr sz="4250" spc="-25" dirty="0">
                <a:solidFill>
                  <a:srgbClr val="B75442"/>
                </a:solidFill>
                <a:latin typeface="Arial MT"/>
                <a:cs typeface="Arial MT"/>
              </a:rPr>
              <a:t>Eye</a:t>
            </a:r>
            <a:r>
              <a:rPr sz="4250" dirty="0">
                <a:solidFill>
                  <a:srgbClr val="B75442"/>
                </a:solidFill>
                <a:latin typeface="Arial MT"/>
                <a:cs typeface="Arial MT"/>
              </a:rPr>
              <a:t>	</a:t>
            </a:r>
            <a:r>
              <a:rPr sz="4250" spc="-10" dirty="0">
                <a:solidFill>
                  <a:srgbClr val="B75442"/>
                </a:solidFill>
                <a:latin typeface="Arial MT"/>
                <a:cs typeface="Arial MT"/>
              </a:rPr>
              <a:t>movement</a:t>
            </a:r>
            <a:r>
              <a:rPr sz="4250" dirty="0">
                <a:solidFill>
                  <a:srgbClr val="B75442"/>
                </a:solidFill>
                <a:latin typeface="Arial MT"/>
                <a:cs typeface="Arial MT"/>
              </a:rPr>
              <a:t>	</a:t>
            </a:r>
            <a:r>
              <a:rPr sz="4250" spc="50" dirty="0">
                <a:solidFill>
                  <a:srgbClr val="B75442"/>
                </a:solidFill>
                <a:latin typeface="Arial MT"/>
                <a:cs typeface="Arial MT"/>
              </a:rPr>
              <a:t>and</a:t>
            </a:r>
            <a:r>
              <a:rPr sz="4250" dirty="0">
                <a:solidFill>
                  <a:srgbClr val="B75442"/>
                </a:solidFill>
                <a:latin typeface="Arial MT"/>
                <a:cs typeface="Arial MT"/>
              </a:rPr>
              <a:t>	</a:t>
            </a:r>
            <a:r>
              <a:rPr sz="4250" spc="-10" dirty="0">
                <a:solidFill>
                  <a:srgbClr val="B75442"/>
                </a:solidFill>
                <a:latin typeface="Arial MT"/>
                <a:cs typeface="Arial MT"/>
              </a:rPr>
              <a:t>closure</a:t>
            </a:r>
            <a:r>
              <a:rPr sz="4250" dirty="0">
                <a:solidFill>
                  <a:srgbClr val="B75442"/>
                </a:solidFill>
                <a:latin typeface="Arial MT"/>
                <a:cs typeface="Arial MT"/>
              </a:rPr>
              <a:t>	</a:t>
            </a:r>
            <a:r>
              <a:rPr sz="4250" spc="-25" dirty="0">
                <a:solidFill>
                  <a:srgbClr val="B75442"/>
                </a:solidFill>
                <a:latin typeface="Arial MT"/>
                <a:cs typeface="Arial MT"/>
              </a:rPr>
              <a:t>are</a:t>
            </a:r>
            <a:r>
              <a:rPr sz="4250" dirty="0">
                <a:solidFill>
                  <a:srgbClr val="B75442"/>
                </a:solidFill>
                <a:latin typeface="Arial MT"/>
                <a:cs typeface="Arial MT"/>
              </a:rPr>
              <a:t>	</a:t>
            </a:r>
            <a:r>
              <a:rPr sz="4250" spc="-10" dirty="0">
                <a:solidFill>
                  <a:srgbClr val="B75442"/>
                </a:solidFill>
                <a:latin typeface="Arial MT"/>
                <a:cs typeface="Arial MT"/>
              </a:rPr>
              <a:t>analyzed</a:t>
            </a:r>
            <a:r>
              <a:rPr sz="4250" dirty="0">
                <a:solidFill>
                  <a:srgbClr val="B75442"/>
                </a:solidFill>
                <a:latin typeface="Arial MT"/>
                <a:cs typeface="Arial MT"/>
              </a:rPr>
              <a:t>	</a:t>
            </a:r>
            <a:r>
              <a:rPr sz="4250" spc="-25" dirty="0">
                <a:solidFill>
                  <a:srgbClr val="B75442"/>
                </a:solidFill>
                <a:latin typeface="Arial MT"/>
                <a:cs typeface="Arial MT"/>
              </a:rPr>
              <a:t>in</a:t>
            </a:r>
            <a:r>
              <a:rPr sz="4250" dirty="0">
                <a:solidFill>
                  <a:srgbClr val="B75442"/>
                </a:solidFill>
                <a:latin typeface="Arial MT"/>
                <a:cs typeface="Arial MT"/>
              </a:rPr>
              <a:t>	</a:t>
            </a:r>
            <a:r>
              <a:rPr sz="4250" spc="-20" dirty="0">
                <a:solidFill>
                  <a:srgbClr val="B75442"/>
                </a:solidFill>
                <a:latin typeface="Arial MT"/>
                <a:cs typeface="Arial MT"/>
              </a:rPr>
              <a:t>real </a:t>
            </a:r>
            <a:r>
              <a:rPr sz="4250" spc="65" dirty="0">
                <a:solidFill>
                  <a:srgbClr val="B75442"/>
                </a:solidFill>
                <a:latin typeface="Arial MT"/>
                <a:cs typeface="Arial MT"/>
              </a:rPr>
              <a:t>time</a:t>
            </a:r>
            <a:r>
              <a:rPr sz="4250" spc="160" dirty="0">
                <a:solidFill>
                  <a:srgbClr val="B75442"/>
                </a:solidFill>
                <a:latin typeface="Arial MT"/>
                <a:cs typeface="Arial MT"/>
              </a:rPr>
              <a:t> </a:t>
            </a:r>
            <a:r>
              <a:rPr sz="4250" spc="150" dirty="0">
                <a:solidFill>
                  <a:srgbClr val="B75442"/>
                </a:solidFill>
                <a:latin typeface="Arial MT"/>
                <a:cs typeface="Arial MT"/>
              </a:rPr>
              <a:t>to</a:t>
            </a:r>
            <a:r>
              <a:rPr sz="4250" spc="165" dirty="0">
                <a:solidFill>
                  <a:srgbClr val="B75442"/>
                </a:solidFill>
                <a:latin typeface="Arial MT"/>
                <a:cs typeface="Arial MT"/>
              </a:rPr>
              <a:t> </a:t>
            </a:r>
            <a:r>
              <a:rPr sz="4250" spc="-285" dirty="0">
                <a:solidFill>
                  <a:srgbClr val="B75442"/>
                </a:solidFill>
                <a:latin typeface="Arial MT"/>
                <a:cs typeface="Arial MT"/>
              </a:rPr>
              <a:t>assess</a:t>
            </a:r>
            <a:r>
              <a:rPr sz="4250" spc="170" dirty="0">
                <a:solidFill>
                  <a:srgbClr val="B75442"/>
                </a:solidFill>
                <a:latin typeface="Arial MT"/>
                <a:cs typeface="Arial MT"/>
              </a:rPr>
              <a:t> </a:t>
            </a:r>
            <a:r>
              <a:rPr sz="4250" spc="-70" dirty="0">
                <a:solidFill>
                  <a:srgbClr val="B75442"/>
                </a:solidFill>
                <a:latin typeface="Arial MT"/>
                <a:cs typeface="Arial MT"/>
              </a:rPr>
              <a:t>drowsiness.</a:t>
            </a:r>
            <a:endParaRPr sz="4250">
              <a:latin typeface="Arial MT"/>
              <a:cs typeface="Arial MT"/>
            </a:endParaRPr>
          </a:p>
          <a:p>
            <a:pPr marL="615950" marR="5080">
              <a:lnSpc>
                <a:spcPct val="133800"/>
              </a:lnSpc>
              <a:spcBef>
                <a:spcPts val="5"/>
              </a:spcBef>
              <a:tabLst>
                <a:tab pos="1525905" algn="l"/>
                <a:tab pos="2890520" algn="l"/>
                <a:tab pos="3480435" algn="l"/>
                <a:tab pos="5969635" algn="l"/>
                <a:tab pos="6544309" algn="l"/>
                <a:tab pos="9240520" algn="l"/>
                <a:tab pos="10296525" algn="l"/>
                <a:tab pos="12197080" algn="l"/>
              </a:tabLst>
            </a:pPr>
            <a:r>
              <a:rPr sz="4250" spc="30" dirty="0">
                <a:solidFill>
                  <a:srgbClr val="B75442"/>
                </a:solidFill>
                <a:latin typeface="Arial MT"/>
                <a:cs typeface="Arial MT"/>
              </a:rPr>
              <a:t>An</a:t>
            </a:r>
            <a:r>
              <a:rPr sz="4250" dirty="0">
                <a:solidFill>
                  <a:srgbClr val="B75442"/>
                </a:solidFill>
                <a:latin typeface="Arial MT"/>
                <a:cs typeface="Arial MT"/>
              </a:rPr>
              <a:t>	</a:t>
            </a:r>
            <a:r>
              <a:rPr sz="4250" spc="105" dirty="0">
                <a:solidFill>
                  <a:srgbClr val="B75442"/>
                </a:solidFill>
                <a:latin typeface="Arial MT"/>
                <a:cs typeface="Arial MT"/>
              </a:rPr>
              <a:t>alert</a:t>
            </a:r>
            <a:r>
              <a:rPr sz="4250" dirty="0">
                <a:solidFill>
                  <a:srgbClr val="B75442"/>
                </a:solidFill>
                <a:latin typeface="Arial MT"/>
                <a:cs typeface="Arial MT"/>
              </a:rPr>
              <a:t>	</a:t>
            </a:r>
            <a:r>
              <a:rPr sz="4250" spc="-25" dirty="0">
                <a:solidFill>
                  <a:srgbClr val="B75442"/>
                </a:solidFill>
                <a:latin typeface="Arial MT"/>
                <a:cs typeface="Arial MT"/>
              </a:rPr>
              <a:t>is</a:t>
            </a:r>
            <a:r>
              <a:rPr sz="4250" dirty="0">
                <a:solidFill>
                  <a:srgbClr val="B75442"/>
                </a:solidFill>
                <a:latin typeface="Arial MT"/>
                <a:cs typeface="Arial MT"/>
              </a:rPr>
              <a:t>	</a:t>
            </a:r>
            <a:r>
              <a:rPr sz="4250" spc="85" dirty="0">
                <a:solidFill>
                  <a:srgbClr val="B75442"/>
                </a:solidFill>
                <a:latin typeface="Arial MT"/>
                <a:cs typeface="Arial MT"/>
              </a:rPr>
              <a:t>triggered</a:t>
            </a:r>
            <a:r>
              <a:rPr sz="4250" dirty="0">
                <a:solidFill>
                  <a:srgbClr val="B75442"/>
                </a:solidFill>
                <a:latin typeface="Arial MT"/>
                <a:cs typeface="Arial MT"/>
              </a:rPr>
              <a:t>	</a:t>
            </a:r>
            <a:r>
              <a:rPr sz="4250" spc="250" dirty="0">
                <a:solidFill>
                  <a:srgbClr val="B75442"/>
                </a:solidFill>
                <a:latin typeface="Arial MT"/>
                <a:cs typeface="Arial MT"/>
              </a:rPr>
              <a:t>if</a:t>
            </a:r>
            <a:r>
              <a:rPr sz="4250" dirty="0">
                <a:solidFill>
                  <a:srgbClr val="B75442"/>
                </a:solidFill>
                <a:latin typeface="Arial MT"/>
                <a:cs typeface="Arial MT"/>
              </a:rPr>
              <a:t>	</a:t>
            </a:r>
            <a:r>
              <a:rPr sz="4250" spc="-10" dirty="0">
                <a:solidFill>
                  <a:srgbClr val="B75442"/>
                </a:solidFill>
                <a:latin typeface="Arial MT"/>
                <a:cs typeface="Arial MT"/>
              </a:rPr>
              <a:t>prolonged</a:t>
            </a:r>
            <a:r>
              <a:rPr sz="4250" dirty="0">
                <a:solidFill>
                  <a:srgbClr val="B75442"/>
                </a:solidFill>
                <a:latin typeface="Arial MT"/>
                <a:cs typeface="Arial MT"/>
              </a:rPr>
              <a:t>	</a:t>
            </a:r>
            <a:r>
              <a:rPr sz="4250" spc="-25" dirty="0">
                <a:solidFill>
                  <a:srgbClr val="B75442"/>
                </a:solidFill>
                <a:latin typeface="Arial MT"/>
                <a:cs typeface="Arial MT"/>
              </a:rPr>
              <a:t>eye</a:t>
            </a:r>
            <a:r>
              <a:rPr sz="4250" dirty="0">
                <a:solidFill>
                  <a:srgbClr val="B75442"/>
                </a:solidFill>
                <a:latin typeface="Arial MT"/>
                <a:cs typeface="Arial MT"/>
              </a:rPr>
              <a:t>	</a:t>
            </a:r>
            <a:r>
              <a:rPr sz="4250" spc="-10" dirty="0">
                <a:solidFill>
                  <a:srgbClr val="B75442"/>
                </a:solidFill>
                <a:latin typeface="Arial MT"/>
                <a:cs typeface="Arial MT"/>
              </a:rPr>
              <a:t>closure</a:t>
            </a:r>
            <a:r>
              <a:rPr sz="4250" dirty="0">
                <a:solidFill>
                  <a:srgbClr val="B75442"/>
                </a:solidFill>
                <a:latin typeface="Arial MT"/>
                <a:cs typeface="Arial MT"/>
              </a:rPr>
              <a:t>	</a:t>
            </a:r>
            <a:r>
              <a:rPr sz="4250" spc="-155" dirty="0">
                <a:solidFill>
                  <a:srgbClr val="B75442"/>
                </a:solidFill>
                <a:latin typeface="Arial MT"/>
                <a:cs typeface="Arial MT"/>
              </a:rPr>
              <a:t>is </a:t>
            </a:r>
            <a:r>
              <a:rPr sz="4250" dirty="0">
                <a:solidFill>
                  <a:srgbClr val="B75442"/>
                </a:solidFill>
                <a:latin typeface="Arial MT"/>
                <a:cs typeface="Arial MT"/>
              </a:rPr>
              <a:t>detected,</a:t>
            </a:r>
            <a:r>
              <a:rPr sz="4250" spc="130" dirty="0">
                <a:solidFill>
                  <a:srgbClr val="B75442"/>
                </a:solidFill>
                <a:latin typeface="Arial MT"/>
                <a:cs typeface="Arial MT"/>
              </a:rPr>
              <a:t> </a:t>
            </a:r>
            <a:r>
              <a:rPr sz="4250" spc="85" dirty="0">
                <a:solidFill>
                  <a:srgbClr val="B75442"/>
                </a:solidFill>
                <a:latin typeface="Arial MT"/>
                <a:cs typeface="Arial MT"/>
              </a:rPr>
              <a:t>indicating</a:t>
            </a:r>
            <a:r>
              <a:rPr sz="4250" spc="140" dirty="0">
                <a:solidFill>
                  <a:srgbClr val="B75442"/>
                </a:solidFill>
                <a:latin typeface="Arial MT"/>
                <a:cs typeface="Arial MT"/>
              </a:rPr>
              <a:t> </a:t>
            </a:r>
            <a:r>
              <a:rPr sz="4250" spc="35" dirty="0">
                <a:solidFill>
                  <a:srgbClr val="B75442"/>
                </a:solidFill>
                <a:latin typeface="Arial MT"/>
                <a:cs typeface="Arial MT"/>
              </a:rPr>
              <a:t>fatigue.</a:t>
            </a:r>
            <a:endParaRPr sz="42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568" y="2481770"/>
            <a:ext cx="114300" cy="1143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89292" y="2054657"/>
            <a:ext cx="10636250" cy="5445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5"/>
              </a:spcBef>
              <a:tabLst>
                <a:tab pos="1412240" algn="l"/>
                <a:tab pos="3362325" algn="l"/>
                <a:tab pos="5339715" algn="l"/>
                <a:tab pos="7019925" algn="l"/>
                <a:tab pos="9036685" algn="l"/>
              </a:tabLst>
            </a:pPr>
            <a:r>
              <a:rPr sz="3550" spc="-10" dirty="0">
                <a:solidFill>
                  <a:srgbClr val="B75442"/>
                </a:solidFill>
                <a:latin typeface="Arial MT"/>
                <a:cs typeface="Arial MT"/>
              </a:rPr>
              <a:t>Video</a:t>
            </a:r>
            <a:r>
              <a:rPr sz="3550" dirty="0">
                <a:solidFill>
                  <a:srgbClr val="B75442"/>
                </a:solidFill>
                <a:latin typeface="Arial MT"/>
                <a:cs typeface="Arial MT"/>
              </a:rPr>
              <a:t>	</a:t>
            </a:r>
            <a:r>
              <a:rPr sz="3550" spc="-10" dirty="0">
                <a:solidFill>
                  <a:srgbClr val="B75442"/>
                </a:solidFill>
                <a:latin typeface="Arial MT"/>
                <a:cs typeface="Arial MT"/>
              </a:rPr>
              <a:t>Capture:</a:t>
            </a:r>
            <a:r>
              <a:rPr sz="3550" dirty="0">
                <a:solidFill>
                  <a:srgbClr val="B75442"/>
                </a:solidFill>
                <a:latin typeface="Arial MT"/>
                <a:cs typeface="Arial MT"/>
              </a:rPr>
              <a:t>	</a:t>
            </a:r>
            <a:r>
              <a:rPr sz="3550" spc="-10" dirty="0">
                <a:solidFill>
                  <a:srgbClr val="B75442"/>
                </a:solidFill>
                <a:latin typeface="Arial MT"/>
                <a:cs typeface="Arial MT"/>
              </a:rPr>
              <a:t>Webcam</a:t>
            </a:r>
            <a:r>
              <a:rPr sz="3550" dirty="0">
                <a:solidFill>
                  <a:srgbClr val="B75442"/>
                </a:solidFill>
                <a:latin typeface="Arial MT"/>
                <a:cs typeface="Arial MT"/>
              </a:rPr>
              <a:t>	</a:t>
            </a:r>
            <a:r>
              <a:rPr sz="3550" spc="-10" dirty="0">
                <a:solidFill>
                  <a:srgbClr val="B75442"/>
                </a:solidFill>
                <a:latin typeface="Arial MT"/>
                <a:cs typeface="Arial MT"/>
              </a:rPr>
              <a:t>records</a:t>
            </a:r>
            <a:r>
              <a:rPr sz="3550" dirty="0">
                <a:solidFill>
                  <a:srgbClr val="B75442"/>
                </a:solidFill>
                <a:latin typeface="Arial MT"/>
                <a:cs typeface="Arial MT"/>
              </a:rPr>
              <a:t>	real-</a:t>
            </a:r>
            <a:r>
              <a:rPr sz="3550" spc="30" dirty="0">
                <a:solidFill>
                  <a:srgbClr val="B75442"/>
                </a:solidFill>
                <a:latin typeface="Arial MT"/>
                <a:cs typeface="Arial MT"/>
              </a:rPr>
              <a:t>time</a:t>
            </a:r>
            <a:r>
              <a:rPr sz="3550" dirty="0">
                <a:solidFill>
                  <a:srgbClr val="B75442"/>
                </a:solidFill>
                <a:latin typeface="Arial MT"/>
                <a:cs typeface="Arial MT"/>
              </a:rPr>
              <a:t>	</a:t>
            </a:r>
            <a:r>
              <a:rPr sz="3550" spc="65" dirty="0">
                <a:solidFill>
                  <a:srgbClr val="B75442"/>
                </a:solidFill>
                <a:latin typeface="Arial MT"/>
                <a:cs typeface="Arial MT"/>
              </a:rPr>
              <a:t>footage </a:t>
            </a:r>
            <a:r>
              <a:rPr sz="3550" spc="155" dirty="0">
                <a:solidFill>
                  <a:srgbClr val="B75442"/>
                </a:solidFill>
                <a:latin typeface="Arial MT"/>
                <a:cs typeface="Arial MT"/>
              </a:rPr>
              <a:t>of</a:t>
            </a:r>
            <a:r>
              <a:rPr sz="3550" spc="125" dirty="0">
                <a:solidFill>
                  <a:srgbClr val="B75442"/>
                </a:solidFill>
                <a:latin typeface="Arial MT"/>
                <a:cs typeface="Arial MT"/>
              </a:rPr>
              <a:t> </a:t>
            </a:r>
            <a:r>
              <a:rPr sz="3550" dirty="0">
                <a:solidFill>
                  <a:srgbClr val="B75442"/>
                </a:solidFill>
                <a:latin typeface="Arial MT"/>
                <a:cs typeface="Arial MT"/>
              </a:rPr>
              <a:t>the</a:t>
            </a:r>
            <a:r>
              <a:rPr sz="3550" spc="130" dirty="0">
                <a:solidFill>
                  <a:srgbClr val="B75442"/>
                </a:solidFill>
                <a:latin typeface="Arial MT"/>
                <a:cs typeface="Arial MT"/>
              </a:rPr>
              <a:t> </a:t>
            </a:r>
            <a:r>
              <a:rPr sz="3550" dirty="0">
                <a:solidFill>
                  <a:srgbClr val="B75442"/>
                </a:solidFill>
                <a:latin typeface="Arial MT"/>
                <a:cs typeface="Arial MT"/>
              </a:rPr>
              <a:t>driver's</a:t>
            </a:r>
            <a:r>
              <a:rPr sz="3550" spc="125" dirty="0">
                <a:solidFill>
                  <a:srgbClr val="B75442"/>
                </a:solidFill>
                <a:latin typeface="Arial MT"/>
                <a:cs typeface="Arial MT"/>
              </a:rPr>
              <a:t> </a:t>
            </a:r>
            <a:r>
              <a:rPr sz="3550" spc="-10" dirty="0">
                <a:solidFill>
                  <a:srgbClr val="B75442"/>
                </a:solidFill>
                <a:latin typeface="Arial MT"/>
                <a:cs typeface="Arial MT"/>
              </a:rPr>
              <a:t>face.</a:t>
            </a:r>
            <a:endParaRPr sz="3550">
              <a:latin typeface="Arial MT"/>
              <a:cs typeface="Arial MT"/>
            </a:endParaRPr>
          </a:p>
          <a:p>
            <a:pPr marL="12700" marR="5080">
              <a:lnSpc>
                <a:spcPct val="125000"/>
              </a:lnSpc>
              <a:tabLst>
                <a:tab pos="1413510" algn="l"/>
                <a:tab pos="3703954" algn="l"/>
                <a:tab pos="5930265" algn="l"/>
                <a:tab pos="7649209" algn="l"/>
                <a:tab pos="8490585" algn="l"/>
                <a:tab pos="9557385" algn="l"/>
              </a:tabLst>
            </a:pPr>
            <a:r>
              <a:rPr sz="3550" spc="-10" dirty="0">
                <a:solidFill>
                  <a:srgbClr val="B75442"/>
                </a:solidFill>
                <a:latin typeface="Arial MT"/>
                <a:cs typeface="Arial MT"/>
              </a:rPr>
              <a:t>Facial</a:t>
            </a:r>
            <a:r>
              <a:rPr sz="3550" dirty="0">
                <a:solidFill>
                  <a:srgbClr val="B75442"/>
                </a:solidFill>
                <a:latin typeface="Arial MT"/>
                <a:cs typeface="Arial MT"/>
              </a:rPr>
              <a:t>	</a:t>
            </a:r>
            <a:r>
              <a:rPr sz="3550" spc="60" dirty="0">
                <a:solidFill>
                  <a:srgbClr val="B75442"/>
                </a:solidFill>
                <a:latin typeface="Arial MT"/>
                <a:cs typeface="Arial MT"/>
              </a:rPr>
              <a:t>Landmark</a:t>
            </a:r>
            <a:r>
              <a:rPr sz="3550" dirty="0">
                <a:solidFill>
                  <a:srgbClr val="B75442"/>
                </a:solidFill>
                <a:latin typeface="Arial MT"/>
                <a:cs typeface="Arial MT"/>
              </a:rPr>
              <a:t>	</a:t>
            </a:r>
            <a:r>
              <a:rPr sz="3550" spc="-10" dirty="0">
                <a:solidFill>
                  <a:srgbClr val="B75442"/>
                </a:solidFill>
                <a:latin typeface="Arial MT"/>
                <a:cs typeface="Arial MT"/>
              </a:rPr>
              <a:t>Detection:</a:t>
            </a:r>
            <a:r>
              <a:rPr sz="3550" dirty="0">
                <a:solidFill>
                  <a:srgbClr val="B75442"/>
                </a:solidFill>
                <a:latin typeface="Arial MT"/>
                <a:cs typeface="Arial MT"/>
              </a:rPr>
              <a:t>	</a:t>
            </a:r>
            <a:r>
              <a:rPr sz="3550" spc="-10" dirty="0">
                <a:solidFill>
                  <a:srgbClr val="B75442"/>
                </a:solidFill>
                <a:latin typeface="Arial MT"/>
                <a:cs typeface="Arial MT"/>
              </a:rPr>
              <a:t>Detects</a:t>
            </a:r>
            <a:r>
              <a:rPr sz="3550" dirty="0">
                <a:solidFill>
                  <a:srgbClr val="B75442"/>
                </a:solidFill>
                <a:latin typeface="Arial MT"/>
                <a:cs typeface="Arial MT"/>
              </a:rPr>
              <a:t>	</a:t>
            </a:r>
            <a:r>
              <a:rPr sz="3550" spc="-25" dirty="0">
                <a:solidFill>
                  <a:srgbClr val="B75442"/>
                </a:solidFill>
                <a:latin typeface="Arial MT"/>
                <a:cs typeface="Arial MT"/>
              </a:rPr>
              <a:t>the</a:t>
            </a:r>
            <a:r>
              <a:rPr sz="3550" dirty="0">
                <a:solidFill>
                  <a:srgbClr val="B75442"/>
                </a:solidFill>
                <a:latin typeface="Arial MT"/>
                <a:cs typeface="Arial MT"/>
              </a:rPr>
              <a:t>	</a:t>
            </a:r>
            <a:r>
              <a:rPr sz="3550" spc="-20" dirty="0">
                <a:solidFill>
                  <a:srgbClr val="B75442"/>
                </a:solidFill>
                <a:latin typeface="Arial MT"/>
                <a:cs typeface="Arial MT"/>
              </a:rPr>
              <a:t>eyes</a:t>
            </a:r>
            <a:r>
              <a:rPr sz="3550" dirty="0">
                <a:solidFill>
                  <a:srgbClr val="B75442"/>
                </a:solidFill>
                <a:latin typeface="Arial MT"/>
                <a:cs typeface="Arial MT"/>
              </a:rPr>
              <a:t>	</a:t>
            </a:r>
            <a:r>
              <a:rPr sz="3550" spc="-35" dirty="0">
                <a:solidFill>
                  <a:srgbClr val="B75442"/>
                </a:solidFill>
                <a:latin typeface="Arial MT"/>
                <a:cs typeface="Arial MT"/>
              </a:rPr>
              <a:t>using </a:t>
            </a:r>
            <a:r>
              <a:rPr sz="3550" spc="-25" dirty="0">
                <a:solidFill>
                  <a:srgbClr val="B75442"/>
                </a:solidFill>
                <a:latin typeface="Arial MT"/>
                <a:cs typeface="Arial MT"/>
              </a:rPr>
              <a:t>pre-</a:t>
            </a:r>
            <a:r>
              <a:rPr sz="3550" spc="75" dirty="0">
                <a:solidFill>
                  <a:srgbClr val="B75442"/>
                </a:solidFill>
                <a:latin typeface="Arial MT"/>
                <a:cs typeface="Arial MT"/>
              </a:rPr>
              <a:t>trained</a:t>
            </a:r>
            <a:r>
              <a:rPr sz="3550" spc="-5" dirty="0">
                <a:solidFill>
                  <a:srgbClr val="B75442"/>
                </a:solidFill>
                <a:latin typeface="Arial MT"/>
                <a:cs typeface="Arial MT"/>
              </a:rPr>
              <a:t> </a:t>
            </a:r>
            <a:r>
              <a:rPr sz="3550" dirty="0">
                <a:solidFill>
                  <a:srgbClr val="B75442"/>
                </a:solidFill>
                <a:latin typeface="Arial MT"/>
                <a:cs typeface="Arial MT"/>
              </a:rPr>
              <a:t>models</a:t>
            </a:r>
            <a:r>
              <a:rPr sz="3550" spc="-5" dirty="0">
                <a:solidFill>
                  <a:srgbClr val="B75442"/>
                </a:solidFill>
                <a:latin typeface="Arial MT"/>
                <a:cs typeface="Arial MT"/>
              </a:rPr>
              <a:t> </a:t>
            </a:r>
            <a:r>
              <a:rPr sz="3550" spc="-10" dirty="0">
                <a:solidFill>
                  <a:srgbClr val="B75442"/>
                </a:solidFill>
                <a:latin typeface="Arial MT"/>
                <a:cs typeface="Arial MT"/>
              </a:rPr>
              <a:t>(shape_predictor_68).</a:t>
            </a:r>
            <a:endParaRPr sz="3550">
              <a:latin typeface="Arial MT"/>
              <a:cs typeface="Arial MT"/>
            </a:endParaRPr>
          </a:p>
          <a:p>
            <a:pPr marL="12700" marR="5080">
              <a:lnSpc>
                <a:spcPts val="5400"/>
              </a:lnSpc>
              <a:spcBef>
                <a:spcPts val="295"/>
              </a:spcBef>
              <a:tabLst>
                <a:tab pos="1245870" algn="l"/>
                <a:tab pos="3856990" algn="l"/>
                <a:tab pos="5949315" algn="l"/>
                <a:tab pos="6698615" algn="l"/>
                <a:tab pos="8120380" algn="l"/>
                <a:tab pos="8641080" algn="l"/>
                <a:tab pos="9784715" algn="l"/>
              </a:tabLst>
            </a:pPr>
            <a:r>
              <a:rPr sz="3550" spc="85" dirty="0">
                <a:solidFill>
                  <a:srgbClr val="B75442"/>
                </a:solidFill>
                <a:latin typeface="Arial MT"/>
                <a:cs typeface="Arial MT"/>
              </a:rPr>
              <a:t>Alert</a:t>
            </a:r>
            <a:r>
              <a:rPr sz="3550" dirty="0">
                <a:solidFill>
                  <a:srgbClr val="B75442"/>
                </a:solidFill>
                <a:latin typeface="Arial MT"/>
                <a:cs typeface="Arial MT"/>
              </a:rPr>
              <a:t>	</a:t>
            </a:r>
            <a:r>
              <a:rPr sz="3550" spc="-10" dirty="0">
                <a:solidFill>
                  <a:srgbClr val="B75442"/>
                </a:solidFill>
                <a:latin typeface="Arial MT"/>
                <a:cs typeface="Arial MT"/>
              </a:rPr>
              <a:t>Mechanism:</a:t>
            </a:r>
            <a:r>
              <a:rPr sz="3550" dirty="0">
                <a:solidFill>
                  <a:srgbClr val="B75442"/>
                </a:solidFill>
                <a:latin typeface="Arial MT"/>
                <a:cs typeface="Arial MT"/>
              </a:rPr>
              <a:t>	</a:t>
            </a:r>
            <a:r>
              <a:rPr sz="3550" spc="-10" dirty="0">
                <a:solidFill>
                  <a:srgbClr val="B75442"/>
                </a:solidFill>
                <a:latin typeface="Arial MT"/>
                <a:cs typeface="Arial MT"/>
              </a:rPr>
              <a:t>Activates</a:t>
            </a:r>
            <a:r>
              <a:rPr sz="3550" dirty="0">
                <a:solidFill>
                  <a:srgbClr val="B75442"/>
                </a:solidFill>
                <a:latin typeface="Arial MT"/>
                <a:cs typeface="Arial MT"/>
              </a:rPr>
              <a:t>	</a:t>
            </a:r>
            <a:r>
              <a:rPr sz="3550" spc="-25" dirty="0">
                <a:solidFill>
                  <a:srgbClr val="B75442"/>
                </a:solidFill>
                <a:latin typeface="Arial MT"/>
                <a:cs typeface="Arial MT"/>
              </a:rPr>
              <a:t>an</a:t>
            </a:r>
            <a:r>
              <a:rPr sz="3550" dirty="0">
                <a:solidFill>
                  <a:srgbClr val="B75442"/>
                </a:solidFill>
                <a:latin typeface="Arial MT"/>
                <a:cs typeface="Arial MT"/>
              </a:rPr>
              <a:t>	</a:t>
            </a:r>
            <a:r>
              <a:rPr sz="3550" spc="60" dirty="0">
                <a:solidFill>
                  <a:srgbClr val="B75442"/>
                </a:solidFill>
                <a:latin typeface="Arial MT"/>
                <a:cs typeface="Arial MT"/>
              </a:rPr>
              <a:t>alarm</a:t>
            </a:r>
            <a:r>
              <a:rPr sz="3550" dirty="0">
                <a:solidFill>
                  <a:srgbClr val="B75442"/>
                </a:solidFill>
                <a:latin typeface="Arial MT"/>
                <a:cs typeface="Arial MT"/>
              </a:rPr>
              <a:t>	</a:t>
            </a:r>
            <a:r>
              <a:rPr sz="3550" spc="204" dirty="0">
                <a:solidFill>
                  <a:srgbClr val="B75442"/>
                </a:solidFill>
                <a:latin typeface="Arial MT"/>
                <a:cs typeface="Arial MT"/>
              </a:rPr>
              <a:t>if</a:t>
            </a:r>
            <a:r>
              <a:rPr sz="3550" dirty="0">
                <a:solidFill>
                  <a:srgbClr val="B75442"/>
                </a:solidFill>
                <a:latin typeface="Arial MT"/>
                <a:cs typeface="Arial MT"/>
              </a:rPr>
              <a:t>	</a:t>
            </a:r>
            <a:r>
              <a:rPr sz="3550" spc="-25" dirty="0">
                <a:solidFill>
                  <a:srgbClr val="B75442"/>
                </a:solidFill>
                <a:latin typeface="Arial MT"/>
                <a:cs typeface="Arial MT"/>
              </a:rPr>
              <a:t>EAR</a:t>
            </a:r>
            <a:r>
              <a:rPr sz="3550" dirty="0">
                <a:solidFill>
                  <a:srgbClr val="B75442"/>
                </a:solidFill>
                <a:latin typeface="Arial MT"/>
                <a:cs typeface="Arial MT"/>
              </a:rPr>
              <a:t>	</a:t>
            </a:r>
            <a:r>
              <a:rPr sz="3550" spc="-10" dirty="0">
                <a:solidFill>
                  <a:srgbClr val="B75442"/>
                </a:solidFill>
                <a:latin typeface="Arial MT"/>
                <a:cs typeface="Arial MT"/>
              </a:rPr>
              <a:t>falls </a:t>
            </a:r>
            <a:r>
              <a:rPr sz="3550" dirty="0">
                <a:solidFill>
                  <a:srgbClr val="B75442"/>
                </a:solidFill>
                <a:latin typeface="Arial MT"/>
                <a:cs typeface="Arial MT"/>
              </a:rPr>
              <a:t>below</a:t>
            </a:r>
            <a:r>
              <a:rPr sz="3550" spc="70" dirty="0">
                <a:solidFill>
                  <a:srgbClr val="B75442"/>
                </a:solidFill>
                <a:latin typeface="Arial MT"/>
                <a:cs typeface="Arial MT"/>
              </a:rPr>
              <a:t> </a:t>
            </a:r>
            <a:r>
              <a:rPr sz="3550" spc="95" dirty="0">
                <a:solidFill>
                  <a:srgbClr val="B75442"/>
                </a:solidFill>
                <a:latin typeface="Arial MT"/>
                <a:cs typeface="Arial MT"/>
              </a:rPr>
              <a:t>a</a:t>
            </a:r>
            <a:r>
              <a:rPr sz="3550" spc="75" dirty="0">
                <a:solidFill>
                  <a:srgbClr val="B75442"/>
                </a:solidFill>
                <a:latin typeface="Arial MT"/>
                <a:cs typeface="Arial MT"/>
              </a:rPr>
              <a:t> </a:t>
            </a:r>
            <a:r>
              <a:rPr sz="3550" dirty="0">
                <a:solidFill>
                  <a:srgbClr val="B75442"/>
                </a:solidFill>
                <a:latin typeface="Arial MT"/>
                <a:cs typeface="Arial MT"/>
              </a:rPr>
              <a:t>threshold</a:t>
            </a:r>
            <a:r>
              <a:rPr sz="3550" spc="75" dirty="0">
                <a:solidFill>
                  <a:srgbClr val="B75442"/>
                </a:solidFill>
                <a:latin typeface="Arial MT"/>
                <a:cs typeface="Arial MT"/>
              </a:rPr>
              <a:t> </a:t>
            </a:r>
            <a:r>
              <a:rPr sz="3550" spc="120" dirty="0">
                <a:solidFill>
                  <a:srgbClr val="B75442"/>
                </a:solidFill>
                <a:latin typeface="Arial MT"/>
                <a:cs typeface="Arial MT"/>
              </a:rPr>
              <a:t>for</a:t>
            </a:r>
            <a:r>
              <a:rPr sz="3550" spc="70" dirty="0">
                <a:solidFill>
                  <a:srgbClr val="B75442"/>
                </a:solidFill>
                <a:latin typeface="Arial MT"/>
                <a:cs typeface="Arial MT"/>
              </a:rPr>
              <a:t> </a:t>
            </a:r>
            <a:r>
              <a:rPr sz="3550" spc="95" dirty="0">
                <a:solidFill>
                  <a:srgbClr val="B75442"/>
                </a:solidFill>
                <a:latin typeface="Arial MT"/>
                <a:cs typeface="Arial MT"/>
              </a:rPr>
              <a:t>a</a:t>
            </a:r>
            <a:r>
              <a:rPr sz="3550" spc="75" dirty="0">
                <a:solidFill>
                  <a:srgbClr val="B75442"/>
                </a:solidFill>
                <a:latin typeface="Arial MT"/>
                <a:cs typeface="Arial MT"/>
              </a:rPr>
              <a:t> </a:t>
            </a:r>
            <a:r>
              <a:rPr sz="3550" dirty="0">
                <a:solidFill>
                  <a:srgbClr val="B75442"/>
                </a:solidFill>
                <a:latin typeface="Arial MT"/>
                <a:cs typeface="Arial MT"/>
              </a:rPr>
              <a:t>set</a:t>
            </a:r>
            <a:r>
              <a:rPr sz="3550" spc="75" dirty="0">
                <a:solidFill>
                  <a:srgbClr val="B75442"/>
                </a:solidFill>
                <a:latin typeface="Arial MT"/>
                <a:cs typeface="Arial MT"/>
              </a:rPr>
              <a:t> </a:t>
            </a:r>
            <a:r>
              <a:rPr sz="3550" spc="-10" dirty="0">
                <a:solidFill>
                  <a:srgbClr val="B75442"/>
                </a:solidFill>
                <a:latin typeface="Arial MT"/>
                <a:cs typeface="Arial MT"/>
              </a:rPr>
              <a:t>duration.</a:t>
            </a:r>
            <a:endParaRPr sz="35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  <a:tabLst>
                <a:tab pos="1175385" algn="l"/>
                <a:tab pos="4658995" algn="l"/>
                <a:tab pos="6285230" algn="l"/>
                <a:tab pos="7887970" algn="l"/>
                <a:tab pos="9933940" algn="l"/>
              </a:tabLst>
            </a:pPr>
            <a:r>
              <a:rPr sz="3550" spc="-25" dirty="0">
                <a:solidFill>
                  <a:srgbClr val="B75442"/>
                </a:solidFill>
                <a:latin typeface="Arial MT"/>
                <a:cs typeface="Arial MT"/>
              </a:rPr>
              <a:t>EAR</a:t>
            </a:r>
            <a:r>
              <a:rPr sz="3550" dirty="0">
                <a:solidFill>
                  <a:srgbClr val="B75442"/>
                </a:solidFill>
                <a:latin typeface="Arial MT"/>
                <a:cs typeface="Arial MT"/>
              </a:rPr>
              <a:t>	</a:t>
            </a:r>
            <a:r>
              <a:rPr sz="3550" spc="-10" dirty="0">
                <a:solidFill>
                  <a:srgbClr val="B75442"/>
                </a:solidFill>
                <a:latin typeface="Arial MT"/>
                <a:cs typeface="Arial MT"/>
              </a:rPr>
              <a:t>Calculation(Eye</a:t>
            </a:r>
            <a:r>
              <a:rPr sz="3550" dirty="0">
                <a:solidFill>
                  <a:srgbClr val="B75442"/>
                </a:solidFill>
                <a:latin typeface="Arial MT"/>
                <a:cs typeface="Arial MT"/>
              </a:rPr>
              <a:t>	</a:t>
            </a:r>
            <a:r>
              <a:rPr sz="3550" spc="-10" dirty="0">
                <a:solidFill>
                  <a:srgbClr val="B75442"/>
                </a:solidFill>
                <a:latin typeface="Arial MT"/>
                <a:cs typeface="Arial MT"/>
              </a:rPr>
              <a:t>Aspect</a:t>
            </a:r>
            <a:r>
              <a:rPr sz="3550" dirty="0">
                <a:solidFill>
                  <a:srgbClr val="B75442"/>
                </a:solidFill>
                <a:latin typeface="Arial MT"/>
                <a:cs typeface="Arial MT"/>
              </a:rPr>
              <a:t>	</a:t>
            </a:r>
            <a:r>
              <a:rPr sz="3550" spc="-10" dirty="0">
                <a:solidFill>
                  <a:srgbClr val="B75442"/>
                </a:solidFill>
                <a:latin typeface="Arial MT"/>
                <a:cs typeface="Arial MT"/>
              </a:rPr>
              <a:t>Ratio):</a:t>
            </a:r>
            <a:r>
              <a:rPr sz="3550" dirty="0">
                <a:solidFill>
                  <a:srgbClr val="B75442"/>
                </a:solidFill>
                <a:latin typeface="Arial MT"/>
                <a:cs typeface="Arial MT"/>
              </a:rPr>
              <a:t>	</a:t>
            </a:r>
            <a:r>
              <a:rPr sz="3550" spc="35" dirty="0">
                <a:solidFill>
                  <a:srgbClr val="B75442"/>
                </a:solidFill>
                <a:latin typeface="Arial MT"/>
                <a:cs typeface="Arial MT"/>
              </a:rPr>
              <a:t>Monitors</a:t>
            </a:r>
            <a:r>
              <a:rPr sz="3550" dirty="0">
                <a:solidFill>
                  <a:srgbClr val="B75442"/>
                </a:solidFill>
                <a:latin typeface="Arial MT"/>
                <a:cs typeface="Arial MT"/>
              </a:rPr>
              <a:t>	</a:t>
            </a:r>
            <a:r>
              <a:rPr sz="3550" spc="-90" dirty="0">
                <a:solidFill>
                  <a:srgbClr val="B75442"/>
                </a:solidFill>
                <a:latin typeface="Arial MT"/>
                <a:cs typeface="Arial MT"/>
              </a:rPr>
              <a:t>eye</a:t>
            </a:r>
            <a:endParaRPr sz="35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3550" spc="-30" dirty="0">
                <a:solidFill>
                  <a:srgbClr val="B75442"/>
                </a:solidFill>
                <a:latin typeface="Arial MT"/>
                <a:cs typeface="Arial MT"/>
              </a:rPr>
              <a:t>closure</a:t>
            </a:r>
            <a:r>
              <a:rPr sz="3550" spc="-95" dirty="0">
                <a:solidFill>
                  <a:srgbClr val="B75442"/>
                </a:solidFill>
                <a:latin typeface="Arial MT"/>
                <a:cs typeface="Arial MT"/>
              </a:rPr>
              <a:t> </a:t>
            </a:r>
            <a:r>
              <a:rPr sz="3550" dirty="0">
                <a:solidFill>
                  <a:srgbClr val="B75442"/>
                </a:solidFill>
                <a:latin typeface="Arial MT"/>
                <a:cs typeface="Arial MT"/>
              </a:rPr>
              <a:t>using</a:t>
            </a:r>
            <a:r>
              <a:rPr sz="3550" spc="-90" dirty="0">
                <a:solidFill>
                  <a:srgbClr val="B75442"/>
                </a:solidFill>
                <a:latin typeface="Arial MT"/>
                <a:cs typeface="Arial MT"/>
              </a:rPr>
              <a:t> </a:t>
            </a:r>
            <a:r>
              <a:rPr sz="3550" dirty="0">
                <a:solidFill>
                  <a:srgbClr val="B75442"/>
                </a:solidFill>
                <a:latin typeface="Arial MT"/>
                <a:cs typeface="Arial MT"/>
              </a:rPr>
              <a:t>EAR</a:t>
            </a:r>
            <a:r>
              <a:rPr sz="3550" spc="-90" dirty="0">
                <a:solidFill>
                  <a:srgbClr val="B75442"/>
                </a:solidFill>
                <a:latin typeface="Arial MT"/>
                <a:cs typeface="Arial MT"/>
              </a:rPr>
              <a:t> </a:t>
            </a:r>
            <a:r>
              <a:rPr sz="3550" spc="-10" dirty="0">
                <a:solidFill>
                  <a:srgbClr val="B75442"/>
                </a:solidFill>
                <a:latin typeface="Arial MT"/>
                <a:cs typeface="Arial MT"/>
              </a:rPr>
              <a:t>values.</a:t>
            </a:r>
            <a:endParaRPr sz="355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568" y="3834320"/>
            <a:ext cx="114300" cy="1143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568" y="5186870"/>
            <a:ext cx="114300" cy="1143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568" y="6548945"/>
            <a:ext cx="114300" cy="1143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84730" y="6387672"/>
            <a:ext cx="6403270" cy="36058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97416" y="8044867"/>
            <a:ext cx="8131215" cy="150722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697612" y="1483893"/>
            <a:ext cx="5419724" cy="4386554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25898" y="509346"/>
            <a:ext cx="5504180" cy="815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150" u="heavy" spc="-380" dirty="0">
                <a:solidFill>
                  <a:srgbClr val="434343"/>
                </a:solidFill>
                <a:uFill>
                  <a:solidFill>
                    <a:srgbClr val="434343"/>
                  </a:solidFill>
                </a:uFill>
              </a:rPr>
              <a:t>W</a:t>
            </a:r>
            <a:r>
              <a:rPr sz="5150" u="heavy" spc="45" dirty="0">
                <a:solidFill>
                  <a:srgbClr val="434343"/>
                </a:solidFill>
                <a:uFill>
                  <a:solidFill>
                    <a:srgbClr val="434343"/>
                  </a:solidFill>
                </a:uFill>
              </a:rPr>
              <a:t>o</a:t>
            </a:r>
            <a:r>
              <a:rPr sz="5150" u="heavy" spc="50" dirty="0">
                <a:solidFill>
                  <a:srgbClr val="434343"/>
                </a:solidFill>
                <a:uFill>
                  <a:solidFill>
                    <a:srgbClr val="434343"/>
                  </a:solidFill>
                </a:uFill>
              </a:rPr>
              <a:t>r</a:t>
            </a:r>
            <a:r>
              <a:rPr sz="5150" u="heavy" spc="45" dirty="0">
                <a:solidFill>
                  <a:srgbClr val="434343"/>
                </a:solidFill>
                <a:uFill>
                  <a:solidFill>
                    <a:srgbClr val="434343"/>
                  </a:solidFill>
                </a:uFill>
              </a:rPr>
              <a:t>k</a:t>
            </a:r>
            <a:r>
              <a:rPr sz="5150" u="heavy" spc="50" dirty="0">
                <a:solidFill>
                  <a:srgbClr val="434343"/>
                </a:solidFill>
                <a:uFill>
                  <a:solidFill>
                    <a:srgbClr val="434343"/>
                  </a:solidFill>
                </a:uFill>
              </a:rPr>
              <a:t>i</a:t>
            </a:r>
            <a:r>
              <a:rPr sz="5150" u="heavy" spc="45" dirty="0">
                <a:solidFill>
                  <a:srgbClr val="434343"/>
                </a:solidFill>
                <a:uFill>
                  <a:solidFill>
                    <a:srgbClr val="434343"/>
                  </a:solidFill>
                </a:uFill>
              </a:rPr>
              <a:t>n</a:t>
            </a:r>
            <a:r>
              <a:rPr sz="5150" u="heavy" spc="145" dirty="0">
                <a:solidFill>
                  <a:srgbClr val="434343"/>
                </a:solidFill>
                <a:uFill>
                  <a:solidFill>
                    <a:srgbClr val="434343"/>
                  </a:solidFill>
                </a:uFill>
              </a:rPr>
              <a:t>g</a:t>
            </a:r>
            <a:r>
              <a:rPr sz="5150" u="heavy" spc="275" dirty="0">
                <a:solidFill>
                  <a:srgbClr val="434343"/>
                </a:solidFill>
                <a:uFill>
                  <a:solidFill>
                    <a:srgbClr val="434343"/>
                  </a:solidFill>
                </a:uFill>
              </a:rPr>
              <a:t>  </a:t>
            </a:r>
            <a:r>
              <a:rPr sz="5150" u="heavy" spc="-365" dirty="0">
                <a:solidFill>
                  <a:srgbClr val="434343"/>
                </a:solidFill>
                <a:uFill>
                  <a:solidFill>
                    <a:srgbClr val="434343"/>
                  </a:solidFill>
                </a:uFill>
              </a:rPr>
              <a:t>Process:</a:t>
            </a:r>
            <a:endParaRPr sz="51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9735" y="3228086"/>
            <a:ext cx="142875" cy="14287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93655" y="2697987"/>
            <a:ext cx="12776200" cy="5873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26400"/>
              </a:lnSpc>
              <a:spcBef>
                <a:spcPts val="95"/>
              </a:spcBef>
            </a:pPr>
            <a:r>
              <a:rPr sz="4350" dirty="0">
                <a:solidFill>
                  <a:srgbClr val="B75442"/>
                </a:solidFill>
                <a:latin typeface="Arial MT"/>
                <a:cs typeface="Arial MT"/>
              </a:rPr>
              <a:t>Python:</a:t>
            </a:r>
            <a:r>
              <a:rPr sz="4350" spc="875" dirty="0">
                <a:solidFill>
                  <a:srgbClr val="B75442"/>
                </a:solidFill>
                <a:latin typeface="Arial MT"/>
                <a:cs typeface="Arial MT"/>
              </a:rPr>
              <a:t>   </a:t>
            </a:r>
            <a:r>
              <a:rPr sz="4350" dirty="0">
                <a:solidFill>
                  <a:srgbClr val="B75442"/>
                </a:solidFill>
                <a:latin typeface="Arial MT"/>
                <a:cs typeface="Arial MT"/>
              </a:rPr>
              <a:t>Core</a:t>
            </a:r>
            <a:r>
              <a:rPr sz="4350" spc="885" dirty="0">
                <a:solidFill>
                  <a:srgbClr val="B75442"/>
                </a:solidFill>
                <a:latin typeface="Arial MT"/>
                <a:cs typeface="Arial MT"/>
              </a:rPr>
              <a:t>   </a:t>
            </a:r>
            <a:r>
              <a:rPr sz="4350" spc="80" dirty="0">
                <a:solidFill>
                  <a:srgbClr val="B75442"/>
                </a:solidFill>
                <a:latin typeface="Arial MT"/>
                <a:cs typeface="Arial MT"/>
              </a:rPr>
              <a:t>programming</a:t>
            </a:r>
            <a:r>
              <a:rPr sz="4350" spc="885" dirty="0">
                <a:solidFill>
                  <a:srgbClr val="B75442"/>
                </a:solidFill>
                <a:latin typeface="Arial MT"/>
                <a:cs typeface="Arial MT"/>
              </a:rPr>
              <a:t>   </a:t>
            </a:r>
            <a:r>
              <a:rPr sz="4350" spc="60" dirty="0">
                <a:solidFill>
                  <a:srgbClr val="B75442"/>
                </a:solidFill>
                <a:latin typeface="Arial MT"/>
                <a:cs typeface="Arial MT"/>
              </a:rPr>
              <a:t>language</a:t>
            </a:r>
            <a:r>
              <a:rPr sz="4350" spc="885" dirty="0">
                <a:solidFill>
                  <a:srgbClr val="B75442"/>
                </a:solidFill>
                <a:latin typeface="Arial MT"/>
                <a:cs typeface="Arial MT"/>
              </a:rPr>
              <a:t>   </a:t>
            </a:r>
            <a:r>
              <a:rPr sz="4350" spc="130" dirty="0">
                <a:solidFill>
                  <a:srgbClr val="B75442"/>
                </a:solidFill>
                <a:latin typeface="Arial MT"/>
                <a:cs typeface="Arial MT"/>
              </a:rPr>
              <a:t>for </a:t>
            </a:r>
            <a:r>
              <a:rPr sz="4350" spc="-10" dirty="0">
                <a:solidFill>
                  <a:srgbClr val="B75442"/>
                </a:solidFill>
                <a:latin typeface="Arial MT"/>
                <a:cs typeface="Arial MT"/>
              </a:rPr>
              <a:t>implementation.</a:t>
            </a:r>
            <a:endParaRPr sz="4350">
              <a:latin typeface="Arial MT"/>
              <a:cs typeface="Arial MT"/>
            </a:endParaRPr>
          </a:p>
          <a:p>
            <a:pPr marL="12700" marR="5080" algn="just">
              <a:lnSpc>
                <a:spcPct val="125699"/>
              </a:lnSpc>
              <a:spcBef>
                <a:spcPts val="40"/>
              </a:spcBef>
            </a:pPr>
            <a:r>
              <a:rPr sz="4350" dirty="0">
                <a:solidFill>
                  <a:srgbClr val="B75442"/>
                </a:solidFill>
                <a:latin typeface="Arial MT"/>
                <a:cs typeface="Arial MT"/>
              </a:rPr>
              <a:t>OpenCV:</a:t>
            </a:r>
            <a:r>
              <a:rPr sz="4350" spc="220" dirty="0">
                <a:solidFill>
                  <a:srgbClr val="B75442"/>
                </a:solidFill>
                <a:latin typeface="Arial MT"/>
                <a:cs typeface="Arial MT"/>
              </a:rPr>
              <a:t> </a:t>
            </a:r>
            <a:r>
              <a:rPr sz="4350" dirty="0">
                <a:solidFill>
                  <a:srgbClr val="B75442"/>
                </a:solidFill>
                <a:latin typeface="Arial MT"/>
                <a:cs typeface="Arial MT"/>
              </a:rPr>
              <a:t>For</a:t>
            </a:r>
            <a:r>
              <a:rPr sz="4350" spc="229" dirty="0">
                <a:solidFill>
                  <a:srgbClr val="B75442"/>
                </a:solidFill>
                <a:latin typeface="Arial MT"/>
                <a:cs typeface="Arial MT"/>
              </a:rPr>
              <a:t> </a:t>
            </a:r>
            <a:r>
              <a:rPr sz="4350" dirty="0">
                <a:solidFill>
                  <a:srgbClr val="B75442"/>
                </a:solidFill>
                <a:latin typeface="Arial MT"/>
                <a:cs typeface="Arial MT"/>
              </a:rPr>
              <a:t>video</a:t>
            </a:r>
            <a:r>
              <a:rPr sz="4350" spc="225" dirty="0">
                <a:solidFill>
                  <a:srgbClr val="B75442"/>
                </a:solidFill>
                <a:latin typeface="Arial MT"/>
                <a:cs typeface="Arial MT"/>
              </a:rPr>
              <a:t> </a:t>
            </a:r>
            <a:r>
              <a:rPr sz="4350" dirty="0">
                <a:solidFill>
                  <a:srgbClr val="B75442"/>
                </a:solidFill>
                <a:latin typeface="Arial MT"/>
                <a:cs typeface="Arial MT"/>
              </a:rPr>
              <a:t>capture</a:t>
            </a:r>
            <a:r>
              <a:rPr sz="4350" spc="225" dirty="0">
                <a:solidFill>
                  <a:srgbClr val="B75442"/>
                </a:solidFill>
                <a:latin typeface="Arial MT"/>
                <a:cs typeface="Arial MT"/>
              </a:rPr>
              <a:t> </a:t>
            </a:r>
            <a:r>
              <a:rPr sz="4350" spc="85" dirty="0">
                <a:solidFill>
                  <a:srgbClr val="B75442"/>
                </a:solidFill>
                <a:latin typeface="Arial MT"/>
                <a:cs typeface="Arial MT"/>
              </a:rPr>
              <a:t>and</a:t>
            </a:r>
            <a:r>
              <a:rPr sz="4350" spc="225" dirty="0">
                <a:solidFill>
                  <a:srgbClr val="B75442"/>
                </a:solidFill>
                <a:latin typeface="Arial MT"/>
                <a:cs typeface="Arial MT"/>
              </a:rPr>
              <a:t> </a:t>
            </a:r>
            <a:r>
              <a:rPr sz="4350" dirty="0">
                <a:solidFill>
                  <a:srgbClr val="B75442"/>
                </a:solidFill>
                <a:latin typeface="Arial MT"/>
                <a:cs typeface="Arial MT"/>
              </a:rPr>
              <a:t>image</a:t>
            </a:r>
            <a:r>
              <a:rPr sz="4350" spc="229" dirty="0">
                <a:solidFill>
                  <a:srgbClr val="B75442"/>
                </a:solidFill>
                <a:latin typeface="Arial MT"/>
                <a:cs typeface="Arial MT"/>
              </a:rPr>
              <a:t> </a:t>
            </a:r>
            <a:r>
              <a:rPr sz="4350" spc="-10" dirty="0">
                <a:solidFill>
                  <a:srgbClr val="B75442"/>
                </a:solidFill>
                <a:latin typeface="Arial MT"/>
                <a:cs typeface="Arial MT"/>
              </a:rPr>
              <a:t>processing. </a:t>
            </a:r>
            <a:r>
              <a:rPr sz="4350" dirty="0">
                <a:solidFill>
                  <a:srgbClr val="B75442"/>
                </a:solidFill>
                <a:latin typeface="Arial MT"/>
                <a:cs typeface="Arial MT"/>
              </a:rPr>
              <a:t>dlib:</a:t>
            </a:r>
            <a:r>
              <a:rPr sz="4350" spc="204" dirty="0">
                <a:solidFill>
                  <a:srgbClr val="B75442"/>
                </a:solidFill>
                <a:latin typeface="Arial MT"/>
                <a:cs typeface="Arial MT"/>
              </a:rPr>
              <a:t> </a:t>
            </a:r>
            <a:r>
              <a:rPr sz="4350" dirty="0">
                <a:solidFill>
                  <a:srgbClr val="B75442"/>
                </a:solidFill>
                <a:latin typeface="Arial MT"/>
                <a:cs typeface="Arial MT"/>
              </a:rPr>
              <a:t>For</a:t>
            </a:r>
            <a:r>
              <a:rPr sz="4350" spc="204" dirty="0">
                <a:solidFill>
                  <a:srgbClr val="B75442"/>
                </a:solidFill>
                <a:latin typeface="Arial MT"/>
                <a:cs typeface="Arial MT"/>
              </a:rPr>
              <a:t> </a:t>
            </a:r>
            <a:r>
              <a:rPr sz="4350" spc="105" dirty="0">
                <a:solidFill>
                  <a:srgbClr val="B75442"/>
                </a:solidFill>
                <a:latin typeface="Arial MT"/>
                <a:cs typeface="Arial MT"/>
              </a:rPr>
              <a:t>facial</a:t>
            </a:r>
            <a:r>
              <a:rPr sz="4350" spc="204" dirty="0">
                <a:solidFill>
                  <a:srgbClr val="B75442"/>
                </a:solidFill>
                <a:latin typeface="Arial MT"/>
                <a:cs typeface="Arial MT"/>
              </a:rPr>
              <a:t> </a:t>
            </a:r>
            <a:r>
              <a:rPr sz="4350" spc="80" dirty="0">
                <a:solidFill>
                  <a:srgbClr val="B75442"/>
                </a:solidFill>
                <a:latin typeface="Arial MT"/>
                <a:cs typeface="Arial MT"/>
              </a:rPr>
              <a:t>landmark</a:t>
            </a:r>
            <a:r>
              <a:rPr sz="4350" spc="204" dirty="0">
                <a:solidFill>
                  <a:srgbClr val="B75442"/>
                </a:solidFill>
                <a:latin typeface="Arial MT"/>
                <a:cs typeface="Arial MT"/>
              </a:rPr>
              <a:t> </a:t>
            </a:r>
            <a:r>
              <a:rPr sz="4350" dirty="0">
                <a:solidFill>
                  <a:srgbClr val="B75442"/>
                </a:solidFill>
                <a:latin typeface="Arial MT"/>
                <a:cs typeface="Arial MT"/>
              </a:rPr>
              <a:t>detection</a:t>
            </a:r>
            <a:r>
              <a:rPr sz="4350" spc="204" dirty="0">
                <a:solidFill>
                  <a:srgbClr val="B75442"/>
                </a:solidFill>
                <a:latin typeface="Arial MT"/>
                <a:cs typeface="Arial MT"/>
              </a:rPr>
              <a:t> </a:t>
            </a:r>
            <a:r>
              <a:rPr sz="4350" spc="85" dirty="0">
                <a:solidFill>
                  <a:srgbClr val="B75442"/>
                </a:solidFill>
                <a:latin typeface="Arial MT"/>
                <a:cs typeface="Arial MT"/>
              </a:rPr>
              <a:t>and</a:t>
            </a:r>
            <a:r>
              <a:rPr sz="4350" spc="204" dirty="0">
                <a:solidFill>
                  <a:srgbClr val="B75442"/>
                </a:solidFill>
                <a:latin typeface="Arial MT"/>
                <a:cs typeface="Arial MT"/>
              </a:rPr>
              <a:t> </a:t>
            </a:r>
            <a:r>
              <a:rPr sz="4350" dirty="0">
                <a:solidFill>
                  <a:srgbClr val="B75442"/>
                </a:solidFill>
                <a:latin typeface="Arial MT"/>
                <a:cs typeface="Arial MT"/>
              </a:rPr>
              <a:t>Eye</a:t>
            </a:r>
            <a:r>
              <a:rPr sz="4350" spc="204" dirty="0">
                <a:solidFill>
                  <a:srgbClr val="B75442"/>
                </a:solidFill>
                <a:latin typeface="Arial MT"/>
                <a:cs typeface="Arial MT"/>
              </a:rPr>
              <a:t> </a:t>
            </a:r>
            <a:r>
              <a:rPr sz="4350" spc="-10" dirty="0">
                <a:solidFill>
                  <a:srgbClr val="B75442"/>
                </a:solidFill>
                <a:latin typeface="Arial MT"/>
                <a:cs typeface="Arial MT"/>
              </a:rPr>
              <a:t>Aspect </a:t>
            </a:r>
            <a:r>
              <a:rPr sz="4350" spc="50" dirty="0">
                <a:solidFill>
                  <a:srgbClr val="B75442"/>
                </a:solidFill>
                <a:latin typeface="Arial MT"/>
                <a:cs typeface="Arial MT"/>
              </a:rPr>
              <a:t>Ratio</a:t>
            </a:r>
            <a:r>
              <a:rPr sz="4350" spc="170" dirty="0">
                <a:solidFill>
                  <a:srgbClr val="B75442"/>
                </a:solidFill>
                <a:latin typeface="Arial MT"/>
                <a:cs typeface="Arial MT"/>
              </a:rPr>
              <a:t> </a:t>
            </a:r>
            <a:r>
              <a:rPr sz="4350" spc="80" dirty="0">
                <a:solidFill>
                  <a:srgbClr val="B75442"/>
                </a:solidFill>
                <a:latin typeface="Arial MT"/>
                <a:cs typeface="Arial MT"/>
              </a:rPr>
              <a:t>(EAR)</a:t>
            </a:r>
            <a:r>
              <a:rPr sz="4350" spc="190" dirty="0">
                <a:solidFill>
                  <a:srgbClr val="B75442"/>
                </a:solidFill>
                <a:latin typeface="Arial MT"/>
                <a:cs typeface="Arial MT"/>
              </a:rPr>
              <a:t> </a:t>
            </a:r>
            <a:r>
              <a:rPr sz="4350" spc="-10" dirty="0">
                <a:solidFill>
                  <a:srgbClr val="B75442"/>
                </a:solidFill>
                <a:latin typeface="Arial MT"/>
                <a:cs typeface="Arial MT"/>
              </a:rPr>
              <a:t>calculation.</a:t>
            </a:r>
            <a:endParaRPr sz="4350">
              <a:latin typeface="Arial MT"/>
              <a:cs typeface="Arial MT"/>
            </a:endParaRPr>
          </a:p>
          <a:p>
            <a:pPr marL="12700" marR="1770380" algn="just">
              <a:lnSpc>
                <a:spcPts val="6600"/>
              </a:lnSpc>
              <a:spcBef>
                <a:spcPts val="175"/>
              </a:spcBef>
            </a:pPr>
            <a:r>
              <a:rPr sz="4350" spc="-75" dirty="0">
                <a:solidFill>
                  <a:srgbClr val="B75442"/>
                </a:solidFill>
                <a:latin typeface="Arial MT"/>
                <a:cs typeface="Arial MT"/>
              </a:rPr>
              <a:t>Scipy:</a:t>
            </a:r>
            <a:r>
              <a:rPr sz="4350" spc="165" dirty="0">
                <a:solidFill>
                  <a:srgbClr val="B75442"/>
                </a:solidFill>
                <a:latin typeface="Arial MT"/>
                <a:cs typeface="Arial MT"/>
              </a:rPr>
              <a:t> </a:t>
            </a:r>
            <a:r>
              <a:rPr sz="4350" dirty="0">
                <a:solidFill>
                  <a:srgbClr val="B75442"/>
                </a:solidFill>
                <a:latin typeface="Arial MT"/>
                <a:cs typeface="Arial MT"/>
              </a:rPr>
              <a:t>For</a:t>
            </a:r>
            <a:r>
              <a:rPr sz="4350" spc="165" dirty="0">
                <a:solidFill>
                  <a:srgbClr val="B75442"/>
                </a:solidFill>
                <a:latin typeface="Arial MT"/>
                <a:cs typeface="Arial MT"/>
              </a:rPr>
              <a:t> </a:t>
            </a:r>
            <a:r>
              <a:rPr sz="4350" dirty="0">
                <a:solidFill>
                  <a:srgbClr val="B75442"/>
                </a:solidFill>
                <a:latin typeface="Arial MT"/>
                <a:cs typeface="Arial MT"/>
              </a:rPr>
              <a:t>geometric</a:t>
            </a:r>
            <a:r>
              <a:rPr sz="4350" spc="165" dirty="0">
                <a:solidFill>
                  <a:srgbClr val="B75442"/>
                </a:solidFill>
                <a:latin typeface="Arial MT"/>
                <a:cs typeface="Arial MT"/>
              </a:rPr>
              <a:t> </a:t>
            </a:r>
            <a:r>
              <a:rPr sz="4350" dirty="0">
                <a:solidFill>
                  <a:srgbClr val="B75442"/>
                </a:solidFill>
                <a:latin typeface="Arial MT"/>
                <a:cs typeface="Arial MT"/>
              </a:rPr>
              <a:t>computations</a:t>
            </a:r>
            <a:r>
              <a:rPr sz="4350" spc="165" dirty="0">
                <a:solidFill>
                  <a:srgbClr val="B75442"/>
                </a:solidFill>
                <a:latin typeface="Arial MT"/>
                <a:cs typeface="Arial MT"/>
              </a:rPr>
              <a:t> </a:t>
            </a:r>
            <a:r>
              <a:rPr sz="4350" dirty="0">
                <a:solidFill>
                  <a:srgbClr val="B75442"/>
                </a:solidFill>
                <a:latin typeface="Arial MT"/>
                <a:cs typeface="Arial MT"/>
              </a:rPr>
              <a:t>like</a:t>
            </a:r>
            <a:r>
              <a:rPr sz="4350" spc="160" dirty="0">
                <a:solidFill>
                  <a:srgbClr val="B75442"/>
                </a:solidFill>
                <a:latin typeface="Arial MT"/>
                <a:cs typeface="Arial MT"/>
              </a:rPr>
              <a:t> </a:t>
            </a:r>
            <a:r>
              <a:rPr sz="4350" spc="-25" dirty="0">
                <a:solidFill>
                  <a:srgbClr val="B75442"/>
                </a:solidFill>
                <a:latin typeface="Arial MT"/>
                <a:cs typeface="Arial MT"/>
              </a:rPr>
              <a:t>EAR. </a:t>
            </a:r>
            <a:r>
              <a:rPr sz="4350" spc="-55" dirty="0">
                <a:solidFill>
                  <a:srgbClr val="B75442"/>
                </a:solidFill>
                <a:latin typeface="Arial MT"/>
                <a:cs typeface="Arial MT"/>
              </a:rPr>
              <a:t>Pygame:</a:t>
            </a:r>
            <a:r>
              <a:rPr sz="4350" spc="125" dirty="0">
                <a:solidFill>
                  <a:srgbClr val="B75442"/>
                </a:solidFill>
                <a:latin typeface="Arial MT"/>
                <a:cs typeface="Arial MT"/>
              </a:rPr>
              <a:t> </a:t>
            </a:r>
            <a:r>
              <a:rPr sz="4350" spc="-330" dirty="0">
                <a:solidFill>
                  <a:srgbClr val="B75442"/>
                </a:solidFill>
                <a:latin typeface="Arial MT"/>
                <a:cs typeface="Arial MT"/>
              </a:rPr>
              <a:t>To</a:t>
            </a:r>
            <a:r>
              <a:rPr sz="4350" spc="130" dirty="0">
                <a:solidFill>
                  <a:srgbClr val="B75442"/>
                </a:solidFill>
                <a:latin typeface="Arial MT"/>
                <a:cs typeface="Arial MT"/>
              </a:rPr>
              <a:t> </a:t>
            </a:r>
            <a:r>
              <a:rPr sz="4350" spc="150" dirty="0">
                <a:solidFill>
                  <a:srgbClr val="B75442"/>
                </a:solidFill>
                <a:latin typeface="Arial MT"/>
                <a:cs typeface="Arial MT"/>
              </a:rPr>
              <a:t>trigger</a:t>
            </a:r>
            <a:r>
              <a:rPr sz="4350" spc="140" dirty="0">
                <a:solidFill>
                  <a:srgbClr val="B75442"/>
                </a:solidFill>
                <a:latin typeface="Arial MT"/>
                <a:cs typeface="Arial MT"/>
              </a:rPr>
              <a:t> </a:t>
            </a:r>
            <a:r>
              <a:rPr sz="4350" dirty="0">
                <a:solidFill>
                  <a:srgbClr val="B75442"/>
                </a:solidFill>
                <a:latin typeface="Arial MT"/>
                <a:cs typeface="Arial MT"/>
              </a:rPr>
              <a:t>an</a:t>
            </a:r>
            <a:r>
              <a:rPr sz="4350" spc="135" dirty="0">
                <a:solidFill>
                  <a:srgbClr val="B75442"/>
                </a:solidFill>
                <a:latin typeface="Arial MT"/>
                <a:cs typeface="Arial MT"/>
              </a:rPr>
              <a:t> </a:t>
            </a:r>
            <a:r>
              <a:rPr sz="4350" spc="70" dirty="0">
                <a:solidFill>
                  <a:srgbClr val="B75442"/>
                </a:solidFill>
                <a:latin typeface="Arial MT"/>
                <a:cs typeface="Arial MT"/>
              </a:rPr>
              <a:t>audible</a:t>
            </a:r>
            <a:r>
              <a:rPr sz="4350" spc="130" dirty="0">
                <a:solidFill>
                  <a:srgbClr val="B75442"/>
                </a:solidFill>
                <a:latin typeface="Arial MT"/>
                <a:cs typeface="Arial MT"/>
              </a:rPr>
              <a:t> </a:t>
            </a:r>
            <a:r>
              <a:rPr sz="4350" spc="120" dirty="0">
                <a:solidFill>
                  <a:srgbClr val="B75442"/>
                </a:solidFill>
                <a:latin typeface="Arial MT"/>
                <a:cs typeface="Arial MT"/>
              </a:rPr>
              <a:t>alert</a:t>
            </a:r>
            <a:r>
              <a:rPr sz="4350" spc="140" dirty="0">
                <a:solidFill>
                  <a:srgbClr val="B75442"/>
                </a:solidFill>
                <a:latin typeface="Arial MT"/>
                <a:cs typeface="Arial MT"/>
              </a:rPr>
              <a:t> </a:t>
            </a:r>
            <a:r>
              <a:rPr sz="4350" spc="-10" dirty="0">
                <a:solidFill>
                  <a:srgbClr val="B75442"/>
                </a:solidFill>
                <a:latin typeface="Arial MT"/>
                <a:cs typeface="Arial MT"/>
              </a:rPr>
              <a:t>sound.</a:t>
            </a:r>
            <a:endParaRPr sz="435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9735" y="4904486"/>
            <a:ext cx="142875" cy="14287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9735" y="5733161"/>
            <a:ext cx="142875" cy="14287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9735" y="7400035"/>
            <a:ext cx="142875" cy="1428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9735" y="8238235"/>
            <a:ext cx="142875" cy="1428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51254" y="1095883"/>
            <a:ext cx="5906135" cy="815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150" u="heavy" spc="-635" dirty="0">
                <a:solidFill>
                  <a:srgbClr val="434343"/>
                </a:solidFill>
                <a:uFill>
                  <a:solidFill>
                    <a:srgbClr val="434343"/>
                  </a:solidFill>
                </a:uFill>
              </a:rPr>
              <a:t>T</a:t>
            </a:r>
            <a:r>
              <a:rPr sz="5150" u="heavy" spc="-95" dirty="0">
                <a:solidFill>
                  <a:srgbClr val="434343"/>
                </a:solidFill>
                <a:uFill>
                  <a:solidFill>
                    <a:srgbClr val="434343"/>
                  </a:solidFill>
                </a:uFill>
              </a:rPr>
              <a:t>e</a:t>
            </a:r>
            <a:r>
              <a:rPr sz="5150" u="heavy" spc="-100" dirty="0">
                <a:solidFill>
                  <a:srgbClr val="434343"/>
                </a:solidFill>
                <a:uFill>
                  <a:solidFill>
                    <a:srgbClr val="434343"/>
                  </a:solidFill>
                </a:uFill>
              </a:rPr>
              <a:t>chno</a:t>
            </a:r>
            <a:r>
              <a:rPr sz="5150" u="heavy" spc="-95" dirty="0">
                <a:solidFill>
                  <a:srgbClr val="434343"/>
                </a:solidFill>
                <a:uFill>
                  <a:solidFill>
                    <a:srgbClr val="434343"/>
                  </a:solidFill>
                </a:uFill>
              </a:rPr>
              <a:t>l</a:t>
            </a:r>
            <a:r>
              <a:rPr sz="5150" u="heavy" spc="-100" dirty="0">
                <a:solidFill>
                  <a:srgbClr val="434343"/>
                </a:solidFill>
                <a:uFill>
                  <a:solidFill>
                    <a:srgbClr val="434343"/>
                  </a:solidFill>
                </a:uFill>
              </a:rPr>
              <a:t>o</a:t>
            </a:r>
            <a:r>
              <a:rPr sz="5150" u="heavy" spc="-95" dirty="0">
                <a:solidFill>
                  <a:srgbClr val="434343"/>
                </a:solidFill>
                <a:uFill>
                  <a:solidFill>
                    <a:srgbClr val="434343"/>
                  </a:solidFill>
                </a:uFill>
              </a:rPr>
              <a:t>gie</a:t>
            </a:r>
            <a:r>
              <a:rPr sz="5150" u="heavy" spc="-90" dirty="0">
                <a:solidFill>
                  <a:srgbClr val="434343"/>
                </a:solidFill>
                <a:uFill>
                  <a:solidFill>
                    <a:srgbClr val="434343"/>
                  </a:solidFill>
                </a:uFill>
              </a:rPr>
              <a:t>s</a:t>
            </a:r>
            <a:r>
              <a:rPr sz="5150" u="heavy" spc="-140" dirty="0">
                <a:solidFill>
                  <a:srgbClr val="434343"/>
                </a:solidFill>
                <a:uFill>
                  <a:solidFill>
                    <a:srgbClr val="434343"/>
                  </a:solidFill>
                </a:uFill>
              </a:rPr>
              <a:t> </a:t>
            </a:r>
            <a:r>
              <a:rPr sz="5150" u="heavy" spc="-155" dirty="0">
                <a:solidFill>
                  <a:srgbClr val="434343"/>
                </a:solidFill>
                <a:uFill>
                  <a:solidFill>
                    <a:srgbClr val="434343"/>
                  </a:solidFill>
                </a:uFill>
              </a:rPr>
              <a:t>Used:</a:t>
            </a:r>
            <a:endParaRPr sz="515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589506" y="7915957"/>
            <a:ext cx="1331975" cy="157086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655800" y="6567652"/>
            <a:ext cx="1171574" cy="1171574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14097000" y="3862692"/>
            <a:ext cx="1971675" cy="2460625"/>
            <a:chOff x="14097000" y="3862692"/>
            <a:chExt cx="1971675" cy="2460625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509138" y="5233172"/>
              <a:ext cx="1376587" cy="109005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097000" y="3862692"/>
              <a:ext cx="1971674" cy="1381124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556232" y="2680417"/>
            <a:ext cx="981075" cy="105090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001" y="0"/>
            <a:ext cx="18259425" cy="352425"/>
          </a:xfrm>
          <a:custGeom>
            <a:avLst/>
            <a:gdLst/>
            <a:ahLst/>
            <a:cxnLst/>
            <a:rect l="l" t="t" r="r" b="b"/>
            <a:pathLst>
              <a:path w="18259425" h="352425">
                <a:moveTo>
                  <a:pt x="18259425" y="0"/>
                </a:moveTo>
                <a:lnTo>
                  <a:pt x="0" y="0"/>
                </a:lnTo>
                <a:lnTo>
                  <a:pt x="0" y="352425"/>
                </a:lnTo>
                <a:lnTo>
                  <a:pt x="18259425" y="352425"/>
                </a:lnTo>
                <a:lnTo>
                  <a:pt x="18259425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852498"/>
            <a:ext cx="283210" cy="1435735"/>
          </a:xfrm>
          <a:custGeom>
            <a:avLst/>
            <a:gdLst/>
            <a:ahLst/>
            <a:cxnLst/>
            <a:rect l="l" t="t" r="r" b="b"/>
            <a:pathLst>
              <a:path w="283210" h="1435734">
                <a:moveTo>
                  <a:pt x="283041" y="1435263"/>
                </a:moveTo>
                <a:lnTo>
                  <a:pt x="283041" y="0"/>
                </a:lnTo>
                <a:lnTo>
                  <a:pt x="0" y="0"/>
                </a:lnTo>
                <a:lnTo>
                  <a:pt x="0" y="1435263"/>
                </a:lnTo>
                <a:lnTo>
                  <a:pt x="283041" y="1435263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940018" y="8852495"/>
            <a:ext cx="348615" cy="1435100"/>
          </a:xfrm>
          <a:custGeom>
            <a:avLst/>
            <a:gdLst/>
            <a:ahLst/>
            <a:cxnLst/>
            <a:rect l="l" t="t" r="r" b="b"/>
            <a:pathLst>
              <a:path w="348615" h="1435100">
                <a:moveTo>
                  <a:pt x="348000" y="0"/>
                </a:moveTo>
                <a:lnTo>
                  <a:pt x="0" y="0"/>
                </a:lnTo>
                <a:lnTo>
                  <a:pt x="0" y="1434503"/>
                </a:lnTo>
                <a:lnTo>
                  <a:pt x="348000" y="1434503"/>
                </a:lnTo>
                <a:lnTo>
                  <a:pt x="348000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9827" y="3118243"/>
            <a:ext cx="123825" cy="1238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67434" y="2626759"/>
            <a:ext cx="10219690" cy="69215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1727835">
              <a:lnSpc>
                <a:spcPct val="125800"/>
              </a:lnSpc>
              <a:spcBef>
                <a:spcPts val="55"/>
              </a:spcBef>
            </a:pPr>
            <a:r>
              <a:rPr sz="4000" spc="50" dirty="0">
                <a:solidFill>
                  <a:srgbClr val="B75442"/>
                </a:solidFill>
                <a:latin typeface="Arial MT"/>
                <a:cs typeface="Arial MT"/>
              </a:rPr>
              <a:t>Portable</a:t>
            </a:r>
            <a:r>
              <a:rPr sz="4000" spc="100" dirty="0">
                <a:solidFill>
                  <a:srgbClr val="B75442"/>
                </a:solidFill>
                <a:latin typeface="Arial MT"/>
                <a:cs typeface="Arial MT"/>
              </a:rPr>
              <a:t> </a:t>
            </a:r>
            <a:r>
              <a:rPr sz="4000" spc="-45" dirty="0">
                <a:solidFill>
                  <a:srgbClr val="B75442"/>
                </a:solidFill>
                <a:latin typeface="Arial MT"/>
                <a:cs typeface="Arial MT"/>
              </a:rPr>
              <a:t>Device:</a:t>
            </a:r>
            <a:r>
              <a:rPr sz="4000" spc="105" dirty="0">
                <a:solidFill>
                  <a:srgbClr val="B75442"/>
                </a:solidFill>
                <a:latin typeface="Arial MT"/>
                <a:cs typeface="Arial MT"/>
              </a:rPr>
              <a:t> </a:t>
            </a:r>
            <a:r>
              <a:rPr sz="4000" dirty="0">
                <a:solidFill>
                  <a:srgbClr val="B75442"/>
                </a:solidFill>
                <a:latin typeface="Arial MT"/>
                <a:cs typeface="Arial MT"/>
              </a:rPr>
              <a:t>Create</a:t>
            </a:r>
            <a:r>
              <a:rPr sz="4000" spc="100" dirty="0">
                <a:solidFill>
                  <a:srgbClr val="B75442"/>
                </a:solidFill>
                <a:latin typeface="Arial MT"/>
                <a:cs typeface="Arial MT"/>
              </a:rPr>
              <a:t> </a:t>
            </a:r>
            <a:r>
              <a:rPr sz="4000" spc="130" dirty="0">
                <a:solidFill>
                  <a:srgbClr val="B75442"/>
                </a:solidFill>
                <a:latin typeface="Arial MT"/>
                <a:cs typeface="Arial MT"/>
              </a:rPr>
              <a:t>a</a:t>
            </a:r>
            <a:r>
              <a:rPr sz="4000" spc="100" dirty="0">
                <a:solidFill>
                  <a:srgbClr val="B75442"/>
                </a:solidFill>
                <a:latin typeface="Arial MT"/>
                <a:cs typeface="Arial MT"/>
              </a:rPr>
              <a:t> </a:t>
            </a:r>
            <a:r>
              <a:rPr sz="4000" spc="-10" dirty="0">
                <a:solidFill>
                  <a:srgbClr val="B75442"/>
                </a:solidFill>
                <a:latin typeface="Arial MT"/>
                <a:cs typeface="Arial MT"/>
              </a:rPr>
              <a:t>compact </a:t>
            </a:r>
            <a:r>
              <a:rPr sz="4000" dirty="0">
                <a:solidFill>
                  <a:srgbClr val="B75442"/>
                </a:solidFill>
                <a:latin typeface="Arial MT"/>
                <a:cs typeface="Arial MT"/>
              </a:rPr>
              <a:t>hardware</a:t>
            </a:r>
            <a:r>
              <a:rPr sz="4000" spc="204" dirty="0">
                <a:solidFill>
                  <a:srgbClr val="B75442"/>
                </a:solidFill>
                <a:latin typeface="Arial MT"/>
                <a:cs typeface="Arial MT"/>
              </a:rPr>
              <a:t> </a:t>
            </a:r>
            <a:r>
              <a:rPr sz="4000" dirty="0">
                <a:solidFill>
                  <a:srgbClr val="B75442"/>
                </a:solidFill>
                <a:latin typeface="Arial MT"/>
                <a:cs typeface="Arial MT"/>
              </a:rPr>
              <a:t>module</a:t>
            </a:r>
            <a:r>
              <a:rPr sz="4000" spc="210" dirty="0">
                <a:solidFill>
                  <a:srgbClr val="B75442"/>
                </a:solidFill>
                <a:latin typeface="Arial MT"/>
                <a:cs typeface="Arial MT"/>
              </a:rPr>
              <a:t> </a:t>
            </a:r>
            <a:r>
              <a:rPr sz="4000" spc="55" dirty="0">
                <a:solidFill>
                  <a:srgbClr val="B75442"/>
                </a:solidFill>
                <a:latin typeface="Arial MT"/>
                <a:cs typeface="Arial MT"/>
              </a:rPr>
              <a:t>with</a:t>
            </a:r>
            <a:r>
              <a:rPr sz="4000" spc="210" dirty="0">
                <a:solidFill>
                  <a:srgbClr val="B75442"/>
                </a:solidFill>
                <a:latin typeface="Arial MT"/>
                <a:cs typeface="Arial MT"/>
              </a:rPr>
              <a:t> </a:t>
            </a:r>
            <a:r>
              <a:rPr sz="4000" spc="130" dirty="0">
                <a:solidFill>
                  <a:srgbClr val="B75442"/>
                </a:solidFill>
                <a:latin typeface="Arial MT"/>
                <a:cs typeface="Arial MT"/>
              </a:rPr>
              <a:t>a</a:t>
            </a:r>
            <a:r>
              <a:rPr sz="4000" spc="210" dirty="0">
                <a:solidFill>
                  <a:srgbClr val="B75442"/>
                </a:solidFill>
                <a:latin typeface="Arial MT"/>
                <a:cs typeface="Arial MT"/>
              </a:rPr>
              <a:t> </a:t>
            </a:r>
            <a:r>
              <a:rPr sz="4000" dirty="0">
                <a:solidFill>
                  <a:srgbClr val="B75442"/>
                </a:solidFill>
                <a:latin typeface="Arial MT"/>
                <a:cs typeface="Arial MT"/>
              </a:rPr>
              <a:t>camera</a:t>
            </a:r>
            <a:r>
              <a:rPr sz="4000" spc="204" dirty="0">
                <a:solidFill>
                  <a:srgbClr val="B75442"/>
                </a:solidFill>
                <a:latin typeface="Arial MT"/>
                <a:cs typeface="Arial MT"/>
              </a:rPr>
              <a:t> </a:t>
            </a:r>
            <a:r>
              <a:rPr sz="4000" spc="65" dirty="0">
                <a:solidFill>
                  <a:srgbClr val="B75442"/>
                </a:solidFill>
                <a:latin typeface="Arial MT"/>
                <a:cs typeface="Arial MT"/>
              </a:rPr>
              <a:t>and </a:t>
            </a:r>
            <a:r>
              <a:rPr sz="4000" spc="-10" dirty="0">
                <a:solidFill>
                  <a:srgbClr val="B75442"/>
                </a:solidFill>
                <a:latin typeface="Arial MT"/>
                <a:cs typeface="Arial MT"/>
              </a:rPr>
              <a:t>microcontroller.</a:t>
            </a:r>
            <a:endParaRPr sz="4000">
              <a:latin typeface="Arial MT"/>
              <a:cs typeface="Arial MT"/>
            </a:endParaRPr>
          </a:p>
          <a:p>
            <a:pPr marL="12700" marR="293370">
              <a:lnSpc>
                <a:spcPts val="6080"/>
              </a:lnSpc>
              <a:spcBef>
                <a:spcPts val="335"/>
              </a:spcBef>
            </a:pPr>
            <a:r>
              <a:rPr sz="4000" spc="95" dirty="0">
                <a:solidFill>
                  <a:srgbClr val="B75442"/>
                </a:solidFill>
                <a:latin typeface="Arial MT"/>
                <a:cs typeface="Arial MT"/>
              </a:rPr>
              <a:t>Mobile</a:t>
            </a:r>
            <a:r>
              <a:rPr sz="4000" spc="215" dirty="0">
                <a:solidFill>
                  <a:srgbClr val="B75442"/>
                </a:solidFill>
                <a:latin typeface="Arial MT"/>
                <a:cs typeface="Arial MT"/>
              </a:rPr>
              <a:t> </a:t>
            </a:r>
            <a:r>
              <a:rPr sz="4000" spc="55" dirty="0">
                <a:solidFill>
                  <a:srgbClr val="B75442"/>
                </a:solidFill>
                <a:latin typeface="Arial MT"/>
                <a:cs typeface="Arial MT"/>
              </a:rPr>
              <a:t>Integration:</a:t>
            </a:r>
            <a:r>
              <a:rPr sz="4000" spc="225" dirty="0">
                <a:solidFill>
                  <a:srgbClr val="B75442"/>
                </a:solidFill>
                <a:latin typeface="Arial MT"/>
                <a:cs typeface="Arial MT"/>
              </a:rPr>
              <a:t> </a:t>
            </a:r>
            <a:r>
              <a:rPr sz="4000" dirty="0">
                <a:solidFill>
                  <a:srgbClr val="B75442"/>
                </a:solidFill>
                <a:latin typeface="Arial MT"/>
                <a:cs typeface="Arial MT"/>
              </a:rPr>
              <a:t>Build</a:t>
            </a:r>
            <a:r>
              <a:rPr sz="4000" spc="215" dirty="0">
                <a:solidFill>
                  <a:srgbClr val="B75442"/>
                </a:solidFill>
                <a:latin typeface="Arial MT"/>
                <a:cs typeface="Arial MT"/>
              </a:rPr>
              <a:t> </a:t>
            </a:r>
            <a:r>
              <a:rPr sz="4000" spc="130" dirty="0">
                <a:solidFill>
                  <a:srgbClr val="B75442"/>
                </a:solidFill>
                <a:latin typeface="Arial MT"/>
                <a:cs typeface="Arial MT"/>
              </a:rPr>
              <a:t>a</a:t>
            </a:r>
            <a:r>
              <a:rPr sz="4000" spc="215" dirty="0">
                <a:solidFill>
                  <a:srgbClr val="B75442"/>
                </a:solidFill>
                <a:latin typeface="Arial MT"/>
                <a:cs typeface="Arial MT"/>
              </a:rPr>
              <a:t> </a:t>
            </a:r>
            <a:r>
              <a:rPr sz="4000" dirty="0">
                <a:solidFill>
                  <a:srgbClr val="B75442"/>
                </a:solidFill>
                <a:latin typeface="Arial MT"/>
                <a:cs typeface="Arial MT"/>
              </a:rPr>
              <a:t>companion</a:t>
            </a:r>
            <a:r>
              <a:rPr sz="4000" spc="220" dirty="0">
                <a:solidFill>
                  <a:srgbClr val="B75442"/>
                </a:solidFill>
                <a:latin typeface="Arial MT"/>
                <a:cs typeface="Arial MT"/>
              </a:rPr>
              <a:t> </a:t>
            </a:r>
            <a:r>
              <a:rPr sz="4000" spc="120" dirty="0">
                <a:solidFill>
                  <a:srgbClr val="B75442"/>
                </a:solidFill>
                <a:latin typeface="Arial MT"/>
                <a:cs typeface="Arial MT"/>
              </a:rPr>
              <a:t>app </a:t>
            </a:r>
            <a:r>
              <a:rPr sz="4000" spc="145" dirty="0">
                <a:solidFill>
                  <a:srgbClr val="B75442"/>
                </a:solidFill>
                <a:latin typeface="Arial MT"/>
                <a:cs typeface="Arial MT"/>
              </a:rPr>
              <a:t>for</a:t>
            </a:r>
            <a:r>
              <a:rPr sz="4000" spc="175" dirty="0">
                <a:solidFill>
                  <a:srgbClr val="B75442"/>
                </a:solidFill>
                <a:latin typeface="Arial MT"/>
                <a:cs typeface="Arial MT"/>
              </a:rPr>
              <a:t> </a:t>
            </a:r>
            <a:r>
              <a:rPr sz="4000" spc="50" dirty="0">
                <a:solidFill>
                  <a:srgbClr val="B75442"/>
                </a:solidFill>
                <a:latin typeface="Arial MT"/>
                <a:cs typeface="Arial MT"/>
              </a:rPr>
              <a:t>notifications</a:t>
            </a:r>
            <a:r>
              <a:rPr sz="4000" spc="175" dirty="0">
                <a:solidFill>
                  <a:srgbClr val="B75442"/>
                </a:solidFill>
                <a:latin typeface="Arial MT"/>
                <a:cs typeface="Arial MT"/>
              </a:rPr>
              <a:t> </a:t>
            </a:r>
            <a:r>
              <a:rPr sz="4000" spc="90" dirty="0">
                <a:solidFill>
                  <a:srgbClr val="B75442"/>
                </a:solidFill>
                <a:latin typeface="Arial MT"/>
                <a:cs typeface="Arial MT"/>
              </a:rPr>
              <a:t>and</a:t>
            </a:r>
            <a:r>
              <a:rPr sz="4000" spc="180" dirty="0">
                <a:solidFill>
                  <a:srgbClr val="B75442"/>
                </a:solidFill>
                <a:latin typeface="Arial MT"/>
                <a:cs typeface="Arial MT"/>
              </a:rPr>
              <a:t> </a:t>
            </a:r>
            <a:r>
              <a:rPr sz="4000" dirty="0">
                <a:solidFill>
                  <a:srgbClr val="B75442"/>
                </a:solidFill>
                <a:latin typeface="Arial MT"/>
                <a:cs typeface="Arial MT"/>
              </a:rPr>
              <a:t>remote</a:t>
            </a:r>
            <a:r>
              <a:rPr sz="4000" spc="175" dirty="0">
                <a:solidFill>
                  <a:srgbClr val="B75442"/>
                </a:solidFill>
                <a:latin typeface="Arial MT"/>
                <a:cs typeface="Arial MT"/>
              </a:rPr>
              <a:t> </a:t>
            </a:r>
            <a:r>
              <a:rPr sz="4000" spc="-10" dirty="0">
                <a:solidFill>
                  <a:srgbClr val="B75442"/>
                </a:solidFill>
                <a:latin typeface="Arial MT"/>
                <a:cs typeface="Arial MT"/>
              </a:rPr>
              <a:t>monitoring.</a:t>
            </a:r>
            <a:endParaRPr sz="4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4000" dirty="0">
                <a:solidFill>
                  <a:srgbClr val="B75442"/>
                </a:solidFill>
                <a:latin typeface="Arial MT"/>
                <a:cs typeface="Arial MT"/>
              </a:rPr>
              <a:t>Enhanced</a:t>
            </a:r>
            <a:r>
              <a:rPr sz="4000" spc="-70" dirty="0">
                <a:solidFill>
                  <a:srgbClr val="B75442"/>
                </a:solidFill>
                <a:latin typeface="Arial MT"/>
                <a:cs typeface="Arial MT"/>
              </a:rPr>
              <a:t> </a:t>
            </a:r>
            <a:r>
              <a:rPr sz="4000" spc="-35" dirty="0">
                <a:solidFill>
                  <a:srgbClr val="B75442"/>
                </a:solidFill>
                <a:latin typeface="Arial MT"/>
                <a:cs typeface="Arial MT"/>
              </a:rPr>
              <a:t>Accuracy:</a:t>
            </a:r>
            <a:r>
              <a:rPr sz="4000" spc="-60" dirty="0">
                <a:solidFill>
                  <a:srgbClr val="B75442"/>
                </a:solidFill>
                <a:latin typeface="Arial MT"/>
                <a:cs typeface="Arial MT"/>
              </a:rPr>
              <a:t> </a:t>
            </a:r>
            <a:r>
              <a:rPr sz="4000" dirty="0">
                <a:solidFill>
                  <a:srgbClr val="B75442"/>
                </a:solidFill>
                <a:latin typeface="Arial MT"/>
                <a:cs typeface="Arial MT"/>
              </a:rPr>
              <a:t>Combine</a:t>
            </a:r>
            <a:r>
              <a:rPr sz="4000" spc="-70" dirty="0">
                <a:solidFill>
                  <a:srgbClr val="B75442"/>
                </a:solidFill>
                <a:latin typeface="Arial MT"/>
                <a:cs typeface="Arial MT"/>
              </a:rPr>
              <a:t> </a:t>
            </a:r>
            <a:r>
              <a:rPr sz="4000" dirty="0">
                <a:solidFill>
                  <a:srgbClr val="B75442"/>
                </a:solidFill>
                <a:latin typeface="Arial MT"/>
                <a:cs typeface="Arial MT"/>
              </a:rPr>
              <a:t>eye</a:t>
            </a:r>
            <a:r>
              <a:rPr sz="4000" spc="-65" dirty="0">
                <a:solidFill>
                  <a:srgbClr val="B75442"/>
                </a:solidFill>
                <a:latin typeface="Arial MT"/>
                <a:cs typeface="Arial MT"/>
              </a:rPr>
              <a:t> </a:t>
            </a:r>
            <a:r>
              <a:rPr sz="4000" spc="75" dirty="0">
                <a:solidFill>
                  <a:srgbClr val="B75442"/>
                </a:solidFill>
                <a:latin typeface="Arial MT"/>
                <a:cs typeface="Arial MT"/>
              </a:rPr>
              <a:t>tracking</a:t>
            </a:r>
            <a:endParaRPr sz="4000">
              <a:latin typeface="Arial MT"/>
              <a:cs typeface="Arial MT"/>
            </a:endParaRPr>
          </a:p>
          <a:p>
            <a:pPr marL="12700" marR="5080">
              <a:lnSpc>
                <a:spcPct val="125800"/>
              </a:lnSpc>
              <a:spcBef>
                <a:spcPts val="35"/>
              </a:spcBef>
            </a:pPr>
            <a:r>
              <a:rPr sz="4000" spc="55" dirty="0">
                <a:solidFill>
                  <a:srgbClr val="B75442"/>
                </a:solidFill>
                <a:latin typeface="Arial MT"/>
                <a:cs typeface="Arial MT"/>
              </a:rPr>
              <a:t>with</a:t>
            </a:r>
            <a:r>
              <a:rPr sz="4000" spc="150" dirty="0">
                <a:solidFill>
                  <a:srgbClr val="B75442"/>
                </a:solidFill>
                <a:latin typeface="Arial MT"/>
                <a:cs typeface="Arial MT"/>
              </a:rPr>
              <a:t> </a:t>
            </a:r>
            <a:r>
              <a:rPr sz="4000" dirty="0">
                <a:solidFill>
                  <a:srgbClr val="B75442"/>
                </a:solidFill>
                <a:latin typeface="Arial MT"/>
                <a:cs typeface="Arial MT"/>
              </a:rPr>
              <a:t>head</a:t>
            </a:r>
            <a:r>
              <a:rPr sz="4000" spc="150" dirty="0">
                <a:solidFill>
                  <a:srgbClr val="B75442"/>
                </a:solidFill>
                <a:latin typeface="Arial MT"/>
                <a:cs typeface="Arial MT"/>
              </a:rPr>
              <a:t> </a:t>
            </a:r>
            <a:r>
              <a:rPr sz="4000" dirty="0">
                <a:solidFill>
                  <a:srgbClr val="B75442"/>
                </a:solidFill>
                <a:latin typeface="Arial MT"/>
                <a:cs typeface="Arial MT"/>
              </a:rPr>
              <a:t>movement</a:t>
            </a:r>
            <a:r>
              <a:rPr sz="4000" spc="155" dirty="0">
                <a:solidFill>
                  <a:srgbClr val="B75442"/>
                </a:solidFill>
                <a:latin typeface="Arial MT"/>
                <a:cs typeface="Arial MT"/>
              </a:rPr>
              <a:t> </a:t>
            </a:r>
            <a:r>
              <a:rPr sz="4000" spc="90" dirty="0">
                <a:solidFill>
                  <a:srgbClr val="B75442"/>
                </a:solidFill>
                <a:latin typeface="Arial MT"/>
                <a:cs typeface="Arial MT"/>
              </a:rPr>
              <a:t>and</a:t>
            </a:r>
            <a:r>
              <a:rPr sz="4000" spc="150" dirty="0">
                <a:solidFill>
                  <a:srgbClr val="B75442"/>
                </a:solidFill>
                <a:latin typeface="Arial MT"/>
                <a:cs typeface="Arial MT"/>
              </a:rPr>
              <a:t> </a:t>
            </a:r>
            <a:r>
              <a:rPr sz="4000" spc="95" dirty="0">
                <a:solidFill>
                  <a:srgbClr val="B75442"/>
                </a:solidFill>
                <a:latin typeface="Arial MT"/>
                <a:cs typeface="Arial MT"/>
              </a:rPr>
              <a:t>heart</a:t>
            </a:r>
            <a:r>
              <a:rPr sz="4000" spc="155" dirty="0">
                <a:solidFill>
                  <a:srgbClr val="B75442"/>
                </a:solidFill>
                <a:latin typeface="Arial MT"/>
                <a:cs typeface="Arial MT"/>
              </a:rPr>
              <a:t> </a:t>
            </a:r>
            <a:r>
              <a:rPr sz="4000" spc="110" dirty="0">
                <a:solidFill>
                  <a:srgbClr val="B75442"/>
                </a:solidFill>
                <a:latin typeface="Arial MT"/>
                <a:cs typeface="Arial MT"/>
              </a:rPr>
              <a:t>rate</a:t>
            </a:r>
            <a:r>
              <a:rPr sz="4000" spc="150" dirty="0">
                <a:solidFill>
                  <a:srgbClr val="B75442"/>
                </a:solidFill>
                <a:latin typeface="Arial MT"/>
                <a:cs typeface="Arial MT"/>
              </a:rPr>
              <a:t> </a:t>
            </a:r>
            <a:r>
              <a:rPr sz="4000" spc="-170" dirty="0">
                <a:solidFill>
                  <a:srgbClr val="B75442"/>
                </a:solidFill>
                <a:latin typeface="Arial MT"/>
                <a:cs typeface="Arial MT"/>
              </a:rPr>
              <a:t>sensors. </a:t>
            </a:r>
            <a:r>
              <a:rPr sz="4000" dirty="0">
                <a:solidFill>
                  <a:srgbClr val="B75442"/>
                </a:solidFill>
                <a:latin typeface="Arial MT"/>
                <a:cs typeface="Arial MT"/>
              </a:rPr>
              <a:t>AI-</a:t>
            </a:r>
            <a:r>
              <a:rPr sz="4000" spc="-40" dirty="0">
                <a:solidFill>
                  <a:srgbClr val="B75442"/>
                </a:solidFill>
                <a:latin typeface="Arial MT"/>
                <a:cs typeface="Arial MT"/>
              </a:rPr>
              <a:t>Powered </a:t>
            </a:r>
            <a:r>
              <a:rPr sz="4000" spc="-55" dirty="0">
                <a:solidFill>
                  <a:srgbClr val="B75442"/>
                </a:solidFill>
                <a:latin typeface="Arial MT"/>
                <a:cs typeface="Arial MT"/>
              </a:rPr>
              <a:t>Features:</a:t>
            </a:r>
            <a:r>
              <a:rPr sz="4000" spc="-35" dirty="0">
                <a:solidFill>
                  <a:srgbClr val="B75442"/>
                </a:solidFill>
                <a:latin typeface="Arial MT"/>
                <a:cs typeface="Arial MT"/>
              </a:rPr>
              <a:t> </a:t>
            </a:r>
            <a:r>
              <a:rPr sz="4000" spc="-40" dirty="0">
                <a:solidFill>
                  <a:srgbClr val="B75442"/>
                </a:solidFill>
                <a:latin typeface="Arial MT"/>
                <a:cs typeface="Arial MT"/>
              </a:rPr>
              <a:t>Use</a:t>
            </a:r>
            <a:r>
              <a:rPr sz="4000" spc="-35" dirty="0">
                <a:solidFill>
                  <a:srgbClr val="B75442"/>
                </a:solidFill>
                <a:latin typeface="Arial MT"/>
                <a:cs typeface="Arial MT"/>
              </a:rPr>
              <a:t> </a:t>
            </a:r>
            <a:r>
              <a:rPr sz="4000" dirty="0">
                <a:solidFill>
                  <a:srgbClr val="B75442"/>
                </a:solidFill>
                <a:latin typeface="Arial MT"/>
                <a:cs typeface="Arial MT"/>
              </a:rPr>
              <a:t>deep</a:t>
            </a:r>
            <a:r>
              <a:rPr sz="4000" spc="-40" dirty="0">
                <a:solidFill>
                  <a:srgbClr val="B75442"/>
                </a:solidFill>
                <a:latin typeface="Arial MT"/>
                <a:cs typeface="Arial MT"/>
              </a:rPr>
              <a:t> </a:t>
            </a:r>
            <a:r>
              <a:rPr sz="4000" spc="70" dirty="0">
                <a:solidFill>
                  <a:srgbClr val="B75442"/>
                </a:solidFill>
                <a:latin typeface="Arial MT"/>
                <a:cs typeface="Arial MT"/>
              </a:rPr>
              <a:t>learning</a:t>
            </a:r>
            <a:r>
              <a:rPr sz="4000" spc="-35" dirty="0">
                <a:solidFill>
                  <a:srgbClr val="B75442"/>
                </a:solidFill>
                <a:latin typeface="Arial MT"/>
                <a:cs typeface="Arial MT"/>
              </a:rPr>
              <a:t> </a:t>
            </a:r>
            <a:r>
              <a:rPr sz="4000" spc="120" dirty="0">
                <a:solidFill>
                  <a:srgbClr val="B75442"/>
                </a:solidFill>
                <a:latin typeface="Arial MT"/>
                <a:cs typeface="Arial MT"/>
              </a:rPr>
              <a:t>for </a:t>
            </a:r>
            <a:r>
              <a:rPr sz="4000" dirty="0">
                <a:solidFill>
                  <a:srgbClr val="B75442"/>
                </a:solidFill>
                <a:latin typeface="Arial MT"/>
                <a:cs typeface="Arial MT"/>
              </a:rPr>
              <a:t>advanced</a:t>
            </a:r>
            <a:r>
              <a:rPr sz="4000" spc="245" dirty="0">
                <a:solidFill>
                  <a:srgbClr val="B75442"/>
                </a:solidFill>
                <a:latin typeface="Arial MT"/>
                <a:cs typeface="Arial MT"/>
              </a:rPr>
              <a:t> </a:t>
            </a:r>
            <a:r>
              <a:rPr sz="4000" spc="120" dirty="0">
                <a:solidFill>
                  <a:srgbClr val="B75442"/>
                </a:solidFill>
                <a:latin typeface="Arial MT"/>
                <a:cs typeface="Arial MT"/>
              </a:rPr>
              <a:t>fatigue</a:t>
            </a:r>
            <a:r>
              <a:rPr sz="4000" spc="245" dirty="0">
                <a:solidFill>
                  <a:srgbClr val="B75442"/>
                </a:solidFill>
                <a:latin typeface="Arial MT"/>
                <a:cs typeface="Arial MT"/>
              </a:rPr>
              <a:t> </a:t>
            </a:r>
            <a:r>
              <a:rPr sz="4000" spc="-10" dirty="0">
                <a:solidFill>
                  <a:srgbClr val="B75442"/>
                </a:solidFill>
                <a:latin typeface="Arial MT"/>
                <a:cs typeface="Arial MT"/>
              </a:rPr>
              <a:t>detection.</a:t>
            </a:r>
            <a:endParaRPr sz="40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9827" y="5413768"/>
            <a:ext cx="123825" cy="12382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9827" y="6947293"/>
            <a:ext cx="123825" cy="12382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9827" y="8480818"/>
            <a:ext cx="123825" cy="1238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3721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100"/>
              </a:spcBef>
            </a:pPr>
            <a:r>
              <a:rPr dirty="0"/>
              <a:t>FUTURE</a:t>
            </a:r>
            <a:r>
              <a:rPr spc="40" dirty="0"/>
              <a:t> </a:t>
            </a:r>
            <a:r>
              <a:rPr spc="140" dirty="0"/>
              <a:t>IMPROVEMENTS</a:t>
            </a: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567541" y="7424906"/>
            <a:ext cx="5734049" cy="256222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275403" y="3094050"/>
            <a:ext cx="6543674" cy="368617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1211" y="7176628"/>
            <a:ext cx="18415" cy="27305"/>
          </a:xfrm>
          <a:custGeom>
            <a:avLst/>
            <a:gdLst/>
            <a:ahLst/>
            <a:cxnLst/>
            <a:rect l="l" t="t" r="r" b="b"/>
            <a:pathLst>
              <a:path w="18414" h="27304">
                <a:moveTo>
                  <a:pt x="0" y="0"/>
                </a:moveTo>
                <a:lnTo>
                  <a:pt x="3550" y="5150"/>
                </a:lnTo>
                <a:lnTo>
                  <a:pt x="9503" y="14035"/>
                </a:lnTo>
                <a:lnTo>
                  <a:pt x="17838" y="26938"/>
                </a:lnTo>
                <a:lnTo>
                  <a:pt x="17838" y="24081"/>
                </a:lnTo>
                <a:lnTo>
                  <a:pt x="0" y="0"/>
                </a:lnTo>
                <a:close/>
              </a:path>
            </a:pathLst>
          </a:custGeom>
          <a:solidFill>
            <a:srgbClr val="F8BA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352425" cy="2593340"/>
          </a:xfrm>
          <a:custGeom>
            <a:avLst/>
            <a:gdLst/>
            <a:ahLst/>
            <a:cxnLst/>
            <a:rect l="l" t="t" r="r" b="b"/>
            <a:pathLst>
              <a:path w="352425" h="2593340">
                <a:moveTo>
                  <a:pt x="352424" y="2592831"/>
                </a:moveTo>
                <a:lnTo>
                  <a:pt x="352424" y="0"/>
                </a:lnTo>
                <a:lnTo>
                  <a:pt x="0" y="0"/>
                </a:lnTo>
                <a:lnTo>
                  <a:pt x="0" y="2592831"/>
                </a:lnTo>
                <a:lnTo>
                  <a:pt x="352424" y="2592831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220063" y="9934999"/>
            <a:ext cx="4067175" cy="352425"/>
          </a:xfrm>
          <a:custGeom>
            <a:avLst/>
            <a:gdLst/>
            <a:ahLst/>
            <a:cxnLst/>
            <a:rect l="l" t="t" r="r" b="b"/>
            <a:pathLst>
              <a:path w="4067175" h="352425">
                <a:moveTo>
                  <a:pt x="4067175" y="0"/>
                </a:moveTo>
                <a:lnTo>
                  <a:pt x="0" y="0"/>
                </a:lnTo>
                <a:lnTo>
                  <a:pt x="0" y="352425"/>
                </a:lnTo>
                <a:lnTo>
                  <a:pt x="4067175" y="352425"/>
                </a:lnTo>
                <a:lnTo>
                  <a:pt x="4067175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8441" rIns="0" bIns="0" rtlCol="0">
            <a:spAutoFit/>
          </a:bodyPr>
          <a:lstStyle/>
          <a:p>
            <a:pPr marL="2904490">
              <a:lnSpc>
                <a:spcPct val="100000"/>
              </a:lnSpc>
              <a:spcBef>
                <a:spcPts val="100"/>
              </a:spcBef>
            </a:pPr>
            <a:r>
              <a:rPr spc="215" dirty="0"/>
              <a:t>CONCLUSION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91689" y="3273387"/>
            <a:ext cx="142875" cy="1428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6599"/>
              </a:lnSpc>
              <a:spcBef>
                <a:spcPts val="95"/>
              </a:spcBef>
            </a:pPr>
            <a:r>
              <a:rPr dirty="0"/>
              <a:t>The</a:t>
            </a:r>
            <a:r>
              <a:rPr spc="725" dirty="0"/>
              <a:t> </a:t>
            </a:r>
            <a:r>
              <a:rPr dirty="0"/>
              <a:t>Drowsy</a:t>
            </a:r>
            <a:r>
              <a:rPr spc="725" dirty="0"/>
              <a:t> </a:t>
            </a:r>
            <a:r>
              <a:rPr spc="55" dirty="0"/>
              <a:t>Driver</a:t>
            </a:r>
            <a:r>
              <a:rPr spc="720" dirty="0"/>
              <a:t> </a:t>
            </a:r>
            <a:r>
              <a:rPr dirty="0"/>
              <a:t>Detection</a:t>
            </a:r>
            <a:r>
              <a:rPr spc="725" dirty="0"/>
              <a:t> </a:t>
            </a:r>
            <a:r>
              <a:rPr dirty="0"/>
              <a:t>System</a:t>
            </a:r>
            <a:r>
              <a:rPr spc="725" dirty="0"/>
              <a:t> </a:t>
            </a:r>
            <a:r>
              <a:rPr dirty="0"/>
              <a:t>is</a:t>
            </a:r>
            <a:r>
              <a:rPr spc="725" dirty="0"/>
              <a:t> </a:t>
            </a:r>
            <a:r>
              <a:rPr spc="120" dirty="0"/>
              <a:t>a</a:t>
            </a:r>
            <a:r>
              <a:rPr spc="720" dirty="0"/>
              <a:t> </a:t>
            </a:r>
            <a:r>
              <a:rPr spc="40" dirty="0"/>
              <a:t>significant </a:t>
            </a:r>
            <a:r>
              <a:rPr dirty="0"/>
              <a:t>step</a:t>
            </a:r>
            <a:r>
              <a:rPr spc="275" dirty="0"/>
              <a:t>  </a:t>
            </a:r>
            <a:r>
              <a:rPr spc="50" dirty="0"/>
              <a:t>toward</a:t>
            </a:r>
            <a:r>
              <a:rPr spc="285" dirty="0"/>
              <a:t>  </a:t>
            </a:r>
            <a:r>
              <a:rPr dirty="0"/>
              <a:t>enhancing</a:t>
            </a:r>
            <a:r>
              <a:rPr spc="285" dirty="0"/>
              <a:t>  </a:t>
            </a:r>
            <a:r>
              <a:rPr spc="75" dirty="0"/>
              <a:t>road</a:t>
            </a:r>
            <a:r>
              <a:rPr spc="285" dirty="0"/>
              <a:t>  </a:t>
            </a:r>
            <a:r>
              <a:rPr dirty="0"/>
              <a:t>safety</a:t>
            </a:r>
            <a:r>
              <a:rPr spc="290" dirty="0"/>
              <a:t>  </a:t>
            </a:r>
            <a:r>
              <a:rPr dirty="0"/>
              <a:t>by</a:t>
            </a:r>
            <a:r>
              <a:rPr spc="285" dirty="0"/>
              <a:t>  </a:t>
            </a:r>
            <a:r>
              <a:rPr spc="-10" dirty="0"/>
              <a:t>addressing </a:t>
            </a:r>
            <a:r>
              <a:rPr spc="55" dirty="0"/>
              <a:t>driver</a:t>
            </a:r>
            <a:r>
              <a:rPr spc="195" dirty="0"/>
              <a:t> </a:t>
            </a:r>
            <a:r>
              <a:rPr spc="35" dirty="0"/>
              <a:t>fatigue.</a:t>
            </a:r>
          </a:p>
          <a:p>
            <a:pPr marL="12700" marR="5080" algn="just">
              <a:lnSpc>
                <a:spcPts val="6300"/>
              </a:lnSpc>
              <a:spcBef>
                <a:spcPts val="295"/>
              </a:spcBef>
            </a:pPr>
            <a:r>
              <a:rPr dirty="0"/>
              <a:t>This</a:t>
            </a:r>
            <a:r>
              <a:rPr spc="600" dirty="0"/>
              <a:t> </a:t>
            </a:r>
            <a:r>
              <a:rPr dirty="0"/>
              <a:t>innovation</a:t>
            </a:r>
            <a:r>
              <a:rPr spc="605" dirty="0"/>
              <a:t> </a:t>
            </a:r>
            <a:r>
              <a:rPr spc="-10" dirty="0"/>
              <a:t>emphasizes</a:t>
            </a:r>
            <a:r>
              <a:rPr spc="610" dirty="0"/>
              <a:t> </a:t>
            </a:r>
            <a:r>
              <a:rPr spc="50" dirty="0"/>
              <a:t>the</a:t>
            </a:r>
            <a:r>
              <a:rPr spc="605" dirty="0"/>
              <a:t> </a:t>
            </a:r>
            <a:r>
              <a:rPr dirty="0"/>
              <a:t>role</a:t>
            </a:r>
            <a:r>
              <a:rPr spc="610" dirty="0"/>
              <a:t> </a:t>
            </a:r>
            <a:r>
              <a:rPr spc="195" dirty="0"/>
              <a:t>of</a:t>
            </a:r>
            <a:r>
              <a:rPr spc="605" dirty="0"/>
              <a:t> </a:t>
            </a:r>
            <a:r>
              <a:rPr dirty="0"/>
              <a:t>technology</a:t>
            </a:r>
            <a:r>
              <a:rPr spc="610" dirty="0"/>
              <a:t> </a:t>
            </a:r>
            <a:r>
              <a:rPr spc="30" dirty="0"/>
              <a:t>in </a:t>
            </a:r>
            <a:r>
              <a:rPr dirty="0"/>
              <a:t>saving</a:t>
            </a:r>
            <a:r>
              <a:rPr spc="95" dirty="0"/>
              <a:t> </a:t>
            </a:r>
            <a:r>
              <a:rPr dirty="0"/>
              <a:t>lives</a:t>
            </a:r>
            <a:r>
              <a:rPr spc="100" dirty="0"/>
              <a:t> </a:t>
            </a:r>
            <a:r>
              <a:rPr spc="75" dirty="0"/>
              <a:t>and</a:t>
            </a:r>
            <a:r>
              <a:rPr spc="105" dirty="0"/>
              <a:t> </a:t>
            </a:r>
            <a:r>
              <a:rPr spc="75" dirty="0"/>
              <a:t>promoting</a:t>
            </a:r>
            <a:r>
              <a:rPr spc="100" dirty="0"/>
              <a:t> </a:t>
            </a:r>
            <a:r>
              <a:rPr dirty="0"/>
              <a:t>safer</a:t>
            </a:r>
            <a:r>
              <a:rPr spc="105" dirty="0"/>
              <a:t> </a:t>
            </a:r>
            <a:r>
              <a:rPr spc="95" dirty="0"/>
              <a:t>driving</a:t>
            </a:r>
            <a:r>
              <a:rPr spc="105" dirty="0"/>
              <a:t> </a:t>
            </a:r>
            <a:r>
              <a:rPr spc="-10" dirty="0"/>
              <a:t>practices.</a:t>
            </a:r>
          </a:p>
          <a:p>
            <a:pPr marL="12700" algn="just">
              <a:lnSpc>
                <a:spcPct val="100000"/>
              </a:lnSpc>
              <a:spcBef>
                <a:spcPts val="515"/>
              </a:spcBef>
            </a:pPr>
            <a:r>
              <a:rPr dirty="0"/>
              <a:t>This</a:t>
            </a:r>
            <a:r>
              <a:rPr spc="580" dirty="0"/>
              <a:t>  </a:t>
            </a:r>
            <a:r>
              <a:rPr dirty="0"/>
              <a:t>project</a:t>
            </a:r>
            <a:r>
              <a:rPr spc="580" dirty="0"/>
              <a:t>  </a:t>
            </a:r>
            <a:r>
              <a:rPr dirty="0"/>
              <a:t>is</a:t>
            </a:r>
            <a:r>
              <a:rPr spc="580" dirty="0"/>
              <a:t>  </a:t>
            </a:r>
            <a:r>
              <a:rPr spc="120" dirty="0"/>
              <a:t>a</a:t>
            </a:r>
            <a:r>
              <a:rPr spc="580" dirty="0"/>
              <a:t>  </a:t>
            </a:r>
            <a:r>
              <a:rPr dirty="0"/>
              <a:t>testament</a:t>
            </a:r>
            <a:r>
              <a:rPr spc="580" dirty="0"/>
              <a:t>  </a:t>
            </a:r>
            <a:r>
              <a:rPr spc="150" dirty="0"/>
              <a:t>to</a:t>
            </a:r>
            <a:r>
              <a:rPr spc="580" dirty="0"/>
              <a:t>  </a:t>
            </a:r>
            <a:r>
              <a:rPr spc="50" dirty="0"/>
              <a:t>the</a:t>
            </a:r>
            <a:r>
              <a:rPr spc="575" dirty="0"/>
              <a:t>  </a:t>
            </a:r>
            <a:r>
              <a:rPr spc="105" dirty="0"/>
              <a:t>potential</a:t>
            </a:r>
            <a:r>
              <a:rPr spc="580" dirty="0"/>
              <a:t>  </a:t>
            </a:r>
            <a:r>
              <a:rPr spc="170" dirty="0"/>
              <a:t>of</a:t>
            </a:r>
          </a:p>
          <a:p>
            <a:pPr marL="12700" marR="5080" algn="just">
              <a:lnSpc>
                <a:spcPts val="6230"/>
              </a:lnSpc>
              <a:spcBef>
                <a:spcPts val="150"/>
              </a:spcBef>
            </a:pPr>
            <a:r>
              <a:rPr dirty="0"/>
              <a:t>technology</a:t>
            </a:r>
            <a:r>
              <a:rPr spc="140" dirty="0"/>
              <a:t>  </a:t>
            </a:r>
            <a:r>
              <a:rPr dirty="0"/>
              <a:t>tocreate</a:t>
            </a:r>
            <a:r>
              <a:rPr spc="145" dirty="0"/>
              <a:t>  </a:t>
            </a:r>
            <a:r>
              <a:rPr spc="120" dirty="0"/>
              <a:t>a</a:t>
            </a:r>
            <a:r>
              <a:rPr spc="140" dirty="0"/>
              <a:t>  </a:t>
            </a:r>
            <a:r>
              <a:rPr dirty="0"/>
              <a:t>more</a:t>
            </a:r>
            <a:r>
              <a:rPr spc="140" dirty="0"/>
              <a:t>  </a:t>
            </a:r>
            <a:r>
              <a:rPr dirty="0"/>
              <a:t>inclusive</a:t>
            </a:r>
            <a:r>
              <a:rPr spc="140" dirty="0"/>
              <a:t>  </a:t>
            </a:r>
            <a:r>
              <a:rPr spc="165" dirty="0"/>
              <a:t>digital</a:t>
            </a:r>
            <a:r>
              <a:rPr spc="140" dirty="0"/>
              <a:t>  </a:t>
            </a:r>
            <a:r>
              <a:rPr spc="-10" dirty="0"/>
              <a:t>world. We're</a:t>
            </a:r>
            <a:r>
              <a:rPr spc="40" dirty="0"/>
              <a:t> </a:t>
            </a:r>
            <a:r>
              <a:rPr dirty="0"/>
              <a:t>excited</a:t>
            </a:r>
            <a:r>
              <a:rPr spc="40" dirty="0"/>
              <a:t> </a:t>
            </a:r>
            <a:r>
              <a:rPr spc="100" dirty="0"/>
              <a:t>about</a:t>
            </a:r>
            <a:r>
              <a:rPr spc="40" dirty="0"/>
              <a:t> </a:t>
            </a:r>
            <a:r>
              <a:rPr spc="80" dirty="0"/>
              <a:t>thefuture</a:t>
            </a:r>
            <a:r>
              <a:rPr spc="40" dirty="0"/>
              <a:t> </a:t>
            </a:r>
            <a:r>
              <a:rPr dirty="0"/>
              <a:t>possibilities</a:t>
            </a:r>
            <a:r>
              <a:rPr spc="40" dirty="0"/>
              <a:t> </a:t>
            </a:r>
            <a:r>
              <a:rPr spc="245" dirty="0"/>
              <a:t>it</a:t>
            </a:r>
            <a:r>
              <a:rPr spc="40" dirty="0"/>
              <a:t> </a:t>
            </a:r>
            <a:r>
              <a:rPr spc="-10" dirty="0"/>
              <a:t>brings.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91689" y="5645112"/>
            <a:ext cx="142875" cy="14287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91689" y="7235787"/>
            <a:ext cx="142875" cy="1428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20700000">
            <a:off x="2879362" y="4275875"/>
            <a:ext cx="2032519" cy="175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110"/>
              </a:lnSpc>
            </a:pPr>
            <a:r>
              <a:rPr sz="13800" b="1" spc="-475" dirty="0">
                <a:solidFill>
                  <a:srgbClr val="412202"/>
                </a:solidFill>
                <a:latin typeface="Arial"/>
                <a:cs typeface="Arial"/>
              </a:rPr>
              <a:t>T</a:t>
            </a:r>
            <a:endParaRPr sz="13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 rot="20940000">
            <a:off x="4016968" y="3982773"/>
            <a:ext cx="2264392" cy="175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135"/>
              </a:lnSpc>
            </a:pPr>
            <a:r>
              <a:rPr sz="13800" b="1" spc="1145" dirty="0">
                <a:solidFill>
                  <a:srgbClr val="412202"/>
                </a:solidFill>
                <a:latin typeface="Arial"/>
                <a:cs typeface="Arial"/>
              </a:rPr>
              <a:t>H</a:t>
            </a:r>
            <a:endParaRPr sz="13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 rot="21180000">
            <a:off x="5444795" y="3751667"/>
            <a:ext cx="2147362" cy="175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135"/>
              </a:lnSpc>
            </a:pPr>
            <a:r>
              <a:rPr sz="13800" b="1" spc="-450" dirty="0">
                <a:solidFill>
                  <a:srgbClr val="412202"/>
                </a:solidFill>
                <a:latin typeface="Arial"/>
                <a:cs typeface="Arial"/>
              </a:rPr>
              <a:t>A</a:t>
            </a:r>
            <a:endParaRPr sz="13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 rot="21420000">
            <a:off x="6781517" y="3610599"/>
            <a:ext cx="2318376" cy="175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144"/>
              </a:lnSpc>
            </a:pPr>
            <a:r>
              <a:rPr lang="en-IN" sz="13800" b="1" spc="1739" dirty="0">
                <a:solidFill>
                  <a:srgbClr val="412202"/>
                </a:solidFill>
                <a:latin typeface="Arial"/>
                <a:cs typeface="Arial"/>
              </a:rPr>
              <a:t>N</a:t>
            </a:r>
            <a:endParaRPr sz="138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35227" y="3126499"/>
            <a:ext cx="1266190" cy="2128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800" b="1" spc="-350" dirty="0">
                <a:solidFill>
                  <a:srgbClr val="412202"/>
                </a:solidFill>
                <a:latin typeface="Arial"/>
                <a:cs typeface="Arial"/>
              </a:rPr>
              <a:t>K</a:t>
            </a:r>
            <a:endParaRPr sz="13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 rot="300000">
            <a:off x="10204263" y="3660120"/>
            <a:ext cx="2170723" cy="175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044"/>
              </a:lnSpc>
            </a:pPr>
            <a:r>
              <a:rPr sz="13800" b="1" spc="685" dirty="0">
                <a:solidFill>
                  <a:srgbClr val="412202"/>
                </a:solidFill>
                <a:latin typeface="Arial"/>
                <a:cs typeface="Arial"/>
              </a:rPr>
              <a:t>Y</a:t>
            </a:r>
            <a:endParaRPr sz="13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 rot="540000">
            <a:off x="11573185" y="3850398"/>
            <a:ext cx="2312566" cy="175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030"/>
              </a:lnSpc>
            </a:pPr>
            <a:r>
              <a:rPr sz="13800" b="1" spc="915" dirty="0">
                <a:solidFill>
                  <a:srgbClr val="412202"/>
                </a:solidFill>
                <a:latin typeface="Arial"/>
                <a:cs typeface="Arial"/>
              </a:rPr>
              <a:t>O</a:t>
            </a:r>
            <a:endParaRPr sz="138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 rot="780000">
            <a:off x="13079117" y="4147772"/>
            <a:ext cx="2208399" cy="175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025"/>
              </a:lnSpc>
            </a:pPr>
            <a:r>
              <a:rPr sz="13800" b="1" spc="345" dirty="0">
                <a:solidFill>
                  <a:srgbClr val="412202"/>
                </a:solidFill>
                <a:latin typeface="Arial"/>
                <a:cs typeface="Arial"/>
              </a:rPr>
              <a:t>U</a:t>
            </a:r>
            <a:endParaRPr sz="13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 rot="960000">
            <a:off x="14144670" y="4370663"/>
            <a:ext cx="1788311" cy="175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105"/>
              </a:lnSpc>
            </a:pPr>
            <a:r>
              <a:rPr sz="13800" b="1" spc="-1889" dirty="0">
                <a:solidFill>
                  <a:srgbClr val="412202"/>
                </a:solidFill>
                <a:latin typeface="Arial"/>
                <a:cs typeface="Arial"/>
              </a:rPr>
              <a:t>!</a:t>
            </a:r>
            <a:endParaRPr sz="1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448</Words>
  <Application>Microsoft Office PowerPoint</Application>
  <PresentationFormat>Custom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Arial MT</vt:lpstr>
      <vt:lpstr>Office Theme</vt:lpstr>
      <vt:lpstr>DROWSY DRIVER DETECTION TECHNOLOGY</vt:lpstr>
      <vt:lpstr>INTRODUCTION</vt:lpstr>
      <vt:lpstr>PROBLEM STATEMENT</vt:lpstr>
      <vt:lpstr>HOW IT WORKS</vt:lpstr>
      <vt:lpstr>Working  Process:</vt:lpstr>
      <vt:lpstr>Technologies Used:</vt:lpstr>
      <vt:lpstr>FUTURE IMPROVEMENTS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cp:lastModifiedBy>SriKrishna C</cp:lastModifiedBy>
  <cp:revision>1</cp:revision>
  <dcterms:created xsi:type="dcterms:W3CDTF">2025-01-17T12:24:42Z</dcterms:created>
  <dcterms:modified xsi:type="dcterms:W3CDTF">2025-01-17T12:26:06Z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2025-01-17T00:00:00Z</vt:filetime>
  </property>
  <property fmtid="{D5CDD505-2E9C-101B-9397-08002B2CF9AE}" pid="3" name="Creator">
    <vt:lpwstr>Chromium</vt:lpwstr>
  </property>
  <property fmtid="{D5CDD505-2E9C-101B-9397-08002B2CF9AE}" pid="4" name="LastSaved">
    <vt:filetime>2025-01-17T00:00:00Z</vt:filetime>
  </property>
  <property fmtid="{D5CDD505-2E9C-101B-9397-08002B2CF9AE}" pid="5" name="Producer">
    <vt:lpwstr>GPL Ghostscript 10.04.0</vt:lpwstr>
  </property>
</Properties>
</file>