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3" r:id="rId2"/>
    <p:sldId id="262" r:id="rId3"/>
    <p:sldId id="256" r:id="rId4"/>
    <p:sldId id="257" r:id="rId5"/>
    <p:sldId id="258" r:id="rId6"/>
    <p:sldId id="260" r:id="rId7"/>
    <p:sldId id="25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3A9E0-BB81-4A3B-9CC8-103A43BBDFE3}" type="datetimeFigureOut">
              <a:rPr lang="en-IN" smtClean="0"/>
              <a:t>19-02-2021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1A8E3-4D00-437F-830F-02F44B631978}" type="slidenum">
              <a:rPr lang="en-IN" smtClean="0"/>
              <a:t>‹#›</a:t>
            </a:fld>
            <a:endParaRPr lang="en-IN"/>
          </a:p>
        </p:txBody>
      </p:sp>
    </p:spTree>
    <p:extLst>
      <p:ext uri="{BB962C8B-B14F-4D97-AF65-F5344CB8AC3E}">
        <p14:creationId xmlns:p14="http://schemas.microsoft.com/office/powerpoint/2010/main" val="1514881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80bb3223_2_15:notes"/>
          <p:cNvSpPr txBox="1">
            <a:spLocks noGrp="1"/>
          </p:cNvSpPr>
          <p:nvPr>
            <p:ph type="body" idx="1"/>
          </p:nvPr>
        </p:nvSpPr>
        <p:spPr>
          <a:xfrm>
            <a:off x="685460" y="4401155"/>
            <a:ext cx="5487080" cy="3599845"/>
          </a:xfrm>
          <a:prstGeom prst="rect">
            <a:avLst/>
          </a:prstGeom>
          <a:noFill/>
          <a:ln>
            <a:noFill/>
          </a:ln>
        </p:spPr>
        <p:txBody>
          <a:bodyPr spcFirstLastPara="1" wrap="square" lIns="61675" tIns="61675" rIns="61675" bIns="61675" anchor="t" anchorCtr="0">
            <a:noAutofit/>
          </a:bodyPr>
          <a:lstStyle/>
          <a:p>
            <a:pPr marL="0" lvl="0" indent="0" algn="l" rtl="0">
              <a:lnSpc>
                <a:spcPct val="100000"/>
              </a:lnSpc>
              <a:spcBef>
                <a:spcPts val="0"/>
              </a:spcBef>
              <a:spcAft>
                <a:spcPts val="0"/>
              </a:spcAft>
              <a:buSzPts val="1100"/>
              <a:buNone/>
            </a:pPr>
            <a:endParaRPr/>
          </a:p>
        </p:txBody>
      </p:sp>
      <p:sp>
        <p:nvSpPr>
          <p:cNvPr id="84" name="Google Shape;84;gb880bb3223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880bb3223_2_25:notes"/>
          <p:cNvSpPr txBox="1">
            <a:spLocks noGrp="1"/>
          </p:cNvSpPr>
          <p:nvPr>
            <p:ph type="body" idx="1"/>
          </p:nvPr>
        </p:nvSpPr>
        <p:spPr>
          <a:xfrm>
            <a:off x="685460" y="4401155"/>
            <a:ext cx="5487080" cy="3599845"/>
          </a:xfrm>
          <a:prstGeom prst="rect">
            <a:avLst/>
          </a:prstGeom>
          <a:noFill/>
          <a:ln>
            <a:noFill/>
          </a:ln>
        </p:spPr>
        <p:txBody>
          <a:bodyPr spcFirstLastPara="1" wrap="square" lIns="61675" tIns="61675" rIns="61675" bIns="61675" anchor="t" anchorCtr="0">
            <a:noAutofit/>
          </a:bodyPr>
          <a:lstStyle/>
          <a:p>
            <a:pPr marL="0" lvl="0" indent="0" algn="l" rtl="0">
              <a:lnSpc>
                <a:spcPct val="100000"/>
              </a:lnSpc>
              <a:spcBef>
                <a:spcPts val="0"/>
              </a:spcBef>
              <a:spcAft>
                <a:spcPts val="0"/>
              </a:spcAft>
              <a:buSzPts val="1100"/>
              <a:buNone/>
            </a:pPr>
            <a:endParaRPr/>
          </a:p>
        </p:txBody>
      </p:sp>
      <p:sp>
        <p:nvSpPr>
          <p:cNvPr id="94" name="Google Shape;94;gb880bb3223_2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425746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DA30A-480E-4311-8582-6939ED655DD4}" type="datetimeFigureOut">
              <a:rPr lang="en-IN" smtClean="0"/>
              <a:t>19-02-2021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26169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2923272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7238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3983788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1570287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363008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3795363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83856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63900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97259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ADA30A-480E-4311-8582-6939ED655DD4}" type="datetimeFigureOut">
              <a:rPr lang="en-IN" smtClean="0"/>
              <a:t>19-02-2021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245403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ADA30A-480E-4311-8582-6939ED655DD4}" type="datetimeFigureOut">
              <a:rPr lang="en-IN" smtClean="0"/>
              <a:t>19-02-2021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305479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324777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112554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ADA30A-480E-4311-8582-6939ED655DD4}" type="datetimeFigureOut">
              <a:rPr lang="en-IN" smtClean="0"/>
              <a:t>19-02-2021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119445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DA30A-480E-4311-8582-6939ED655DD4}" type="datetimeFigureOut">
              <a:rPr lang="en-IN" smtClean="0"/>
              <a:t>19-02-2021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5BB6F6-75F4-457F-8D09-1789B93CCBC3}" type="slidenum">
              <a:rPr lang="en-IN" smtClean="0"/>
              <a:t>‹#›</a:t>
            </a:fld>
            <a:endParaRPr lang="en-IN"/>
          </a:p>
        </p:txBody>
      </p:sp>
    </p:spTree>
    <p:extLst>
      <p:ext uri="{BB962C8B-B14F-4D97-AF65-F5344CB8AC3E}">
        <p14:creationId xmlns:p14="http://schemas.microsoft.com/office/powerpoint/2010/main" val="85312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ADA30A-480E-4311-8582-6939ED655DD4}" type="datetimeFigureOut">
              <a:rPr lang="en-IN" smtClean="0"/>
              <a:t>19-02-2021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5BB6F6-75F4-457F-8D09-1789B93CCBC3}" type="slidenum">
              <a:rPr lang="en-IN" smtClean="0"/>
              <a:t>‹#›</a:t>
            </a:fld>
            <a:endParaRPr lang="en-IN"/>
          </a:p>
        </p:txBody>
      </p:sp>
    </p:spTree>
    <p:extLst>
      <p:ext uri="{BB962C8B-B14F-4D97-AF65-F5344CB8AC3E}">
        <p14:creationId xmlns:p14="http://schemas.microsoft.com/office/powerpoint/2010/main" val="31746693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290284" y="1748505"/>
            <a:ext cx="11611429" cy="1198284"/>
          </a:xfrm>
          <a:prstGeom prst="rect">
            <a:avLst/>
          </a:prstGeom>
          <a:noFill/>
          <a:ln>
            <a:noFill/>
          </a:ln>
        </p:spPr>
        <p:txBody>
          <a:bodyPr spcFirstLastPara="1" wrap="square" lIns="0" tIns="0" rIns="0" bIns="0" anchor="t" anchorCtr="0">
            <a:noAutofit/>
          </a:bodyPr>
          <a:lstStyle/>
          <a:p>
            <a:pPr algn="ctr">
              <a:buClr>
                <a:srgbClr val="000000"/>
              </a:buClr>
              <a:buSzPts val="3200"/>
            </a:pPr>
            <a:r>
              <a:rPr lang="en-GB" sz="4267" b="1" dirty="0">
                <a:solidFill>
                  <a:schemeClr val="accent3">
                    <a:lumMod val="40000"/>
                    <a:lumOff val="60000"/>
                  </a:schemeClr>
                </a:solidFill>
                <a:latin typeface="Libre Baskerville"/>
                <a:ea typeface="Libre Baskerville"/>
                <a:cs typeface="Libre Baskerville"/>
                <a:sym typeface="Libre Baskerville"/>
              </a:rPr>
              <a:t>Gokaraju Rangaraju </a:t>
            </a:r>
            <a:br>
              <a:rPr lang="en-GB" sz="4267" b="1" dirty="0">
                <a:solidFill>
                  <a:schemeClr val="accent3">
                    <a:lumMod val="40000"/>
                    <a:lumOff val="60000"/>
                  </a:schemeClr>
                </a:solidFill>
                <a:latin typeface="Libre Baskerville"/>
                <a:ea typeface="Libre Baskerville"/>
                <a:cs typeface="Libre Baskerville"/>
                <a:sym typeface="Libre Baskerville"/>
              </a:rPr>
            </a:br>
            <a:r>
              <a:rPr lang="en-GB" sz="4267" b="1" dirty="0">
                <a:solidFill>
                  <a:schemeClr val="accent3">
                    <a:lumMod val="40000"/>
                    <a:lumOff val="60000"/>
                  </a:schemeClr>
                </a:solidFill>
                <a:latin typeface="Libre Baskerville"/>
                <a:ea typeface="Libre Baskerville"/>
                <a:cs typeface="Libre Baskerville"/>
                <a:sym typeface="Libre Baskerville"/>
              </a:rPr>
              <a:t>Institute of Engineering and Technology</a:t>
            </a:r>
            <a:endParaRPr sz="4133" b="1" dirty="0">
              <a:solidFill>
                <a:schemeClr val="accent3">
                  <a:lumMod val="40000"/>
                  <a:lumOff val="60000"/>
                </a:schemeClr>
              </a:solidFill>
              <a:latin typeface="Libre Baskerville"/>
              <a:ea typeface="Libre Baskerville"/>
              <a:cs typeface="Libre Baskerville"/>
              <a:sym typeface="Libre Baskerville"/>
            </a:endParaRPr>
          </a:p>
        </p:txBody>
      </p:sp>
      <p:sp>
        <p:nvSpPr>
          <p:cNvPr id="87" name="Google Shape;87;p13"/>
          <p:cNvSpPr txBox="1"/>
          <p:nvPr/>
        </p:nvSpPr>
        <p:spPr>
          <a:xfrm>
            <a:off x="1223599" y="3781013"/>
            <a:ext cx="9744800" cy="1800400"/>
          </a:xfrm>
          <a:prstGeom prst="rect">
            <a:avLst/>
          </a:prstGeom>
          <a:noFill/>
          <a:ln>
            <a:noFill/>
          </a:ln>
        </p:spPr>
        <p:txBody>
          <a:bodyPr spcFirstLastPara="1" wrap="square" lIns="0" tIns="0" rIns="0" bIns="0" anchor="t" anchorCtr="0">
            <a:noAutofit/>
          </a:bodyPr>
          <a:lstStyle/>
          <a:p>
            <a:pPr algn="ctr">
              <a:lnSpc>
                <a:spcPct val="90000"/>
              </a:lnSpc>
              <a:buClr>
                <a:srgbClr val="000000"/>
              </a:buClr>
              <a:buSzPts val="4300"/>
            </a:pPr>
            <a:r>
              <a:rPr lang="en-GB" sz="5733" b="1" dirty="0">
                <a:solidFill>
                  <a:srgbClr val="FFC000"/>
                </a:solidFill>
                <a:latin typeface="Libre Baskerville"/>
                <a:ea typeface="Libre Baskerville"/>
                <a:cs typeface="Libre Baskerville"/>
                <a:sym typeface="Libre Baskerville"/>
              </a:rPr>
              <a:t>welcomes</a:t>
            </a:r>
            <a:endParaRPr sz="5733" b="1" dirty="0">
              <a:solidFill>
                <a:srgbClr val="FFC000"/>
              </a:solidFill>
              <a:latin typeface="Libre Baskerville"/>
              <a:ea typeface="Libre Baskerville"/>
              <a:cs typeface="Libre Baskerville"/>
              <a:sym typeface="Libre Baskerville"/>
            </a:endParaRPr>
          </a:p>
          <a:p>
            <a:pPr algn="ctr">
              <a:lnSpc>
                <a:spcPct val="90000"/>
              </a:lnSpc>
              <a:buClr>
                <a:srgbClr val="000000"/>
              </a:buClr>
              <a:buSzPts val="4300"/>
            </a:pPr>
            <a:r>
              <a:rPr lang="en-GB" sz="5733" b="1" dirty="0">
                <a:solidFill>
                  <a:srgbClr val="002060"/>
                </a:solidFill>
                <a:latin typeface="Libre Baskerville"/>
                <a:ea typeface="Libre Baskerville"/>
                <a:cs typeface="Libre Baskerville"/>
                <a:sym typeface="Libre Baskerville"/>
              </a:rPr>
              <a:t>NAAC Expert Team</a:t>
            </a:r>
            <a:endParaRPr sz="1200" dirty="0">
              <a:solidFill>
                <a:srgbClr val="000000"/>
              </a:solidFill>
              <a:latin typeface="Arial"/>
              <a:ea typeface="Arial"/>
              <a:cs typeface="Arial"/>
              <a:sym typeface="Arial"/>
            </a:endParaRPr>
          </a:p>
          <a:p>
            <a:pPr algn="ctr">
              <a:lnSpc>
                <a:spcPct val="90000"/>
              </a:lnSpc>
              <a:spcBef>
                <a:spcPts val="1067"/>
              </a:spcBef>
              <a:buClr>
                <a:srgbClr val="000000"/>
              </a:buClr>
              <a:buSzPts val="2100"/>
            </a:pPr>
            <a:r>
              <a:rPr lang="en-GB" sz="2800" b="1" dirty="0">
                <a:solidFill>
                  <a:srgbClr val="92D050"/>
                </a:solidFill>
                <a:latin typeface="Libre Baskerville"/>
                <a:ea typeface="Libre Baskerville"/>
                <a:cs typeface="Libre Baskerville"/>
                <a:sym typeface="Libre Baskerville"/>
              </a:rPr>
              <a:t>19 Feb 2021</a:t>
            </a:r>
            <a:endParaRPr sz="3467" b="1" dirty="0">
              <a:solidFill>
                <a:srgbClr val="92D050"/>
              </a:solidFill>
              <a:latin typeface="Libre Baskerville"/>
              <a:ea typeface="Libre Baskerville"/>
              <a:cs typeface="Libre Baskerville"/>
              <a:sym typeface="Libre Baskerville"/>
            </a:endParaRPr>
          </a:p>
        </p:txBody>
      </p:sp>
      <p:pic>
        <p:nvPicPr>
          <p:cNvPr id="88" name="Google Shape;88;p13"/>
          <p:cNvPicPr preferRelativeResize="0"/>
          <p:nvPr/>
        </p:nvPicPr>
        <p:blipFill rotWithShape="1">
          <a:blip r:embed="rId3">
            <a:alphaModFix/>
          </a:blip>
          <a:srcRect/>
          <a:stretch/>
        </p:blipFill>
        <p:spPr>
          <a:xfrm>
            <a:off x="5213460" y="544285"/>
            <a:ext cx="1323809" cy="1285715"/>
          </a:xfrm>
          <a:prstGeom prst="rect">
            <a:avLst/>
          </a:prstGeom>
          <a:noFill/>
          <a:ln>
            <a:noFill/>
          </a:ln>
        </p:spPr>
      </p:pic>
      <p:sp>
        <p:nvSpPr>
          <p:cNvPr id="89" name="Google Shape;89;p13"/>
          <p:cNvSpPr/>
          <p:nvPr/>
        </p:nvSpPr>
        <p:spPr>
          <a:xfrm>
            <a:off x="0" y="6415600"/>
            <a:ext cx="12192000" cy="44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3"/>
          <p:cNvSpPr txBox="1"/>
          <p:nvPr/>
        </p:nvSpPr>
        <p:spPr>
          <a:xfrm>
            <a:off x="2056999" y="6308526"/>
            <a:ext cx="8078000" cy="656614"/>
          </a:xfrm>
          <a:prstGeom prst="rect">
            <a:avLst/>
          </a:prstGeom>
          <a:noFill/>
          <a:ln>
            <a:noFill/>
          </a:ln>
        </p:spPr>
        <p:txBody>
          <a:bodyPr spcFirstLastPara="1" wrap="square" lIns="121900" tIns="121900" rIns="121900" bIns="121900" anchor="t" anchorCtr="0">
            <a:spAutoFit/>
          </a:bodyPr>
          <a:lstStyle/>
          <a:p>
            <a:pPr algn="ctr"/>
            <a:r>
              <a:rPr lang="en-GB" sz="2667" dirty="0">
                <a:solidFill>
                  <a:srgbClr val="FFFFFF"/>
                </a:solidFill>
                <a:latin typeface="Times New Roman"/>
                <a:ea typeface="Times New Roman"/>
                <a:cs typeface="Times New Roman"/>
                <a:sym typeface="Times New Roman"/>
              </a:rPr>
              <a:t>Advanced Academic Center</a:t>
            </a:r>
            <a:endParaRPr sz="2667" dirty="0">
              <a:solidFill>
                <a:srgbClr val="FFFFFF"/>
              </a:solidFill>
              <a:latin typeface="Times New Roman"/>
              <a:ea typeface="Times New Roman"/>
              <a:cs typeface="Times New Roman"/>
              <a:sym typeface="Times New Roman"/>
            </a:endParaRPr>
          </a:p>
        </p:txBody>
      </p:sp>
      <p:sp>
        <p:nvSpPr>
          <p:cNvPr id="91" name="Google Shape;91;p13"/>
          <p:cNvSpPr txBox="1"/>
          <p:nvPr/>
        </p:nvSpPr>
        <p:spPr>
          <a:xfrm>
            <a:off x="11574800" y="6365601"/>
            <a:ext cx="617200" cy="492402"/>
          </a:xfrm>
          <a:prstGeom prst="rect">
            <a:avLst/>
          </a:prstGeom>
          <a:noFill/>
          <a:ln>
            <a:noFill/>
          </a:ln>
        </p:spPr>
        <p:txBody>
          <a:bodyPr spcFirstLastPara="1" wrap="square" lIns="121900" tIns="121900" rIns="121900" bIns="121900" anchor="t" anchorCtr="0">
            <a:spAutoFit/>
          </a:bodyPr>
          <a:lstStyle/>
          <a:p>
            <a:r>
              <a:rPr lang="en-GB" sz="1600" dirty="0">
                <a:solidFill>
                  <a:srgbClr val="FFFFFF"/>
                </a:solidFill>
                <a:latin typeface="Calibri"/>
                <a:ea typeface="Calibri"/>
                <a:cs typeface="Calibri"/>
                <a:sym typeface="Calibri"/>
              </a:rPr>
              <a:t>1</a:t>
            </a:r>
            <a:endParaRPr sz="1600" dirty="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p:nvPr/>
        </p:nvSpPr>
        <p:spPr>
          <a:xfrm>
            <a:off x="6049400" y="1949700"/>
            <a:ext cx="5644400" cy="533600"/>
          </a:xfrm>
          <a:prstGeom prst="rect">
            <a:avLst/>
          </a:prstGeom>
          <a:noFill/>
          <a:ln>
            <a:noFill/>
          </a:ln>
        </p:spPr>
        <p:txBody>
          <a:bodyPr spcFirstLastPara="1" wrap="square" lIns="121900" tIns="121900" rIns="121900" bIns="12190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99" name="Google Shape;99;p14"/>
          <p:cNvSpPr txBox="1"/>
          <p:nvPr/>
        </p:nvSpPr>
        <p:spPr>
          <a:xfrm>
            <a:off x="-147600" y="4091033"/>
            <a:ext cx="12487200" cy="1272400"/>
          </a:xfrm>
          <a:prstGeom prst="rect">
            <a:avLst/>
          </a:prstGeom>
          <a:noFill/>
          <a:ln>
            <a:noFill/>
          </a:ln>
        </p:spPr>
        <p:txBody>
          <a:bodyPr spcFirstLastPara="1" wrap="square" lIns="121900" tIns="121900" rIns="121900" bIns="121900" anchor="t" anchorCtr="0">
            <a:noAutofit/>
          </a:bodyPr>
          <a:lstStyle/>
          <a:p>
            <a:pPr algn="ctr">
              <a:buClr>
                <a:srgbClr val="000000"/>
              </a:buClr>
              <a:buSzPts val="5000"/>
            </a:pPr>
            <a:r>
              <a:rPr lang="en-GB" sz="6667">
                <a:solidFill>
                  <a:srgbClr val="000000"/>
                </a:solidFill>
                <a:latin typeface="Arial"/>
                <a:ea typeface="Arial"/>
                <a:cs typeface="Arial"/>
                <a:sym typeface="Arial"/>
              </a:rPr>
              <a:t>Advanced Academic Center</a:t>
            </a:r>
            <a:endParaRPr sz="6667">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3">
            <a:alphaModFix/>
          </a:blip>
          <a:srcRect b="15202"/>
          <a:stretch/>
        </p:blipFill>
        <p:spPr>
          <a:xfrm>
            <a:off x="3695216" y="1069669"/>
            <a:ext cx="4708368" cy="2075400"/>
          </a:xfrm>
          <a:prstGeom prst="rect">
            <a:avLst/>
          </a:prstGeom>
          <a:noFill/>
          <a:ln>
            <a:noFill/>
          </a:ln>
        </p:spPr>
      </p:pic>
      <p:sp>
        <p:nvSpPr>
          <p:cNvPr id="101" name="Google Shape;101;p14"/>
          <p:cNvSpPr txBox="1"/>
          <p:nvPr/>
        </p:nvSpPr>
        <p:spPr>
          <a:xfrm>
            <a:off x="-147600" y="5068133"/>
            <a:ext cx="12487200" cy="656800"/>
          </a:xfrm>
          <a:prstGeom prst="rect">
            <a:avLst/>
          </a:prstGeom>
          <a:noFill/>
          <a:ln>
            <a:noFill/>
          </a:ln>
        </p:spPr>
        <p:txBody>
          <a:bodyPr spcFirstLastPara="1" wrap="square" lIns="121900" tIns="121900" rIns="121900" bIns="121900" anchor="t" anchorCtr="0">
            <a:noAutofit/>
          </a:bodyPr>
          <a:lstStyle/>
          <a:p>
            <a:pPr algn="ctr">
              <a:buClr>
                <a:srgbClr val="000000"/>
              </a:buClr>
              <a:buSzPts val="2000"/>
            </a:pPr>
            <a:r>
              <a:rPr lang="en-GB" sz="4267" dirty="0">
                <a:solidFill>
                  <a:srgbClr val="C00000"/>
                </a:solidFill>
                <a:latin typeface="Arial"/>
                <a:ea typeface="Arial"/>
                <a:cs typeface="Arial"/>
                <a:sym typeface="Arial"/>
              </a:rPr>
              <a:t>A center for interdisciplinary research</a:t>
            </a:r>
            <a:endParaRPr sz="4267" dirty="0">
              <a:solidFill>
                <a:srgbClr val="C00000"/>
              </a:solidFill>
              <a:latin typeface="Arial"/>
              <a:ea typeface="Arial"/>
              <a:cs typeface="Arial"/>
              <a:sym typeface="Arial"/>
            </a:endParaRPr>
          </a:p>
        </p:txBody>
      </p:sp>
      <p:sp>
        <p:nvSpPr>
          <p:cNvPr id="102" name="Google Shape;102;p14"/>
          <p:cNvSpPr txBox="1"/>
          <p:nvPr/>
        </p:nvSpPr>
        <p:spPr>
          <a:xfrm>
            <a:off x="11574800" y="6365601"/>
            <a:ext cx="617200" cy="492402"/>
          </a:xfrm>
          <a:prstGeom prst="rect">
            <a:avLst/>
          </a:prstGeom>
          <a:noFill/>
          <a:ln>
            <a:noFill/>
          </a:ln>
        </p:spPr>
        <p:txBody>
          <a:bodyPr spcFirstLastPara="1" wrap="square" lIns="121900" tIns="121900" rIns="121900" bIns="121900" anchor="t" anchorCtr="0">
            <a:spAutoFit/>
          </a:bodyPr>
          <a:lstStyle/>
          <a:p>
            <a:r>
              <a:rPr lang="en-GB" sz="1600">
                <a:solidFill>
                  <a:srgbClr val="FFFFFF"/>
                </a:solidFill>
                <a:latin typeface="Calibri"/>
                <a:ea typeface="Calibri"/>
                <a:cs typeface="Calibri"/>
                <a:sym typeface="Calibri"/>
              </a:rPr>
              <a:t>2</a:t>
            </a:r>
            <a:endParaRPr sz="1600">
              <a:solidFill>
                <a:srgbClr val="FFFFFF"/>
              </a:solidFill>
              <a:latin typeface="Calibri"/>
              <a:ea typeface="Calibri"/>
              <a:cs typeface="Calibri"/>
              <a:sym typeface="Calibri"/>
            </a:endParaRPr>
          </a:p>
        </p:txBody>
      </p:sp>
      <p:pic>
        <p:nvPicPr>
          <p:cNvPr id="103" name="Google Shape;103;p14"/>
          <p:cNvPicPr preferRelativeResize="0"/>
          <p:nvPr/>
        </p:nvPicPr>
        <p:blipFill rotWithShape="1">
          <a:blip r:embed="rId4">
            <a:alphaModFix/>
          </a:blip>
          <a:srcRect/>
          <a:stretch/>
        </p:blipFill>
        <p:spPr>
          <a:xfrm>
            <a:off x="11173896" y="277827"/>
            <a:ext cx="676264" cy="65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A276-284A-4728-9F33-8438D4DC283A}"/>
              </a:ext>
            </a:extLst>
          </p:cNvPr>
          <p:cNvSpPr>
            <a:spLocks noGrp="1"/>
          </p:cNvSpPr>
          <p:nvPr>
            <p:ph type="ctrTitle"/>
          </p:nvPr>
        </p:nvSpPr>
        <p:spPr>
          <a:xfrm>
            <a:off x="2204188" y="2413472"/>
            <a:ext cx="7783623" cy="2031055"/>
          </a:xfrm>
        </p:spPr>
        <p:txBody>
          <a:bodyPr>
            <a:normAutofit fontScale="90000"/>
          </a:bodyPr>
          <a:lstStyle/>
          <a:p>
            <a:pPr algn="ctr"/>
            <a:r>
              <a:rPr lang="en-IN" dirty="0">
                <a:solidFill>
                  <a:srgbClr val="FFFFFF"/>
                </a:solidFill>
                <a:latin typeface="Algerian" panose="04020705040A02060702" pitchFamily="82" charset="0"/>
              </a:rPr>
              <a:t>“ROBOTIC ARM POWERED BY EMG”</a:t>
            </a:r>
          </a:p>
        </p:txBody>
      </p:sp>
      <p:sp>
        <p:nvSpPr>
          <p:cNvPr id="3" name="Subtitle 2">
            <a:extLst>
              <a:ext uri="{FF2B5EF4-FFF2-40B4-BE49-F238E27FC236}">
                <a16:creationId xmlns:a16="http://schemas.microsoft.com/office/drawing/2014/main" id="{AACCAD02-01B8-49AF-82FE-17B62FCF0BFC}"/>
              </a:ext>
            </a:extLst>
          </p:cNvPr>
          <p:cNvSpPr>
            <a:spLocks noGrp="1"/>
          </p:cNvSpPr>
          <p:nvPr>
            <p:ph type="subTitle" idx="1"/>
          </p:nvPr>
        </p:nvSpPr>
        <p:spPr>
          <a:xfrm>
            <a:off x="6266870" y="5958725"/>
            <a:ext cx="45719" cy="131522"/>
          </a:xfrm>
        </p:spPr>
        <p:txBody>
          <a:bodyPr>
            <a:normAutofit fontScale="25000" lnSpcReduction="20000"/>
          </a:bodyPr>
          <a:lstStyle/>
          <a:p>
            <a:r>
              <a:rPr lang="en-IN" dirty="0">
                <a:solidFill>
                  <a:srgbClr val="FFFFFF"/>
                </a:solidFill>
              </a:rPr>
              <a:t>1</a:t>
            </a:r>
          </a:p>
        </p:txBody>
      </p:sp>
      <p:pic>
        <p:nvPicPr>
          <p:cNvPr id="5" name="Picture 4">
            <a:extLst>
              <a:ext uri="{FF2B5EF4-FFF2-40B4-BE49-F238E27FC236}">
                <a16:creationId xmlns:a16="http://schemas.microsoft.com/office/drawing/2014/main" id="{ACA7170F-C4E9-4AF1-B83C-B9D5F88635B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82" b="89834" l="6905" r="91905">
                        <a14:foregroundMark x1="15833" y1="70980" x2="16429" y2="56562"/>
                        <a14:foregroundMark x1="16429" y1="56562" x2="7738" y2="48799"/>
                        <a14:foregroundMark x1="15238" y1="71165" x2="6905" y2="62847"/>
                        <a14:foregroundMark x1="6905" y1="62847" x2="7262" y2="62107"/>
                        <a14:foregroundMark x1="41667" y1="44917" x2="49048" y2="40111"/>
                        <a14:foregroundMark x1="51310" y1="37708" x2="57738" y2="33641"/>
                        <a14:foregroundMark x1="50119" y1="83734" x2="50000" y2="78558"/>
                        <a14:foregroundMark x1="91786" y1="48799" x2="91905" y2="43068"/>
                      </a14:backgroundRemoval>
                    </a14:imgEffect>
                  </a14:imgLayer>
                </a14:imgProps>
              </a:ext>
              <a:ext uri="{28A0092B-C50C-407E-A947-70E740481C1C}">
                <a14:useLocalDpi xmlns:a14="http://schemas.microsoft.com/office/drawing/2010/main" val="0"/>
              </a:ext>
            </a:extLst>
          </a:blip>
          <a:stretch>
            <a:fillRect/>
          </a:stretch>
        </p:blipFill>
        <p:spPr>
          <a:xfrm>
            <a:off x="0" y="229636"/>
            <a:ext cx="3043403" cy="1960096"/>
          </a:xfrm>
          <a:prstGeom prst="rect">
            <a:avLst/>
          </a:prstGeom>
        </p:spPr>
      </p:pic>
      <p:pic>
        <p:nvPicPr>
          <p:cNvPr id="7" name="Picture 6">
            <a:extLst>
              <a:ext uri="{FF2B5EF4-FFF2-40B4-BE49-F238E27FC236}">
                <a16:creationId xmlns:a16="http://schemas.microsoft.com/office/drawing/2014/main" id="{5BA03402-78BA-467D-BAFE-7F4581FB960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577" b="89577" l="7173" r="98523">
                        <a14:foregroundMark x1="86076" y1="34366" x2="88397" y2="23380"/>
                        <a14:foregroundMark x1="92827" y1="21972" x2="98734" y2="17465"/>
                      </a14:backgroundRemoval>
                    </a14:imgEffect>
                  </a14:imgLayer>
                </a14:imgProps>
              </a:ext>
              <a:ext uri="{28A0092B-C50C-407E-A947-70E740481C1C}">
                <a14:useLocalDpi xmlns:a14="http://schemas.microsoft.com/office/drawing/2010/main" val="0"/>
              </a:ext>
            </a:extLst>
          </a:blip>
          <a:stretch>
            <a:fillRect/>
          </a:stretch>
        </p:blipFill>
        <p:spPr>
          <a:xfrm>
            <a:off x="7677150" y="3960576"/>
            <a:ext cx="4514850" cy="3381375"/>
          </a:xfrm>
          <a:prstGeom prst="rect">
            <a:avLst/>
          </a:prstGeom>
        </p:spPr>
      </p:pic>
    </p:spTree>
    <p:extLst>
      <p:ext uri="{BB962C8B-B14F-4D97-AF65-F5344CB8AC3E}">
        <p14:creationId xmlns:p14="http://schemas.microsoft.com/office/powerpoint/2010/main" val="308437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EC43-86CE-4C81-9341-912B10D0ABC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532EE8F-868E-49E9-9518-2E79402D77AB}"/>
              </a:ext>
            </a:extLst>
          </p:cNvPr>
          <p:cNvSpPr>
            <a:spLocks noGrp="1"/>
          </p:cNvSpPr>
          <p:nvPr>
            <p:ph idx="1"/>
          </p:nvPr>
        </p:nvSpPr>
        <p:spPr>
          <a:xfrm>
            <a:off x="838200" y="1690688"/>
            <a:ext cx="10515600" cy="4486275"/>
          </a:xfrm>
        </p:spPr>
        <p:txBody>
          <a:bodyPr>
            <a:normAutofit fontScale="92500"/>
          </a:bodyPr>
          <a:lstStyle/>
          <a:p>
            <a:r>
              <a:rPr lang="en-US" sz="2200" dirty="0">
                <a:effectLst/>
                <a:latin typeface="Times New Roman" panose="02020603050405020304" pitchFamily="18" charset="0"/>
                <a:ea typeface="Times New Roman" panose="02020603050405020304" pitchFamily="18" charset="0"/>
                <a:cs typeface="Helvetica Neue"/>
              </a:rPr>
              <a:t>There is no commercially available solution for the paralyzed. The prosthetic limbs available for the amputees in the market are too expensive and only available in developed countries. With our project, we provide an affordable solution for the upper limb amputees. </a:t>
            </a:r>
            <a:endParaRPr lang="en-IN" sz="2200" dirty="0">
              <a:effectLst/>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cs typeface="Helvetica Neue"/>
              </a:rPr>
              <a:t>We made cardboard cutout of an arm, with sufficient space to accommodate the required circuitry within the cardboard model itself to eliminate the hassle of wires. </a:t>
            </a:r>
          </a:p>
          <a:p>
            <a:r>
              <a:rPr lang="en-US" sz="2200" dirty="0">
                <a:effectLst/>
                <a:latin typeface="Times New Roman" panose="02020603050405020304" pitchFamily="18" charset="0"/>
                <a:ea typeface="Times New Roman" panose="02020603050405020304" pitchFamily="18" charset="0"/>
                <a:cs typeface="Helvetica Neue"/>
              </a:rPr>
              <a:t>Using a cardboard model also helped us to greatly reduce the overall cost of the project without compromising on the durability of the model. </a:t>
            </a:r>
          </a:p>
          <a:p>
            <a:r>
              <a:rPr lang="en-US" sz="2200" dirty="0">
                <a:effectLst/>
                <a:latin typeface="Times New Roman" panose="02020603050405020304" pitchFamily="18" charset="0"/>
                <a:ea typeface="Times New Roman" panose="02020603050405020304" pitchFamily="18" charset="0"/>
                <a:cs typeface="Helvetica Neue"/>
              </a:rPr>
              <a:t>The cardboard arm contains a breadboard on the side, which is used to provide the necessary connections between the arm, servo motors, Arduino board, and the EMG sensor. </a:t>
            </a:r>
          </a:p>
          <a:p>
            <a:r>
              <a:rPr lang="en-US" sz="2200" dirty="0">
                <a:effectLst/>
                <a:latin typeface="Times New Roman" panose="02020603050405020304" pitchFamily="18" charset="0"/>
                <a:ea typeface="Times New Roman" panose="02020603050405020304" pitchFamily="18" charset="0"/>
                <a:cs typeface="Helvetica Neue"/>
              </a:rPr>
              <a:t>The motion of the fingers is controlled by strings wound over each finger, which are in turn connected to servo motors.</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31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940F-F3CD-4267-9400-8BECF029DCC1}"/>
              </a:ext>
            </a:extLst>
          </p:cNvPr>
          <p:cNvSpPr>
            <a:spLocks noGrp="1"/>
          </p:cNvSpPr>
          <p:nvPr>
            <p:ph type="title"/>
          </p:nvPr>
        </p:nvSpPr>
        <p:spPr>
          <a:xfrm>
            <a:off x="646111" y="452718"/>
            <a:ext cx="9404723" cy="872499"/>
          </a:xfrm>
        </p:spPr>
        <p:txBody>
          <a:bodyPr/>
          <a:lstStyle/>
          <a:p>
            <a:r>
              <a:rPr lang="en-IN" dirty="0">
                <a:latin typeface="Algerian" panose="04020705040A02060702" pitchFamily="82" charset="0"/>
              </a:rPr>
              <a:t>CONNECTIONS:</a:t>
            </a:r>
          </a:p>
        </p:txBody>
      </p:sp>
      <p:sp>
        <p:nvSpPr>
          <p:cNvPr id="3" name="Text Placeholder 2">
            <a:extLst>
              <a:ext uri="{FF2B5EF4-FFF2-40B4-BE49-F238E27FC236}">
                <a16:creationId xmlns:a16="http://schemas.microsoft.com/office/drawing/2014/main" id="{5119F1AE-B5F0-426A-8ED7-30729E6FEB44}"/>
              </a:ext>
            </a:extLst>
          </p:cNvPr>
          <p:cNvSpPr>
            <a:spLocks noGrp="1"/>
          </p:cNvSpPr>
          <p:nvPr>
            <p:ph type="body" idx="1"/>
          </p:nvPr>
        </p:nvSpPr>
        <p:spPr>
          <a:xfrm>
            <a:off x="645560" y="1616868"/>
            <a:ext cx="4853540" cy="576262"/>
          </a:xfrm>
        </p:spPr>
        <p:txBody>
          <a:bodyPr/>
          <a:lstStyle/>
          <a:p>
            <a:r>
              <a:rPr lang="en-IN" dirty="0">
                <a:latin typeface="Arial Black" panose="020B0A04020102020204" pitchFamily="34" charset="0"/>
              </a:rPr>
              <a:t>ARDUINO TO EMG SENSOR</a:t>
            </a:r>
          </a:p>
        </p:txBody>
      </p:sp>
      <p:sp>
        <p:nvSpPr>
          <p:cNvPr id="5" name="Text Placeholder 4">
            <a:extLst>
              <a:ext uri="{FF2B5EF4-FFF2-40B4-BE49-F238E27FC236}">
                <a16:creationId xmlns:a16="http://schemas.microsoft.com/office/drawing/2014/main" id="{AAFCB00B-C843-47EA-8FC4-A43E8B8817E8}"/>
              </a:ext>
            </a:extLst>
          </p:cNvPr>
          <p:cNvSpPr>
            <a:spLocks noGrp="1"/>
          </p:cNvSpPr>
          <p:nvPr>
            <p:ph type="body" sz="quarter" idx="3"/>
          </p:nvPr>
        </p:nvSpPr>
        <p:spPr>
          <a:xfrm>
            <a:off x="6317895" y="1593626"/>
            <a:ext cx="5195957" cy="576262"/>
          </a:xfrm>
        </p:spPr>
        <p:txBody>
          <a:bodyPr/>
          <a:lstStyle/>
          <a:p>
            <a:r>
              <a:rPr lang="en-IN" dirty="0">
                <a:latin typeface="Arial Black" panose="020B0A04020102020204" pitchFamily="34" charset="0"/>
              </a:rPr>
              <a:t>ARDUINO TO SERVO MOTORS</a:t>
            </a:r>
          </a:p>
        </p:txBody>
      </p:sp>
      <p:pic>
        <p:nvPicPr>
          <p:cNvPr id="7" name="Content Placeholder 6">
            <a:extLst>
              <a:ext uri="{FF2B5EF4-FFF2-40B4-BE49-F238E27FC236}">
                <a16:creationId xmlns:a16="http://schemas.microsoft.com/office/drawing/2014/main" id="{92CBDB98-06DC-4770-B01C-747A0E654E64}"/>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45560" y="2474688"/>
            <a:ext cx="4852987" cy="2597632"/>
          </a:xfrm>
          <a:prstGeom prst="rect">
            <a:avLst/>
          </a:prstGeom>
        </p:spPr>
      </p:pic>
      <p:pic>
        <p:nvPicPr>
          <p:cNvPr id="8" name="Content Placeholder 7">
            <a:extLst>
              <a:ext uri="{FF2B5EF4-FFF2-40B4-BE49-F238E27FC236}">
                <a16:creationId xmlns:a16="http://schemas.microsoft.com/office/drawing/2014/main" id="{411C6C80-3B45-4759-A9E7-68F158025656}"/>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489381" y="2474687"/>
            <a:ext cx="4852988" cy="2597633"/>
          </a:xfrm>
          <a:prstGeom prst="rect">
            <a:avLst/>
          </a:prstGeom>
        </p:spPr>
      </p:pic>
      <p:sp>
        <p:nvSpPr>
          <p:cNvPr id="9" name="Rectangle 8">
            <a:extLst>
              <a:ext uri="{FF2B5EF4-FFF2-40B4-BE49-F238E27FC236}">
                <a16:creationId xmlns:a16="http://schemas.microsoft.com/office/drawing/2014/main" id="{81DFEE59-F5C1-4F71-BCE6-C49492218BDF}"/>
              </a:ext>
            </a:extLst>
          </p:cNvPr>
          <p:cNvSpPr/>
          <p:nvPr/>
        </p:nvSpPr>
        <p:spPr>
          <a:xfrm>
            <a:off x="645008" y="5353878"/>
            <a:ext cx="4853539" cy="1051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a:t>
            </a:r>
            <a:r>
              <a:rPr lang="en-IN" b="1" dirty="0" err="1">
                <a:solidFill>
                  <a:schemeClr val="tx1"/>
                </a:solidFill>
                <a:latin typeface="Times New Roman" panose="02020603050405020304" pitchFamily="18" charset="0"/>
                <a:cs typeface="Times New Roman" panose="02020603050405020304" pitchFamily="18" charset="0"/>
              </a:rPr>
              <a:t>ve</a:t>
            </a:r>
            <a:r>
              <a:rPr lang="en-IN" b="1" dirty="0">
                <a:solidFill>
                  <a:schemeClr val="tx1"/>
                </a:solidFill>
                <a:latin typeface="Times New Roman" panose="02020603050405020304" pitchFamily="18" charset="0"/>
                <a:cs typeface="Times New Roman" panose="02020603050405020304" pitchFamily="18" charset="0"/>
              </a:rPr>
              <a:t> terminal of battery to +Vs pin of EMG</a:t>
            </a:r>
          </a:p>
          <a:p>
            <a:pPr marL="285750" indent="-285750">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a:t>
            </a:r>
            <a:r>
              <a:rPr lang="en-IN" b="1" dirty="0" err="1">
                <a:solidFill>
                  <a:schemeClr val="tx1"/>
                </a:solidFill>
                <a:latin typeface="Times New Roman" panose="02020603050405020304" pitchFamily="18" charset="0"/>
                <a:cs typeface="Times New Roman" panose="02020603050405020304" pitchFamily="18" charset="0"/>
              </a:rPr>
              <a:t>ve</a:t>
            </a:r>
            <a:r>
              <a:rPr lang="en-IN" b="1" dirty="0">
                <a:solidFill>
                  <a:schemeClr val="tx1"/>
                </a:solidFill>
                <a:latin typeface="Times New Roman" panose="02020603050405020304" pitchFamily="18" charset="0"/>
                <a:cs typeface="Times New Roman" panose="02020603050405020304" pitchFamily="18" charset="0"/>
              </a:rPr>
              <a:t> terminal of battery to –Vs pin of EMG</a:t>
            </a:r>
          </a:p>
          <a:p>
            <a:pPr marL="285750" indent="-285750">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Sig pin of EMG to any analogue pin </a:t>
            </a:r>
          </a:p>
          <a:p>
            <a:pPr marL="285750" indent="-285750">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GND of Arduino to GND of EMG</a:t>
            </a:r>
          </a:p>
        </p:txBody>
      </p:sp>
      <p:sp>
        <p:nvSpPr>
          <p:cNvPr id="10" name="Rectangle 9">
            <a:extLst>
              <a:ext uri="{FF2B5EF4-FFF2-40B4-BE49-F238E27FC236}">
                <a16:creationId xmlns:a16="http://schemas.microsoft.com/office/drawing/2014/main" id="{F87DD5BA-8C5E-4076-97B5-6DE656199ECB}"/>
              </a:ext>
            </a:extLst>
          </p:cNvPr>
          <p:cNvSpPr/>
          <p:nvPr/>
        </p:nvSpPr>
        <p:spPr>
          <a:xfrm>
            <a:off x="6489381" y="5353878"/>
            <a:ext cx="4852987" cy="812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PWM pin of Arduino to Sig pin of Servo</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5V pin of Arduino to Source pin of Servo</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GND pin of Arduino to GND of Servo</a:t>
            </a:r>
          </a:p>
        </p:txBody>
      </p:sp>
    </p:spTree>
    <p:extLst>
      <p:ext uri="{BB962C8B-B14F-4D97-AF65-F5344CB8AC3E}">
        <p14:creationId xmlns:p14="http://schemas.microsoft.com/office/powerpoint/2010/main" val="15000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86BD-354B-478F-9FD7-CF724346D454}"/>
              </a:ext>
            </a:extLst>
          </p:cNvPr>
          <p:cNvSpPr>
            <a:spLocks noGrp="1"/>
          </p:cNvSpPr>
          <p:nvPr>
            <p:ph type="title"/>
          </p:nvPr>
        </p:nvSpPr>
        <p:spPr>
          <a:xfrm>
            <a:off x="646111" y="452717"/>
            <a:ext cx="9404723" cy="6173369"/>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Working is simple : Based on our muscle movement, the sensor will decide weather a servo motor should rotate or not.</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These servo motors are used for movement of the fingers.</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Most of the wiring is for connecting electrode to our arm which can be covered by our shirt.</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Our model is working effectively even for kids.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Working video was done by connecting the electrodes to a 6</a:t>
            </a:r>
            <a:r>
              <a:rPr lang="en-IN" sz="2800" baseline="30000" dirty="0">
                <a:latin typeface="Times New Roman" panose="02020603050405020304" pitchFamily="18" charset="0"/>
                <a:cs typeface="Times New Roman" panose="02020603050405020304" pitchFamily="18" charset="0"/>
              </a:rPr>
              <a:t>th</a:t>
            </a:r>
            <a:r>
              <a:rPr lang="en-IN" sz="2800" dirty="0">
                <a:latin typeface="Times New Roman" panose="02020603050405020304" pitchFamily="18" charset="0"/>
                <a:cs typeface="Times New Roman" panose="02020603050405020304" pitchFamily="18" charset="0"/>
              </a:rPr>
              <a:t> class kid.</a:t>
            </a:r>
          </a:p>
        </p:txBody>
      </p:sp>
    </p:spTree>
    <p:extLst>
      <p:ext uri="{BB962C8B-B14F-4D97-AF65-F5344CB8AC3E}">
        <p14:creationId xmlns:p14="http://schemas.microsoft.com/office/powerpoint/2010/main" val="312700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A82E-1962-4713-B002-1921AA667568}"/>
              </a:ext>
            </a:extLst>
          </p:cNvPr>
          <p:cNvSpPr>
            <a:spLocks noGrp="1"/>
          </p:cNvSpPr>
          <p:nvPr>
            <p:ph type="title"/>
          </p:nvPr>
        </p:nvSpPr>
        <p:spPr>
          <a:xfrm>
            <a:off x="646111" y="452718"/>
            <a:ext cx="9404723" cy="925508"/>
          </a:xfrm>
        </p:spPr>
        <p:txBody>
          <a:bodyPr/>
          <a:lstStyle/>
          <a:p>
            <a:r>
              <a:rPr lang="en-IN" dirty="0">
                <a:latin typeface="Algerian" panose="04020705040A02060702" pitchFamily="82" charset="0"/>
              </a:rPr>
              <a:t>WORKING MODEL :</a:t>
            </a:r>
          </a:p>
        </p:txBody>
      </p:sp>
      <p:pic>
        <p:nvPicPr>
          <p:cNvPr id="4" name="WhatsApp Video 2021-02-13 at 10.56.57 AM">
            <a:hlinkClick r:id="" action="ppaction://media"/>
            <a:extLst>
              <a:ext uri="{FF2B5EF4-FFF2-40B4-BE49-F238E27FC236}">
                <a16:creationId xmlns:a16="http://schemas.microsoft.com/office/drawing/2014/main" id="{BCF11907-F3CF-4F89-9ED4-28A693AFCAC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lum bright="20000" contrast="20000"/>
          </a:blip>
          <a:stretch>
            <a:fillRect/>
          </a:stretch>
        </p:blipFill>
        <p:spPr>
          <a:xfrm>
            <a:off x="1776966" y="1669774"/>
            <a:ext cx="7627937" cy="4195762"/>
          </a:xfrm>
        </p:spPr>
      </p:pic>
    </p:spTree>
    <p:extLst>
      <p:ext uri="{BB962C8B-B14F-4D97-AF65-F5344CB8AC3E}">
        <p14:creationId xmlns:p14="http://schemas.microsoft.com/office/powerpoint/2010/main" val="15851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51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F1297B-8AF2-49C7-9732-F29BFF7637D3}"/>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81188" y="1905959"/>
            <a:ext cx="10429623" cy="3046081"/>
          </a:xfrm>
          <a:prstGeom prst="rect">
            <a:avLst/>
          </a:prstGeom>
        </p:spPr>
      </p:pic>
    </p:spTree>
    <p:extLst>
      <p:ext uri="{BB962C8B-B14F-4D97-AF65-F5344CB8AC3E}">
        <p14:creationId xmlns:p14="http://schemas.microsoft.com/office/powerpoint/2010/main" val="3888373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TotalTime>
  <Words>352</Words>
  <Application>Microsoft Office PowerPoint</Application>
  <PresentationFormat>Widescreen</PresentationFormat>
  <Paragraphs>29</Paragraphs>
  <Slides>8</Slides>
  <Notes>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Arial Black</vt:lpstr>
      <vt:lpstr>Calibri</vt:lpstr>
      <vt:lpstr>Century Gothic</vt:lpstr>
      <vt:lpstr>Libre Baskerville</vt:lpstr>
      <vt:lpstr>Times New Roman</vt:lpstr>
      <vt:lpstr>Wingdings 3</vt:lpstr>
      <vt:lpstr>Ion</vt:lpstr>
      <vt:lpstr>PowerPoint Presentation</vt:lpstr>
      <vt:lpstr>PowerPoint Presentation</vt:lpstr>
      <vt:lpstr>“ROBOTIC ARM POWERED BY EMG”</vt:lpstr>
      <vt:lpstr>ABSTRACT:</vt:lpstr>
      <vt:lpstr>CONNECTIONS:</vt:lpstr>
      <vt:lpstr>Working is simple : Based on our muscle movement, the sensor will decide weather a servo motor should rotate or not.  These servo motors are used for movement of the fingers.  Most of the wiring is for connecting electrode to our arm which can be covered by our shirt.  Our model is working effectively even for kids.   Working video was done by connecting the electrodes to a 6th class kid.</vt:lpstr>
      <vt:lpstr>WORKING MODEL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ARM POWERED BY EMG”</dc:title>
  <dc:creator>Sri Krishna Kireeti Ganeshna</dc:creator>
  <cp:lastModifiedBy>Sri Krishna Kireeti Ganeshna</cp:lastModifiedBy>
  <cp:revision>8</cp:revision>
  <dcterms:created xsi:type="dcterms:W3CDTF">2021-02-17T14:44:46Z</dcterms:created>
  <dcterms:modified xsi:type="dcterms:W3CDTF">2021-02-19T04:51:44Z</dcterms:modified>
</cp:coreProperties>
</file>