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5" r:id="rId2"/>
  </p:sldMasterIdLst>
  <p:notesMasterIdLst>
    <p:notesMasterId r:id="rId102"/>
  </p:notesMasterIdLst>
  <p:sldIdLst>
    <p:sldId id="277" r:id="rId3"/>
    <p:sldId id="686" r:id="rId4"/>
    <p:sldId id="687" r:id="rId5"/>
    <p:sldId id="703" r:id="rId6"/>
    <p:sldId id="704" r:id="rId7"/>
    <p:sldId id="706" r:id="rId8"/>
    <p:sldId id="705" r:id="rId9"/>
    <p:sldId id="689" r:id="rId10"/>
    <p:sldId id="690" r:id="rId11"/>
    <p:sldId id="691" r:id="rId12"/>
    <p:sldId id="692" r:id="rId13"/>
    <p:sldId id="693" r:id="rId14"/>
    <p:sldId id="694" r:id="rId15"/>
    <p:sldId id="695" r:id="rId16"/>
    <p:sldId id="709" r:id="rId17"/>
    <p:sldId id="711" r:id="rId18"/>
    <p:sldId id="696" r:id="rId19"/>
    <p:sldId id="710" r:id="rId20"/>
    <p:sldId id="697" r:id="rId21"/>
    <p:sldId id="698" r:id="rId22"/>
    <p:sldId id="699" r:id="rId23"/>
    <p:sldId id="707" r:id="rId24"/>
    <p:sldId id="708" r:id="rId25"/>
    <p:sldId id="712" r:id="rId26"/>
    <p:sldId id="700" r:id="rId27"/>
    <p:sldId id="701" r:id="rId28"/>
    <p:sldId id="702" r:id="rId29"/>
    <p:sldId id="713" r:id="rId30"/>
    <p:sldId id="726" r:id="rId31"/>
    <p:sldId id="714" r:id="rId32"/>
    <p:sldId id="727" r:id="rId33"/>
    <p:sldId id="715" r:id="rId34"/>
    <p:sldId id="716" r:id="rId35"/>
    <p:sldId id="728" r:id="rId36"/>
    <p:sldId id="731" r:id="rId37"/>
    <p:sldId id="729" r:id="rId38"/>
    <p:sldId id="732" r:id="rId39"/>
    <p:sldId id="733" r:id="rId40"/>
    <p:sldId id="717" r:id="rId41"/>
    <p:sldId id="744" r:id="rId42"/>
    <p:sldId id="745" r:id="rId43"/>
    <p:sldId id="746" r:id="rId44"/>
    <p:sldId id="747" r:id="rId45"/>
    <p:sldId id="748" r:id="rId46"/>
    <p:sldId id="718" r:id="rId47"/>
    <p:sldId id="742" r:id="rId48"/>
    <p:sldId id="736" r:id="rId49"/>
    <p:sldId id="738" r:id="rId50"/>
    <p:sldId id="734" r:id="rId51"/>
    <p:sldId id="737" r:id="rId52"/>
    <p:sldId id="739" r:id="rId53"/>
    <p:sldId id="735" r:id="rId54"/>
    <p:sldId id="749" r:id="rId55"/>
    <p:sldId id="740" r:id="rId56"/>
    <p:sldId id="743" r:id="rId57"/>
    <p:sldId id="721" r:id="rId58"/>
    <p:sldId id="722" r:id="rId59"/>
    <p:sldId id="750" r:id="rId60"/>
    <p:sldId id="751" r:id="rId61"/>
    <p:sldId id="752" r:id="rId62"/>
    <p:sldId id="753" r:id="rId63"/>
    <p:sldId id="754" r:id="rId64"/>
    <p:sldId id="758" r:id="rId65"/>
    <p:sldId id="755" r:id="rId66"/>
    <p:sldId id="756" r:id="rId67"/>
    <p:sldId id="757" r:id="rId68"/>
    <p:sldId id="764" r:id="rId69"/>
    <p:sldId id="765" r:id="rId70"/>
    <p:sldId id="759" r:id="rId71"/>
    <p:sldId id="760" r:id="rId72"/>
    <p:sldId id="761" r:id="rId73"/>
    <p:sldId id="767" r:id="rId74"/>
    <p:sldId id="778" r:id="rId75"/>
    <p:sldId id="779" r:id="rId76"/>
    <p:sldId id="780" r:id="rId77"/>
    <p:sldId id="781" r:id="rId78"/>
    <p:sldId id="762" r:id="rId79"/>
    <p:sldId id="763" r:id="rId80"/>
    <p:sldId id="766" r:id="rId81"/>
    <p:sldId id="768" r:id="rId82"/>
    <p:sldId id="806" r:id="rId83"/>
    <p:sldId id="772" r:id="rId84"/>
    <p:sldId id="769" r:id="rId85"/>
    <p:sldId id="776" r:id="rId86"/>
    <p:sldId id="777" r:id="rId87"/>
    <p:sldId id="782" r:id="rId88"/>
    <p:sldId id="783" r:id="rId89"/>
    <p:sldId id="784" r:id="rId90"/>
    <p:sldId id="785" r:id="rId91"/>
    <p:sldId id="786" r:id="rId92"/>
    <p:sldId id="787" r:id="rId93"/>
    <p:sldId id="788" r:id="rId94"/>
    <p:sldId id="789" r:id="rId95"/>
    <p:sldId id="790" r:id="rId96"/>
    <p:sldId id="791" r:id="rId97"/>
    <p:sldId id="792" r:id="rId98"/>
    <p:sldId id="793" r:id="rId99"/>
    <p:sldId id="794" r:id="rId100"/>
    <p:sldId id="795"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300"/>
    <a:srgbClr val="0000FF"/>
    <a:srgbClr val="FDB5BA"/>
    <a:srgbClr val="FB6FCC"/>
    <a:srgbClr val="FFFFCC"/>
    <a:srgbClr val="D6009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397" autoAdjust="0"/>
    <p:restoredTop sz="94660"/>
  </p:normalViewPr>
  <p:slideViewPr>
    <p:cSldViewPr>
      <p:cViewPr>
        <p:scale>
          <a:sx n="70" d="100"/>
          <a:sy n="70" d="100"/>
        </p:scale>
        <p:origin x="-1266"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3A386F-98BA-4470-9B26-1B953089011E}" type="datetimeFigureOut">
              <a:rPr lang="en-US" smtClean="0"/>
              <a:pPr/>
              <a:t>7/21/2023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417875-4B71-4EA1-9F45-455E0F1A61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Line 4"/>
          <p:cNvSpPr>
            <a:spLocks noChangeShapeType="1"/>
          </p:cNvSpPr>
          <p:nvPr/>
        </p:nvSpPr>
        <p:spPr bwMode="auto">
          <a:xfrm>
            <a:off x="0" y="908050"/>
            <a:ext cx="9144000" cy="0"/>
          </a:xfrm>
          <a:prstGeom prst="line">
            <a:avLst/>
          </a:prstGeom>
          <a:noFill/>
          <a:ln w="12700">
            <a:solidFill>
              <a:srgbClr val="003366"/>
            </a:solidFill>
            <a:round/>
            <a:headEnd/>
            <a:tailEnd/>
          </a:ln>
        </p:spPr>
        <p:txBody>
          <a:bodyPr>
            <a:spAutoFit/>
          </a:bodyPr>
          <a:lstStyle/>
          <a:p>
            <a:pPr fontAlgn="base">
              <a:spcBef>
                <a:spcPct val="0"/>
              </a:spcBef>
              <a:spcAft>
                <a:spcPct val="0"/>
              </a:spcAft>
            </a:pPr>
            <a:endParaRPr lang="en-US" sz="2400">
              <a:solidFill>
                <a:srgbClr val="000000"/>
              </a:solidFill>
              <a:ea typeface="MS PGothic" pitchFamily="34" charset="-128"/>
            </a:endParaRPr>
          </a:p>
        </p:txBody>
      </p:sp>
      <p:sp>
        <p:nvSpPr>
          <p:cNvPr id="5" name="Line 5"/>
          <p:cNvSpPr>
            <a:spLocks noChangeShapeType="1"/>
          </p:cNvSpPr>
          <p:nvPr/>
        </p:nvSpPr>
        <p:spPr bwMode="auto">
          <a:xfrm>
            <a:off x="0" y="6381750"/>
            <a:ext cx="9144000" cy="0"/>
          </a:xfrm>
          <a:prstGeom prst="line">
            <a:avLst/>
          </a:prstGeom>
          <a:noFill/>
          <a:ln w="12700">
            <a:solidFill>
              <a:srgbClr val="003366"/>
            </a:solidFill>
            <a:round/>
            <a:headEnd/>
            <a:tailEnd/>
          </a:ln>
        </p:spPr>
        <p:txBody>
          <a:bodyPr>
            <a:spAutoFit/>
          </a:bodyPr>
          <a:lstStyle/>
          <a:p>
            <a:pPr fontAlgn="base">
              <a:spcBef>
                <a:spcPct val="0"/>
              </a:spcBef>
              <a:spcAft>
                <a:spcPct val="0"/>
              </a:spcAft>
            </a:pPr>
            <a:endParaRPr lang="en-US" sz="2400">
              <a:solidFill>
                <a:srgbClr val="000000"/>
              </a:solidFill>
              <a:ea typeface="MS PGothic" pitchFamily="34" charset="-128"/>
            </a:endParaRPr>
          </a:p>
        </p:txBody>
      </p:sp>
      <p:sp>
        <p:nvSpPr>
          <p:cNvPr id="6" name="Text Box 6"/>
          <p:cNvSpPr txBox="1">
            <a:spLocks noChangeArrowheads="1"/>
          </p:cNvSpPr>
          <p:nvPr/>
        </p:nvSpPr>
        <p:spPr bwMode="auto">
          <a:xfrm>
            <a:off x="8172450" y="6381750"/>
            <a:ext cx="971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ea typeface="MS PGothic" pitchFamily="34" charset="-128"/>
              </a:defRPr>
            </a:lvl1pPr>
            <a:lvl2pPr marL="742950" indent="-285750" eaLnBrk="0" hangingPunct="0">
              <a:defRPr sz="2400">
                <a:solidFill>
                  <a:schemeClr val="tx1"/>
                </a:solidFill>
                <a:latin typeface="Verdana" pitchFamily="34" charset="0"/>
                <a:ea typeface="MS PGothic" pitchFamily="34" charset="-128"/>
              </a:defRPr>
            </a:lvl2pPr>
            <a:lvl3pPr marL="1143000" indent="-228600" eaLnBrk="0" hangingPunct="0">
              <a:defRPr sz="2400">
                <a:solidFill>
                  <a:schemeClr val="tx1"/>
                </a:solidFill>
                <a:latin typeface="Verdana" pitchFamily="34" charset="0"/>
                <a:ea typeface="MS PGothic" pitchFamily="34" charset="-128"/>
              </a:defRPr>
            </a:lvl3pPr>
            <a:lvl4pPr marL="1600200" indent="-228600" eaLnBrk="0" hangingPunct="0">
              <a:defRPr sz="2400">
                <a:solidFill>
                  <a:schemeClr val="tx1"/>
                </a:solidFill>
                <a:latin typeface="Verdana" pitchFamily="34" charset="0"/>
                <a:ea typeface="MS PGothic" pitchFamily="34" charset="-128"/>
              </a:defRPr>
            </a:lvl4pPr>
            <a:lvl5pPr marL="2057400" indent="-228600" eaLnBrk="0" hangingPunct="0">
              <a:defRPr sz="2400">
                <a:solidFill>
                  <a:schemeClr val="tx1"/>
                </a:solidFill>
                <a:latin typeface="Verdana"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eaLnBrk="1" fontAlgn="base" hangingPunct="1">
              <a:spcBef>
                <a:spcPct val="0"/>
              </a:spcBef>
              <a:spcAft>
                <a:spcPct val="0"/>
              </a:spcAft>
              <a:defRPr/>
            </a:pPr>
            <a:r>
              <a:rPr lang="en-US" sz="1800">
                <a:solidFill>
                  <a:srgbClr val="000000"/>
                </a:solidFill>
              </a:rPr>
              <a:t>4.</a:t>
            </a:r>
            <a:fld id="{A4D8825C-5A9A-48B3-BE1F-D662C8F0482A}" type="slidenum">
              <a:rPr lang="en-US" sz="1800" smtClean="0">
                <a:solidFill>
                  <a:srgbClr val="000000"/>
                </a:solidFill>
              </a:rPr>
              <a:pPr algn="ctr" eaLnBrk="1" fontAlgn="base" hangingPunct="1">
                <a:spcBef>
                  <a:spcPct val="0"/>
                </a:spcBef>
                <a:spcAft>
                  <a:spcPct val="0"/>
                </a:spcAft>
                <a:defRPr/>
              </a:pPr>
              <a:t>‹#›</a:t>
            </a:fld>
            <a:endParaRPr lang="de-DE" sz="1800">
              <a:solidFill>
                <a:srgbClr val="000000"/>
              </a:solidFill>
            </a:endParaRPr>
          </a:p>
        </p:txBody>
      </p:sp>
      <p:sp>
        <p:nvSpPr>
          <p:cNvPr id="313346" name="Rectangle 2"/>
          <p:cNvSpPr>
            <a:spLocks noGrp="1" noChangeArrowheads="1"/>
          </p:cNvSpPr>
          <p:nvPr>
            <p:ph type="ctrTitle"/>
          </p:nvPr>
        </p:nvSpPr>
        <p:spPr>
          <a:xfrm>
            <a:off x="685800" y="2130425"/>
            <a:ext cx="7772400" cy="1470025"/>
          </a:xfrm>
        </p:spPr>
        <p:txBody>
          <a:bodyPr/>
          <a:lstStyle>
            <a:lvl1pPr>
              <a:defRPr b="1"/>
            </a:lvl1pPr>
          </a:lstStyle>
          <a:p>
            <a:r>
              <a:rPr lang="en-US"/>
              <a:t>Titelmasterformat durch Klicken bearbeiten</a:t>
            </a:r>
          </a:p>
        </p:txBody>
      </p:sp>
      <p:sp>
        <p:nvSpPr>
          <p:cNvPr id="313347" name="Rectangle 3"/>
          <p:cNvSpPr>
            <a:spLocks noGrp="1" noChangeArrowheads="1"/>
          </p:cNvSpPr>
          <p:nvPr>
            <p:ph type="subTitle" idx="1"/>
          </p:nvPr>
        </p:nvSpPr>
        <p:spPr>
          <a:xfrm>
            <a:off x="684213" y="3860800"/>
            <a:ext cx="6400800" cy="1752600"/>
          </a:xfrm>
        </p:spPr>
        <p:txBody>
          <a:bodyPr/>
          <a:lstStyle>
            <a:lvl1pPr marL="0" indent="0">
              <a:buFontTx/>
              <a:buNone/>
              <a:defRPr/>
            </a:lvl1pPr>
          </a:lstStyle>
          <a:p>
            <a:r>
              <a:rPr lang="en-US"/>
              <a:t>Formatvorlage des Untertitelmasters durch Klicken bearbeiten</a:t>
            </a:r>
          </a:p>
        </p:txBody>
      </p:sp>
      <p:sp>
        <p:nvSpPr>
          <p:cNvPr id="7" name="Rectangle 6"/>
          <p:cNvSpPr>
            <a:spLocks noGrp="1" noChangeArrowheads="1"/>
          </p:cNvSpPr>
          <p:nvPr>
            <p:ph type="ftr" sz="quarter" idx="10"/>
          </p:nvPr>
        </p:nvSpPr>
        <p:spPr/>
        <p:txBody>
          <a:bodyPr/>
          <a:lstStyle>
            <a:lvl1pPr>
              <a:defRPr dirty="0" smtClean="0"/>
            </a:lvl1pPr>
          </a:lstStyle>
          <a:p>
            <a:pPr>
              <a:defRPr/>
            </a:pPr>
            <a:r>
              <a:rPr lang="en-US">
                <a:solidFill>
                  <a:srgbClr val="000000"/>
                </a:solidFill>
              </a:rPr>
              <a:t>Thanks to Prof. Dr.-</a:t>
            </a:r>
            <a:r>
              <a:rPr lang="en-US" err="1">
                <a:solidFill>
                  <a:srgbClr val="000000"/>
                </a:solidFill>
              </a:rPr>
              <a:t>Ing</a:t>
            </a:r>
            <a:r>
              <a:rPr lang="en-US">
                <a:solidFill>
                  <a:srgbClr val="000000"/>
                </a:solidFill>
              </a:rPr>
              <a:t>. </a:t>
            </a:r>
            <a:r>
              <a:rPr lang="en-US" err="1">
                <a:solidFill>
                  <a:srgbClr val="000000"/>
                </a:solidFill>
              </a:rPr>
              <a:t>Jochen</a:t>
            </a:r>
            <a:r>
              <a:rPr lang="en-US">
                <a:solidFill>
                  <a:srgbClr val="000000"/>
                </a:solidFill>
              </a:rPr>
              <a:t> H. Schiller for the slides  www.jochenschiller.de     MC - 2013</a:t>
            </a:r>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endParaRPr lang="en-US"/>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179388" y="981075"/>
            <a:ext cx="4316412" cy="5348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4648200" y="981075"/>
            <a:ext cx="4316413" cy="5348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endParaRPr lang="en-US"/>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Titelmasterformat durch Klicken bearbeiten</a:t>
            </a:r>
            <a:endParaRPr lang="en-US"/>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Titelmasterformat durch Klicken bearbeiten</a:t>
            </a:r>
            <a:endParaRPr lang="en-US"/>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69100" y="0"/>
            <a:ext cx="2195513" cy="6329363"/>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179388" y="0"/>
            <a:ext cx="6437312" cy="632936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type="txOverObj" preserve="1">
  <p:cSld name="Titel und Text über Inhalt">
    <p:spTree>
      <p:nvGrpSpPr>
        <p:cNvPr id="1" name=""/>
        <p:cNvGrpSpPr/>
        <p:nvPr/>
      </p:nvGrpSpPr>
      <p:grpSpPr>
        <a:xfrm>
          <a:off x="0" y="0"/>
          <a:ext cx="0" cy="0"/>
          <a:chOff x="0" y="0"/>
          <a:chExt cx="0" cy="0"/>
        </a:xfrm>
      </p:grpSpPr>
      <p:sp>
        <p:nvSpPr>
          <p:cNvPr id="2" name="Titel 1"/>
          <p:cNvSpPr>
            <a:spLocks noGrp="1"/>
          </p:cNvSpPr>
          <p:nvPr>
            <p:ph type="title"/>
          </p:nvPr>
        </p:nvSpPr>
        <p:spPr>
          <a:xfrm>
            <a:off x="179388" y="0"/>
            <a:ext cx="6048375" cy="835025"/>
          </a:xfrm>
        </p:spPr>
        <p:txBody>
          <a:bodyPr/>
          <a:lstStyle/>
          <a:p>
            <a:r>
              <a:rPr lang="de-DE"/>
              <a:t>Titelmasterformat durch Klicken bearbeiten</a:t>
            </a:r>
            <a:endParaRPr lang="en-US"/>
          </a:p>
        </p:txBody>
      </p:sp>
      <p:sp>
        <p:nvSpPr>
          <p:cNvPr id="3" name="Textplatzhalter 2"/>
          <p:cNvSpPr>
            <a:spLocks noGrp="1"/>
          </p:cNvSpPr>
          <p:nvPr>
            <p:ph type="body" sz="half" idx="1"/>
          </p:nvPr>
        </p:nvSpPr>
        <p:spPr>
          <a:xfrm>
            <a:off x="179388" y="981075"/>
            <a:ext cx="8785225" cy="259715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179388" y="3730625"/>
            <a:ext cx="8785225" cy="259873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el und vier Inhalte">
    <p:spTree>
      <p:nvGrpSpPr>
        <p:cNvPr id="1" name=""/>
        <p:cNvGrpSpPr/>
        <p:nvPr/>
      </p:nvGrpSpPr>
      <p:grpSpPr>
        <a:xfrm>
          <a:off x="0" y="0"/>
          <a:ext cx="0" cy="0"/>
          <a:chOff x="0" y="0"/>
          <a:chExt cx="0" cy="0"/>
        </a:xfrm>
      </p:grpSpPr>
      <p:sp>
        <p:nvSpPr>
          <p:cNvPr id="2" name="Titel 1"/>
          <p:cNvSpPr>
            <a:spLocks noGrp="1"/>
          </p:cNvSpPr>
          <p:nvPr>
            <p:ph type="title" sz="quarter"/>
          </p:nvPr>
        </p:nvSpPr>
        <p:spPr>
          <a:xfrm>
            <a:off x="179388" y="0"/>
            <a:ext cx="6048375" cy="835025"/>
          </a:xfrm>
        </p:spPr>
        <p:txBody>
          <a:bodyPr/>
          <a:lstStyle/>
          <a:p>
            <a:r>
              <a:rPr lang="de-DE"/>
              <a:t>Titelmasterformat durch Klicken bearbeiten</a:t>
            </a:r>
            <a:endParaRPr lang="en-US"/>
          </a:p>
        </p:txBody>
      </p:sp>
      <p:sp>
        <p:nvSpPr>
          <p:cNvPr id="3" name="Inhaltsplatzhalter 2"/>
          <p:cNvSpPr>
            <a:spLocks noGrp="1"/>
          </p:cNvSpPr>
          <p:nvPr>
            <p:ph sz="quarter" idx="1"/>
          </p:nvPr>
        </p:nvSpPr>
        <p:spPr>
          <a:xfrm>
            <a:off x="179388" y="981075"/>
            <a:ext cx="4316412" cy="259715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quarter" idx="2"/>
          </p:nvPr>
        </p:nvSpPr>
        <p:spPr>
          <a:xfrm>
            <a:off x="4648200" y="981075"/>
            <a:ext cx="4316413" cy="259715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Inhaltsplatzhalter 4"/>
          <p:cNvSpPr>
            <a:spLocks noGrp="1"/>
          </p:cNvSpPr>
          <p:nvPr>
            <p:ph sz="quarter" idx="3"/>
          </p:nvPr>
        </p:nvSpPr>
        <p:spPr>
          <a:xfrm>
            <a:off x="179388" y="3730625"/>
            <a:ext cx="4316412" cy="259873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Inhaltsplatzhalter 5"/>
          <p:cNvSpPr>
            <a:spLocks noGrp="1"/>
          </p:cNvSpPr>
          <p:nvPr>
            <p:ph sz="quarter" idx="4"/>
          </p:nvPr>
        </p:nvSpPr>
        <p:spPr>
          <a:xfrm>
            <a:off x="4648200" y="3730625"/>
            <a:ext cx="4316413" cy="259873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reserve="1">
  <p:cSld name="Titel, Inhal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79388" y="0"/>
            <a:ext cx="6048375" cy="835025"/>
          </a:xfrm>
        </p:spPr>
        <p:txBody>
          <a:bodyPr/>
          <a:lstStyle/>
          <a:p>
            <a:r>
              <a:rPr lang="de-DE"/>
              <a:t>Titelmasterformat durch Klicken bearbeiten</a:t>
            </a:r>
            <a:endParaRPr lang="en-US"/>
          </a:p>
        </p:txBody>
      </p:sp>
      <p:sp>
        <p:nvSpPr>
          <p:cNvPr id="3" name="Inhaltsplatzhalter 2"/>
          <p:cNvSpPr>
            <a:spLocks noGrp="1"/>
          </p:cNvSpPr>
          <p:nvPr>
            <p:ph sz="half" idx="1"/>
          </p:nvPr>
        </p:nvSpPr>
        <p:spPr>
          <a:xfrm>
            <a:off x="179388" y="981075"/>
            <a:ext cx="4316412" cy="53482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quarter" idx="2"/>
          </p:nvPr>
        </p:nvSpPr>
        <p:spPr>
          <a:xfrm>
            <a:off x="4648200" y="981075"/>
            <a:ext cx="4316413" cy="259715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Inhaltsplatzhalter 4"/>
          <p:cNvSpPr>
            <a:spLocks noGrp="1"/>
          </p:cNvSpPr>
          <p:nvPr>
            <p:ph sz="quarter" idx="3"/>
          </p:nvPr>
        </p:nvSpPr>
        <p:spPr>
          <a:xfrm>
            <a:off x="4648200" y="3730625"/>
            <a:ext cx="4316413" cy="259873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reserve="1">
  <p:cSld name="Titel und Inhalt über Text">
    <p:spTree>
      <p:nvGrpSpPr>
        <p:cNvPr id="1" name=""/>
        <p:cNvGrpSpPr/>
        <p:nvPr/>
      </p:nvGrpSpPr>
      <p:grpSpPr>
        <a:xfrm>
          <a:off x="0" y="0"/>
          <a:ext cx="0" cy="0"/>
          <a:chOff x="0" y="0"/>
          <a:chExt cx="0" cy="0"/>
        </a:xfrm>
      </p:grpSpPr>
      <p:sp>
        <p:nvSpPr>
          <p:cNvPr id="2" name="Titel 1"/>
          <p:cNvSpPr>
            <a:spLocks noGrp="1"/>
          </p:cNvSpPr>
          <p:nvPr>
            <p:ph type="title"/>
          </p:nvPr>
        </p:nvSpPr>
        <p:spPr>
          <a:xfrm>
            <a:off x="179388" y="0"/>
            <a:ext cx="6048375" cy="835025"/>
          </a:xfrm>
        </p:spPr>
        <p:txBody>
          <a:bodyPr/>
          <a:lstStyle/>
          <a:p>
            <a:r>
              <a:rPr lang="de-DE"/>
              <a:t>Titelmasterformat durch Klicken bearbeiten</a:t>
            </a:r>
            <a:endParaRPr lang="en-US"/>
          </a:p>
        </p:txBody>
      </p:sp>
      <p:sp>
        <p:nvSpPr>
          <p:cNvPr id="3" name="Inhaltsplatzhalter 2"/>
          <p:cNvSpPr>
            <a:spLocks noGrp="1"/>
          </p:cNvSpPr>
          <p:nvPr>
            <p:ph sz="half" idx="1"/>
          </p:nvPr>
        </p:nvSpPr>
        <p:spPr>
          <a:xfrm>
            <a:off x="179388" y="981075"/>
            <a:ext cx="8785225" cy="259715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179388" y="3730625"/>
            <a:ext cx="8785225" cy="259873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179388" y="0"/>
            <a:ext cx="6048375" cy="835025"/>
          </a:xfrm>
        </p:spPr>
        <p:txBody>
          <a:bodyPr/>
          <a:lstStyle/>
          <a:p>
            <a:r>
              <a:rPr lang="de-DE"/>
              <a:t>Titelmasterformat durch Klicken bearbeiten</a:t>
            </a:r>
            <a:endParaRPr lang="en-US"/>
          </a:p>
        </p:txBody>
      </p:sp>
      <p:sp>
        <p:nvSpPr>
          <p:cNvPr id="3" name="Tabellenplatzhalter 2"/>
          <p:cNvSpPr>
            <a:spLocks noGrp="1"/>
          </p:cNvSpPr>
          <p:nvPr>
            <p:ph type="tbl" idx="1"/>
          </p:nvPr>
        </p:nvSpPr>
        <p:spPr>
          <a:xfrm>
            <a:off x="179388" y="981075"/>
            <a:ext cx="8785225" cy="5348288"/>
          </a:xfr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79388" y="0"/>
            <a:ext cx="6048375" cy="835025"/>
          </a:xfrm>
        </p:spPr>
        <p:txBody>
          <a:bodyPr/>
          <a:lstStyle/>
          <a:p>
            <a:r>
              <a:rPr lang="de-DE"/>
              <a:t>Titelmasterformat durch Klicken bearbeiten</a:t>
            </a:r>
            <a:endParaRPr lang="en-US"/>
          </a:p>
        </p:txBody>
      </p:sp>
      <p:sp>
        <p:nvSpPr>
          <p:cNvPr id="3" name="Textplatzhalter 2"/>
          <p:cNvSpPr>
            <a:spLocks noGrp="1"/>
          </p:cNvSpPr>
          <p:nvPr>
            <p:ph type="body" sz="half" idx="1"/>
          </p:nvPr>
        </p:nvSpPr>
        <p:spPr>
          <a:xfrm>
            <a:off x="179388" y="981075"/>
            <a:ext cx="4316412" cy="53482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4648200" y="981075"/>
            <a:ext cx="4316413" cy="53482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9388" y="0"/>
            <a:ext cx="6048375" cy="835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de-DE"/>
              <a:t>Klicken Sie, um das Titelformat zu bearbeiten</a:t>
            </a:r>
            <a:endParaRPr lang="en-US"/>
          </a:p>
        </p:txBody>
      </p:sp>
      <p:sp>
        <p:nvSpPr>
          <p:cNvPr id="1027" name="Rectangle 3"/>
          <p:cNvSpPr>
            <a:spLocks noGrp="1" noChangeArrowheads="1"/>
          </p:cNvSpPr>
          <p:nvPr>
            <p:ph type="body" idx="1"/>
          </p:nvPr>
        </p:nvSpPr>
        <p:spPr bwMode="auto">
          <a:xfrm>
            <a:off x="179388" y="981075"/>
            <a:ext cx="8785225" cy="5348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t>Klicken Sie, um die Formate des Vorlagentextes zu bearbeiten</a:t>
            </a:r>
          </a:p>
          <a:p>
            <a:pPr lvl="1"/>
            <a:r>
              <a:rPr lang="en-US"/>
              <a:t>Second level</a:t>
            </a:r>
          </a:p>
          <a:p>
            <a:pPr lvl="2"/>
            <a:r>
              <a:rPr lang="en-US"/>
              <a:t>Third level</a:t>
            </a:r>
          </a:p>
          <a:p>
            <a:pPr lvl="3"/>
            <a:r>
              <a:rPr lang="en-US"/>
              <a:t>Fourth level</a:t>
            </a:r>
          </a:p>
          <a:p>
            <a:pPr lvl="4"/>
            <a:r>
              <a:rPr lang="en-US"/>
              <a:t>Fifth level</a:t>
            </a:r>
          </a:p>
        </p:txBody>
      </p:sp>
      <p:sp>
        <p:nvSpPr>
          <p:cNvPr id="1028" name="Line 4"/>
          <p:cNvSpPr>
            <a:spLocks noChangeShapeType="1"/>
          </p:cNvSpPr>
          <p:nvPr/>
        </p:nvSpPr>
        <p:spPr bwMode="auto">
          <a:xfrm>
            <a:off x="0" y="908050"/>
            <a:ext cx="9144000" cy="0"/>
          </a:xfrm>
          <a:prstGeom prst="line">
            <a:avLst/>
          </a:prstGeom>
          <a:noFill/>
          <a:ln w="12700">
            <a:solidFill>
              <a:srgbClr val="003366"/>
            </a:solidFill>
            <a:round/>
            <a:headEnd/>
            <a:tailEnd/>
          </a:ln>
        </p:spPr>
        <p:txBody>
          <a:bodyPr>
            <a:spAutoFit/>
          </a:bodyPr>
          <a:lstStyle/>
          <a:p>
            <a:pPr fontAlgn="base">
              <a:spcBef>
                <a:spcPct val="0"/>
              </a:spcBef>
              <a:spcAft>
                <a:spcPct val="0"/>
              </a:spcAft>
            </a:pPr>
            <a:endParaRPr lang="en-US" sz="2400">
              <a:solidFill>
                <a:srgbClr val="000000"/>
              </a:solidFill>
              <a:ea typeface="MS PGothic" pitchFamily="34" charset="-128"/>
            </a:endParaRPr>
          </a:p>
        </p:txBody>
      </p:sp>
      <p:sp>
        <p:nvSpPr>
          <p:cNvPr id="312325" name="Rectangle 5"/>
          <p:cNvSpPr>
            <a:spLocks noGrp="1" noChangeArrowheads="1"/>
          </p:cNvSpPr>
          <p:nvPr>
            <p:ph type="ftr" sz="quarter" idx="3"/>
          </p:nvPr>
        </p:nvSpPr>
        <p:spPr bwMode="auto">
          <a:xfrm>
            <a:off x="179388" y="6437313"/>
            <a:ext cx="7993062"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smtClean="0">
                <a:latin typeface="Verdana" pitchFamily="34" charset="0"/>
                <a:ea typeface="+mn-ea"/>
                <a:cs typeface="+mn-cs"/>
              </a:defRPr>
            </a:lvl1pPr>
          </a:lstStyle>
          <a:p>
            <a:pPr fontAlgn="base">
              <a:spcBef>
                <a:spcPct val="0"/>
              </a:spcBef>
              <a:spcAft>
                <a:spcPct val="0"/>
              </a:spcAft>
              <a:defRPr/>
            </a:pPr>
            <a:r>
              <a:rPr lang="en-US">
                <a:solidFill>
                  <a:srgbClr val="000000"/>
                </a:solidFill>
              </a:rPr>
              <a:t>Thanks to Prof. Dr.-Ing. Jochen H. Schiller for the slides  www.jochenschiller.de     MC - 2013</a:t>
            </a:r>
          </a:p>
        </p:txBody>
      </p:sp>
      <p:sp>
        <p:nvSpPr>
          <p:cNvPr id="1030" name="Line 6"/>
          <p:cNvSpPr>
            <a:spLocks noChangeShapeType="1"/>
          </p:cNvSpPr>
          <p:nvPr/>
        </p:nvSpPr>
        <p:spPr bwMode="auto">
          <a:xfrm>
            <a:off x="0" y="6381750"/>
            <a:ext cx="9144000" cy="0"/>
          </a:xfrm>
          <a:prstGeom prst="line">
            <a:avLst/>
          </a:prstGeom>
          <a:noFill/>
          <a:ln w="12700">
            <a:solidFill>
              <a:srgbClr val="003366"/>
            </a:solidFill>
            <a:round/>
            <a:headEnd/>
            <a:tailEnd/>
          </a:ln>
        </p:spPr>
        <p:txBody>
          <a:bodyPr>
            <a:spAutoFit/>
          </a:bodyPr>
          <a:lstStyle/>
          <a:p>
            <a:pPr fontAlgn="base">
              <a:spcBef>
                <a:spcPct val="0"/>
              </a:spcBef>
              <a:spcAft>
                <a:spcPct val="0"/>
              </a:spcAft>
            </a:pPr>
            <a:endParaRPr lang="en-US" sz="2400">
              <a:solidFill>
                <a:srgbClr val="000000"/>
              </a:solidFill>
              <a:ea typeface="MS PGothic" pitchFamily="34" charset="-128"/>
            </a:endParaRPr>
          </a:p>
        </p:txBody>
      </p:sp>
      <p:sp>
        <p:nvSpPr>
          <p:cNvPr id="8199" name="Text Box 7"/>
          <p:cNvSpPr txBox="1">
            <a:spLocks noChangeArrowheads="1"/>
          </p:cNvSpPr>
          <p:nvPr/>
        </p:nvSpPr>
        <p:spPr bwMode="auto">
          <a:xfrm>
            <a:off x="8172450" y="6381750"/>
            <a:ext cx="971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ea typeface="MS PGothic" pitchFamily="34" charset="-128"/>
              </a:defRPr>
            </a:lvl1pPr>
            <a:lvl2pPr marL="742950" indent="-285750" eaLnBrk="0" hangingPunct="0">
              <a:defRPr sz="2400">
                <a:solidFill>
                  <a:schemeClr val="tx1"/>
                </a:solidFill>
                <a:latin typeface="Verdana" pitchFamily="34" charset="0"/>
                <a:ea typeface="MS PGothic" pitchFamily="34" charset="-128"/>
              </a:defRPr>
            </a:lvl2pPr>
            <a:lvl3pPr marL="1143000" indent="-228600" eaLnBrk="0" hangingPunct="0">
              <a:defRPr sz="2400">
                <a:solidFill>
                  <a:schemeClr val="tx1"/>
                </a:solidFill>
                <a:latin typeface="Verdana" pitchFamily="34" charset="0"/>
                <a:ea typeface="MS PGothic" pitchFamily="34" charset="-128"/>
              </a:defRPr>
            </a:lvl3pPr>
            <a:lvl4pPr marL="1600200" indent="-228600" eaLnBrk="0" hangingPunct="0">
              <a:defRPr sz="2400">
                <a:solidFill>
                  <a:schemeClr val="tx1"/>
                </a:solidFill>
                <a:latin typeface="Verdana" pitchFamily="34" charset="0"/>
                <a:ea typeface="MS PGothic" pitchFamily="34" charset="-128"/>
              </a:defRPr>
            </a:lvl4pPr>
            <a:lvl5pPr marL="2057400" indent="-228600" eaLnBrk="0" hangingPunct="0">
              <a:defRPr sz="2400">
                <a:solidFill>
                  <a:schemeClr val="tx1"/>
                </a:solidFill>
                <a:latin typeface="Verdana"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eaLnBrk="1" fontAlgn="base" hangingPunct="1">
              <a:spcBef>
                <a:spcPct val="0"/>
              </a:spcBef>
              <a:spcAft>
                <a:spcPct val="0"/>
              </a:spcAft>
              <a:defRPr/>
            </a:pPr>
            <a:r>
              <a:rPr lang="en-US" sz="1800">
                <a:solidFill>
                  <a:srgbClr val="000000"/>
                </a:solidFill>
              </a:rPr>
              <a:t>4.</a:t>
            </a:r>
            <a:fld id="{DB23493E-60BC-4052-A953-7B4F47F89A76}" type="slidenum">
              <a:rPr lang="en-US" sz="1800" smtClean="0">
                <a:solidFill>
                  <a:srgbClr val="000000"/>
                </a:solidFill>
              </a:rPr>
              <a:pPr algn="ctr" eaLnBrk="1" fontAlgn="base" hangingPunct="1">
                <a:spcBef>
                  <a:spcPct val="0"/>
                </a:spcBef>
                <a:spcAft>
                  <a:spcPct val="0"/>
                </a:spcAft>
                <a:defRPr/>
              </a:pPr>
              <a:t>‹#›</a:t>
            </a:fld>
            <a:endParaRPr lang="de-DE"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transition advClick="0"/>
  <p:hf sldNum="0" hdr="0" dt="0"/>
  <p:txStyles>
    <p:titleStyle>
      <a:lvl1pPr algn="l" rtl="0" eaLnBrk="0" fontAlgn="base" hangingPunct="0">
        <a:spcBef>
          <a:spcPct val="0"/>
        </a:spcBef>
        <a:spcAft>
          <a:spcPct val="0"/>
        </a:spcAft>
        <a:defRPr sz="24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400">
          <a:solidFill>
            <a:schemeClr val="tx2"/>
          </a:solidFill>
          <a:latin typeface="Verdana" pitchFamily="34" charset="0"/>
          <a:ea typeface="MS PGothic" pitchFamily="34" charset="-128"/>
          <a:cs typeface="ＭＳ Ｐゴシック" charset="0"/>
        </a:defRPr>
      </a:lvl2pPr>
      <a:lvl3pPr algn="l" rtl="0" eaLnBrk="0" fontAlgn="base" hangingPunct="0">
        <a:spcBef>
          <a:spcPct val="0"/>
        </a:spcBef>
        <a:spcAft>
          <a:spcPct val="0"/>
        </a:spcAft>
        <a:defRPr sz="2400">
          <a:solidFill>
            <a:schemeClr val="tx2"/>
          </a:solidFill>
          <a:latin typeface="Verdana" pitchFamily="34" charset="0"/>
          <a:ea typeface="MS PGothic" pitchFamily="34" charset="-128"/>
          <a:cs typeface="ＭＳ Ｐゴシック" charset="0"/>
        </a:defRPr>
      </a:lvl3pPr>
      <a:lvl4pPr algn="l" rtl="0" eaLnBrk="0" fontAlgn="base" hangingPunct="0">
        <a:spcBef>
          <a:spcPct val="0"/>
        </a:spcBef>
        <a:spcAft>
          <a:spcPct val="0"/>
        </a:spcAft>
        <a:defRPr sz="2400">
          <a:solidFill>
            <a:schemeClr val="tx2"/>
          </a:solidFill>
          <a:latin typeface="Verdana" pitchFamily="34" charset="0"/>
          <a:ea typeface="MS PGothic" pitchFamily="34" charset="-128"/>
          <a:cs typeface="ＭＳ Ｐゴシック" charset="0"/>
        </a:defRPr>
      </a:lvl4pPr>
      <a:lvl5pPr algn="l" rtl="0" eaLnBrk="0" fontAlgn="base" hangingPunct="0">
        <a:spcBef>
          <a:spcPct val="0"/>
        </a:spcBef>
        <a:spcAft>
          <a:spcPct val="0"/>
        </a:spcAft>
        <a:defRPr sz="2400">
          <a:solidFill>
            <a:schemeClr val="tx2"/>
          </a:solidFill>
          <a:latin typeface="Verdana" pitchFamily="34" charset="0"/>
          <a:ea typeface="MS PGothic" pitchFamily="34" charset="-128"/>
          <a:cs typeface="ＭＳ Ｐゴシック" charset="0"/>
        </a:defRPr>
      </a:lvl5pPr>
      <a:lvl6pPr marL="457200" algn="l" rtl="0" fontAlgn="base">
        <a:spcBef>
          <a:spcPct val="0"/>
        </a:spcBef>
        <a:spcAft>
          <a:spcPct val="0"/>
        </a:spcAft>
        <a:defRPr sz="2400">
          <a:solidFill>
            <a:schemeClr val="tx2"/>
          </a:solidFill>
          <a:latin typeface="Verdana" pitchFamily="34" charset="0"/>
        </a:defRPr>
      </a:lvl6pPr>
      <a:lvl7pPr marL="914400" algn="l" rtl="0" fontAlgn="base">
        <a:spcBef>
          <a:spcPct val="0"/>
        </a:spcBef>
        <a:spcAft>
          <a:spcPct val="0"/>
        </a:spcAft>
        <a:defRPr sz="2400">
          <a:solidFill>
            <a:schemeClr val="tx2"/>
          </a:solidFill>
          <a:latin typeface="Verdana" pitchFamily="34" charset="0"/>
        </a:defRPr>
      </a:lvl7pPr>
      <a:lvl8pPr marL="1371600" algn="l" rtl="0" fontAlgn="base">
        <a:spcBef>
          <a:spcPct val="0"/>
        </a:spcBef>
        <a:spcAft>
          <a:spcPct val="0"/>
        </a:spcAft>
        <a:defRPr sz="2400">
          <a:solidFill>
            <a:schemeClr val="tx2"/>
          </a:solidFill>
          <a:latin typeface="Verdana" pitchFamily="34" charset="0"/>
        </a:defRPr>
      </a:lvl8pPr>
      <a:lvl9pPr marL="1828800" algn="l" rtl="0" fontAlgn="base">
        <a:spcBef>
          <a:spcPct val="0"/>
        </a:spcBef>
        <a:spcAft>
          <a:spcPct val="0"/>
        </a:spcAft>
        <a:defRPr sz="2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rgbClr val="003366"/>
        </a:buClr>
        <a:buSzPct val="120000"/>
        <a:buChar char="•"/>
        <a:defRPr sz="22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lr>
          <a:srgbClr val="003366"/>
        </a:buClr>
        <a:buChar char="•"/>
        <a:defRPr sz="2000">
          <a:solidFill>
            <a:schemeClr val="tx1"/>
          </a:solidFill>
          <a:latin typeface="+mn-lt"/>
          <a:ea typeface="MS PGothic" pitchFamily="34" charset="-128"/>
        </a:defRPr>
      </a:lvl2pPr>
      <a:lvl3pPr marL="1143000" indent="-228600" algn="l" rtl="0" eaLnBrk="0" fontAlgn="base" hangingPunct="0">
        <a:spcBef>
          <a:spcPct val="20000"/>
        </a:spcBef>
        <a:spcAft>
          <a:spcPct val="0"/>
        </a:spcAft>
        <a:buClr>
          <a:srgbClr val="003366"/>
        </a:buClr>
        <a:buChar char="•"/>
        <a:defRPr>
          <a:solidFill>
            <a:schemeClr val="tx1"/>
          </a:solidFill>
          <a:latin typeface="+mn-lt"/>
          <a:ea typeface="MS PGothic" pitchFamily="34" charset="-128"/>
        </a:defRPr>
      </a:lvl3pPr>
      <a:lvl4pPr marL="1600200" indent="-228600" algn="l" rtl="0" eaLnBrk="0" fontAlgn="base" hangingPunct="0">
        <a:spcBef>
          <a:spcPct val="20000"/>
        </a:spcBef>
        <a:spcAft>
          <a:spcPct val="0"/>
        </a:spcAft>
        <a:buClr>
          <a:srgbClr val="003366"/>
        </a:buClr>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lr>
          <a:srgbClr val="003366"/>
        </a:buClr>
        <a:buChar char="-"/>
        <a:defRPr sz="1400">
          <a:solidFill>
            <a:schemeClr val="tx1"/>
          </a:solidFill>
          <a:latin typeface="+mn-lt"/>
          <a:ea typeface="MS PGothic" pitchFamily="34" charset="-128"/>
        </a:defRPr>
      </a:lvl5pPr>
      <a:lvl6pPr marL="2514600" indent="-228600" algn="l" rtl="0" fontAlgn="base">
        <a:spcBef>
          <a:spcPct val="20000"/>
        </a:spcBef>
        <a:spcAft>
          <a:spcPct val="0"/>
        </a:spcAft>
        <a:buClr>
          <a:srgbClr val="003366"/>
        </a:buClr>
        <a:buChar char="-"/>
        <a:defRPr sz="1400">
          <a:solidFill>
            <a:schemeClr val="tx1"/>
          </a:solidFill>
          <a:latin typeface="+mn-lt"/>
        </a:defRPr>
      </a:lvl6pPr>
      <a:lvl7pPr marL="2971800" indent="-228600" algn="l" rtl="0" fontAlgn="base">
        <a:spcBef>
          <a:spcPct val="20000"/>
        </a:spcBef>
        <a:spcAft>
          <a:spcPct val="0"/>
        </a:spcAft>
        <a:buClr>
          <a:srgbClr val="003366"/>
        </a:buClr>
        <a:buChar char="-"/>
        <a:defRPr sz="1400">
          <a:solidFill>
            <a:schemeClr val="tx1"/>
          </a:solidFill>
          <a:latin typeface="+mn-lt"/>
        </a:defRPr>
      </a:lvl7pPr>
      <a:lvl8pPr marL="3429000" indent="-228600" algn="l" rtl="0" fontAlgn="base">
        <a:spcBef>
          <a:spcPct val="20000"/>
        </a:spcBef>
        <a:spcAft>
          <a:spcPct val="0"/>
        </a:spcAft>
        <a:buClr>
          <a:srgbClr val="003366"/>
        </a:buClr>
        <a:buChar char="-"/>
        <a:defRPr sz="1400">
          <a:solidFill>
            <a:schemeClr val="tx1"/>
          </a:solidFill>
          <a:latin typeface="+mn-lt"/>
        </a:defRPr>
      </a:lvl8pPr>
      <a:lvl9pPr marL="3886200" indent="-228600" algn="l" rtl="0" fontAlgn="base">
        <a:spcBef>
          <a:spcPct val="20000"/>
        </a:spcBef>
        <a:spcAft>
          <a:spcPct val="0"/>
        </a:spcAft>
        <a:buClr>
          <a:srgbClr val="003366"/>
        </a:buClr>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spiceworks.com/tech/devops/articles/six-best-codeless-test-automation-features-advantages-us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javatpoint.com/devops-lifecycl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jenkins.io/" TargetMode="External"/><Relationship Id="rId2" Type="http://schemas.openxmlformats.org/officeDocument/2006/relationships/hyperlink" Target="https://www.jenkins.io/download/"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puppet.com/try-puppet/puppet-enterprise/" TargetMode="External"/><Relationship Id="rId2" Type="http://schemas.openxmlformats.org/officeDocument/2006/relationships/hyperlink" Target="https://puppet.co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docker.com/products/docker-hub" TargetMode="External"/><Relationship Id="rId2" Type="http://schemas.openxmlformats.org/officeDocument/2006/relationships/hyperlink" Target="https://www.docker.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guru99.com/introduction-selenuim-ide.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redhat.com/en/technologies/management/ansible/try-it" TargetMode="External"/><Relationship Id="rId2" Type="http://schemas.openxmlformats.org/officeDocument/2006/relationships/hyperlink" Target="https://www.ansib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intellipaat.com/blog/what-does-a-devops-engineer-do/" TargetMode="External"/><Relationship Id="rId2" Type="http://schemas.openxmlformats.org/officeDocument/2006/relationships/hyperlink" Target="https://www.chef.io/products/chef-infra" TargetMode="External"/><Relationship Id="rId1" Type="http://schemas.openxmlformats.org/officeDocument/2006/relationships/slideLayout" Target="../slideLayouts/slideLayout2.xml"/><Relationship Id="rId4" Type="http://schemas.openxmlformats.org/officeDocument/2006/relationships/hyperlink" Target="https://downloads.chef.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git-scm.com/about/free-and-open-source"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theserverside.com/definition/Java" TargetMode="External"/><Relationship Id="rId2" Type="http://schemas.openxmlformats.org/officeDocument/2006/relationships/hyperlink" Target="https://www.techtarget.com/whatis/definition/open-source"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simplilearn.com/tutorials/java-tutorial" TargetMode="External"/><Relationship Id="rId2" Type="http://schemas.openxmlformats.org/officeDocument/2006/relationships/hyperlink" Target="https://www.simplilearn.com/project-management-skills-article" TargetMode="External"/><Relationship Id="rId1" Type="http://schemas.openxmlformats.org/officeDocument/2006/relationships/slideLayout" Target="../slideLayouts/slideLayout2.xml"/><Relationship Id="rId6" Type="http://schemas.openxmlformats.org/officeDocument/2006/relationships/hyperlink" Target="https://www.simplilearn.com/introducing-simplilearns-full-stack-java-developer-masters-program-article" TargetMode="External"/><Relationship Id="rId5" Type="http://schemas.openxmlformats.org/officeDocument/2006/relationships/hyperlink" Target="https://www.simplilearn.com/tutorials/java-tutorial/what-is-ruby-on-rails" TargetMode="External"/><Relationship Id="rId4" Type="http://schemas.openxmlformats.org/officeDocument/2006/relationships/hyperlink" Target="https://www.simplilearn.com/c-sharp-programming-for-beginners-article"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atlassian.com/devops/what-is-devop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atlassian.com/software/jir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educba.com/continuous-integration-in-devops/"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aws.amazon.com/devops/"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devopedia.org/continuous-delivery" TargetMode="External"/><Relationship Id="rId2" Type="http://schemas.openxmlformats.org/officeDocument/2006/relationships/hyperlink" Target="https://www.flagship.io/glossary/continuous-deployment/" TargetMode="External"/><Relationship Id="rId1" Type="http://schemas.openxmlformats.org/officeDocument/2006/relationships/slideLayout" Target="../slideLayouts/slideLayout2.xml"/><Relationship Id="rId4" Type="http://schemas.openxmlformats.org/officeDocument/2006/relationships/hyperlink" Target="https://www.headspin.io/blog/what-is-continuous-monitoring-in-devops" TargetMode="Externa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www.flagship.io/glossary/ci-cd-pipeline/"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www.flagship.io/glossary/feature-branch/" TargetMode="External"/><Relationship Id="rId2" Type="http://schemas.openxmlformats.org/officeDocument/2006/relationships/hyperlink" Target="https://www.flagship.io/glossary/trunk-based-development/"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www.browserstack.com/guide/continuous-monitoring-in-devop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s://www.headspin.io/solutions/experience-monitoring"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www.edureka.co/blog/ci-cd-pipeline/" TargetMode="External"/><Relationship Id="rId2" Type="http://schemas.openxmlformats.org/officeDocument/2006/relationships/hyperlink" Target="https://www.guru99.com/ci-cd-pipeline.html"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s://www.atlassian.com/software/bamboo"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circleci.com/"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96AEB2-E4BA-4B09-8EE0-24E347BD55C0}" type="slidenum">
              <a:rPr lang="en-US" smtClean="0"/>
              <a:pPr/>
              <a:t>1</a:t>
            </a:fld>
            <a:endParaRPr lang="en-US"/>
          </a:p>
        </p:txBody>
      </p:sp>
      <p:sp>
        <p:nvSpPr>
          <p:cNvPr id="2" name="Title 1"/>
          <p:cNvSpPr>
            <a:spLocks noGrp="1"/>
          </p:cNvSpPr>
          <p:nvPr>
            <p:ph type="ctrTitle"/>
          </p:nvPr>
        </p:nvSpPr>
        <p:spPr>
          <a:xfrm>
            <a:off x="457200" y="2133600"/>
            <a:ext cx="8458200" cy="1066800"/>
          </a:xfrm>
        </p:spPr>
        <p:txBody>
          <a:bodyPr>
            <a:noAutofit/>
          </a:bodyPr>
          <a:lstStyle/>
          <a:p>
            <a:pPr algn="ctr"/>
            <a:r>
              <a:rPr lang="en-US" sz="4800" b="1" dirty="0" smtClean="0">
                <a:solidFill>
                  <a:srgbClr val="D60093"/>
                </a:solidFill>
                <a:effectLst>
                  <a:outerShdw blurRad="38100" dist="38100" dir="2700000" algn="tl">
                    <a:srgbClr val="000000">
                      <a:alpha val="43137"/>
                    </a:srgbClr>
                  </a:outerShdw>
                </a:effectLst>
                <a:latin typeface="+mn-lt"/>
                <a:ea typeface="+mn-ea"/>
                <a:cs typeface="+mn-cs"/>
              </a:rPr>
              <a:t>DEVOPS</a:t>
            </a:r>
            <a:r>
              <a:rPr lang="en-US" sz="4800" b="1">
                <a:solidFill>
                  <a:srgbClr val="D60093"/>
                </a:solidFill>
                <a:effectLst>
                  <a:outerShdw blurRad="38100" dist="38100" dir="2700000" algn="tl">
                    <a:srgbClr val="000000">
                      <a:alpha val="43137"/>
                    </a:srgbClr>
                  </a:outerShdw>
                </a:effectLst>
                <a:latin typeface="+mn-lt"/>
                <a:ea typeface="+mn-ea"/>
                <a:cs typeface="+mn-cs"/>
              </a:rPr>
              <a:t/>
            </a:r>
            <a:br>
              <a:rPr lang="en-US" sz="4800" b="1">
                <a:solidFill>
                  <a:srgbClr val="D60093"/>
                </a:solidFill>
                <a:effectLst>
                  <a:outerShdw blurRad="38100" dist="38100" dir="2700000" algn="tl">
                    <a:srgbClr val="000000">
                      <a:alpha val="43137"/>
                    </a:srgbClr>
                  </a:outerShdw>
                </a:effectLst>
                <a:latin typeface="+mn-lt"/>
                <a:ea typeface="+mn-ea"/>
                <a:cs typeface="+mn-cs"/>
              </a:rPr>
            </a:br>
            <a:r>
              <a:rPr lang="en-US" sz="2400" b="1" smtClean="0">
                <a:solidFill>
                  <a:srgbClr val="FF0000"/>
                </a:solidFill>
                <a:effectLst>
                  <a:outerShdw blurRad="38100" dist="38100" dir="2700000" algn="tl">
                    <a:srgbClr val="000000">
                      <a:alpha val="43137"/>
                    </a:srgbClr>
                  </a:outerShdw>
                </a:effectLst>
                <a:latin typeface="+mn-lt"/>
                <a:ea typeface="+mn-ea"/>
                <a:cs typeface="+mn-cs"/>
              </a:rPr>
              <a:t> </a:t>
            </a:r>
            <a:endParaRPr lang="en-US" sz="2400" b="1" dirty="0">
              <a:solidFill>
                <a:srgbClr val="FF0000"/>
              </a:solidFill>
              <a:effectLst>
                <a:outerShdw blurRad="38100" dist="38100" dir="2700000" algn="tl">
                  <a:srgbClr val="000000">
                    <a:alpha val="43137"/>
                  </a:srgbClr>
                </a:outerShdw>
              </a:effectLst>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smtClean="0">
                <a:solidFill>
                  <a:srgbClr val="FF0000"/>
                </a:solidFill>
                <a:latin typeface="Cambria-Bold"/>
              </a:rPr>
              <a:t>Agile Model</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Font typeface="Wingdings" panose="05000000000000000000" pitchFamily="2" charset="2"/>
              <a:buChar char="ü"/>
            </a:pPr>
            <a:endParaRPr lang="en-US" altLang="en-US" sz="1800" dirty="0">
              <a:latin typeface="Times New Roman" panose="02020603050405020304" pitchFamily="18" charset="0"/>
              <a:cs typeface="Times New Roman" panose="02020603050405020304" pitchFamily="18" charset="0"/>
            </a:endParaRPr>
          </a:p>
          <a:p>
            <a:pPr algn="just"/>
            <a:endParaRPr lang="en-GB" sz="1600" dirty="0">
              <a:latin typeface="Times New Roman" pitchFamily="18" charset="0"/>
              <a:cs typeface="Times New Roman" pitchFamily="18" charset="0"/>
            </a:endParaRPr>
          </a:p>
          <a:p>
            <a:pPr algn="just"/>
            <a:endParaRPr lang="en-GB"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p>
        </p:txBody>
      </p:sp>
      <p:pic>
        <p:nvPicPr>
          <p:cNvPr id="17410" name="Picture 2" descr="See the source image"/>
          <p:cNvPicPr>
            <a:picLocks noChangeAspect="1" noChangeArrowheads="1"/>
          </p:cNvPicPr>
          <p:nvPr/>
        </p:nvPicPr>
        <p:blipFill>
          <a:blip r:embed="rId2" cstate="print"/>
          <a:srcRect/>
          <a:stretch>
            <a:fillRect/>
          </a:stretch>
        </p:blipFill>
        <p:spPr bwMode="auto">
          <a:xfrm>
            <a:off x="685800" y="609600"/>
            <a:ext cx="7620660" cy="5722938"/>
          </a:xfrm>
          <a:prstGeom prst="rect">
            <a:avLst/>
          </a:prstGeom>
          <a:noFill/>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smtClean="0">
                <a:solidFill>
                  <a:srgbClr val="FF0000"/>
                </a:solidFill>
                <a:latin typeface="Cambria-Bold"/>
              </a:rPr>
              <a:t>Agile - Advantages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fontScale="92500" lnSpcReduction="20000"/>
          </a:bodyPr>
          <a:lstStyle/>
          <a:p>
            <a:r>
              <a:rPr lang="en-GB" sz="1800" b="1" dirty="0" smtClean="0"/>
              <a:t>Our highest priority is to satisfy the customer through early and continuous delivery of valuable software.</a:t>
            </a:r>
            <a:r>
              <a:rPr lang="en-GB" sz="1800" dirty="0" smtClean="0"/>
              <a:t> Customer satisfaction and quality deliverables are the focus.</a:t>
            </a:r>
            <a:br>
              <a:rPr lang="en-GB" sz="1800" dirty="0" smtClean="0"/>
            </a:br>
            <a:r>
              <a:rPr lang="en-GB" sz="1800" dirty="0" smtClean="0"/>
              <a:t> </a:t>
            </a:r>
          </a:p>
          <a:p>
            <a:r>
              <a:rPr lang="en-GB" sz="1800" b="1" dirty="0" smtClean="0"/>
              <a:t>Welcome changing requirements, even late in development. Agile processes harness change for the customer’s competitive advantage.</a:t>
            </a:r>
            <a:r>
              <a:rPr lang="en-GB" sz="1800" dirty="0" smtClean="0"/>
              <a:t> Don’t fight change, instead learn to take advantage of it.</a:t>
            </a:r>
            <a:br>
              <a:rPr lang="en-GB" sz="1800" dirty="0" smtClean="0"/>
            </a:br>
            <a:r>
              <a:rPr lang="en-GB" sz="1800" dirty="0" smtClean="0"/>
              <a:t> </a:t>
            </a:r>
          </a:p>
          <a:p>
            <a:r>
              <a:rPr lang="en-GB" sz="1800" b="1" dirty="0" smtClean="0"/>
              <a:t>Deliver working software frequently, from a couple of weeks to a couple of months, with a preference to the shorter timescale.</a:t>
            </a:r>
            <a:r>
              <a:rPr lang="en-GB" sz="1800" dirty="0" smtClean="0"/>
              <a:t> Continually provide results throughout a project, not just at its peeks.</a:t>
            </a:r>
            <a:br>
              <a:rPr lang="en-GB" sz="1800" dirty="0" smtClean="0"/>
            </a:br>
            <a:r>
              <a:rPr lang="en-GB" sz="1800" dirty="0" smtClean="0"/>
              <a:t> </a:t>
            </a:r>
          </a:p>
          <a:p>
            <a:r>
              <a:rPr lang="en-GB" sz="1800" b="1" dirty="0" smtClean="0"/>
              <a:t>Business people and developers must work together daily throughout the project.</a:t>
            </a:r>
            <a:r>
              <a:rPr lang="en-GB" sz="1800" dirty="0" smtClean="0"/>
              <a:t> Collaboration is key.</a:t>
            </a:r>
            <a:br>
              <a:rPr lang="en-GB" sz="1800" dirty="0" smtClean="0"/>
            </a:br>
            <a:r>
              <a:rPr lang="en-GB" sz="1800" dirty="0" smtClean="0"/>
              <a:t> </a:t>
            </a:r>
          </a:p>
          <a:p>
            <a:r>
              <a:rPr lang="en-GB" sz="1800" b="1" dirty="0" smtClean="0"/>
              <a:t>Build projects around motivated individuals. Give them the environment and support they need, and trust them to get the job done.</a:t>
            </a:r>
            <a:r>
              <a:rPr lang="en-GB" sz="1800" dirty="0" smtClean="0"/>
              <a:t> Bring talented and hardworking members to the team and get out of their way.</a:t>
            </a:r>
            <a:br>
              <a:rPr lang="en-GB" sz="1800" dirty="0" smtClean="0"/>
            </a:br>
            <a:r>
              <a:rPr lang="en-GB" sz="1800" dirty="0" smtClean="0"/>
              <a:t> </a:t>
            </a:r>
          </a:p>
          <a:p>
            <a:r>
              <a:rPr lang="en-GB" sz="1800" b="1" dirty="0" smtClean="0"/>
              <a:t>The most efficient and effective method of conveying information to and within a development team is face-to-face conversation.</a:t>
            </a:r>
            <a:r>
              <a:rPr lang="en-GB" sz="1800" dirty="0" smtClean="0"/>
              <a:t> Eliminate as many opportunities for miscommunication as possible.</a:t>
            </a:r>
            <a:br>
              <a:rPr lang="en-GB" sz="1800" dirty="0" smtClean="0"/>
            </a:br>
            <a:r>
              <a:rPr lang="en-GB" sz="1800" dirty="0" smtClean="0"/>
              <a:t> </a:t>
            </a:r>
          </a:p>
          <a:p>
            <a:r>
              <a:rPr lang="en-GB" sz="1800" b="1" dirty="0" smtClean="0"/>
              <a:t>Working software is the primary measure of progress.</a:t>
            </a:r>
            <a:r>
              <a:rPr lang="en-GB" sz="1800" dirty="0" smtClean="0"/>
              <a:t> It doesn’t need to be perfect, it needs to work.</a:t>
            </a:r>
            <a:br>
              <a:rPr lang="en-GB" sz="1800" dirty="0" smtClean="0"/>
            </a:br>
            <a:endParaRPr lang="en-US" altLang="en-US" sz="1800" dirty="0">
              <a:latin typeface="Times New Roman" panose="02020603050405020304" pitchFamily="18" charset="0"/>
              <a:cs typeface="Times New Roman" panose="02020603050405020304" pitchFamily="18" charset="0"/>
            </a:endParaRPr>
          </a:p>
          <a:p>
            <a:pPr algn="just"/>
            <a:endParaRPr lang="en-GB" sz="1600" dirty="0">
              <a:latin typeface="Times New Roman" pitchFamily="18" charset="0"/>
              <a:cs typeface="Times New Roman" pitchFamily="18" charset="0"/>
            </a:endParaRPr>
          </a:p>
          <a:p>
            <a:pPr algn="just"/>
            <a:endParaRPr lang="en-GB"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smtClean="0">
                <a:solidFill>
                  <a:srgbClr val="FF0000"/>
                </a:solidFill>
                <a:latin typeface="Cambria-Bold"/>
              </a:rPr>
              <a:t>Agile - Advantages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r>
              <a:rPr lang="en-GB" sz="1800" b="1" dirty="0" smtClean="0"/>
              <a:t>Agile processes promote sustainable(stable) development. The sponsors, developers, and users should be able to maintain a constant pace indefinitely.</a:t>
            </a:r>
            <a:r>
              <a:rPr lang="en-GB" sz="1800" dirty="0" smtClean="0"/>
              <a:t> Slow and steady wins the race. </a:t>
            </a:r>
          </a:p>
          <a:p>
            <a:r>
              <a:rPr lang="en-GB" sz="1800" b="1" dirty="0" smtClean="0"/>
              <a:t>Continuous attention to technical excellence and good design enhances agility.</a:t>
            </a:r>
            <a:r>
              <a:rPr lang="en-GB" sz="1800" dirty="0" smtClean="0"/>
              <a:t> Don’t forget to pay attention to the small stuff.</a:t>
            </a:r>
            <a:br>
              <a:rPr lang="en-GB" sz="1800" dirty="0" smtClean="0"/>
            </a:br>
            <a:r>
              <a:rPr lang="en-GB" sz="1800" dirty="0" smtClean="0"/>
              <a:t> </a:t>
            </a:r>
          </a:p>
          <a:p>
            <a:r>
              <a:rPr lang="en-GB" sz="1800" b="1" dirty="0" smtClean="0"/>
              <a:t>Simplicity—the art of maximizing the amount of work not done—is essential.</a:t>
            </a:r>
            <a:r>
              <a:rPr lang="en-GB" sz="1800" dirty="0" smtClean="0"/>
              <a:t> Trim the fat.</a:t>
            </a:r>
            <a:br>
              <a:rPr lang="en-GB" sz="1800" dirty="0" smtClean="0"/>
            </a:br>
            <a:r>
              <a:rPr lang="en-GB" sz="1800" dirty="0" smtClean="0"/>
              <a:t> </a:t>
            </a:r>
          </a:p>
          <a:p>
            <a:r>
              <a:rPr lang="en-GB" sz="1800" b="1" dirty="0" smtClean="0"/>
              <a:t>The best architectures, requirements, and designs emerge from self-organizing teams.</a:t>
            </a:r>
            <a:r>
              <a:rPr lang="en-GB" sz="1800" dirty="0" smtClean="0"/>
              <a:t> Related to Principle 5, you’ll get the best work from your team if you let them figure out their own roles.</a:t>
            </a:r>
            <a:br>
              <a:rPr lang="en-GB" sz="1800" dirty="0" smtClean="0"/>
            </a:br>
            <a:r>
              <a:rPr lang="en-GB" sz="1800" dirty="0" smtClean="0"/>
              <a:t> </a:t>
            </a:r>
          </a:p>
          <a:p>
            <a:r>
              <a:rPr lang="en-GB" sz="1800" b="1" dirty="0" smtClean="0"/>
              <a:t>At regular intervals, the team reflects on how to become more effective, then tunes and adjusts its </a:t>
            </a:r>
            <a:r>
              <a:rPr lang="en-GB" sz="1800" b="1" dirty="0" err="1" smtClean="0"/>
              <a:t>behavior</a:t>
            </a:r>
            <a:r>
              <a:rPr lang="en-GB" sz="1800" b="1" dirty="0" smtClean="0"/>
              <a:t> accordingly.</a:t>
            </a:r>
            <a:r>
              <a:rPr lang="en-GB" sz="1800" dirty="0" smtClean="0"/>
              <a:t> Elicit(extract) and provide feedback, absorb the feedback, and adjust where needed.</a:t>
            </a:r>
          </a:p>
          <a:p>
            <a:pPr>
              <a:buFont typeface="Wingdings" panose="05000000000000000000" pitchFamily="2" charset="2"/>
              <a:buChar char="ü"/>
            </a:pPr>
            <a:endParaRPr lang="en-US" altLang="en-US" sz="1800" dirty="0">
              <a:latin typeface="Times New Roman" panose="02020603050405020304" pitchFamily="18" charset="0"/>
              <a:cs typeface="Times New Roman" panose="02020603050405020304" pitchFamily="18" charset="0"/>
            </a:endParaRPr>
          </a:p>
          <a:p>
            <a:pPr algn="just"/>
            <a:endParaRPr lang="en-GB" sz="1600" dirty="0">
              <a:latin typeface="Times New Roman" pitchFamily="18" charset="0"/>
              <a:cs typeface="Times New Roman" pitchFamily="18" charset="0"/>
            </a:endParaRPr>
          </a:p>
          <a:p>
            <a:pPr algn="just"/>
            <a:endParaRPr lang="en-GB"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smtClean="0">
                <a:solidFill>
                  <a:srgbClr val="FF0000"/>
                </a:solidFill>
                <a:latin typeface="Cambria-Bold"/>
              </a:rPr>
              <a:t>Agile - disadvantages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r>
              <a:rPr lang="en-GB" sz="2000" b="1" dirty="0" smtClean="0">
                <a:latin typeface="Times New Roman" pitchFamily="18" charset="0"/>
                <a:cs typeface="Times New Roman" pitchFamily="18" charset="0"/>
              </a:rPr>
              <a:t>Less predictable. </a:t>
            </a:r>
            <a:r>
              <a:rPr lang="en-GB" sz="2000" dirty="0" smtClean="0">
                <a:latin typeface="Times New Roman" pitchFamily="18" charset="0"/>
                <a:cs typeface="Times New Roman" pitchFamily="18" charset="0"/>
              </a:rPr>
              <a:t>The flexibility at the core of the Agile method also means a much lower degree of predictability</a:t>
            </a:r>
            <a:r>
              <a:rPr lang="en-GB" sz="2000" b="1" dirty="0" smtClean="0">
                <a:latin typeface="Times New Roman" pitchFamily="18" charset="0"/>
                <a:cs typeface="Times New Roman" pitchFamily="18" charset="0"/>
              </a:rPr>
              <a:t>. It can be much more difficult to accurately estimate the time necessary or quantify the resources </a:t>
            </a:r>
            <a:r>
              <a:rPr lang="en-GB" sz="2000" dirty="0" smtClean="0">
                <a:latin typeface="Times New Roman" pitchFamily="18" charset="0"/>
                <a:cs typeface="Times New Roman" pitchFamily="18" charset="0"/>
              </a:rPr>
              <a:t>and efforts required to complete a project. Many teams fear this uncertainty, and that fear can lead to frustration and </a:t>
            </a:r>
            <a:r>
              <a:rPr lang="en-GB" sz="2000" b="1" dirty="0" smtClean="0">
                <a:latin typeface="Times New Roman" pitchFamily="18" charset="0"/>
                <a:cs typeface="Times New Roman" pitchFamily="18" charset="0"/>
              </a:rPr>
              <a:t>poor decision-making</a:t>
            </a:r>
            <a:r>
              <a:rPr lang="en-GB" sz="2000" dirty="0" smtClean="0">
                <a:latin typeface="Times New Roman" pitchFamily="18" charset="0"/>
                <a:cs typeface="Times New Roman" pitchFamily="18" charset="0"/>
              </a:rPr>
              <a:t>.</a:t>
            </a:r>
          </a:p>
          <a:p>
            <a:r>
              <a:rPr lang="en-GB" sz="2000" b="1" dirty="0" smtClean="0">
                <a:latin typeface="Times New Roman" pitchFamily="18" charset="0"/>
                <a:cs typeface="Times New Roman" pitchFamily="18" charset="0"/>
              </a:rPr>
              <a:t>More time and commitment. </a:t>
            </a:r>
            <a:r>
              <a:rPr lang="en-GB" sz="2000" dirty="0" smtClean="0">
                <a:latin typeface="Times New Roman" pitchFamily="18" charset="0"/>
                <a:cs typeface="Times New Roman" pitchFamily="18" charset="0"/>
              </a:rPr>
              <a:t>Communication and collaboration is great, but that constant interaction takes more time and energy for everyone involved.</a:t>
            </a:r>
          </a:p>
          <a:p>
            <a:r>
              <a:rPr lang="en-GB" sz="2000" b="1" dirty="0" smtClean="0">
                <a:latin typeface="Times New Roman" pitchFamily="18" charset="0"/>
                <a:cs typeface="Times New Roman" pitchFamily="18" charset="0"/>
              </a:rPr>
              <a:t>Greater demands on developers and clients.</a:t>
            </a:r>
            <a:r>
              <a:rPr lang="en-GB" sz="2000" dirty="0" smtClean="0">
                <a:latin typeface="Times New Roman" pitchFamily="18" charset="0"/>
                <a:cs typeface="Times New Roman" pitchFamily="18" charset="0"/>
              </a:rPr>
              <a:t> Commitment from everyone involved is required for Agile Methodology to be effective. Anyone who isn’t on board can negatively impact the quality of a project.</a:t>
            </a:r>
          </a:p>
          <a:p>
            <a:r>
              <a:rPr lang="en-GB" sz="2000" b="1" dirty="0" smtClean="0">
                <a:latin typeface="Times New Roman" pitchFamily="18" charset="0"/>
                <a:cs typeface="Times New Roman" pitchFamily="18" charset="0"/>
              </a:rPr>
              <a:t>Lack of necessary documentation.</a:t>
            </a:r>
            <a:r>
              <a:rPr lang="en-GB" sz="2000" dirty="0" smtClean="0">
                <a:latin typeface="Times New Roman" pitchFamily="18" charset="0"/>
                <a:cs typeface="Times New Roman" pitchFamily="18" charset="0"/>
              </a:rPr>
              <a:t> Because tasks are often completed just in time for development under the Agile Method, </a:t>
            </a:r>
            <a:r>
              <a:rPr lang="en-GB" sz="2000" b="1" dirty="0" smtClean="0">
                <a:latin typeface="Times New Roman" pitchFamily="18" charset="0"/>
                <a:cs typeface="Times New Roman" pitchFamily="18" charset="0"/>
              </a:rPr>
              <a:t>documentation tends to be less thorough</a:t>
            </a:r>
            <a:r>
              <a:rPr lang="en-GB" sz="2000" dirty="0" smtClean="0">
                <a:latin typeface="Times New Roman" pitchFamily="18" charset="0"/>
                <a:cs typeface="Times New Roman" pitchFamily="18" charset="0"/>
              </a:rPr>
              <a:t>, which can lead to misunderstanding and difficulties down the road.</a:t>
            </a:r>
          </a:p>
          <a:p>
            <a:r>
              <a:rPr lang="en-GB" sz="2000" b="1" dirty="0" smtClean="0">
                <a:latin typeface="Times New Roman" pitchFamily="18" charset="0"/>
                <a:cs typeface="Times New Roman" pitchFamily="18" charset="0"/>
              </a:rPr>
              <a:t>Projects easily fall off track. </a:t>
            </a:r>
            <a:r>
              <a:rPr lang="en-GB" sz="2000" dirty="0" smtClean="0">
                <a:latin typeface="Times New Roman" pitchFamily="18" charset="0"/>
                <a:cs typeface="Times New Roman" pitchFamily="18" charset="0"/>
              </a:rPr>
              <a:t>The less-structured nature of Agile Methodology means projects can easily go astray or run beyond the original scope of the project.</a:t>
            </a:r>
          </a:p>
          <a:p>
            <a:pPr>
              <a:buFont typeface="Wingdings" panose="05000000000000000000" pitchFamily="2" charset="2"/>
              <a:buChar char="ü"/>
            </a:pPr>
            <a:endParaRPr lang="en-US" altLang="en-US" sz="2000" dirty="0">
              <a:latin typeface="Times New Roman" panose="02020603050405020304" pitchFamily="18" charset="0"/>
              <a:cs typeface="Times New Roman" panose="02020603050405020304" pitchFamily="18" charset="0"/>
            </a:endParaRPr>
          </a:p>
          <a:p>
            <a:pPr algn="just"/>
            <a:endParaRPr lang="en-GB" sz="2000" dirty="0">
              <a:latin typeface="Times New Roman" pitchFamily="18" charset="0"/>
              <a:cs typeface="Times New Roman" pitchFamily="18" charset="0"/>
            </a:endParaRPr>
          </a:p>
          <a:p>
            <a:pPr algn="just"/>
            <a:endParaRPr lang="en-GB"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 </a:t>
            </a: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smtClean="0">
                <a:solidFill>
                  <a:srgbClr val="FF0000"/>
                </a:solidFill>
                <a:latin typeface="Cambria-Bold"/>
              </a:rPr>
              <a:t>Agile - Limitations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algn="just"/>
            <a:r>
              <a:rPr lang="en-GB" sz="2000" b="1" cap="all" dirty="0" smtClean="0">
                <a:latin typeface="Times New Roman" pitchFamily="18" charset="0"/>
              </a:rPr>
              <a:t>LIMITED SUPPORT FOR A REMOTE AGILE TEAM</a:t>
            </a:r>
          </a:p>
          <a:p>
            <a:pPr algn="just">
              <a:buNone/>
            </a:pPr>
            <a:r>
              <a:rPr lang="en-GB" sz="2000" dirty="0" smtClean="0">
                <a:latin typeface="Times New Roman" pitchFamily="18" charset="0"/>
              </a:rPr>
              <a:t>	The different geographical location can become one of the crucial limitations of agile methods, as it can cause many problems in so many different ways.</a:t>
            </a:r>
          </a:p>
          <a:p>
            <a:pPr algn="just">
              <a:buNone/>
            </a:pPr>
            <a:r>
              <a:rPr lang="en-GB" sz="2000" cap="all" dirty="0" smtClean="0">
                <a:latin typeface="Times New Roman" pitchFamily="18" charset="0"/>
              </a:rPr>
              <a:t>	</a:t>
            </a:r>
            <a:r>
              <a:rPr lang="en-GB" sz="2000" cap="all" dirty="0" err="1" smtClean="0">
                <a:latin typeface="Times New Roman" pitchFamily="18" charset="0"/>
              </a:rPr>
              <a:t>i</a:t>
            </a:r>
            <a:r>
              <a:rPr lang="en-GB" sz="2000" cap="all" dirty="0" smtClean="0">
                <a:latin typeface="Times New Roman" pitchFamily="18" charset="0"/>
              </a:rPr>
              <a:t>) </a:t>
            </a:r>
            <a:r>
              <a:rPr lang="en-GB" sz="2000" dirty="0" smtClean="0">
                <a:latin typeface="Times New Roman" pitchFamily="18" charset="0"/>
              </a:rPr>
              <a:t>Time zone differences, communication gap,  </a:t>
            </a:r>
            <a:r>
              <a:rPr lang="en-GB" sz="2000" dirty="0" err="1" smtClean="0">
                <a:latin typeface="Times New Roman" pitchFamily="18" charset="0"/>
              </a:rPr>
              <a:t>maintainig</a:t>
            </a:r>
            <a:r>
              <a:rPr lang="en-GB" sz="2000" dirty="0" smtClean="0">
                <a:latin typeface="Times New Roman" pitchFamily="18" charset="0"/>
              </a:rPr>
              <a:t>  documents from distant places</a:t>
            </a:r>
          </a:p>
          <a:p>
            <a:pPr algn="just"/>
            <a:r>
              <a:rPr lang="en-GB" sz="2000" b="1" dirty="0" smtClean="0">
                <a:latin typeface="Times New Roman" pitchFamily="18" charset="0"/>
              </a:rPr>
              <a:t>LIMITED SUPPORT FOR DEVELOPMENT INVOLVING LARGE TEAMS</a:t>
            </a:r>
          </a:p>
          <a:p>
            <a:pPr algn="just"/>
            <a:r>
              <a:rPr lang="en-GB" sz="2000" dirty="0" smtClean="0">
                <a:latin typeface="Times New Roman" pitchFamily="18" charset="0"/>
              </a:rPr>
              <a:t>Larger agile teams have sub-teams of developers who may be working from different areas. Large teams focus on large projects and commonly needed to solve complex problems. Only the senior programmers and developers are capable, of taking the kind of decisions required during the development process. Since the agile approach prone on the universality and cross-functionality of agile teams but the reality is quite the opposite.</a:t>
            </a:r>
            <a:endParaRPr lang="en-GB" sz="2000" b="1" dirty="0" smtClean="0">
              <a:latin typeface="Times New Roman" pitchFamily="18" charset="0"/>
            </a:endParaRPr>
          </a:p>
          <a:p>
            <a:pPr algn="just"/>
            <a:r>
              <a:rPr lang="en-GB" sz="2000" b="1" dirty="0" smtClean="0">
                <a:latin typeface="Times New Roman" pitchFamily="18" charset="0"/>
              </a:rPr>
              <a:t>LIMITED SUPPORT FOR DEVELOPING SAFETY-CRITICAL SOFTWARE</a:t>
            </a: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smtClean="0">
                <a:solidFill>
                  <a:srgbClr val="FF0000"/>
                </a:solidFill>
                <a:latin typeface="Cambria-Bold"/>
              </a:rPr>
              <a:t>Agile - Limitations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algn="just"/>
            <a:r>
              <a:rPr lang="en-GB" sz="2000" b="1" dirty="0" smtClean="0">
                <a:latin typeface="Times New Roman" pitchFamily="18" charset="0"/>
                <a:cs typeface="Times New Roman" pitchFamily="18" charset="0"/>
              </a:rPr>
              <a:t>THE RISK INVOLVED IN FOLLOWING CUSTOMERS’ REQUIREMENTS</a:t>
            </a:r>
          </a:p>
          <a:p>
            <a:pPr algn="just">
              <a:buNone/>
            </a:pPr>
            <a:r>
              <a:rPr lang="en-GB" sz="2000" dirty="0" smtClean="0">
                <a:latin typeface="Times New Roman" pitchFamily="18" charset="0"/>
                <a:cs typeface="Times New Roman" pitchFamily="18" charset="0"/>
              </a:rPr>
              <a:t>		If the customer is not sure about what final outcome that they demand, then the project can easily get taken off from the track. Selecting the most complex or difficult component may introduce the danger of failing to create the system the customer needs.</a:t>
            </a:r>
            <a:endParaRPr lang="en-GB" sz="2000" b="1" dirty="0" smtClean="0">
              <a:latin typeface="Times New Roman" pitchFamily="18" charset="0"/>
              <a:cs typeface="Times New Roman" pitchFamily="18" charset="0"/>
            </a:endParaRPr>
          </a:p>
          <a:p>
            <a:pPr algn="just"/>
            <a:r>
              <a:rPr lang="en-GB" sz="2000" b="1" dirty="0" smtClean="0">
                <a:latin typeface="Times New Roman" pitchFamily="18" charset="0"/>
                <a:cs typeface="Times New Roman" pitchFamily="18" charset="0"/>
              </a:rPr>
              <a:t>AGILE DEVELOPMENT AS A MICROMANAGED APPROACH</a:t>
            </a:r>
          </a:p>
          <a:p>
            <a:pPr algn="just">
              <a:buNone/>
            </a:pPr>
            <a:r>
              <a:rPr lang="en-GB" sz="2000" dirty="0" smtClean="0">
                <a:latin typeface="Times New Roman" pitchFamily="18" charset="0"/>
                <a:cs typeface="Times New Roman" pitchFamily="18" charset="0"/>
              </a:rPr>
              <a:t>		The pressure is persistently on for every week deliveries hence quality suffers, all they care about is the timeline. The loss of control at the management level leads to micro-management. Agile development is a true challenge. Especially in case, you attempt to communicate with those who are far from development methods whatsoever.</a:t>
            </a:r>
            <a:endParaRPr lang="en-GB" sz="2000" b="1" dirty="0" smtClean="0">
              <a:latin typeface="Times New Roman" pitchFamily="18" charset="0"/>
              <a:cs typeface="Times New Roman" pitchFamily="18" charset="0"/>
            </a:endParaRPr>
          </a:p>
          <a:p>
            <a:pPr algn="just"/>
            <a:r>
              <a:rPr lang="en-GB" sz="2000" b="1" dirty="0" smtClean="0">
                <a:latin typeface="Times New Roman" pitchFamily="18" charset="0"/>
                <a:cs typeface="Times New Roman" pitchFamily="18" charset="0"/>
              </a:rPr>
              <a:t>AGILE CULTURE IS A LONG TERM APPROACH IN REAL TIME AGILE DEVELOPMENT IMPLEMENTATION</a:t>
            </a:r>
          </a:p>
          <a:p>
            <a:pPr algn="just">
              <a:buNone/>
            </a:pPr>
            <a:r>
              <a:rPr lang="en-GB" sz="2000" dirty="0" smtClean="0"/>
              <a:t>		The agile does not work in a hierarchy-driven organizational setup.  The agile school of thought circles around the smart moves of the digital chessboard. It is the collection of trackers, pointers, calculators, planners, testers, and designing tools. Which divide the task into the possibly smallest cycles and assign it to different team members.</a:t>
            </a:r>
            <a:endParaRPr lang="en-GB" sz="20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smtClean="0">
                <a:solidFill>
                  <a:srgbClr val="FF0000"/>
                </a:solidFill>
                <a:latin typeface="Cambria-Bold"/>
              </a:rPr>
              <a:t>Agile - Limitations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algn="just"/>
            <a:r>
              <a:rPr lang="en-GB" sz="2000" b="1" dirty="0" smtClean="0">
                <a:latin typeface="Times New Roman" pitchFamily="18" charset="0"/>
                <a:cs typeface="Times New Roman" pitchFamily="18" charset="0"/>
              </a:rPr>
              <a:t>AGILE METHODOLOGY CAN BE TRICKIER TO IMPLEMENT</a:t>
            </a:r>
          </a:p>
          <a:p>
            <a:pPr algn="just">
              <a:buNone/>
            </a:pPr>
            <a:r>
              <a:rPr lang="en-GB" sz="2000" dirty="0" smtClean="0"/>
              <a:t>		Agile will not work in a scenario where a flaw is not an option. Today, agile is more than an agile manifesto; individual and interactions, working software, customer collaboration and responding to change. Agile is not just a team mechanism or computer game but it is also like thinking agile, doing agile and be agile. Today, agile is about business agility, communicating agility and evolving with agility.</a:t>
            </a:r>
            <a:endParaRPr lang="en-GB" sz="2000" b="1" dirty="0" smtClean="0">
              <a:latin typeface="Times New Roman" pitchFamily="18" charset="0"/>
              <a:cs typeface="Times New Roman" pitchFamily="18" charset="0"/>
            </a:endParaRPr>
          </a:p>
          <a:p>
            <a:pPr algn="just"/>
            <a:r>
              <a:rPr lang="en-GB" sz="2000" b="1" dirty="0" smtClean="0">
                <a:latin typeface="Times New Roman" pitchFamily="18" charset="0"/>
                <a:cs typeface="Times New Roman" pitchFamily="18" charset="0"/>
              </a:rPr>
              <a:t>MANAGEMENT FAILURES OF AGILE SOFTWARE DEVELOPMENT </a:t>
            </a:r>
          </a:p>
          <a:p>
            <a:pPr algn="just">
              <a:buNone/>
            </a:pPr>
            <a:r>
              <a:rPr lang="en-GB" sz="2000" dirty="0" smtClean="0"/>
              <a:t>		Agile team organism has the ability to glue together the versatile members in one team. Thus it can uplift the burden of the heaviest and the speediest mechanism of any organization. To merge the Excellency and proficiency, of all-around members into one team is an imperative need of the super evolving era of digital transformation.</a:t>
            </a:r>
            <a:endParaRPr lang="en-GB" sz="20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Font typeface="Wingdings" panose="05000000000000000000" pitchFamily="2" charset="2"/>
              <a:buChar char="ü"/>
            </a:pPr>
            <a:r>
              <a:rPr lang="en-GB" sz="1800" dirty="0" smtClean="0"/>
              <a:t>The meaning of Agile is swift or versatile."</a:t>
            </a:r>
            <a:r>
              <a:rPr lang="en-GB" sz="1800" b="1" dirty="0" smtClean="0"/>
              <a:t>Agile process model</a:t>
            </a:r>
            <a:r>
              <a:rPr lang="en-GB" sz="1800" dirty="0" smtClean="0"/>
              <a:t>" refers to a software development approach based on iterative development. </a:t>
            </a:r>
          </a:p>
          <a:p>
            <a:pPr>
              <a:buFont typeface="Wingdings" panose="05000000000000000000" pitchFamily="2" charset="2"/>
              <a:buChar char="ü"/>
            </a:pPr>
            <a:r>
              <a:rPr lang="en-GB" sz="1800" dirty="0" smtClean="0"/>
              <a:t>Agile methods break tasks into smaller iterations, or parts do not directly involve long term planning. The project scope and requirements are laid down at the beginning of the development process. Plans regarding the number of iterations, the duration and the scope of each iteration are clearly defined in advance.</a:t>
            </a:r>
          </a:p>
          <a:p>
            <a:r>
              <a:rPr lang="en-GB" sz="1800" dirty="0" smtClean="0"/>
              <a:t>Each iteration is considered as a short time "frame" in the Agile process model, which typically lasts from one to four weeks. The division of the entire project into smaller parts helps to minimize the project risk and to reduce the overall project delivery time requirements. Each iteration involves a team working through a full software development life cycle including planning, requirements analysis, design, coding, and testing before a working product is demonstrated to the client.</a:t>
            </a:r>
          </a:p>
          <a:p>
            <a:r>
              <a:rPr lang="en-GB" sz="1800" dirty="0" smtClean="0"/>
              <a:t/>
            </a:r>
            <a:br>
              <a:rPr lang="en-GB" sz="1800" dirty="0" smtClean="0"/>
            </a:br>
            <a:endParaRPr lang="en-US" altLang="en-US" sz="1800" dirty="0">
              <a:latin typeface="Times New Roman" panose="02020603050405020304" pitchFamily="18" charset="0"/>
              <a:cs typeface="Times New Roman" panose="02020603050405020304" pitchFamily="18" charset="0"/>
            </a:endParaRPr>
          </a:p>
          <a:p>
            <a:pPr algn="just"/>
            <a:endParaRPr lang="en-GB" sz="1600" dirty="0">
              <a:latin typeface="Times New Roman" pitchFamily="18" charset="0"/>
              <a:cs typeface="Times New Roman" pitchFamily="18" charset="0"/>
            </a:endParaRPr>
          </a:p>
          <a:p>
            <a:pPr algn="just"/>
            <a:endParaRPr lang="en-GB"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Font typeface="Wingdings" panose="05000000000000000000" pitchFamily="2" charset="2"/>
              <a:buChar char="ü"/>
            </a:pPr>
            <a:r>
              <a:rPr lang="en-GB" sz="1800" dirty="0" smtClean="0"/>
              <a:t>The meaning of Agile is swift or versatile."</a:t>
            </a:r>
            <a:r>
              <a:rPr lang="en-GB" sz="1800" b="1" dirty="0" smtClean="0"/>
              <a:t>Agile process model</a:t>
            </a:r>
            <a:r>
              <a:rPr lang="en-GB" sz="1800" dirty="0" smtClean="0"/>
              <a:t>" refers to a software development approach based on iterative development. </a:t>
            </a:r>
          </a:p>
          <a:p>
            <a:pPr>
              <a:buFont typeface="Wingdings" panose="05000000000000000000" pitchFamily="2" charset="2"/>
              <a:buChar char="ü"/>
            </a:pPr>
            <a:r>
              <a:rPr lang="en-GB" sz="1800" dirty="0" smtClean="0"/>
              <a:t>Agile methods break tasks into smaller iterations, or parts do not directly involve long term planning. The project scope and requirements are laid down at the beginning of the development process. Plans regarding the number of iterations, the duration and the scope of each iteration are clearly defined in advance.</a:t>
            </a:r>
          </a:p>
          <a:p>
            <a:r>
              <a:rPr lang="en-GB" sz="1800" dirty="0" smtClean="0"/>
              <a:t>Each iteration is considered as a short time "frame" in the Agile process model, which typically lasts from one to four weeks. The division of the entire project into smaller parts helps to minimize the project risk and to reduce the overall project delivery time requirements. Each iteration involves a team working through a full software development life cycle including planning, requirements analysis, design, coding, and testing before a working product is demonstrated to the client.</a:t>
            </a:r>
          </a:p>
          <a:p>
            <a:r>
              <a:rPr lang="en-GB" sz="1800" dirty="0" smtClean="0"/>
              <a:t/>
            </a:r>
            <a:br>
              <a:rPr lang="en-GB" sz="1800" dirty="0" smtClean="0"/>
            </a:br>
            <a:endParaRPr lang="en-US" altLang="en-US" sz="1800" dirty="0">
              <a:latin typeface="Times New Roman" panose="02020603050405020304" pitchFamily="18" charset="0"/>
              <a:cs typeface="Times New Roman" panose="02020603050405020304" pitchFamily="18" charset="0"/>
            </a:endParaRPr>
          </a:p>
          <a:p>
            <a:pPr algn="just"/>
            <a:endParaRPr lang="en-GB" sz="1600" dirty="0">
              <a:latin typeface="Times New Roman" pitchFamily="18" charset="0"/>
              <a:cs typeface="Times New Roman" pitchFamily="18" charset="0"/>
            </a:endParaRPr>
          </a:p>
          <a:p>
            <a:pPr algn="just"/>
            <a:endParaRPr lang="en-GB"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Font typeface="Wingdings" panose="05000000000000000000" pitchFamily="2" charset="2"/>
              <a:buChar char="ü"/>
            </a:pPr>
            <a:endParaRPr lang="en-US" altLang="en-US" sz="1800" dirty="0">
              <a:latin typeface="Times New Roman" panose="02020603050405020304" pitchFamily="18" charset="0"/>
              <a:cs typeface="Times New Roman" panose="02020603050405020304" pitchFamily="18" charset="0"/>
            </a:endParaRPr>
          </a:p>
          <a:p>
            <a:pPr algn="just"/>
            <a:endParaRPr lang="en-GB" sz="1600" dirty="0">
              <a:latin typeface="Times New Roman" pitchFamily="18" charset="0"/>
              <a:cs typeface="Times New Roman" pitchFamily="18" charset="0"/>
            </a:endParaRPr>
          </a:p>
          <a:p>
            <a:pPr algn="just"/>
            <a:endParaRPr lang="en-GB"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p>
        </p:txBody>
      </p:sp>
      <p:pic>
        <p:nvPicPr>
          <p:cNvPr id="6146" name="Picture 2" descr="Agile Model"/>
          <p:cNvPicPr>
            <a:picLocks noChangeAspect="1" noChangeArrowheads="1"/>
          </p:cNvPicPr>
          <p:nvPr/>
        </p:nvPicPr>
        <p:blipFill>
          <a:blip r:embed="rId2" cstate="print"/>
          <a:srcRect/>
          <a:stretch>
            <a:fillRect/>
          </a:stretch>
        </p:blipFill>
        <p:spPr bwMode="auto">
          <a:xfrm>
            <a:off x="1066800" y="762000"/>
            <a:ext cx="7178937" cy="5334000"/>
          </a:xfrm>
          <a:prstGeom prst="rect">
            <a:avLst/>
          </a:prstGeom>
          <a:noFill/>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3" name="Content Placeholder 2"/>
          <p:cNvSpPr>
            <a:spLocks noGrp="1"/>
          </p:cNvSpPr>
          <p:nvPr>
            <p:ph idx="1"/>
          </p:nvPr>
        </p:nvSpPr>
        <p:spPr>
          <a:xfrm>
            <a:off x="457200" y="1524000"/>
            <a:ext cx="8229600" cy="4602163"/>
          </a:xfrm>
        </p:spPr>
        <p:txBody>
          <a:bodyPr/>
          <a:lstStyle/>
          <a:p>
            <a:pPr>
              <a:buNone/>
            </a:pPr>
            <a:r>
              <a:rPr lang="en-IN" dirty="0"/>
              <a:t>     </a:t>
            </a:r>
            <a:endParaRPr lang="en-US" dirty="0"/>
          </a:p>
        </p:txBody>
      </p:sp>
      <p:sp>
        <p:nvSpPr>
          <p:cNvPr id="6" name="Striped Right Arrow 5"/>
          <p:cNvSpPr/>
          <p:nvPr/>
        </p:nvSpPr>
        <p:spPr>
          <a:xfrm rot="5400000">
            <a:off x="7353300" y="5067300"/>
            <a:ext cx="1828800" cy="1295400"/>
          </a:xfrm>
          <a:prstGeom prst="striped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0" y="1981200"/>
            <a:ext cx="6629400" cy="1219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800" b="1" dirty="0" err="1" smtClean="0">
                <a:solidFill>
                  <a:srgbClr val="FF0000"/>
                </a:solidFill>
              </a:rPr>
              <a:t>DevOps</a:t>
            </a:r>
            <a:endParaRPr lang="en-US" sz="3800" b="1" dirty="0">
              <a:solidFill>
                <a:srgbClr val="FF0000"/>
              </a:solidFill>
            </a:endParaRPr>
          </a:p>
        </p:txBody>
      </p:sp>
    </p:spTree>
    <p:extLst>
      <p:ext uri="{BB962C8B-B14F-4D97-AF65-F5344CB8AC3E}">
        <p14:creationId xmlns="" xmlns:p14="http://schemas.microsoft.com/office/powerpoint/2010/main" val="2292998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smtClean="0">
                <a:solidFill>
                  <a:srgbClr val="FF0000"/>
                </a:solidFill>
                <a:latin typeface="Cambria-Bold"/>
              </a:rPr>
              <a:t>Agile</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IN" altLang="en-US" sz="1800" b="1" dirty="0" smtClean="0">
                <a:latin typeface="Times New Roman" panose="02020603050405020304" pitchFamily="18" charset="0"/>
                <a:cs typeface="Times New Roman" panose="02020603050405020304" pitchFamily="18" charset="0"/>
              </a:rPr>
              <a:t>When to Use:</a:t>
            </a:r>
            <a:endParaRPr lang="en-US" altLang="en-US" sz="1800" b="1" dirty="0">
              <a:latin typeface="Times New Roman" panose="02020603050405020304" pitchFamily="18" charset="0"/>
              <a:cs typeface="Times New Roman" panose="02020603050405020304" pitchFamily="18" charset="0"/>
            </a:endParaRPr>
          </a:p>
          <a:p>
            <a:r>
              <a:rPr lang="en-GB" sz="1600" dirty="0" smtClean="0"/>
              <a:t>When frequent changes are required.</a:t>
            </a:r>
          </a:p>
          <a:p>
            <a:r>
              <a:rPr lang="en-GB" sz="1600" dirty="0" smtClean="0"/>
              <a:t>When a highly qualified and experienced team is available.</a:t>
            </a:r>
          </a:p>
          <a:p>
            <a:r>
              <a:rPr lang="en-GB" sz="1600" dirty="0" smtClean="0"/>
              <a:t>When a customer is ready to have a meeting with a software team all the time.</a:t>
            </a:r>
          </a:p>
          <a:p>
            <a:r>
              <a:rPr lang="en-GB" sz="1600" dirty="0" smtClean="0"/>
              <a:t>When project size is small.</a:t>
            </a:r>
            <a:endParaRPr lang="en-GB" sz="1600" dirty="0" smtClean="0">
              <a:latin typeface="Times New Roman" pitchFamily="18" charset="0"/>
              <a:cs typeface="Times New Roman" pitchFamily="18" charset="0"/>
            </a:endParaRPr>
          </a:p>
          <a:p>
            <a:pPr algn="just"/>
            <a:endParaRPr lang="en-GB" sz="1600" dirty="0" smtClean="0">
              <a:latin typeface="Times New Roman" pitchFamily="18" charset="0"/>
              <a:cs typeface="Times New Roman" pitchFamily="18" charset="0"/>
            </a:endParaRPr>
          </a:p>
          <a:p>
            <a:pPr algn="just">
              <a:buNone/>
            </a:pPr>
            <a:r>
              <a:rPr lang="en-GB" sz="1600" b="1" dirty="0" smtClean="0">
                <a:latin typeface="Times New Roman" pitchFamily="18" charset="0"/>
                <a:cs typeface="Times New Roman" pitchFamily="18" charset="0"/>
              </a:rPr>
              <a:t>Adv:</a:t>
            </a:r>
          </a:p>
          <a:p>
            <a:r>
              <a:rPr lang="en-GB" sz="1600" dirty="0" smtClean="0"/>
              <a:t>Frequent Delivery</a:t>
            </a:r>
          </a:p>
          <a:p>
            <a:r>
              <a:rPr lang="en-GB" sz="1600" dirty="0" smtClean="0"/>
              <a:t>Face-to-Face Communication with clients.</a:t>
            </a:r>
          </a:p>
          <a:p>
            <a:r>
              <a:rPr lang="en-GB" sz="1600" dirty="0" smtClean="0"/>
              <a:t>Efficient design and fulfils the business requirement.</a:t>
            </a:r>
          </a:p>
          <a:p>
            <a:r>
              <a:rPr lang="en-GB" sz="1600" dirty="0" smtClean="0"/>
              <a:t>Anytime changes are acceptable.</a:t>
            </a:r>
          </a:p>
          <a:p>
            <a:r>
              <a:rPr lang="en-GB" sz="1600" dirty="0" smtClean="0"/>
              <a:t>It reduces total development time.</a:t>
            </a:r>
          </a:p>
          <a:p>
            <a:pPr algn="just">
              <a:buNone/>
            </a:pPr>
            <a:endParaRPr lang="en-GB" sz="1600" dirty="0">
              <a:latin typeface="Times New Roman" pitchFamily="18" charset="0"/>
              <a:cs typeface="Times New Roman" pitchFamily="18" charset="0"/>
            </a:endParaRPr>
          </a:p>
          <a:p>
            <a:pPr algn="just">
              <a:buNone/>
            </a:pPr>
            <a:r>
              <a:rPr lang="en-GB" sz="1600" b="1" dirty="0" err="1" smtClean="0">
                <a:latin typeface="Times New Roman" pitchFamily="18" charset="0"/>
                <a:cs typeface="Times New Roman" pitchFamily="18" charset="0"/>
              </a:rPr>
              <a:t>DisAdv</a:t>
            </a:r>
            <a:r>
              <a:rPr lang="en-GB" sz="1600" b="1" dirty="0" smtClean="0">
                <a:latin typeface="Times New Roman" pitchFamily="18" charset="0"/>
                <a:cs typeface="Times New Roman" pitchFamily="18" charset="0"/>
              </a:rPr>
              <a:t>:</a:t>
            </a:r>
          </a:p>
          <a:p>
            <a:r>
              <a:rPr lang="en-GB" sz="1600" dirty="0" smtClean="0"/>
              <a:t>Due to the </a:t>
            </a:r>
            <a:r>
              <a:rPr lang="en-GB" sz="1600" b="1" dirty="0" smtClean="0"/>
              <a:t>shortage of formal documents</a:t>
            </a:r>
            <a:r>
              <a:rPr lang="en-GB" sz="1600" dirty="0" smtClean="0"/>
              <a:t>, it creates confusion and crucial decisions taken throughout various phases can be misinterpreted at any time by different team members.</a:t>
            </a:r>
          </a:p>
          <a:p>
            <a:r>
              <a:rPr lang="en-GB" sz="1600" dirty="0" smtClean="0"/>
              <a:t>Due to the </a:t>
            </a:r>
            <a:r>
              <a:rPr lang="en-GB" sz="1600" b="1" dirty="0" smtClean="0"/>
              <a:t>lack of proper documentation</a:t>
            </a:r>
            <a:r>
              <a:rPr lang="en-GB" sz="1600" dirty="0" smtClean="0"/>
              <a:t>, once the project completes and the developers allotted to another project, maintenance of the finished project can become a difficulty.</a:t>
            </a:r>
          </a:p>
          <a:p>
            <a:pPr algn="just">
              <a:buNone/>
            </a:pPr>
            <a:endParaRPr lang="en-GB"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smtClean="0">
                <a:solidFill>
                  <a:srgbClr val="FF0000"/>
                </a:solidFill>
                <a:latin typeface="Cambria-Bold"/>
              </a:rPr>
              <a:t>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0"/>
            <a:ext cx="9144000" cy="6637567"/>
          </a:xfrm>
        </p:spPr>
        <p:txBody>
          <a:bodyPr>
            <a:normAutofit/>
          </a:bodyPr>
          <a:lstStyle/>
          <a:p>
            <a:pPr>
              <a:buFont typeface="Wingdings" panose="05000000000000000000" pitchFamily="2" charset="2"/>
              <a:buChar char="ü"/>
            </a:pPr>
            <a:r>
              <a:rPr lang="en-IN" altLang="en-US" sz="1800" b="1" dirty="0" smtClean="0">
                <a:latin typeface="Times New Roman" panose="02020603050405020304" pitchFamily="18" charset="0"/>
                <a:cs typeface="Times New Roman" panose="02020603050405020304" pitchFamily="18" charset="0"/>
              </a:rPr>
              <a:t>Waterfall </a:t>
            </a:r>
            <a:r>
              <a:rPr lang="en-IN" altLang="en-US" sz="1800" b="1" dirty="0" err="1" smtClean="0">
                <a:latin typeface="Times New Roman" panose="02020603050405020304" pitchFamily="18" charset="0"/>
                <a:cs typeface="Times New Roman" panose="02020603050405020304" pitchFamily="18" charset="0"/>
              </a:rPr>
              <a:t>vs</a:t>
            </a:r>
            <a:r>
              <a:rPr lang="en-IN" altLang="en-US" sz="1800" b="1" dirty="0" smtClean="0">
                <a:latin typeface="Times New Roman" panose="02020603050405020304" pitchFamily="18" charset="0"/>
                <a:cs typeface="Times New Roman" panose="02020603050405020304" pitchFamily="18" charset="0"/>
              </a:rPr>
              <a:t> Agile:</a:t>
            </a:r>
          </a:p>
          <a:p>
            <a:pPr algn="just">
              <a:buNone/>
            </a:pPr>
            <a:endParaRPr lang="en-GB" sz="1600" dirty="0">
              <a:latin typeface="Times New Roman" pitchFamily="18" charset="0"/>
              <a:cs typeface="Times New Roman" pitchFamily="18" charset="0"/>
            </a:endParaRPr>
          </a:p>
          <a:p>
            <a:pPr algn="just"/>
            <a:endParaRPr lang="en-GB"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0" y="381000"/>
          <a:ext cx="8763000" cy="6131560"/>
        </p:xfrm>
        <a:graphic>
          <a:graphicData uri="http://schemas.openxmlformats.org/drawingml/2006/table">
            <a:tbl>
              <a:tblPr firstRow="1" bandRow="1">
                <a:tableStyleId>{5C22544A-7EE6-4342-B048-85BDC9FD1C3A}</a:tableStyleId>
              </a:tblPr>
              <a:tblGrid>
                <a:gridCol w="4381500"/>
                <a:gridCol w="4381500"/>
              </a:tblGrid>
              <a:tr h="370840">
                <a:tc>
                  <a:txBody>
                    <a:bodyPr/>
                    <a:lstStyle/>
                    <a:p>
                      <a:r>
                        <a:rPr lang="en-IN" dirty="0" smtClean="0"/>
                        <a:t>Agile</a:t>
                      </a:r>
                      <a:endParaRPr lang="en-US" dirty="0"/>
                    </a:p>
                  </a:txBody>
                  <a:tcPr/>
                </a:tc>
                <a:tc>
                  <a:txBody>
                    <a:bodyPr/>
                    <a:lstStyle/>
                    <a:p>
                      <a:r>
                        <a:rPr lang="en-IN" dirty="0" smtClean="0"/>
                        <a:t>Waterfall</a:t>
                      </a:r>
                      <a:endParaRPr lang="en-US" dirty="0"/>
                    </a:p>
                  </a:txBody>
                  <a:tcPr/>
                </a:tc>
              </a:tr>
              <a:tr h="370840">
                <a:tc>
                  <a:txBody>
                    <a:bodyPr/>
                    <a:lstStyle/>
                    <a:p>
                      <a:r>
                        <a:rPr lang="en-GB" dirty="0"/>
                        <a:t>It separates the project development lifecycle into </a:t>
                      </a:r>
                      <a:r>
                        <a:rPr lang="en-GB" dirty="0" smtClean="0"/>
                        <a:t>sprints (small</a:t>
                      </a:r>
                      <a:r>
                        <a:rPr lang="en-GB" baseline="0" dirty="0" smtClean="0"/>
                        <a:t> amount of time dev team has to complete a work)</a:t>
                      </a:r>
                      <a:r>
                        <a:rPr lang="en-GB" dirty="0" smtClean="0"/>
                        <a:t>.</a:t>
                      </a:r>
                      <a:endParaRPr lang="en-GB" dirty="0"/>
                    </a:p>
                  </a:txBody>
                  <a:tcPr anchor="ctr"/>
                </a:tc>
                <a:tc>
                  <a:txBody>
                    <a:bodyPr/>
                    <a:lstStyle/>
                    <a:p>
                      <a:r>
                        <a:rPr lang="en-GB"/>
                        <a:t>Software development process is divided into distinct phases.</a:t>
                      </a:r>
                    </a:p>
                  </a:txBody>
                  <a:tcPr anchor="ctr"/>
                </a:tc>
              </a:tr>
              <a:tr h="370840">
                <a:tc>
                  <a:txBody>
                    <a:bodyPr/>
                    <a:lstStyle/>
                    <a:p>
                      <a:r>
                        <a:rPr lang="en-GB"/>
                        <a:t>It follows an incremental approach</a:t>
                      </a:r>
                    </a:p>
                  </a:txBody>
                  <a:tcPr anchor="ctr"/>
                </a:tc>
                <a:tc>
                  <a:txBody>
                    <a:bodyPr/>
                    <a:lstStyle/>
                    <a:p>
                      <a:r>
                        <a:rPr lang="en-GB" dirty="0"/>
                        <a:t>Waterfall methodology is a sequential design process.</a:t>
                      </a:r>
                    </a:p>
                  </a:txBody>
                  <a:tcPr anchor="ctr"/>
                </a:tc>
              </a:tr>
              <a:tr h="370840">
                <a:tc>
                  <a:txBody>
                    <a:bodyPr/>
                    <a:lstStyle/>
                    <a:p>
                      <a:r>
                        <a:rPr lang="en-GB" dirty="0"/>
                        <a:t>Agile methodology is known for its flexibility.</a:t>
                      </a:r>
                    </a:p>
                  </a:txBody>
                  <a:tcPr anchor="ctr"/>
                </a:tc>
                <a:tc>
                  <a:txBody>
                    <a:bodyPr/>
                    <a:lstStyle/>
                    <a:p>
                      <a:r>
                        <a:rPr lang="en-GB"/>
                        <a:t>Waterfall is a structured software development methodology so most times it can be quite rigid.</a:t>
                      </a:r>
                    </a:p>
                  </a:txBody>
                  <a:tcPr anchor="ctr"/>
                </a:tc>
              </a:tr>
              <a:tr h="370840">
                <a:tc>
                  <a:txBody>
                    <a:bodyPr/>
                    <a:lstStyle/>
                    <a:p>
                      <a:r>
                        <a:rPr lang="en-GB" dirty="0"/>
                        <a:t>Agile can be considered as a collection of many different projects.</a:t>
                      </a:r>
                    </a:p>
                  </a:txBody>
                  <a:tcPr anchor="ctr"/>
                </a:tc>
                <a:tc>
                  <a:txBody>
                    <a:bodyPr/>
                    <a:lstStyle/>
                    <a:p>
                      <a:r>
                        <a:rPr lang="en-GB" dirty="0"/>
                        <a:t>Software development will be completed as one single project.</a:t>
                      </a:r>
                    </a:p>
                  </a:txBody>
                  <a:tcPr anchor="ctr"/>
                </a:tc>
              </a:tr>
              <a:tr h="370840">
                <a:tc>
                  <a:txBody>
                    <a:bodyPr/>
                    <a:lstStyle/>
                    <a:p>
                      <a:r>
                        <a:rPr lang="en-GB" dirty="0"/>
                        <a:t>Agile is quite a flexible method which allows changes to be made in the project development requirements even if the initial planning has been completed.</a:t>
                      </a:r>
                    </a:p>
                  </a:txBody>
                  <a:tcPr anchor="ctr"/>
                </a:tc>
                <a:tc>
                  <a:txBody>
                    <a:bodyPr/>
                    <a:lstStyle/>
                    <a:p>
                      <a:r>
                        <a:rPr lang="en-GB" dirty="0"/>
                        <a:t>There is no scope of changing the requirements once the project development starts.</a:t>
                      </a:r>
                    </a:p>
                  </a:txBody>
                  <a:tcPr anchor="ctr"/>
                </a:tc>
              </a:tr>
              <a:tr h="370840">
                <a:tc>
                  <a:txBody>
                    <a:bodyPr/>
                    <a:lstStyle/>
                    <a:p>
                      <a:r>
                        <a:rPr lang="en-GB" dirty="0"/>
                        <a:t>Agile methodology, follow an iterative development approach because of this planning, development, prototyping and other software development phases may appear more than once.</a:t>
                      </a:r>
                    </a:p>
                  </a:txBody>
                  <a:tcPr anchor="ctr"/>
                </a:tc>
                <a:tc>
                  <a:txBody>
                    <a:bodyPr/>
                    <a:lstStyle/>
                    <a:p>
                      <a:r>
                        <a:rPr lang="en-GB" dirty="0"/>
                        <a:t>All the project development phases like designing, development, testing, etc. are completed once in the Waterfall model.</a:t>
                      </a:r>
                    </a:p>
                  </a:txBody>
                  <a:tcPr anchor="ctr"/>
                </a:tc>
              </a:tr>
            </a:tbl>
          </a:graphicData>
        </a:graphic>
      </p:graphicFrame>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Font typeface="Wingdings" panose="05000000000000000000" pitchFamily="2" charset="2"/>
              <a:buChar char="ü"/>
            </a:pPr>
            <a:r>
              <a:rPr lang="en-IN" altLang="en-US" sz="1800" b="1" dirty="0" smtClean="0">
                <a:latin typeface="Times New Roman" panose="02020603050405020304" pitchFamily="18" charset="0"/>
                <a:cs typeface="Times New Roman" panose="02020603050405020304" pitchFamily="18" charset="0"/>
              </a:rPr>
              <a:t>Waterfall </a:t>
            </a:r>
            <a:r>
              <a:rPr lang="en-IN" altLang="en-US" sz="1800" b="1" dirty="0" err="1" smtClean="0">
                <a:latin typeface="Times New Roman" panose="02020603050405020304" pitchFamily="18" charset="0"/>
                <a:cs typeface="Times New Roman" panose="02020603050405020304" pitchFamily="18" charset="0"/>
              </a:rPr>
              <a:t>vs</a:t>
            </a:r>
            <a:r>
              <a:rPr lang="en-IN" altLang="en-US" sz="1800" b="1" dirty="0" smtClean="0">
                <a:latin typeface="Times New Roman" panose="02020603050405020304" pitchFamily="18" charset="0"/>
                <a:cs typeface="Times New Roman" panose="02020603050405020304" pitchFamily="18" charset="0"/>
              </a:rPr>
              <a:t> Agile:</a:t>
            </a:r>
          </a:p>
          <a:p>
            <a:pPr algn="just">
              <a:buNone/>
            </a:pPr>
            <a:endParaRPr lang="en-GB" sz="1600" dirty="0">
              <a:latin typeface="Times New Roman" pitchFamily="18" charset="0"/>
              <a:cs typeface="Times New Roman" pitchFamily="18" charset="0"/>
            </a:endParaRPr>
          </a:p>
          <a:p>
            <a:pPr algn="just"/>
            <a:endParaRPr lang="en-GB"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0" y="914400"/>
          <a:ext cx="8763000" cy="5857240"/>
        </p:xfrm>
        <a:graphic>
          <a:graphicData uri="http://schemas.openxmlformats.org/drawingml/2006/table">
            <a:tbl>
              <a:tblPr firstRow="1" bandRow="1">
                <a:tableStyleId>{5C22544A-7EE6-4342-B048-85BDC9FD1C3A}</a:tableStyleId>
              </a:tblPr>
              <a:tblGrid>
                <a:gridCol w="4381500"/>
                <a:gridCol w="4381500"/>
              </a:tblGrid>
              <a:tr h="370840">
                <a:tc>
                  <a:txBody>
                    <a:bodyPr/>
                    <a:lstStyle/>
                    <a:p>
                      <a:r>
                        <a:rPr lang="en-IN" dirty="0" smtClean="0"/>
                        <a:t>Agile</a:t>
                      </a:r>
                      <a:endParaRPr lang="en-US" dirty="0"/>
                    </a:p>
                  </a:txBody>
                  <a:tcPr/>
                </a:tc>
                <a:tc>
                  <a:txBody>
                    <a:bodyPr/>
                    <a:lstStyle/>
                    <a:p>
                      <a:r>
                        <a:rPr lang="en-IN" dirty="0" smtClean="0"/>
                        <a:t>Waterfall</a:t>
                      </a:r>
                      <a:endParaRPr lang="en-US" dirty="0"/>
                    </a:p>
                  </a:txBody>
                  <a:tcPr/>
                </a:tc>
              </a:tr>
              <a:tr h="370840">
                <a:tc>
                  <a:txBody>
                    <a:bodyPr/>
                    <a:lstStyle/>
                    <a:p>
                      <a:r>
                        <a:rPr lang="en-GB" dirty="0"/>
                        <a:t>Test plan is reviewed after each sprint</a:t>
                      </a:r>
                    </a:p>
                  </a:txBody>
                  <a:tcPr anchor="ctr"/>
                </a:tc>
                <a:tc>
                  <a:txBody>
                    <a:bodyPr/>
                    <a:lstStyle/>
                    <a:p>
                      <a:r>
                        <a:rPr lang="en-GB"/>
                        <a:t>The test plan is rarely discussed during the test phase.</a:t>
                      </a:r>
                    </a:p>
                  </a:txBody>
                  <a:tcPr anchor="ctr"/>
                </a:tc>
              </a:tr>
              <a:tr h="370840">
                <a:tc>
                  <a:txBody>
                    <a:bodyPr/>
                    <a:lstStyle/>
                    <a:p>
                      <a:r>
                        <a:rPr lang="en-GB" dirty="0"/>
                        <a:t>Agile development is a process in which the requirements are expected to change and evolve.</a:t>
                      </a:r>
                    </a:p>
                  </a:txBody>
                  <a:tcPr anchor="ctr"/>
                </a:tc>
                <a:tc>
                  <a:txBody>
                    <a:bodyPr/>
                    <a:lstStyle/>
                    <a:p>
                      <a:r>
                        <a:rPr lang="en-GB"/>
                        <a:t>The method is ideal for projects which have definite requirements and changes not at all expected.</a:t>
                      </a:r>
                    </a:p>
                  </a:txBody>
                  <a:tcPr anchor="ctr"/>
                </a:tc>
              </a:tr>
              <a:tr h="370840">
                <a:tc>
                  <a:txBody>
                    <a:bodyPr/>
                    <a:lstStyle/>
                    <a:p>
                      <a:r>
                        <a:rPr lang="en-GB"/>
                        <a:t>In Agile methodology, testing is performed concurrently with software development.</a:t>
                      </a:r>
                    </a:p>
                  </a:txBody>
                  <a:tcPr anchor="ctr"/>
                </a:tc>
                <a:tc>
                  <a:txBody>
                    <a:bodyPr/>
                    <a:lstStyle/>
                    <a:p>
                      <a:r>
                        <a:rPr lang="en-GB"/>
                        <a:t>In this methodology, the “Testing” phase comes after the “Build” phase</a:t>
                      </a:r>
                    </a:p>
                  </a:txBody>
                  <a:tcPr anchor="ctr"/>
                </a:tc>
              </a:tr>
              <a:tr h="370840">
                <a:tc>
                  <a:txBody>
                    <a:bodyPr/>
                    <a:lstStyle/>
                    <a:p>
                      <a:r>
                        <a:rPr lang="en-GB"/>
                        <a:t>Agile introduces a product mindset where the software product satisfies needs of its end customers and changes itself as per the customer’s demands.</a:t>
                      </a:r>
                    </a:p>
                  </a:txBody>
                  <a:tcPr anchor="ctr"/>
                </a:tc>
                <a:tc>
                  <a:txBody>
                    <a:bodyPr/>
                    <a:lstStyle/>
                    <a:p>
                      <a:r>
                        <a:rPr lang="en-GB"/>
                        <a:t>This model shows a project mindset and places its focus completely on accomplishing the project.</a:t>
                      </a:r>
                    </a:p>
                  </a:txBody>
                  <a:tcPr anchor="ctr"/>
                </a:tc>
              </a:tr>
              <a:tr h="370840">
                <a:tc>
                  <a:txBody>
                    <a:bodyPr/>
                    <a:lstStyle/>
                    <a:p>
                      <a:r>
                        <a:rPr lang="en-GB"/>
                        <a:t>Agile methdology works exceptionally well with Time &amp; Materials or non-fixed funding. It may increase stress in fixed-price scenarios.</a:t>
                      </a:r>
                    </a:p>
                  </a:txBody>
                  <a:tcPr anchor="ctr"/>
                </a:tc>
                <a:tc>
                  <a:txBody>
                    <a:bodyPr/>
                    <a:lstStyle/>
                    <a:p>
                      <a:r>
                        <a:rPr lang="en-GB" dirty="0"/>
                        <a:t>Reduces risk in the firm fixed price contracts by getting risk agreement at the beginning of the process.</a:t>
                      </a:r>
                    </a:p>
                  </a:txBody>
                  <a:tcPr anchor="ctr"/>
                </a:tc>
              </a:tr>
              <a:tr h="370840">
                <a:tc>
                  <a:txBody>
                    <a:bodyPr/>
                    <a:lstStyle/>
                    <a:p>
                      <a:r>
                        <a:rPr lang="en-GB" dirty="0"/>
                        <a:t>Prefers small but dedicated teams with a high degree of coordination and synchronization.</a:t>
                      </a:r>
                    </a:p>
                  </a:txBody>
                  <a:tcPr anchor="ctr"/>
                </a:tc>
                <a:tc>
                  <a:txBody>
                    <a:bodyPr/>
                    <a:lstStyle/>
                    <a:p>
                      <a:r>
                        <a:rPr lang="en-GB" dirty="0"/>
                        <a:t>Team coordination/synchronization is very limited.</a:t>
                      </a:r>
                    </a:p>
                  </a:txBody>
                  <a:tcPr anchor="ctr"/>
                </a:tc>
              </a:tr>
            </a:tbl>
          </a:graphicData>
        </a:graphic>
      </p:graphicFrame>
    </p:spTree>
    <p:extLst>
      <p:ext uri="{BB962C8B-B14F-4D97-AF65-F5344CB8AC3E}">
        <p14:creationId xmlns="" xmlns:p14="http://schemas.microsoft.com/office/powerpoint/2010/main" val="1352521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Font typeface="Wingdings" panose="05000000000000000000" pitchFamily="2" charset="2"/>
              <a:buChar char="ü"/>
            </a:pPr>
            <a:r>
              <a:rPr lang="en-IN" altLang="en-US" sz="1800" b="1" dirty="0" smtClean="0">
                <a:latin typeface="Times New Roman" panose="02020603050405020304" pitchFamily="18" charset="0"/>
                <a:cs typeface="Times New Roman" panose="02020603050405020304" pitchFamily="18" charset="0"/>
              </a:rPr>
              <a:t>Waterfall </a:t>
            </a:r>
            <a:r>
              <a:rPr lang="en-IN" altLang="en-US" sz="1800" b="1" dirty="0" err="1" smtClean="0">
                <a:latin typeface="Times New Roman" panose="02020603050405020304" pitchFamily="18" charset="0"/>
                <a:cs typeface="Times New Roman" panose="02020603050405020304" pitchFamily="18" charset="0"/>
              </a:rPr>
              <a:t>vs</a:t>
            </a:r>
            <a:r>
              <a:rPr lang="en-IN" altLang="en-US" sz="1800" b="1" dirty="0" smtClean="0">
                <a:latin typeface="Times New Roman" panose="02020603050405020304" pitchFamily="18" charset="0"/>
                <a:cs typeface="Times New Roman" panose="02020603050405020304" pitchFamily="18" charset="0"/>
              </a:rPr>
              <a:t> Agile:</a:t>
            </a:r>
          </a:p>
          <a:p>
            <a:pPr algn="just">
              <a:buNone/>
            </a:pPr>
            <a:endParaRPr lang="en-GB" sz="1600" dirty="0">
              <a:latin typeface="Times New Roman" pitchFamily="18" charset="0"/>
              <a:cs typeface="Times New Roman" pitchFamily="18" charset="0"/>
            </a:endParaRPr>
          </a:p>
          <a:p>
            <a:pPr algn="just"/>
            <a:endParaRPr lang="en-GB"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0" y="914400"/>
          <a:ext cx="8763000" cy="4028440"/>
        </p:xfrm>
        <a:graphic>
          <a:graphicData uri="http://schemas.openxmlformats.org/drawingml/2006/table">
            <a:tbl>
              <a:tblPr firstRow="1" bandRow="1">
                <a:tableStyleId>{5C22544A-7EE6-4342-B048-85BDC9FD1C3A}</a:tableStyleId>
              </a:tblPr>
              <a:tblGrid>
                <a:gridCol w="4381500"/>
                <a:gridCol w="4381500"/>
              </a:tblGrid>
              <a:tr h="370840">
                <a:tc>
                  <a:txBody>
                    <a:bodyPr/>
                    <a:lstStyle/>
                    <a:p>
                      <a:r>
                        <a:rPr lang="en-IN" dirty="0" smtClean="0"/>
                        <a:t>Agile</a:t>
                      </a:r>
                      <a:endParaRPr lang="en-US" dirty="0"/>
                    </a:p>
                  </a:txBody>
                  <a:tcPr/>
                </a:tc>
                <a:tc>
                  <a:txBody>
                    <a:bodyPr/>
                    <a:lstStyle/>
                    <a:p>
                      <a:r>
                        <a:rPr lang="en-IN" dirty="0" smtClean="0"/>
                        <a:t>Waterfall</a:t>
                      </a:r>
                      <a:endParaRPr lang="en-US" dirty="0"/>
                    </a:p>
                  </a:txBody>
                  <a:tcPr/>
                </a:tc>
              </a:tr>
              <a:tr h="370840">
                <a:tc>
                  <a:txBody>
                    <a:bodyPr/>
                    <a:lstStyle/>
                    <a:p>
                      <a:r>
                        <a:rPr lang="en-GB" dirty="0"/>
                        <a:t>Products owner with team prepares requirements just about every day during a project.</a:t>
                      </a:r>
                    </a:p>
                  </a:txBody>
                  <a:tcPr anchor="ctr"/>
                </a:tc>
                <a:tc>
                  <a:txBody>
                    <a:bodyPr/>
                    <a:lstStyle/>
                    <a:p>
                      <a:r>
                        <a:rPr lang="en-GB"/>
                        <a:t>Business analysis prepares requirements before the beginning of the project.</a:t>
                      </a:r>
                    </a:p>
                  </a:txBody>
                  <a:tcPr anchor="ctr"/>
                </a:tc>
              </a:tr>
              <a:tr h="370840">
                <a:tc>
                  <a:txBody>
                    <a:bodyPr/>
                    <a:lstStyle/>
                    <a:p>
                      <a:r>
                        <a:rPr lang="en-GB" dirty="0"/>
                        <a:t>Test team can take part in the requirements change without problems.</a:t>
                      </a:r>
                    </a:p>
                  </a:txBody>
                  <a:tcPr anchor="ctr"/>
                </a:tc>
                <a:tc>
                  <a:txBody>
                    <a:bodyPr/>
                    <a:lstStyle/>
                    <a:p>
                      <a:r>
                        <a:rPr lang="en-GB" dirty="0"/>
                        <a:t>It is difficult for the test to initiate any change in requirements.</a:t>
                      </a:r>
                    </a:p>
                  </a:txBody>
                  <a:tcPr anchor="ctr"/>
                </a:tc>
              </a:tr>
              <a:tr h="370840">
                <a:tc>
                  <a:txBody>
                    <a:bodyPr/>
                    <a:lstStyle/>
                    <a:p>
                      <a:r>
                        <a:rPr lang="en-GB"/>
                        <a:t>Description of project details can be altered anytime during the SDLC process.</a:t>
                      </a:r>
                    </a:p>
                  </a:txBody>
                  <a:tcPr anchor="ctr"/>
                </a:tc>
                <a:tc>
                  <a:txBody>
                    <a:bodyPr/>
                    <a:lstStyle/>
                    <a:p>
                      <a:r>
                        <a:rPr lang="en-GB"/>
                        <a:t>Detail description needs to implement waterfall software development approach.</a:t>
                      </a:r>
                    </a:p>
                  </a:txBody>
                  <a:tcPr anchor="ctr"/>
                </a:tc>
              </a:tr>
              <a:tr h="370840">
                <a:tc>
                  <a:txBody>
                    <a:bodyPr/>
                    <a:lstStyle/>
                    <a:p>
                      <a:r>
                        <a:rPr lang="en-GB"/>
                        <a:t>The Agile Team members are interchangeable, as a result, they work faster. There is also no need for project managers because the projects are managed by the entire team</a:t>
                      </a:r>
                    </a:p>
                  </a:txBody>
                  <a:tcPr anchor="ctr"/>
                </a:tc>
                <a:tc>
                  <a:txBody>
                    <a:bodyPr/>
                    <a:lstStyle/>
                    <a:p>
                      <a:r>
                        <a:rPr lang="en-GB" dirty="0"/>
                        <a:t>In the waterfall method, the process is always straightforward so, project manager plays an essential role during every stage of SDLC.</a:t>
                      </a:r>
                    </a:p>
                  </a:txBody>
                  <a:tcPr anchor="ctr"/>
                </a:tc>
              </a:tr>
            </a:tbl>
          </a:graphicData>
        </a:graphic>
      </p:graphicFrame>
    </p:spTree>
    <p:extLst>
      <p:ext uri="{BB962C8B-B14F-4D97-AF65-F5344CB8AC3E}">
        <p14:creationId xmlns="" xmlns:p14="http://schemas.microsoft.com/office/powerpoint/2010/main" val="1352521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6" name="Striped Right Arrow 5"/>
          <p:cNvSpPr/>
          <p:nvPr/>
        </p:nvSpPr>
        <p:spPr>
          <a:xfrm rot="5400000">
            <a:off x="7353300" y="5067300"/>
            <a:ext cx="1828800" cy="1295400"/>
          </a:xfrm>
          <a:prstGeom prst="striped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1828800"/>
            <a:ext cx="9144000" cy="2133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000" dirty="0" smtClean="0">
              <a:solidFill>
                <a:schemeClr val="tx1"/>
              </a:solidFill>
              <a:latin typeface="Times New Roman" pitchFamily="18" charset="0"/>
              <a:cs typeface="Times New Roman" pitchFamily="18" charset="0"/>
            </a:endParaRPr>
          </a:p>
          <a:p>
            <a:endParaRPr lang="en-IN" sz="2000" dirty="0" smtClean="0">
              <a:solidFill>
                <a:schemeClr val="tx1"/>
              </a:solidFill>
              <a:latin typeface="Times New Roman" pitchFamily="18" charset="0"/>
              <a:cs typeface="Times New Roman" pitchFamily="18" charset="0"/>
            </a:endParaRPr>
          </a:p>
          <a:p>
            <a:endParaRPr lang="en-IN" sz="2000" dirty="0" smtClean="0">
              <a:solidFill>
                <a:schemeClr val="tx1"/>
              </a:solidFill>
              <a:latin typeface="Times New Roman" pitchFamily="18" charset="0"/>
              <a:cs typeface="Times New Roman" pitchFamily="18" charset="0"/>
            </a:endParaRPr>
          </a:p>
          <a:p>
            <a:pPr algn="ctr"/>
            <a:r>
              <a:rPr lang="en-IN" sz="2000" b="1" dirty="0" smtClean="0">
                <a:solidFill>
                  <a:srgbClr val="FF0000"/>
                </a:solidFill>
                <a:latin typeface="Times New Roman" pitchFamily="18" charset="0"/>
                <a:cs typeface="Times New Roman" pitchFamily="18" charset="0"/>
              </a:rPr>
              <a:t>UNIT-1 contd...:</a:t>
            </a:r>
            <a:endParaRPr lang="en-IN" sz="2000" dirty="0" smtClean="0">
              <a:solidFill>
                <a:schemeClr val="tx1"/>
              </a:solidFill>
              <a:latin typeface="Times New Roman" pitchFamily="18" charset="0"/>
              <a:cs typeface="Times New Roman" pitchFamily="18" charset="0"/>
            </a:endParaRPr>
          </a:p>
          <a:p>
            <a:pPr algn="just"/>
            <a:r>
              <a:rPr lang="en-IN" sz="2000" b="1" dirty="0" smtClean="0">
                <a:solidFill>
                  <a:schemeClr val="tx1"/>
                </a:solidFill>
                <a:latin typeface="Times New Roman" pitchFamily="18" charset="0"/>
                <a:cs typeface="Times New Roman" pitchFamily="18" charset="0"/>
              </a:rPr>
              <a:t>Introduction to </a:t>
            </a:r>
            <a:r>
              <a:rPr lang="en-IN" sz="2000" b="1" dirty="0" err="1" smtClean="0">
                <a:solidFill>
                  <a:schemeClr val="tx1"/>
                </a:solidFill>
                <a:latin typeface="Times New Roman" pitchFamily="18" charset="0"/>
                <a:cs typeface="Times New Roman" pitchFamily="18" charset="0"/>
              </a:rPr>
              <a:t>Devops</a:t>
            </a:r>
            <a:r>
              <a:rPr lang="en-IN" sz="2000" b="1" dirty="0" smtClean="0">
                <a:solidFill>
                  <a:schemeClr val="tx1"/>
                </a:solidFill>
                <a:latin typeface="Times New Roman" pitchFamily="18" charset="0"/>
                <a:cs typeface="Times New Roman" pitchFamily="18" charset="0"/>
              </a:rPr>
              <a:t>: </a:t>
            </a:r>
            <a:r>
              <a:rPr lang="en-IN" sz="2000" dirty="0" smtClean="0">
                <a:solidFill>
                  <a:schemeClr val="tx1"/>
                </a:solidFill>
                <a:latin typeface="Times New Roman" pitchFamily="18" charset="0"/>
                <a:cs typeface="Times New Roman" pitchFamily="18" charset="0"/>
              </a:rPr>
              <a:t>definition of </a:t>
            </a:r>
            <a:r>
              <a:rPr lang="en-IN" sz="2000" dirty="0" err="1" smtClean="0">
                <a:solidFill>
                  <a:schemeClr val="tx1"/>
                </a:solidFill>
                <a:latin typeface="Times New Roman" pitchFamily="18" charset="0"/>
                <a:cs typeface="Times New Roman" pitchFamily="18" charset="0"/>
              </a:rPr>
              <a:t>Devops</a:t>
            </a:r>
            <a:r>
              <a:rPr lang="en-IN" sz="2000" dirty="0" smtClean="0">
                <a:solidFill>
                  <a:schemeClr val="tx1"/>
                </a:solidFill>
                <a:latin typeface="Times New Roman" pitchFamily="18" charset="0"/>
                <a:cs typeface="Times New Roman" pitchFamily="18" charset="0"/>
              </a:rPr>
              <a:t>, </a:t>
            </a:r>
            <a:r>
              <a:rPr lang="en-IN" sz="2000" dirty="0" err="1" smtClean="0">
                <a:solidFill>
                  <a:schemeClr val="tx1"/>
                </a:solidFill>
                <a:latin typeface="Times New Roman" pitchFamily="18" charset="0"/>
                <a:cs typeface="Times New Roman" pitchFamily="18" charset="0"/>
              </a:rPr>
              <a:t>Devops</a:t>
            </a:r>
            <a:r>
              <a:rPr lang="en-IN" sz="2000" dirty="0" smtClean="0">
                <a:solidFill>
                  <a:schemeClr val="tx1"/>
                </a:solidFill>
                <a:latin typeface="Times New Roman" pitchFamily="18" charset="0"/>
                <a:cs typeface="Times New Roman" pitchFamily="18" charset="0"/>
              </a:rPr>
              <a:t> Stake holders, </a:t>
            </a:r>
            <a:r>
              <a:rPr lang="en-IN" sz="2000" dirty="0" err="1" smtClean="0">
                <a:solidFill>
                  <a:schemeClr val="tx1"/>
                </a:solidFill>
                <a:latin typeface="Times New Roman" pitchFamily="18" charset="0"/>
                <a:cs typeface="Times New Roman" pitchFamily="18" charset="0"/>
              </a:rPr>
              <a:t>Devops</a:t>
            </a:r>
            <a:r>
              <a:rPr lang="en-IN" sz="2000" dirty="0" smtClean="0">
                <a:solidFill>
                  <a:schemeClr val="tx1"/>
                </a:solidFill>
                <a:latin typeface="Times New Roman" pitchFamily="18" charset="0"/>
                <a:cs typeface="Times New Roman" pitchFamily="18" charset="0"/>
              </a:rPr>
              <a:t> goals, </a:t>
            </a:r>
            <a:r>
              <a:rPr lang="en-IN" sz="2000" dirty="0" err="1" smtClean="0">
                <a:solidFill>
                  <a:schemeClr val="tx1"/>
                </a:solidFill>
                <a:latin typeface="Times New Roman" pitchFamily="18" charset="0"/>
                <a:cs typeface="Times New Roman" pitchFamily="18" charset="0"/>
              </a:rPr>
              <a:t>Devops</a:t>
            </a:r>
            <a:r>
              <a:rPr lang="en-IN" sz="2000" dirty="0" smtClean="0">
                <a:solidFill>
                  <a:schemeClr val="tx1"/>
                </a:solidFill>
                <a:latin typeface="Times New Roman" pitchFamily="18" charset="0"/>
                <a:cs typeface="Times New Roman" pitchFamily="18" charset="0"/>
              </a:rPr>
              <a:t> life cycle, </a:t>
            </a:r>
            <a:r>
              <a:rPr lang="en-IN" sz="2000" b="1" dirty="0" err="1" smtClean="0">
                <a:solidFill>
                  <a:schemeClr val="tx1"/>
                </a:solidFill>
                <a:latin typeface="Times New Roman" pitchFamily="18" charset="0"/>
                <a:cs typeface="Times New Roman" pitchFamily="18" charset="0"/>
              </a:rPr>
              <a:t>Devops</a:t>
            </a:r>
            <a:r>
              <a:rPr lang="en-IN" sz="2000" b="1" dirty="0" smtClean="0">
                <a:solidFill>
                  <a:schemeClr val="tx1"/>
                </a:solidFill>
                <a:latin typeface="Times New Roman" pitchFamily="18" charset="0"/>
                <a:cs typeface="Times New Roman" pitchFamily="18" charset="0"/>
              </a:rPr>
              <a:t> stages: </a:t>
            </a:r>
            <a:r>
              <a:rPr lang="en-IN" sz="2000" dirty="0" smtClean="0">
                <a:solidFill>
                  <a:schemeClr val="tx1"/>
                </a:solidFill>
                <a:latin typeface="Times New Roman" pitchFamily="18" charset="0"/>
                <a:cs typeface="Times New Roman" pitchFamily="18" charset="0"/>
              </a:rPr>
              <a:t>version control, continuous integration, continuous deliver, continuous deployment, continuous monitoring.</a:t>
            </a:r>
          </a:p>
          <a:p>
            <a:pPr algn="ctr"/>
            <a:endParaRPr lang="en-IN" sz="3800" dirty="0" smtClean="0">
              <a:solidFill>
                <a:srgbClr val="FF0000"/>
              </a:solidFill>
            </a:endParaRPr>
          </a:p>
          <a:p>
            <a:pPr algn="ctr"/>
            <a:endParaRPr lang="en-US" sz="3800" b="1" dirty="0">
              <a:solidFill>
                <a:srgbClr val="FF0000"/>
              </a:solidFill>
            </a:endParaRPr>
          </a:p>
        </p:txBody>
      </p:sp>
    </p:spTree>
    <p:extLst>
      <p:ext uri="{BB962C8B-B14F-4D97-AF65-F5344CB8AC3E}">
        <p14:creationId xmlns="" xmlns:p14="http://schemas.microsoft.com/office/powerpoint/2010/main" val="2292998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Font typeface="Wingdings" panose="05000000000000000000" pitchFamily="2" charset="2"/>
              <a:buChar char="ü"/>
            </a:pPr>
            <a:r>
              <a:rPr lang="en-IN" sz="1800" dirty="0" smtClean="0">
                <a:latin typeface="Times New Roman" pitchFamily="18" charset="0"/>
                <a:cs typeface="Times New Roman" pitchFamily="18" charset="0"/>
              </a:rPr>
              <a:t>definition of </a:t>
            </a:r>
            <a:r>
              <a:rPr lang="en-IN" sz="1800" dirty="0" err="1" smtClean="0">
                <a:latin typeface="Times New Roman" pitchFamily="18" charset="0"/>
                <a:cs typeface="Times New Roman" pitchFamily="18" charset="0"/>
              </a:rPr>
              <a:t>Devops</a:t>
            </a:r>
            <a:endParaRPr lang="en-IN" sz="1800" dirty="0" smtClean="0">
              <a:latin typeface="Times New Roman" pitchFamily="18" charset="0"/>
              <a:cs typeface="Times New Roman" pitchFamily="18" charset="0"/>
            </a:endParaRPr>
          </a:p>
          <a:p>
            <a:pPr>
              <a:buFont typeface="Wingdings" panose="05000000000000000000" pitchFamily="2" charset="2"/>
              <a:buChar char="ü"/>
            </a:pPr>
            <a:r>
              <a:rPr lang="en-IN" sz="1800" dirty="0" err="1" smtClean="0">
                <a:latin typeface="Times New Roman" pitchFamily="18" charset="0"/>
                <a:cs typeface="Times New Roman" pitchFamily="18" charset="0"/>
              </a:rPr>
              <a:t>Devops</a:t>
            </a:r>
            <a:r>
              <a:rPr lang="en-IN" sz="1800" dirty="0" smtClean="0">
                <a:latin typeface="Times New Roman" pitchFamily="18" charset="0"/>
                <a:cs typeface="Times New Roman" pitchFamily="18" charset="0"/>
              </a:rPr>
              <a:t> Stake holders</a:t>
            </a:r>
          </a:p>
          <a:p>
            <a:pPr>
              <a:buFont typeface="Wingdings" panose="05000000000000000000" pitchFamily="2" charset="2"/>
              <a:buChar char="ü"/>
            </a:pPr>
            <a:r>
              <a:rPr lang="en-IN" sz="1800" dirty="0" err="1" smtClean="0">
                <a:latin typeface="Times New Roman" pitchFamily="18" charset="0"/>
                <a:cs typeface="Times New Roman" pitchFamily="18" charset="0"/>
              </a:rPr>
              <a:t>Devops</a:t>
            </a:r>
            <a:r>
              <a:rPr lang="en-IN" sz="1800" dirty="0" smtClean="0">
                <a:latin typeface="Times New Roman" pitchFamily="18" charset="0"/>
                <a:cs typeface="Times New Roman" pitchFamily="18" charset="0"/>
              </a:rPr>
              <a:t> goals</a:t>
            </a:r>
          </a:p>
          <a:p>
            <a:pPr>
              <a:buFont typeface="Wingdings" panose="05000000000000000000" pitchFamily="2" charset="2"/>
              <a:buChar char="ü"/>
            </a:pPr>
            <a:r>
              <a:rPr lang="en-IN" sz="1800" dirty="0" err="1" smtClean="0">
                <a:latin typeface="Times New Roman" pitchFamily="18" charset="0"/>
                <a:cs typeface="Times New Roman" pitchFamily="18" charset="0"/>
              </a:rPr>
              <a:t>Devops</a:t>
            </a:r>
            <a:r>
              <a:rPr lang="en-IN" sz="1800" dirty="0" smtClean="0">
                <a:latin typeface="Times New Roman" pitchFamily="18" charset="0"/>
                <a:cs typeface="Times New Roman" pitchFamily="18" charset="0"/>
              </a:rPr>
              <a:t> life cycle</a:t>
            </a:r>
            <a:endParaRPr lang="en-US" altLang="en-US" sz="1800" dirty="0">
              <a:latin typeface="Times New Roman" panose="02020603050405020304" pitchFamily="18" charset="0"/>
              <a:cs typeface="Times New Roman" panose="02020603050405020304" pitchFamily="18" charset="0"/>
            </a:endParaRPr>
          </a:p>
          <a:p>
            <a:pPr algn="just">
              <a:buNone/>
            </a:pPr>
            <a:r>
              <a:rPr lang="en-IN" sz="1600" b="1" dirty="0" smtClean="0">
                <a:latin typeface="Times New Roman" pitchFamily="18" charset="0"/>
                <a:cs typeface="Times New Roman" pitchFamily="18" charset="0"/>
              </a:rPr>
              <a:t>definition of </a:t>
            </a:r>
            <a:r>
              <a:rPr lang="en-IN" sz="1600" b="1" dirty="0" err="1" smtClean="0">
                <a:latin typeface="Times New Roman" pitchFamily="18" charset="0"/>
                <a:cs typeface="Times New Roman" pitchFamily="18" charset="0"/>
              </a:rPr>
              <a:t>Devops</a:t>
            </a:r>
            <a:r>
              <a:rPr lang="en-IN" sz="1600" b="1" dirty="0" smtClean="0">
                <a:latin typeface="Times New Roman" pitchFamily="18" charset="0"/>
                <a:cs typeface="Times New Roman" pitchFamily="18" charset="0"/>
              </a:rPr>
              <a:t>:</a:t>
            </a:r>
          </a:p>
          <a:p>
            <a:pPr algn="just"/>
            <a:r>
              <a:rPr lang="en-GB" sz="1600" dirty="0" smtClean="0"/>
              <a:t>The </a:t>
            </a:r>
            <a:r>
              <a:rPr lang="en-GB" sz="1600" dirty="0" err="1" smtClean="0"/>
              <a:t>DevOps</a:t>
            </a:r>
            <a:r>
              <a:rPr lang="en-GB" sz="1600" dirty="0" smtClean="0"/>
              <a:t> is the combination of two words, one is </a:t>
            </a:r>
            <a:r>
              <a:rPr lang="en-GB" sz="1600" b="1" dirty="0" smtClean="0"/>
              <a:t>Development</a:t>
            </a:r>
            <a:r>
              <a:rPr lang="en-GB" sz="1600" dirty="0" smtClean="0"/>
              <a:t> and other is </a:t>
            </a:r>
            <a:r>
              <a:rPr lang="en-GB" sz="1600" b="1" dirty="0" smtClean="0"/>
              <a:t>Operations</a:t>
            </a:r>
            <a:r>
              <a:rPr lang="en-GB" sz="1600" dirty="0" smtClean="0"/>
              <a:t>. It is a culture to promote the development and operation process collectively.</a:t>
            </a:r>
            <a:endParaRPr lang="en-GB" sz="1600" dirty="0">
              <a:latin typeface="Times New Roman" pitchFamily="18" charset="0"/>
              <a:cs typeface="Times New Roman" pitchFamily="18" charset="0"/>
            </a:endParaRPr>
          </a:p>
          <a:p>
            <a:pPr algn="just"/>
            <a:r>
              <a:rPr lang="en-GB" sz="1600" dirty="0" smtClean="0"/>
              <a:t>This allows a single team to handle the entire application lifecycle, from development to </a:t>
            </a:r>
            <a:r>
              <a:rPr lang="en-GB" sz="1600" b="1" dirty="0" smtClean="0"/>
              <a:t>testing, deployment</a:t>
            </a:r>
            <a:r>
              <a:rPr lang="en-GB" sz="1600" dirty="0" smtClean="0"/>
              <a:t>, and </a:t>
            </a:r>
            <a:r>
              <a:rPr lang="en-GB" sz="1600" b="1" dirty="0" smtClean="0"/>
              <a:t>operations</a:t>
            </a:r>
            <a:r>
              <a:rPr lang="en-GB" sz="1600" dirty="0" smtClean="0"/>
              <a:t>. </a:t>
            </a:r>
          </a:p>
          <a:p>
            <a:pPr algn="just"/>
            <a:r>
              <a:rPr lang="en-GB" sz="1600" dirty="0" err="1" smtClean="0"/>
              <a:t>DevOps</a:t>
            </a:r>
            <a:r>
              <a:rPr lang="en-GB" sz="1600" dirty="0" smtClean="0"/>
              <a:t> helps you to reduce the disconnection between software developers, quality assurance (QA) engineers, and system administrators.</a:t>
            </a:r>
          </a:p>
          <a:p>
            <a:r>
              <a:rPr lang="en-GB" sz="1600" dirty="0" err="1" smtClean="0"/>
              <a:t>DevOps</a:t>
            </a:r>
            <a:r>
              <a:rPr lang="en-GB" sz="1600" dirty="0" smtClean="0"/>
              <a:t> helps to increase organization speed to deliver applications and services. It also allows organizations to serve their customers better and compete more strongly in the market.</a:t>
            </a:r>
          </a:p>
          <a:p>
            <a:r>
              <a:rPr lang="en-GB" sz="1600" dirty="0" err="1" smtClean="0"/>
              <a:t>DevOps</a:t>
            </a:r>
            <a:r>
              <a:rPr lang="en-GB" sz="1600" dirty="0" smtClean="0"/>
              <a:t> can also be defined as a sequence of development and IT operations with better communication and collaboration.</a:t>
            </a:r>
          </a:p>
          <a:p>
            <a:pPr algn="just"/>
            <a:r>
              <a:rPr lang="en-GB" sz="1600" dirty="0" smtClean="0">
                <a:latin typeface="Times New Roman" pitchFamily="18" charset="0"/>
                <a:cs typeface="Times New Roman" pitchFamily="18" charset="0"/>
              </a:rPr>
              <a:t> </a:t>
            </a:r>
            <a:r>
              <a:rPr lang="en-GB" sz="1600" dirty="0" err="1" smtClean="0"/>
              <a:t>DevOps</a:t>
            </a:r>
            <a:r>
              <a:rPr lang="en-GB" sz="1600" dirty="0" smtClean="0"/>
              <a:t> has become one of the most valuable business disciplines for enterprises or organizations. With the help of </a:t>
            </a:r>
            <a:r>
              <a:rPr lang="en-GB" sz="1600" dirty="0" err="1" smtClean="0"/>
              <a:t>DevOps</a:t>
            </a:r>
            <a:r>
              <a:rPr lang="en-GB" sz="1600" dirty="0" smtClean="0"/>
              <a:t>, </a:t>
            </a:r>
            <a:r>
              <a:rPr lang="en-GB" sz="1600" b="1" dirty="0" smtClean="0"/>
              <a:t>quality</a:t>
            </a:r>
            <a:r>
              <a:rPr lang="en-GB" sz="1600" dirty="0" smtClean="0"/>
              <a:t>, and </a:t>
            </a:r>
            <a:r>
              <a:rPr lang="en-GB" sz="1600" b="1" dirty="0" smtClean="0"/>
              <a:t>speed</a:t>
            </a:r>
            <a:r>
              <a:rPr lang="en-GB" sz="1600" dirty="0" smtClean="0"/>
              <a:t> of the application delivery has improved to a great extent. </a:t>
            </a:r>
            <a:endParaRPr lang="en-GB"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smtClean="0">
                <a:solidFill>
                  <a:srgbClr val="FF0000"/>
                </a:solidFill>
                <a:latin typeface="Cambria-Bold"/>
              </a:rPr>
              <a:t>Why </a:t>
            </a:r>
            <a:r>
              <a:rPr lang="en-IN" sz="2800" b="1" dirty="0" err="1" smtClean="0">
                <a:solidFill>
                  <a:srgbClr val="FF0000"/>
                </a:solidFill>
                <a:latin typeface="Cambria-Bold"/>
              </a:rPr>
              <a:t>DevOps</a:t>
            </a:r>
            <a:r>
              <a:rPr lang="en-IN" sz="2800" b="1" dirty="0" smtClean="0">
                <a:solidFill>
                  <a:srgbClr val="FF0000"/>
                </a:solidFill>
                <a:latin typeface="Cambria-Bold"/>
              </a:rPr>
              <a:t>?</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r>
              <a:rPr lang="en-GB" sz="1800" dirty="0" smtClean="0"/>
              <a:t>The operation and development team worked in complete isolation.</a:t>
            </a:r>
          </a:p>
          <a:p>
            <a:r>
              <a:rPr lang="en-GB" sz="1800" dirty="0" smtClean="0"/>
              <a:t>After the design-build, the testing and deployment are performed respectively. That's why they consumed more time than actual build cycles.</a:t>
            </a:r>
          </a:p>
          <a:p>
            <a:r>
              <a:rPr lang="en-GB" sz="1800" dirty="0" smtClean="0"/>
              <a:t>Without the use of </a:t>
            </a:r>
            <a:r>
              <a:rPr lang="en-GB" sz="1800" dirty="0" err="1" smtClean="0"/>
              <a:t>DevOps</a:t>
            </a:r>
            <a:r>
              <a:rPr lang="en-GB" sz="1800" dirty="0" smtClean="0"/>
              <a:t>, the team members are spending a large amount of time on designing, testing, and deploying instead of building the project.</a:t>
            </a:r>
          </a:p>
          <a:p>
            <a:r>
              <a:rPr lang="en-GB" sz="1800" dirty="0" smtClean="0"/>
              <a:t>Manual code deployment leads to human errors in production.</a:t>
            </a:r>
          </a:p>
          <a:p>
            <a:r>
              <a:rPr lang="en-GB" sz="1800" dirty="0" smtClean="0"/>
              <a:t>Coding and operation teams have their separate timelines and are not in synch, causing further delays.</a:t>
            </a:r>
          </a:p>
          <a:p>
            <a:pPr>
              <a:buNone/>
            </a:pPr>
            <a:endParaRPr lang="en-US" altLang="en-US" sz="1800" dirty="0">
              <a:latin typeface="Times New Roman" panose="02020603050405020304" pitchFamily="18" charset="0"/>
              <a:cs typeface="Times New Roman" panose="02020603050405020304" pitchFamily="18" charset="0"/>
            </a:endParaRPr>
          </a:p>
          <a:p>
            <a:pPr algn="just"/>
            <a:endParaRPr lang="en-GB" sz="1600" dirty="0">
              <a:latin typeface="Times New Roman" pitchFamily="18" charset="0"/>
              <a:cs typeface="Times New Roman" pitchFamily="18" charset="0"/>
            </a:endParaRPr>
          </a:p>
          <a:p>
            <a:pPr algn="just"/>
            <a:endParaRPr lang="en-GB"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Advantages &amp; Disadvantages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IN" sz="1800" b="1" dirty="0" smtClean="0">
                <a:solidFill>
                  <a:srgbClr val="FF0000"/>
                </a:solidFill>
                <a:latin typeface="Cambria-Bold"/>
              </a:rPr>
              <a:t>Advantages:</a:t>
            </a:r>
          </a:p>
          <a:p>
            <a:r>
              <a:rPr lang="en-GB" sz="1800" dirty="0" err="1" smtClean="0"/>
              <a:t>DevOps</a:t>
            </a:r>
            <a:r>
              <a:rPr lang="en-GB" sz="1800" dirty="0" smtClean="0"/>
              <a:t> is an excellent approach for quick development and deployment of applications.</a:t>
            </a:r>
          </a:p>
          <a:p>
            <a:r>
              <a:rPr lang="en-GB" sz="1800" dirty="0" smtClean="0"/>
              <a:t>It responds faster to the market changes to improve business growth.</a:t>
            </a:r>
          </a:p>
          <a:p>
            <a:r>
              <a:rPr lang="en-GB" sz="1800" dirty="0" err="1" smtClean="0"/>
              <a:t>DevOps</a:t>
            </a:r>
            <a:r>
              <a:rPr lang="en-GB" sz="1800" dirty="0" smtClean="0"/>
              <a:t> escalate business profit by decreasing software delivery time and transportation costs.</a:t>
            </a:r>
          </a:p>
          <a:p>
            <a:r>
              <a:rPr lang="en-GB" sz="1800" dirty="0" err="1" smtClean="0"/>
              <a:t>DevOps</a:t>
            </a:r>
            <a:r>
              <a:rPr lang="en-GB" sz="1800" dirty="0" smtClean="0"/>
              <a:t> clears the descriptive process, which gives clarity on product development and delivery.</a:t>
            </a:r>
          </a:p>
          <a:p>
            <a:r>
              <a:rPr lang="en-GB" sz="1800" dirty="0" smtClean="0"/>
              <a:t>It improves customer experience and satisfaction.</a:t>
            </a:r>
          </a:p>
          <a:p>
            <a:r>
              <a:rPr lang="en-GB" sz="1800" dirty="0" err="1" smtClean="0"/>
              <a:t>DevOps</a:t>
            </a:r>
            <a:r>
              <a:rPr lang="en-GB" sz="1800" dirty="0" smtClean="0"/>
              <a:t> simplifies collaboration and places all tools in the cloud for customers to access.</a:t>
            </a:r>
          </a:p>
          <a:p>
            <a:r>
              <a:rPr lang="en-GB" sz="1800" dirty="0" err="1" smtClean="0"/>
              <a:t>DevOps</a:t>
            </a:r>
            <a:r>
              <a:rPr lang="en-GB" sz="1800" dirty="0" smtClean="0"/>
              <a:t> means collective responsibility, which leads to better team engagement and productivity.</a:t>
            </a:r>
          </a:p>
          <a:p>
            <a:pPr>
              <a:buFont typeface="Wingdings" panose="05000000000000000000" pitchFamily="2" charset="2"/>
              <a:buChar char="ü"/>
            </a:pPr>
            <a:endParaRPr lang="en-US" altLang="en-US" sz="1800" dirty="0">
              <a:latin typeface="Times New Roman" panose="02020603050405020304" pitchFamily="18" charset="0"/>
              <a:cs typeface="Times New Roman" panose="02020603050405020304" pitchFamily="18" charset="0"/>
            </a:endParaRPr>
          </a:p>
          <a:p>
            <a:pPr algn="just">
              <a:buNone/>
            </a:pPr>
            <a:r>
              <a:rPr lang="en-IN" sz="1600" b="1" dirty="0" smtClean="0">
                <a:solidFill>
                  <a:srgbClr val="FF0000"/>
                </a:solidFill>
                <a:latin typeface="Cambria-Bold"/>
              </a:rPr>
              <a:t>Disadvantages:</a:t>
            </a:r>
          </a:p>
          <a:p>
            <a:r>
              <a:rPr lang="en-GB" sz="1600" dirty="0" err="1" smtClean="0"/>
              <a:t>DevOps</a:t>
            </a:r>
            <a:r>
              <a:rPr lang="en-GB" sz="1600" dirty="0" smtClean="0"/>
              <a:t> professional or expert's developers are less available.</a:t>
            </a:r>
          </a:p>
          <a:p>
            <a:r>
              <a:rPr lang="en-GB" sz="1600" dirty="0" smtClean="0"/>
              <a:t>Developing with </a:t>
            </a:r>
            <a:r>
              <a:rPr lang="en-GB" sz="1600" dirty="0" err="1" smtClean="0"/>
              <a:t>DevOps</a:t>
            </a:r>
            <a:r>
              <a:rPr lang="en-GB" sz="1600" dirty="0" smtClean="0"/>
              <a:t> is so expensive.</a:t>
            </a:r>
          </a:p>
          <a:p>
            <a:r>
              <a:rPr lang="en-GB" sz="1600" dirty="0" smtClean="0"/>
              <a:t>Adopting new </a:t>
            </a:r>
            <a:r>
              <a:rPr lang="en-GB" sz="1600" dirty="0" err="1" smtClean="0"/>
              <a:t>DevOps</a:t>
            </a:r>
            <a:r>
              <a:rPr lang="en-GB" sz="1600" dirty="0" smtClean="0"/>
              <a:t> technology into the industries is hard to manage in short time.</a:t>
            </a:r>
          </a:p>
          <a:p>
            <a:r>
              <a:rPr lang="en-GB" sz="1600" dirty="0" smtClean="0"/>
              <a:t>Lack of </a:t>
            </a:r>
            <a:r>
              <a:rPr lang="en-GB" sz="1600" dirty="0" err="1" smtClean="0"/>
              <a:t>DevOps</a:t>
            </a:r>
            <a:r>
              <a:rPr lang="en-GB" sz="1600" dirty="0" smtClean="0"/>
              <a:t> knowledge can be a problem in the continuous integration of automation projects.</a:t>
            </a: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Stakeholders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GB" sz="1600" dirty="0" smtClean="0"/>
              <a:t> </a:t>
            </a:r>
            <a:r>
              <a:rPr lang="en-GB" sz="1600" b="1" u="sng" dirty="0" smtClean="0">
                <a:solidFill>
                  <a:srgbClr val="0000FF"/>
                </a:solidFill>
              </a:rPr>
              <a:t>Dev</a:t>
            </a:r>
            <a:r>
              <a:rPr lang="en-GB" sz="1600" dirty="0" smtClean="0"/>
              <a:t> Includes all people involved in developing software products and services including but not exclusive to:</a:t>
            </a:r>
          </a:p>
          <a:p>
            <a:pPr marL="531813" indent="-258763">
              <a:buFont typeface="Wingdings" pitchFamily="2" charset="2"/>
              <a:buChar char="Ø"/>
            </a:pPr>
            <a:r>
              <a:rPr lang="en-GB" sz="1600" dirty="0" smtClean="0"/>
              <a:t>Architects, </a:t>
            </a:r>
          </a:p>
          <a:p>
            <a:pPr marL="531813" indent="-258763">
              <a:buFont typeface="Wingdings" pitchFamily="2" charset="2"/>
              <a:buChar char="Ø"/>
            </a:pPr>
            <a:r>
              <a:rPr lang="en-GB" sz="1600" dirty="0" smtClean="0"/>
              <a:t>business representatives, </a:t>
            </a:r>
          </a:p>
          <a:p>
            <a:pPr marL="531813" indent="-258763">
              <a:buFont typeface="Wingdings" pitchFamily="2" charset="2"/>
              <a:buChar char="Ø"/>
            </a:pPr>
            <a:r>
              <a:rPr lang="en-GB" sz="1600" dirty="0" smtClean="0"/>
              <a:t>customers, </a:t>
            </a:r>
          </a:p>
          <a:p>
            <a:pPr marL="531813" indent="-258763">
              <a:buFont typeface="Wingdings" pitchFamily="2" charset="2"/>
              <a:buChar char="Ø"/>
            </a:pPr>
            <a:r>
              <a:rPr lang="en-GB" sz="1600" dirty="0" smtClean="0"/>
              <a:t>product owners, </a:t>
            </a:r>
          </a:p>
          <a:p>
            <a:pPr marL="531813" indent="-258763">
              <a:buFont typeface="Wingdings" pitchFamily="2" charset="2"/>
              <a:buChar char="Ø"/>
            </a:pPr>
            <a:r>
              <a:rPr lang="en-GB" sz="1600" dirty="0" smtClean="0"/>
              <a:t>project managers, </a:t>
            </a:r>
          </a:p>
          <a:p>
            <a:pPr marL="531813" indent="-258763">
              <a:buFont typeface="Wingdings" pitchFamily="2" charset="2"/>
              <a:buChar char="Ø"/>
            </a:pPr>
            <a:r>
              <a:rPr lang="en-GB" sz="1600" dirty="0" smtClean="0"/>
              <a:t>quality assurance (QA), 	</a:t>
            </a:r>
          </a:p>
          <a:p>
            <a:pPr marL="531813" indent="-258763">
              <a:buFont typeface="Wingdings" pitchFamily="2" charset="2"/>
              <a:buChar char="Ø"/>
            </a:pPr>
            <a:r>
              <a:rPr lang="en-GB" sz="1600" dirty="0" smtClean="0"/>
              <a:t>testers and analysts, </a:t>
            </a:r>
          </a:p>
          <a:p>
            <a:pPr marL="531813" indent="-258763">
              <a:buFont typeface="Wingdings" pitchFamily="2" charset="2"/>
              <a:buChar char="Ø"/>
            </a:pPr>
            <a:r>
              <a:rPr lang="en-GB" sz="1600" dirty="0" smtClean="0"/>
              <a:t>Suppliers etc...</a:t>
            </a:r>
          </a:p>
          <a:p>
            <a:pPr>
              <a:buNone/>
            </a:pPr>
            <a:r>
              <a:rPr lang="en-GB" sz="1600" b="1" u="sng" dirty="0" smtClean="0">
                <a:solidFill>
                  <a:srgbClr val="0000FF"/>
                </a:solidFill>
              </a:rPr>
              <a:t>Ops</a:t>
            </a:r>
            <a:r>
              <a:rPr lang="en-GB" sz="1600" b="1" dirty="0" smtClean="0"/>
              <a:t> Includes</a:t>
            </a:r>
            <a:r>
              <a:rPr lang="en-GB" sz="1600" dirty="0" smtClean="0"/>
              <a:t> all people involved in delivering and managing software products and services including but not exclusive to:</a:t>
            </a:r>
          </a:p>
          <a:p>
            <a:pPr>
              <a:buFont typeface="Wingdings" pitchFamily="2" charset="2"/>
              <a:buChar char="Ø"/>
            </a:pPr>
            <a:r>
              <a:rPr lang="en-GB" sz="1600" dirty="0" smtClean="0"/>
              <a:t>Information security professionals, </a:t>
            </a:r>
          </a:p>
          <a:p>
            <a:pPr>
              <a:buFont typeface="Wingdings" pitchFamily="2" charset="2"/>
              <a:buChar char="Ø"/>
            </a:pPr>
            <a:r>
              <a:rPr lang="en-GB" sz="1600" dirty="0" smtClean="0"/>
              <a:t>systems engineers, </a:t>
            </a:r>
          </a:p>
          <a:p>
            <a:pPr>
              <a:buFont typeface="Wingdings" pitchFamily="2" charset="2"/>
              <a:buChar char="Ø"/>
            </a:pPr>
            <a:r>
              <a:rPr lang="en-GB" sz="1600" dirty="0" smtClean="0"/>
              <a:t>system administrators, </a:t>
            </a:r>
          </a:p>
          <a:p>
            <a:pPr>
              <a:buFont typeface="Wingdings" pitchFamily="2" charset="2"/>
              <a:buChar char="Ø"/>
            </a:pPr>
            <a:r>
              <a:rPr lang="en-GB" sz="1600" dirty="0" smtClean="0"/>
              <a:t>IT operations engineers, </a:t>
            </a:r>
          </a:p>
          <a:p>
            <a:pPr>
              <a:buFont typeface="Wingdings" pitchFamily="2" charset="2"/>
              <a:buChar char="Ø"/>
            </a:pPr>
            <a:r>
              <a:rPr lang="en-GB" sz="1600" dirty="0" smtClean="0"/>
              <a:t>release engineers, </a:t>
            </a:r>
          </a:p>
          <a:p>
            <a:pPr>
              <a:buFont typeface="Wingdings" pitchFamily="2" charset="2"/>
              <a:buChar char="Ø"/>
            </a:pPr>
            <a:r>
              <a:rPr lang="en-GB" sz="1600" dirty="0" smtClean="0"/>
              <a:t>database administrators (DBAs), </a:t>
            </a:r>
          </a:p>
          <a:p>
            <a:pPr>
              <a:buFont typeface="Wingdings" pitchFamily="2" charset="2"/>
              <a:buChar char="Ø"/>
            </a:pPr>
            <a:r>
              <a:rPr lang="en-GB" sz="1600" dirty="0" smtClean="0"/>
              <a:t>network engineers, </a:t>
            </a:r>
          </a:p>
          <a:p>
            <a:pPr>
              <a:buFont typeface="Wingdings" pitchFamily="2" charset="2"/>
              <a:buChar char="Ø"/>
            </a:pPr>
            <a:r>
              <a:rPr lang="en-GB" sz="1600" dirty="0" smtClean="0"/>
              <a:t>support professionals, </a:t>
            </a:r>
          </a:p>
          <a:p>
            <a:pPr>
              <a:buFont typeface="Wingdings" pitchFamily="2" charset="2"/>
              <a:buChar char="Ø"/>
            </a:pPr>
            <a:r>
              <a:rPr lang="en-GB" sz="1600" dirty="0" smtClean="0"/>
              <a:t>third party vendors and suppliers…</a:t>
            </a:r>
          </a:p>
          <a:p>
            <a:pPr>
              <a:buNone/>
            </a:pPr>
            <a:endParaRPr lang="en-GB" sz="1600" dirty="0" smtClean="0"/>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6" name="Striped Right Arrow 5"/>
          <p:cNvSpPr/>
          <p:nvPr/>
        </p:nvSpPr>
        <p:spPr>
          <a:xfrm rot="5400000">
            <a:off x="7353300" y="5067300"/>
            <a:ext cx="1828800" cy="1295400"/>
          </a:xfrm>
          <a:prstGeom prst="striped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1828800"/>
            <a:ext cx="9144000" cy="2133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000" dirty="0" smtClean="0">
              <a:solidFill>
                <a:schemeClr val="tx1"/>
              </a:solidFill>
              <a:latin typeface="Times New Roman" pitchFamily="18" charset="0"/>
              <a:cs typeface="Times New Roman" pitchFamily="18" charset="0"/>
            </a:endParaRPr>
          </a:p>
          <a:p>
            <a:endParaRPr lang="en-IN" sz="2000" dirty="0" smtClean="0">
              <a:solidFill>
                <a:schemeClr val="tx1"/>
              </a:solidFill>
              <a:latin typeface="Times New Roman" pitchFamily="18" charset="0"/>
              <a:cs typeface="Times New Roman" pitchFamily="18" charset="0"/>
            </a:endParaRPr>
          </a:p>
          <a:p>
            <a:r>
              <a:rPr lang="en-IN" sz="2000" dirty="0" err="1" smtClean="0">
                <a:solidFill>
                  <a:schemeClr val="tx1"/>
                </a:solidFill>
                <a:latin typeface="Times New Roman" pitchFamily="18" charset="0"/>
                <a:cs typeface="Times New Roman" pitchFamily="18" charset="0"/>
              </a:rPr>
              <a:t>Devops</a:t>
            </a:r>
            <a:r>
              <a:rPr lang="en-IN" sz="2000" dirty="0" smtClean="0">
                <a:solidFill>
                  <a:schemeClr val="tx1"/>
                </a:solidFill>
                <a:latin typeface="Times New Roman" pitchFamily="18" charset="0"/>
                <a:cs typeface="Times New Roman" pitchFamily="18" charset="0"/>
              </a:rPr>
              <a:t> goals, </a:t>
            </a:r>
            <a:r>
              <a:rPr lang="en-IN" sz="2000" dirty="0" err="1" smtClean="0">
                <a:solidFill>
                  <a:schemeClr val="tx1"/>
                </a:solidFill>
                <a:latin typeface="Times New Roman" pitchFamily="18" charset="0"/>
                <a:cs typeface="Times New Roman" pitchFamily="18" charset="0"/>
              </a:rPr>
              <a:t>Devops</a:t>
            </a:r>
            <a:r>
              <a:rPr lang="en-IN" sz="2000" dirty="0" smtClean="0">
                <a:solidFill>
                  <a:schemeClr val="tx1"/>
                </a:solidFill>
                <a:latin typeface="Times New Roman" pitchFamily="18" charset="0"/>
                <a:cs typeface="Times New Roman" pitchFamily="18" charset="0"/>
              </a:rPr>
              <a:t> life cycle, </a:t>
            </a:r>
            <a:r>
              <a:rPr lang="en-IN" sz="2000" b="1" dirty="0" err="1" smtClean="0">
                <a:solidFill>
                  <a:schemeClr val="tx1"/>
                </a:solidFill>
                <a:latin typeface="Times New Roman" pitchFamily="18" charset="0"/>
                <a:cs typeface="Times New Roman" pitchFamily="18" charset="0"/>
              </a:rPr>
              <a:t>Devops</a:t>
            </a:r>
            <a:r>
              <a:rPr lang="en-IN" sz="2000" b="1" dirty="0" smtClean="0">
                <a:solidFill>
                  <a:schemeClr val="tx1"/>
                </a:solidFill>
                <a:latin typeface="Times New Roman" pitchFamily="18" charset="0"/>
                <a:cs typeface="Times New Roman" pitchFamily="18" charset="0"/>
              </a:rPr>
              <a:t> stages: </a:t>
            </a:r>
            <a:r>
              <a:rPr lang="en-IN" sz="2000" dirty="0" smtClean="0">
                <a:solidFill>
                  <a:schemeClr val="tx1"/>
                </a:solidFill>
                <a:latin typeface="Times New Roman" pitchFamily="18" charset="0"/>
                <a:cs typeface="Times New Roman" pitchFamily="18" charset="0"/>
              </a:rPr>
              <a:t>version control, continuous integration, continuous deliver, continuous deployment, continuous monitoring.</a:t>
            </a:r>
            <a:endParaRPr lang="en-IN" sz="3800" dirty="0" smtClean="0">
              <a:solidFill>
                <a:srgbClr val="FF0000"/>
              </a:solidFill>
            </a:endParaRPr>
          </a:p>
          <a:p>
            <a:pPr algn="ctr"/>
            <a:endParaRPr lang="en-US" sz="3800" b="1" dirty="0">
              <a:solidFill>
                <a:srgbClr val="FF0000"/>
              </a:solidFill>
            </a:endParaRPr>
          </a:p>
        </p:txBody>
      </p:sp>
    </p:spTree>
    <p:extLst>
      <p:ext uri="{BB962C8B-B14F-4D97-AF65-F5344CB8AC3E}">
        <p14:creationId xmlns="" xmlns:p14="http://schemas.microsoft.com/office/powerpoint/2010/main" val="2292998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lgn="just">
              <a:buNone/>
            </a:pPr>
            <a:r>
              <a:rPr lang="en-IN" sz="1800" b="1" dirty="0" smtClean="0">
                <a:latin typeface="Times New Roman" panose="02020603050405020304" pitchFamily="18" charset="0"/>
                <a:cs typeface="Times New Roman" panose="02020603050405020304" pitchFamily="18" charset="0"/>
              </a:rPr>
              <a:t>UNIT-1:</a:t>
            </a:r>
          </a:p>
          <a:p>
            <a:pPr marL="0" indent="0" algn="just">
              <a:buNone/>
            </a:pPr>
            <a:r>
              <a:rPr lang="en-IN" sz="1800" b="1" dirty="0" smtClean="0">
                <a:latin typeface="Times New Roman" panose="02020603050405020304" pitchFamily="18" charset="0"/>
                <a:cs typeface="Times New Roman" panose="02020603050405020304" pitchFamily="18" charset="0"/>
              </a:rPr>
              <a:t>Introduction to </a:t>
            </a:r>
            <a:r>
              <a:rPr lang="en-IN" sz="1800" b="1" dirty="0" err="1" smtClean="0">
                <a:latin typeface="Times New Roman" panose="02020603050405020304" pitchFamily="18" charset="0"/>
                <a:cs typeface="Times New Roman" panose="02020603050405020304" pitchFamily="18" charset="0"/>
              </a:rPr>
              <a:t>Devops</a:t>
            </a:r>
            <a:r>
              <a:rPr lang="en-IN" sz="1800" b="1"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Waterfall model, Limitations of waterfall model, agile methodology, Limitations of agile method, waterfall </a:t>
            </a:r>
            <a:r>
              <a:rPr lang="en-IN" sz="1800" dirty="0" err="1" smtClean="0">
                <a:latin typeface="Times New Roman" panose="02020603050405020304" pitchFamily="18" charset="0"/>
                <a:cs typeface="Times New Roman" panose="02020603050405020304" pitchFamily="18" charset="0"/>
              </a:rPr>
              <a:t>vs</a:t>
            </a:r>
            <a:r>
              <a:rPr lang="en-IN" sz="1800" dirty="0" smtClean="0">
                <a:latin typeface="Times New Roman" panose="02020603050405020304" pitchFamily="18" charset="0"/>
                <a:cs typeface="Times New Roman" panose="02020603050405020304" pitchFamily="18" charset="0"/>
              </a:rPr>
              <a:t> agile, definition of </a:t>
            </a:r>
            <a:r>
              <a:rPr lang="en-IN" sz="1800" dirty="0" err="1" smtClean="0">
                <a:latin typeface="Times New Roman" panose="02020603050405020304" pitchFamily="18" charset="0"/>
                <a:cs typeface="Times New Roman" panose="02020603050405020304" pitchFamily="18" charset="0"/>
              </a:rPr>
              <a:t>Devops</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Devops</a:t>
            </a:r>
            <a:r>
              <a:rPr lang="en-IN" sz="1800" dirty="0" smtClean="0">
                <a:latin typeface="Times New Roman" panose="02020603050405020304" pitchFamily="18" charset="0"/>
                <a:cs typeface="Times New Roman" panose="02020603050405020304" pitchFamily="18" charset="0"/>
              </a:rPr>
              <a:t> Stake holders, </a:t>
            </a:r>
            <a:r>
              <a:rPr lang="en-IN" sz="1800" dirty="0" err="1" smtClean="0">
                <a:latin typeface="Times New Roman" panose="02020603050405020304" pitchFamily="18" charset="0"/>
                <a:cs typeface="Times New Roman" panose="02020603050405020304" pitchFamily="18" charset="0"/>
              </a:rPr>
              <a:t>Devops</a:t>
            </a:r>
            <a:r>
              <a:rPr lang="en-IN" sz="1800" dirty="0" smtClean="0">
                <a:latin typeface="Times New Roman" panose="02020603050405020304" pitchFamily="18" charset="0"/>
                <a:cs typeface="Times New Roman" panose="02020603050405020304" pitchFamily="18" charset="0"/>
              </a:rPr>
              <a:t> goals, </a:t>
            </a:r>
            <a:r>
              <a:rPr lang="en-IN" sz="1800" dirty="0" err="1" smtClean="0">
                <a:latin typeface="Times New Roman" panose="02020603050405020304" pitchFamily="18" charset="0"/>
                <a:cs typeface="Times New Roman" panose="02020603050405020304" pitchFamily="18" charset="0"/>
              </a:rPr>
              <a:t>Devops</a:t>
            </a:r>
            <a:r>
              <a:rPr lang="en-IN" sz="1800" dirty="0" smtClean="0">
                <a:latin typeface="Times New Roman" panose="02020603050405020304" pitchFamily="18" charset="0"/>
                <a:cs typeface="Times New Roman" panose="02020603050405020304" pitchFamily="18" charset="0"/>
              </a:rPr>
              <a:t> life cycle, </a:t>
            </a:r>
            <a:r>
              <a:rPr lang="en-IN" sz="1800" dirty="0" err="1" smtClean="0">
                <a:latin typeface="Times New Roman" panose="02020603050405020304" pitchFamily="18" charset="0"/>
                <a:cs typeface="Times New Roman" panose="02020603050405020304" pitchFamily="18" charset="0"/>
              </a:rPr>
              <a:t>Devops</a:t>
            </a:r>
            <a:r>
              <a:rPr lang="en-IN" sz="1800" dirty="0" smtClean="0">
                <a:latin typeface="Times New Roman" panose="02020603050405020304" pitchFamily="18" charset="0"/>
                <a:cs typeface="Times New Roman" panose="02020603050405020304" pitchFamily="18" charset="0"/>
              </a:rPr>
              <a:t> stages: version control, continuous integration, continuous deliver, continuous deployment, continuous monitoring.</a:t>
            </a:r>
          </a:p>
          <a:p>
            <a:pPr algn="just">
              <a:buNone/>
            </a:pPr>
            <a:endParaRPr lang="en-GB" sz="1600" b="1" dirty="0">
              <a:latin typeface="Times New Roman" pitchFamily="18" charset="0"/>
              <a:cs typeface="Times New Roman" pitchFamily="18" charset="0"/>
            </a:endParaRPr>
          </a:p>
          <a:p>
            <a:pPr algn="just">
              <a:buNone/>
            </a:pPr>
            <a:r>
              <a:rPr lang="en-IN" sz="1800" b="1" dirty="0" smtClean="0">
                <a:latin typeface="Times New Roman" panose="02020603050405020304" pitchFamily="18" charset="0"/>
                <a:cs typeface="Times New Roman" panose="02020603050405020304" pitchFamily="18" charset="0"/>
              </a:rPr>
              <a:t>UNIT-2:</a:t>
            </a:r>
          </a:p>
          <a:p>
            <a:pPr marL="0" indent="0" algn="just">
              <a:buNone/>
            </a:pPr>
            <a:r>
              <a:rPr lang="en-GB" sz="1800" b="1" dirty="0" smtClean="0">
                <a:latin typeface="Times New Roman" panose="02020603050405020304" pitchFamily="18" charset="0"/>
                <a:cs typeface="Times New Roman" panose="02020603050405020304" pitchFamily="18" charset="0"/>
              </a:rPr>
              <a:t>Version control with Git: </a:t>
            </a:r>
            <a:r>
              <a:rPr lang="en-GB" sz="1800" dirty="0" smtClean="0">
                <a:latin typeface="Times New Roman" panose="02020603050405020304" pitchFamily="18" charset="0"/>
                <a:cs typeface="Times New Roman" panose="02020603050405020304" pitchFamily="18" charset="0"/>
              </a:rPr>
              <a:t>introduction, version control system and types, difference between centralized version control and distributed version control, Git basics, Git features, installing Git, Git essentials, common commands in Git, Working with remote repositories. </a:t>
            </a:r>
          </a:p>
          <a:p>
            <a:pPr marL="0" indent="0" algn="just">
              <a:buNone/>
            </a:pPr>
            <a:endParaRPr lang="en-GB" sz="1600" dirty="0" smtClean="0">
              <a:latin typeface="Times New Roman" pitchFamily="18" charset="0"/>
              <a:cs typeface="Times New Roman" pitchFamily="18" charset="0"/>
            </a:endParaRPr>
          </a:p>
          <a:p>
            <a:pPr algn="just">
              <a:buNone/>
            </a:pPr>
            <a:r>
              <a:rPr lang="en-GB" sz="1800" b="1" dirty="0" smtClean="0">
                <a:latin typeface="Times New Roman" panose="02020603050405020304" pitchFamily="18" charset="0"/>
                <a:cs typeface="Times New Roman" panose="02020603050405020304" pitchFamily="18" charset="0"/>
              </a:rPr>
              <a:t>UNIT-3:  </a:t>
            </a:r>
          </a:p>
          <a:p>
            <a:pPr marL="0" indent="0" algn="just">
              <a:buNone/>
            </a:pPr>
            <a:r>
              <a:rPr lang="en-US" sz="1600" b="1" dirty="0" smtClean="0">
                <a:latin typeface="Times New Roman" pitchFamily="18" charset="0"/>
                <a:cs typeface="Times New Roman" pitchFamily="18" charset="0"/>
              </a:rPr>
              <a:t>Continuous integration using Jenkins: </a:t>
            </a:r>
            <a:r>
              <a:rPr lang="en-US" sz="1600" dirty="0" smtClean="0">
                <a:latin typeface="Times New Roman" pitchFamily="18" charset="0"/>
                <a:cs typeface="Times New Roman" pitchFamily="18" charset="0"/>
              </a:rPr>
              <a:t>Introduction-Understanding continuous integration, introduction about Jenkins, Build Cycle, Jenkins Architecture, installation, </a:t>
            </a:r>
            <a:r>
              <a:rPr lang="en-US" sz="1600" dirty="0" err="1" smtClean="0">
                <a:latin typeface="Times New Roman" pitchFamily="18" charset="0"/>
                <a:cs typeface="Times New Roman" pitchFamily="18" charset="0"/>
              </a:rPr>
              <a:t>Jenkin</a:t>
            </a:r>
            <a:r>
              <a:rPr lang="en-US" sz="1600" dirty="0" smtClean="0">
                <a:latin typeface="Times New Roman" pitchFamily="18" charset="0"/>
                <a:cs typeface="Times New Roman" pitchFamily="18" charset="0"/>
              </a:rPr>
              <a:t> Management, Adding a slave node to Jenkins, Building Delivery Pipeline, Pipeline as a Code, and Continuous Testing with Selenium.</a:t>
            </a:r>
          </a:p>
          <a:p>
            <a:pPr marL="0" indent="0" algn="just">
              <a:buNone/>
            </a:pPr>
            <a:endParaRPr lang="en-US" sz="1800" b="1" dirty="0" smtClean="0">
              <a:latin typeface="Times New Roman" panose="02020603050405020304" pitchFamily="18" charset="0"/>
              <a:cs typeface="Times New Roman" panose="02020603050405020304" pitchFamily="18" charset="0"/>
            </a:endParaRPr>
          </a:p>
          <a:p>
            <a:pPr algn="just">
              <a:buNone/>
            </a:pPr>
            <a:r>
              <a:rPr lang="en-GB" sz="1800" b="1" dirty="0" smtClean="0">
                <a:latin typeface="Times New Roman" panose="02020603050405020304" pitchFamily="18" charset="0"/>
                <a:cs typeface="Times New Roman" panose="02020603050405020304" pitchFamily="18" charset="0"/>
              </a:rPr>
              <a:t>UNIT-4:   </a:t>
            </a:r>
          </a:p>
          <a:p>
            <a:pPr marL="0" indent="0" algn="just">
              <a:buNone/>
            </a:pPr>
            <a:r>
              <a:rPr lang="en-US" sz="1600" b="1" dirty="0" smtClean="0">
                <a:latin typeface="Times New Roman" pitchFamily="18" charset="0"/>
                <a:cs typeface="Times New Roman" pitchFamily="18" charset="0"/>
              </a:rPr>
              <a:t>Continuous Deployment: </a:t>
            </a:r>
            <a:r>
              <a:rPr lang="en-US" sz="1600" dirty="0" smtClean="0">
                <a:latin typeface="Times New Roman" pitchFamily="18" charset="0"/>
                <a:cs typeface="Times New Roman" pitchFamily="18" charset="0"/>
              </a:rPr>
              <a:t>Containerization with </a:t>
            </a:r>
            <a:r>
              <a:rPr lang="en-US" sz="1600" dirty="0" err="1" smtClean="0">
                <a:latin typeface="Times New Roman" pitchFamily="18" charset="0"/>
                <a:cs typeface="Times New Roman" pitchFamily="18" charset="0"/>
              </a:rPr>
              <a:t>Docker</a:t>
            </a:r>
            <a:r>
              <a:rPr lang="en-US" sz="1600" dirty="0" smtClean="0">
                <a:latin typeface="Times New Roman" pitchFamily="18" charset="0"/>
                <a:cs typeface="Times New Roman" pitchFamily="18" charset="0"/>
              </a:rPr>
              <a:t>, Containerization using </a:t>
            </a:r>
            <a:r>
              <a:rPr lang="en-US" sz="1600" dirty="0" err="1" smtClean="0">
                <a:latin typeface="Times New Roman" pitchFamily="18" charset="0"/>
                <a:cs typeface="Times New Roman" pitchFamily="18" charset="0"/>
              </a:rPr>
              <a:t>Kubernetes</a:t>
            </a:r>
            <a:r>
              <a:rPr lang="en-US" sz="1600" dirty="0" smtClean="0">
                <a:latin typeface="Times New Roman" pitchFamily="18" charset="0"/>
                <a:cs typeface="Times New Roman" pitchFamily="18" charset="0"/>
              </a:rPr>
              <a:t>, Ecosystem and Networking, Configuration Management with Puppet, Configuration Management with </a:t>
            </a:r>
            <a:r>
              <a:rPr lang="en-US" sz="1600" dirty="0" err="1" smtClean="0">
                <a:latin typeface="Times New Roman" pitchFamily="18" charset="0"/>
                <a:cs typeface="Times New Roman" pitchFamily="18" charset="0"/>
              </a:rPr>
              <a:t>Ansible</a:t>
            </a:r>
            <a:r>
              <a:rPr lang="en-US" sz="1600" dirty="0" smtClean="0">
                <a:latin typeface="Times New Roman" pitchFamily="18" charset="0"/>
                <a:cs typeface="Times New Roman" pitchFamily="18" charset="0"/>
              </a:rPr>
              <a:t>, Continuous Monitoring with </a:t>
            </a:r>
            <a:r>
              <a:rPr lang="en-US" sz="1600" dirty="0" err="1" smtClean="0">
                <a:latin typeface="Times New Roman" pitchFamily="18" charset="0"/>
                <a:cs typeface="Times New Roman" pitchFamily="18" charset="0"/>
              </a:rPr>
              <a:t>Nagios</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Goals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lnSpcReduction="10000"/>
          </a:bodyPr>
          <a:lstStyle/>
          <a:p>
            <a:pPr>
              <a:buNone/>
            </a:pPr>
            <a:endParaRPr lang="en-GB" sz="1600" dirty="0" smtClean="0"/>
          </a:p>
          <a:p>
            <a:pPr>
              <a:buFont typeface="+mj-lt"/>
              <a:buAutoNum type="arabicPeriod"/>
            </a:pPr>
            <a:r>
              <a:rPr lang="en-GB" sz="1600" dirty="0" smtClean="0"/>
              <a:t> Ensures effective collaboration between teams</a:t>
            </a:r>
          </a:p>
          <a:p>
            <a:pPr>
              <a:buFont typeface="+mj-lt"/>
              <a:buAutoNum type="arabicPeriod"/>
            </a:pPr>
            <a:r>
              <a:rPr lang="en-US" sz="1600" dirty="0" smtClean="0"/>
              <a:t>Creates scalable infrastructure platforms</a:t>
            </a:r>
          </a:p>
          <a:p>
            <a:pPr>
              <a:buFont typeface="+mj-lt"/>
              <a:buAutoNum type="arabicPeriod"/>
            </a:pPr>
            <a:r>
              <a:rPr lang="en-US" sz="1600" dirty="0" smtClean="0"/>
              <a:t>Builds on-demand release capabilities</a:t>
            </a:r>
          </a:p>
          <a:p>
            <a:pPr>
              <a:buFont typeface="+mj-lt"/>
              <a:buAutoNum type="arabicPeriod"/>
            </a:pPr>
            <a:r>
              <a:rPr lang="en-US" sz="1600" dirty="0" smtClean="0"/>
              <a:t>Provides faster feedback</a:t>
            </a:r>
          </a:p>
          <a:p>
            <a:pPr>
              <a:buFont typeface="+mj-lt"/>
              <a:buAutoNum type="arabicPeriod"/>
            </a:pPr>
            <a:endParaRPr lang="en-IN" sz="1600" dirty="0" smtClean="0"/>
          </a:p>
          <a:p>
            <a:pPr>
              <a:buNone/>
            </a:pPr>
            <a:endParaRPr lang="en-GB" sz="1600" dirty="0" smtClean="0"/>
          </a:p>
          <a:p>
            <a:pPr>
              <a:buNone/>
            </a:pPr>
            <a:r>
              <a:rPr lang="en-GB" sz="1600" b="1" dirty="0" smtClean="0"/>
              <a:t>1. Ensures effective collaboration between teams</a:t>
            </a:r>
          </a:p>
          <a:p>
            <a:pPr>
              <a:tabLst>
                <a:tab pos="534988" algn="l"/>
              </a:tabLst>
            </a:pPr>
            <a:r>
              <a:rPr lang="en-GB" sz="1600" dirty="0" smtClean="0"/>
              <a:t>Effective collaboration in any process relies on shared ownership. </a:t>
            </a:r>
          </a:p>
          <a:p>
            <a:pPr>
              <a:tabLst>
                <a:tab pos="534988" algn="l"/>
              </a:tabLst>
            </a:pPr>
            <a:r>
              <a:rPr lang="en-GB" sz="1600" dirty="0" smtClean="0"/>
              <a:t>During the development process, all those involved should embrace the fact that everyone is equally responsible for the entire development process. Whether it is development, testing, or deployment, each team member should be involved. </a:t>
            </a:r>
          </a:p>
          <a:p>
            <a:pPr>
              <a:tabLst>
                <a:tab pos="534988" algn="l"/>
              </a:tabLst>
            </a:pPr>
            <a:r>
              <a:rPr lang="en-GB" sz="1600" dirty="0" smtClean="0"/>
              <a:t>They should understand that they have an equal stake in the final outcome. </a:t>
            </a:r>
          </a:p>
          <a:p>
            <a:pPr>
              <a:tabLst>
                <a:tab pos="534988" algn="l"/>
              </a:tabLst>
            </a:pPr>
            <a:r>
              <a:rPr lang="en-GB" sz="1600" dirty="0" smtClean="0"/>
              <a:t>In the </a:t>
            </a:r>
            <a:r>
              <a:rPr lang="en-GB" sz="1600" dirty="0" err="1" smtClean="0"/>
              <a:t>DevOps</a:t>
            </a:r>
            <a:r>
              <a:rPr lang="en-GB" sz="1600" dirty="0" smtClean="0"/>
              <a:t> paradigm, passing of work from one team to another is completely defined and broken down. This accelerates the entire process of development since collaboration between all the teams involved is streamlined.	</a:t>
            </a:r>
          </a:p>
          <a:p>
            <a:pPr>
              <a:buNone/>
              <a:tabLst>
                <a:tab pos="534988" algn="l"/>
              </a:tabLst>
            </a:pPr>
            <a:r>
              <a:rPr lang="en-US" sz="1600" b="1" dirty="0" smtClean="0"/>
              <a:t>2. Creates scalable infrastructure platforms</a:t>
            </a:r>
          </a:p>
          <a:p>
            <a:pPr>
              <a:tabLst>
                <a:tab pos="534988" algn="l"/>
              </a:tabLst>
            </a:pPr>
            <a:r>
              <a:rPr lang="en-GB" sz="1600" dirty="0" smtClean="0"/>
              <a:t>The primary focus of </a:t>
            </a:r>
            <a:r>
              <a:rPr lang="en-GB" sz="1600" dirty="0" err="1" smtClean="0"/>
              <a:t>DevOps</a:t>
            </a:r>
            <a:r>
              <a:rPr lang="en-GB" sz="1600" dirty="0" smtClean="0"/>
              <a:t> is to create a sustainable infrastructure for applications that make them highly scalable. </a:t>
            </a:r>
          </a:p>
          <a:p>
            <a:pPr>
              <a:tabLst>
                <a:tab pos="534988" algn="l"/>
              </a:tabLst>
            </a:pPr>
            <a:r>
              <a:rPr lang="en-GB" sz="1600" dirty="0" smtClean="0"/>
              <a:t>According to the demands of the modern-day business world, scalable apps have become an absolute necessity. In an ideal situation, the process of scaling should be reliable and fully automated. </a:t>
            </a:r>
          </a:p>
          <a:p>
            <a:pPr>
              <a:tabLst>
                <a:tab pos="534988" algn="l"/>
              </a:tabLst>
            </a:pPr>
            <a:r>
              <a:rPr lang="en-GB" sz="1600" dirty="0" smtClean="0"/>
              <a:t>As a result, the app will have the ability to adapt to any situation when a marketing effort goes viral. With the app being scalable, it can adjust itself to large traffic volumes and provide an immaculate(clean) user experience.</a:t>
            </a: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Goals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GB" sz="1600" b="1" dirty="0" smtClean="0"/>
              <a:t>3. </a:t>
            </a:r>
            <a:r>
              <a:rPr lang="en-US" sz="1600" b="1" dirty="0" smtClean="0"/>
              <a:t>Builds on-demand release capabilities</a:t>
            </a:r>
          </a:p>
          <a:p>
            <a:r>
              <a:rPr lang="en-GB" sz="1600" dirty="0" smtClean="0"/>
              <a:t>Companies must focus on keeping their software in a ‘releasable’ state. </a:t>
            </a:r>
          </a:p>
          <a:p>
            <a:r>
              <a:rPr lang="en-GB" sz="1600" dirty="0" smtClean="0"/>
              <a:t>Continuous delivery will allow the software to add new features and go live at any stage. </a:t>
            </a:r>
          </a:p>
          <a:p>
            <a:r>
              <a:rPr lang="en-GB" sz="1600" dirty="0" err="1" smtClean="0"/>
              <a:t>DevOps</a:t>
            </a:r>
            <a:r>
              <a:rPr lang="en-GB" sz="1600" dirty="0" smtClean="0"/>
              <a:t> aims to automate the process of release management because it has several advantages. </a:t>
            </a:r>
          </a:p>
          <a:p>
            <a:r>
              <a:rPr lang="en-GB" sz="1600" dirty="0" smtClean="0"/>
              <a:t>Automated release management is predictable, fast, and very consistent. </a:t>
            </a:r>
          </a:p>
          <a:p>
            <a:r>
              <a:rPr lang="en-GB" sz="1600" dirty="0" smtClean="0"/>
              <a:t>Through automation, companies can </a:t>
            </a:r>
            <a:r>
              <a:rPr lang="en-GB" sz="1600" b="1" dirty="0" smtClean="0"/>
              <a:t>release new versions </a:t>
            </a:r>
            <a:r>
              <a:rPr lang="en-GB" sz="1600" dirty="0" smtClean="0"/>
              <a:t>as per their requirements. </a:t>
            </a:r>
          </a:p>
          <a:p>
            <a:r>
              <a:rPr lang="en-GB" sz="1600" dirty="0" smtClean="0"/>
              <a:t>Automated release management also has complete and thorough </a:t>
            </a:r>
            <a:r>
              <a:rPr lang="en-GB" sz="1600" b="1" dirty="0" smtClean="0"/>
              <a:t>audit trials</a:t>
            </a:r>
            <a:r>
              <a:rPr lang="en-GB" sz="1600" dirty="0" smtClean="0"/>
              <a:t>, as these are essential for compliance purposes.</a:t>
            </a:r>
          </a:p>
          <a:p>
            <a:endParaRPr lang="en-GB" sz="1600" dirty="0" smtClean="0"/>
          </a:p>
          <a:p>
            <a:pPr>
              <a:buNone/>
            </a:pPr>
            <a:r>
              <a:rPr lang="en-US" sz="1600" b="1" dirty="0" smtClean="0"/>
              <a:t>4. Provides faster feedback</a:t>
            </a:r>
          </a:p>
          <a:p>
            <a:r>
              <a:rPr lang="en-GB" sz="1600" dirty="0" smtClean="0"/>
              <a:t>Automating monotonous tasks such as </a:t>
            </a:r>
            <a:r>
              <a:rPr lang="en-GB" sz="1600" u="sng" dirty="0" smtClean="0">
                <a:hlinkClick r:id="rId2"/>
              </a:rPr>
              <a:t>testing and reporting</a:t>
            </a:r>
            <a:r>
              <a:rPr lang="en-GB" sz="1600" dirty="0" smtClean="0"/>
              <a:t> will accelerate the process of rapid feedback. </a:t>
            </a:r>
          </a:p>
          <a:p>
            <a:r>
              <a:rPr lang="en-GB" sz="1600" dirty="0" smtClean="0"/>
              <a:t>Since the development team will know what has to change, it can roll out the updated version faster. In addition, the team can better understand the impact of the changes that it has done in the software lifecycle. </a:t>
            </a:r>
          </a:p>
          <a:p>
            <a:r>
              <a:rPr lang="en-GB" sz="1600" dirty="0" smtClean="0"/>
              <a:t>A concrete understanding of changes will assist team members in working efficiently in cool manner. </a:t>
            </a:r>
          </a:p>
          <a:p>
            <a:r>
              <a:rPr lang="en-GB" sz="1600" dirty="0" smtClean="0"/>
              <a:t>With rapid feedback, the operations team and developers can make better decisions collectively and enhance the app’s performance.</a:t>
            </a:r>
          </a:p>
          <a:p>
            <a:pPr>
              <a:buNone/>
            </a:pPr>
            <a:endParaRPr lang="en-US" sz="1600" b="1" dirty="0" smtClean="0"/>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Life cycle</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GB" sz="1600" dirty="0" smtClean="0"/>
              <a:t> </a:t>
            </a:r>
            <a:r>
              <a:rPr lang="en-GB" sz="1600" dirty="0" smtClean="0">
                <a:hlinkClick r:id="rId2"/>
              </a:rPr>
              <a:t>https://www.javatpoint.com/devops-lifecycle</a:t>
            </a:r>
            <a:endParaRPr lang="en-GB" sz="1600" dirty="0" smtClean="0"/>
          </a:p>
          <a:p>
            <a:r>
              <a:rPr lang="en-GB" sz="1600" b="1" dirty="0" err="1" smtClean="0"/>
              <a:t>DevOps</a:t>
            </a:r>
            <a:r>
              <a:rPr lang="en-GB" sz="1600" b="1" dirty="0" smtClean="0"/>
              <a:t> </a:t>
            </a:r>
            <a:r>
              <a:rPr lang="en-GB" sz="1600" dirty="0" smtClean="0"/>
              <a:t>defines an agile relationship between operations and Development. It is a process that is practiced by the development team and operational engineers together from beginning to the final stage of the product.</a:t>
            </a:r>
          </a:p>
          <a:p>
            <a:r>
              <a:rPr lang="en-GB" sz="1600" b="1" dirty="0" smtClean="0"/>
              <a:t>The </a:t>
            </a:r>
            <a:r>
              <a:rPr lang="en-GB" sz="1600" b="1" dirty="0" err="1" smtClean="0"/>
              <a:t>DevOps</a:t>
            </a:r>
            <a:r>
              <a:rPr lang="en-GB" sz="1600" b="1" dirty="0" smtClean="0"/>
              <a:t> lifecycle includes seven phases </a:t>
            </a:r>
          </a:p>
          <a:p>
            <a:pPr>
              <a:buNone/>
            </a:pPr>
            <a:r>
              <a:rPr lang="en-GB" sz="1600" b="1" dirty="0" err="1" smtClean="0"/>
              <a:t>DevOps</a:t>
            </a:r>
            <a:r>
              <a:rPr lang="en-GB" sz="1600" b="1" dirty="0" smtClean="0"/>
              <a:t> Lifecycle: </a:t>
            </a:r>
          </a:p>
          <a:p>
            <a:pPr>
              <a:buNone/>
            </a:pPr>
            <a:endParaRPr lang="en-GB" sz="1600" b="1" dirty="0" smtClean="0"/>
          </a:p>
          <a:p>
            <a:pPr>
              <a:buNone/>
            </a:pPr>
            <a:endParaRPr lang="en-GB" sz="1600" b="1" dirty="0" smtClean="0"/>
          </a:p>
          <a:p>
            <a:pPr>
              <a:buNone/>
            </a:pPr>
            <a:endParaRPr lang="en-GB" sz="1400" b="1" dirty="0" smtClean="0"/>
          </a:p>
        </p:txBody>
      </p:sp>
      <p:pic>
        <p:nvPicPr>
          <p:cNvPr id="7" name="Picture 3"/>
          <p:cNvPicPr>
            <a:picLocks noChangeAspect="1" noChangeArrowheads="1"/>
          </p:cNvPicPr>
          <p:nvPr/>
        </p:nvPicPr>
        <p:blipFill>
          <a:blip r:embed="rId3" cstate="print"/>
          <a:srcRect/>
          <a:stretch>
            <a:fillRect/>
          </a:stretch>
        </p:blipFill>
        <p:spPr bwMode="auto">
          <a:xfrm>
            <a:off x="1219200" y="2286000"/>
            <a:ext cx="4838700" cy="3133725"/>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lifecycle</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GB" sz="1600" b="1" dirty="0" smtClean="0"/>
              <a:t>7 stages in </a:t>
            </a:r>
            <a:r>
              <a:rPr lang="en-GB" sz="1600" b="1" dirty="0" err="1" smtClean="0"/>
              <a:t>DevOps</a:t>
            </a:r>
            <a:r>
              <a:rPr lang="en-GB" sz="1600" b="1" dirty="0" smtClean="0"/>
              <a:t> lifecycle:</a:t>
            </a:r>
          </a:p>
          <a:p>
            <a:pPr>
              <a:buFont typeface="+mj-lt"/>
              <a:buAutoNum type="arabicPeriod"/>
            </a:pPr>
            <a:r>
              <a:rPr lang="en-US" sz="1600" dirty="0" smtClean="0"/>
              <a:t>Continuous Development</a:t>
            </a:r>
          </a:p>
          <a:p>
            <a:pPr>
              <a:buFont typeface="+mj-lt"/>
              <a:buAutoNum type="arabicPeriod"/>
            </a:pPr>
            <a:r>
              <a:rPr lang="en-US" sz="1600" dirty="0" smtClean="0"/>
              <a:t>Continuous Integration</a:t>
            </a:r>
          </a:p>
          <a:p>
            <a:pPr>
              <a:buFont typeface="+mj-lt"/>
              <a:buAutoNum type="arabicPeriod"/>
            </a:pPr>
            <a:r>
              <a:rPr lang="en-US" sz="1600" dirty="0" smtClean="0"/>
              <a:t>Continuous Testing</a:t>
            </a:r>
          </a:p>
          <a:p>
            <a:pPr>
              <a:buFont typeface="+mj-lt"/>
              <a:buAutoNum type="arabicPeriod"/>
            </a:pPr>
            <a:r>
              <a:rPr lang="en-US" sz="1600" dirty="0" smtClean="0"/>
              <a:t>Continuous Monitoring</a:t>
            </a:r>
          </a:p>
          <a:p>
            <a:pPr>
              <a:buFont typeface="+mj-lt"/>
              <a:buAutoNum type="arabicPeriod"/>
            </a:pPr>
            <a:r>
              <a:rPr lang="en-US" sz="1600" dirty="0" smtClean="0"/>
              <a:t>Continuous Feedback</a:t>
            </a:r>
          </a:p>
          <a:p>
            <a:pPr>
              <a:buFont typeface="+mj-lt"/>
              <a:buAutoNum type="arabicPeriod"/>
            </a:pPr>
            <a:r>
              <a:rPr lang="en-US" sz="1600" dirty="0" smtClean="0"/>
              <a:t>Continuous Deployment</a:t>
            </a:r>
          </a:p>
          <a:p>
            <a:pPr>
              <a:buFont typeface="+mj-lt"/>
              <a:buAutoNum type="arabicPeriod"/>
            </a:pPr>
            <a:r>
              <a:rPr lang="en-US" sz="1600" dirty="0" smtClean="0"/>
              <a:t>Continuous Operations</a:t>
            </a:r>
            <a:endParaRPr lang="en-GB" sz="1600" b="1" dirty="0" smtClean="0"/>
          </a:p>
          <a:p>
            <a:pPr>
              <a:buNone/>
            </a:pPr>
            <a:r>
              <a:rPr lang="en-GB" sz="1600" dirty="0" smtClean="0"/>
              <a:t> </a:t>
            </a:r>
          </a:p>
          <a:p>
            <a:pPr>
              <a:buNone/>
            </a:pPr>
            <a:endParaRPr lang="en-GB" sz="1600" dirty="0" smtClean="0"/>
          </a:p>
          <a:p>
            <a:pPr>
              <a:buNone/>
            </a:pPr>
            <a:r>
              <a:rPr lang="en-US" sz="1600" b="1" dirty="0" smtClean="0"/>
              <a:t>1. Continuous Development: </a:t>
            </a:r>
          </a:p>
          <a:p>
            <a:r>
              <a:rPr lang="en-GB" sz="1600" dirty="0" smtClean="0"/>
              <a:t>This phase involves the planning and coding of the software. </a:t>
            </a:r>
          </a:p>
          <a:p>
            <a:r>
              <a:rPr lang="en-GB" sz="1600" dirty="0" smtClean="0"/>
              <a:t>The vision of the project is decided during the planning phase. And the developers begin developing the code for the application. </a:t>
            </a:r>
          </a:p>
          <a:p>
            <a:r>
              <a:rPr lang="en-GB" sz="1600" dirty="0" smtClean="0"/>
              <a:t>There are no </a:t>
            </a:r>
            <a:r>
              <a:rPr lang="en-GB" sz="1600" dirty="0" err="1" smtClean="0"/>
              <a:t>DevOps</a:t>
            </a:r>
            <a:r>
              <a:rPr lang="en-GB" sz="1600" dirty="0" smtClean="0"/>
              <a:t> tools that are required for planning, but there are several tools for maintaining the code.</a:t>
            </a:r>
            <a:endParaRPr lang="en-US" sz="1600" b="1" dirty="0" smtClean="0"/>
          </a:p>
          <a:p>
            <a:pPr>
              <a:buNone/>
            </a:pPr>
            <a:endParaRPr lang="en-GB" sz="1600" dirty="0" smtClean="0"/>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lifecycle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GB" sz="1600" dirty="0" smtClean="0"/>
              <a:t> </a:t>
            </a:r>
            <a:r>
              <a:rPr lang="en-US" sz="1600" b="1" dirty="0" smtClean="0"/>
              <a:t>2. Continuous Integration</a:t>
            </a:r>
          </a:p>
          <a:p>
            <a:r>
              <a:rPr lang="en-GB" sz="1600" dirty="0" smtClean="0"/>
              <a:t>This stage is the heart of the entire </a:t>
            </a:r>
            <a:r>
              <a:rPr lang="en-GB" sz="1600" dirty="0" err="1" smtClean="0"/>
              <a:t>DevOps</a:t>
            </a:r>
            <a:r>
              <a:rPr lang="en-GB" sz="1600" dirty="0" smtClean="0"/>
              <a:t> lifecycle. It is a software development practice in which the developers require to commit changes to the source code more frequently. This may be on a daily or weekly basis. Then every commit is built, and this allows early detection of problems if they are present. Building code is not only involved compilation, but it also includes </a:t>
            </a:r>
            <a:r>
              <a:rPr lang="en-GB" sz="1600" b="1" dirty="0" smtClean="0"/>
              <a:t>unit testing, integration testing, code review</a:t>
            </a:r>
            <a:r>
              <a:rPr lang="en-GB" sz="1600" dirty="0" smtClean="0"/>
              <a:t>, and </a:t>
            </a:r>
            <a:r>
              <a:rPr lang="en-GB" sz="1600" b="1" dirty="0" smtClean="0"/>
              <a:t>packaging</a:t>
            </a:r>
            <a:r>
              <a:rPr lang="en-GB" sz="1600" dirty="0" smtClean="0"/>
              <a:t>.</a:t>
            </a:r>
            <a:endParaRPr lang="en-IN" sz="1600" b="1" dirty="0" smtClean="0"/>
          </a:p>
          <a:p>
            <a:r>
              <a:rPr lang="en-US" sz="1600" dirty="0" smtClean="0"/>
              <a:t>The code supporting new functionality is continuously integrated with the existing code. Therefore, there is continuous development of software. The updated code needs to be integrated continuously and smoothly with the systems to reflect changes to the end-users.</a:t>
            </a:r>
          </a:p>
          <a:p>
            <a:r>
              <a:rPr lang="en-IN" sz="1600" dirty="0" smtClean="0"/>
              <a:t> </a:t>
            </a:r>
            <a:r>
              <a:rPr lang="en-US" sz="1600" b="1" dirty="0" smtClean="0"/>
              <a:t>Jenkins</a:t>
            </a:r>
            <a:r>
              <a:rPr lang="en-US" sz="1600" dirty="0" smtClean="0"/>
              <a:t> is a popular tool used in this phase. Whenever there is a change in the </a:t>
            </a:r>
            <a:r>
              <a:rPr lang="en-US" sz="1600" dirty="0" err="1" smtClean="0"/>
              <a:t>Git</a:t>
            </a:r>
            <a:r>
              <a:rPr lang="en-US" sz="1600" dirty="0" smtClean="0"/>
              <a:t> repository, then Jenkins fetches the updated code and prepares a build of that code, which is an executable file in the form of war or jar. Then this build is forwarded to the test server or the production server.</a:t>
            </a:r>
          </a:p>
          <a:p>
            <a:endParaRPr lang="en-US" sz="1600" dirty="0" smtClean="0"/>
          </a:p>
          <a:p>
            <a:pPr>
              <a:buNone/>
            </a:pPr>
            <a:endParaRPr lang="en-IN" sz="1600" b="1" dirty="0" smtClean="0"/>
          </a:p>
          <a:p>
            <a:pPr>
              <a:buNone/>
            </a:pPr>
            <a:endParaRPr lang="en-IN" sz="1600" b="1" dirty="0" smtClean="0"/>
          </a:p>
          <a:p>
            <a:pPr>
              <a:buNone/>
            </a:pPr>
            <a:endParaRPr lang="en-IN" sz="1600" b="1" dirty="0" smtClean="0"/>
          </a:p>
          <a:p>
            <a:pPr>
              <a:buNone/>
            </a:pPr>
            <a:endParaRPr lang="en-IN" sz="1600" b="1" dirty="0" smtClean="0"/>
          </a:p>
          <a:p>
            <a:pPr>
              <a:buNone/>
            </a:pPr>
            <a:endParaRPr lang="en-IN" sz="1600" b="1" dirty="0" smtClean="0"/>
          </a:p>
          <a:p>
            <a:pPr>
              <a:buNone/>
            </a:pPr>
            <a:endParaRPr lang="en-IN" sz="1600" b="1" dirty="0" smtClean="0"/>
          </a:p>
          <a:p>
            <a:pPr>
              <a:buNone/>
            </a:pPr>
            <a:endParaRPr lang="en-IN" sz="1600" b="1" dirty="0" smtClean="0"/>
          </a:p>
          <a:p>
            <a:pPr>
              <a:buNone/>
            </a:pPr>
            <a:endParaRPr lang="en-IN" sz="1600" b="1" dirty="0" smtClean="0"/>
          </a:p>
          <a:p>
            <a:pPr>
              <a:buNone/>
            </a:pPr>
            <a:endParaRPr lang="en-IN" sz="1600" b="1" dirty="0" smtClean="0"/>
          </a:p>
          <a:p>
            <a:pPr>
              <a:buNone/>
            </a:pPr>
            <a:endParaRPr lang="en-IN" sz="1600" b="1" dirty="0" smtClean="0"/>
          </a:p>
          <a:p>
            <a:pPr>
              <a:buNone/>
            </a:pPr>
            <a:endParaRPr lang="en-IN" sz="1600" b="1" dirty="0" smtClean="0"/>
          </a:p>
          <a:p>
            <a:pPr>
              <a:buNone/>
            </a:pPr>
            <a:endParaRPr lang="en-US" sz="1600" b="1" dirty="0" smtClean="0"/>
          </a:p>
          <a:p>
            <a:pPr>
              <a:buNone/>
            </a:pPr>
            <a:endParaRPr lang="en-GB" sz="1600" dirty="0" smtClean="0"/>
          </a:p>
        </p:txBody>
      </p:sp>
      <p:pic>
        <p:nvPicPr>
          <p:cNvPr id="4" name="Picture 3" descr="DevOps Lifecycle"/>
          <p:cNvPicPr/>
          <p:nvPr/>
        </p:nvPicPr>
        <p:blipFill>
          <a:blip r:embed="rId2" cstate="print"/>
          <a:srcRect/>
          <a:stretch>
            <a:fillRect/>
          </a:stretch>
        </p:blipFill>
        <p:spPr bwMode="auto">
          <a:xfrm>
            <a:off x="1676400" y="3733800"/>
            <a:ext cx="5240020" cy="2600325"/>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lifecycle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US" sz="1600" b="1" dirty="0" smtClean="0"/>
              <a:t>3. Continuous Testing</a:t>
            </a:r>
          </a:p>
          <a:p>
            <a:r>
              <a:rPr lang="en-US" sz="1600" dirty="0" smtClean="0"/>
              <a:t>This phase, where the developed software is continuously testing for bugs. For constant testing, automation testing tools such as </a:t>
            </a:r>
            <a:r>
              <a:rPr lang="en-US" sz="1600" b="1" dirty="0" err="1" smtClean="0"/>
              <a:t>TestNG</a:t>
            </a:r>
            <a:r>
              <a:rPr lang="en-US" sz="1600" b="1" dirty="0" smtClean="0"/>
              <a:t>, </a:t>
            </a:r>
            <a:r>
              <a:rPr lang="en-US" sz="1600" b="1" dirty="0" err="1" smtClean="0"/>
              <a:t>JUnit</a:t>
            </a:r>
            <a:r>
              <a:rPr lang="en-US" sz="1600" b="1" dirty="0" smtClean="0"/>
              <a:t>, Selenium</a:t>
            </a:r>
            <a:r>
              <a:rPr lang="en-US" sz="1600" dirty="0" smtClean="0"/>
              <a:t>, etc are used. These tools allow QAs to test multiple code-bases thoroughly in parallel to ensure that there is no flaw in the functionality. In this phase, </a:t>
            </a:r>
            <a:r>
              <a:rPr lang="en-US" sz="1600" b="1" dirty="0" err="1" smtClean="0"/>
              <a:t>Docker</a:t>
            </a:r>
            <a:r>
              <a:rPr lang="en-US" sz="1600" dirty="0" smtClean="0"/>
              <a:t> Containers can be used for simulating the test environment.</a:t>
            </a:r>
          </a:p>
          <a:p>
            <a:endParaRPr lang="en-IN" sz="1600" dirty="0" smtClean="0"/>
          </a:p>
          <a:p>
            <a:endParaRPr lang="en-IN" sz="1600" dirty="0" smtClean="0"/>
          </a:p>
          <a:p>
            <a:endParaRPr lang="en-IN" sz="1600" dirty="0" smtClean="0"/>
          </a:p>
          <a:p>
            <a:endParaRPr lang="en-IN" sz="1600" dirty="0" smtClean="0"/>
          </a:p>
          <a:p>
            <a:endParaRPr lang="en-IN" sz="1600" dirty="0" smtClean="0"/>
          </a:p>
          <a:p>
            <a:endParaRPr lang="en-IN" sz="1600" dirty="0" smtClean="0"/>
          </a:p>
          <a:p>
            <a:endParaRPr lang="en-IN" sz="1600" dirty="0" smtClean="0"/>
          </a:p>
          <a:p>
            <a:endParaRPr lang="en-IN" sz="1600" dirty="0" smtClean="0"/>
          </a:p>
          <a:p>
            <a:endParaRPr lang="en-IN" sz="1600" dirty="0" smtClean="0"/>
          </a:p>
          <a:p>
            <a:endParaRPr lang="en-IN" sz="1600" dirty="0" smtClean="0"/>
          </a:p>
          <a:p>
            <a:endParaRPr lang="en-IN" sz="1600" dirty="0" smtClean="0"/>
          </a:p>
          <a:p>
            <a:r>
              <a:rPr lang="en-US" sz="1600" b="1" dirty="0" smtClean="0"/>
              <a:t>Selenium</a:t>
            </a:r>
            <a:r>
              <a:rPr lang="en-US" sz="1600" dirty="0" smtClean="0"/>
              <a:t> does the automation testing, and </a:t>
            </a:r>
            <a:r>
              <a:rPr lang="en-US" sz="1600" dirty="0" err="1" smtClean="0"/>
              <a:t>TestNG</a:t>
            </a:r>
            <a:r>
              <a:rPr lang="en-US" sz="1600" dirty="0" smtClean="0"/>
              <a:t> generates the reports. This entire testing phase can automate with the help of a Continuous Integration tool called </a:t>
            </a:r>
            <a:r>
              <a:rPr lang="en-US" sz="1600" b="1" dirty="0" smtClean="0"/>
              <a:t>Jenkins</a:t>
            </a:r>
            <a:r>
              <a:rPr lang="en-US" sz="1600" dirty="0" smtClean="0"/>
              <a:t>.</a:t>
            </a:r>
          </a:p>
          <a:p>
            <a:r>
              <a:rPr lang="en-US" sz="1600" dirty="0" smtClean="0"/>
              <a:t>Automation testing saves a lot of time and effort for executing the tests instead of doing this manually. Apart from that, report generation is a big plus. The task of evaluating the test cases that failed in a test suite gets simpler. Also, we can schedule the execution of the test cases at predefined times. After testing, the code is continuously integrated with the existing code.</a:t>
            </a:r>
          </a:p>
          <a:p>
            <a:endParaRPr lang="en-US" sz="1600" dirty="0" smtClean="0"/>
          </a:p>
          <a:p>
            <a:endParaRPr lang="en-US" sz="1600" dirty="0" smtClean="0"/>
          </a:p>
          <a:p>
            <a:pPr>
              <a:buNone/>
            </a:pPr>
            <a:endParaRPr lang="en-US" sz="1600" b="1" dirty="0" smtClean="0"/>
          </a:p>
          <a:p>
            <a:pPr>
              <a:buNone/>
            </a:pPr>
            <a:endParaRPr lang="en-GB" sz="1600" dirty="0" smtClean="0"/>
          </a:p>
        </p:txBody>
      </p:sp>
      <p:pic>
        <p:nvPicPr>
          <p:cNvPr id="5" name="Picture 4" descr="DevOps Lifecycle"/>
          <p:cNvPicPr/>
          <p:nvPr/>
        </p:nvPicPr>
        <p:blipFill>
          <a:blip r:embed="rId2" cstate="print"/>
          <a:srcRect/>
          <a:stretch>
            <a:fillRect/>
          </a:stretch>
        </p:blipFill>
        <p:spPr bwMode="auto">
          <a:xfrm>
            <a:off x="685800" y="2057400"/>
            <a:ext cx="7162800" cy="2209800"/>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lifecycle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US" sz="1600" b="1" dirty="0" smtClean="0"/>
              <a:t>4. Continuous Monitoring</a:t>
            </a:r>
          </a:p>
          <a:p>
            <a:r>
              <a:rPr lang="en-US" sz="1600" dirty="0" smtClean="0"/>
              <a:t>Monitoring is a phase that involves all the operational factors of the entire </a:t>
            </a:r>
            <a:r>
              <a:rPr lang="en-US" sz="1600" dirty="0" err="1" smtClean="0"/>
              <a:t>DevOps</a:t>
            </a:r>
            <a:r>
              <a:rPr lang="en-US" sz="1600" dirty="0" smtClean="0"/>
              <a:t> process, where important information about the use of the software is recorded and carefully processed to find out trends and identify problem areas. Usually, the monitoring is integrated within the operational capabilities of the software application.</a:t>
            </a:r>
          </a:p>
          <a:p>
            <a:r>
              <a:rPr lang="en-US" sz="1600" dirty="0" smtClean="0"/>
              <a:t>It may occur in the form of documentation files or maybe produce large-scale data about the application parameters when it is in a continuous use position. The system errors such as server not reachable, low memory, etc are resolved in this phase. It maintains the security and availability of the service.</a:t>
            </a:r>
            <a:endParaRPr lang="en-IN" sz="1600" b="1" dirty="0" smtClean="0"/>
          </a:p>
          <a:p>
            <a:pPr>
              <a:buNone/>
            </a:pPr>
            <a:endParaRPr lang="en-US" sz="1600" b="1" dirty="0" smtClean="0"/>
          </a:p>
          <a:p>
            <a:pPr>
              <a:buNone/>
            </a:pPr>
            <a:r>
              <a:rPr lang="en-US" sz="1600" b="1" dirty="0" smtClean="0"/>
              <a:t>5. Continuous Feedback</a:t>
            </a:r>
          </a:p>
          <a:p>
            <a:r>
              <a:rPr lang="en-GB" sz="1600" dirty="0" smtClean="0"/>
              <a:t>The application development is consistently improved by analyzing the results from the operations of the software. This is carried out by placing the critical phase of constant feedback between the operations and the development of the next version of the current software application.</a:t>
            </a:r>
            <a:endParaRPr lang="en-IN" sz="1600" b="1" dirty="0" smtClean="0"/>
          </a:p>
          <a:p>
            <a:r>
              <a:rPr lang="en-GB" sz="1600" dirty="0" smtClean="0"/>
              <a:t>The continuity is the essential factor in the </a:t>
            </a:r>
            <a:r>
              <a:rPr lang="en-GB" sz="1600" dirty="0" err="1" smtClean="0"/>
              <a:t>DevOps</a:t>
            </a:r>
            <a:r>
              <a:rPr lang="en-GB" sz="1600" dirty="0" smtClean="0"/>
              <a:t> as it removes the unnecessary steps which are required to take a software application from development, using it to find out its issues and then producing a better version.</a:t>
            </a:r>
            <a:endParaRPr lang="en-IN" sz="1600" b="1" dirty="0" smtClean="0"/>
          </a:p>
          <a:p>
            <a:pPr>
              <a:buNone/>
            </a:pPr>
            <a:endParaRPr lang="en-US" sz="1600" b="1" dirty="0" smtClean="0"/>
          </a:p>
          <a:p>
            <a:pPr>
              <a:buNone/>
            </a:pPr>
            <a:endParaRPr lang="en-GB" sz="1600" b="1" dirty="0" smtClean="0"/>
          </a:p>
          <a:p>
            <a:pPr>
              <a:buNone/>
            </a:pPr>
            <a:endParaRPr lang="en-GB" sz="1600" dirty="0" smtClean="0"/>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lifecycle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US" sz="1600" b="1" dirty="0" smtClean="0"/>
              <a:t>6. Continuous Deployment</a:t>
            </a:r>
          </a:p>
          <a:p>
            <a:r>
              <a:rPr lang="en-GB" sz="1600" dirty="0" smtClean="0"/>
              <a:t>In this phase, the code is deployed to the production servers. Also, it is essential to ensure that the code is correctly used on all the servers.</a:t>
            </a:r>
            <a:br>
              <a:rPr lang="en-GB" sz="1600" dirty="0" smtClean="0"/>
            </a:br>
            <a:endParaRPr lang="en-IN" sz="1600" b="1" dirty="0" smtClean="0"/>
          </a:p>
          <a:p>
            <a:pPr>
              <a:buNone/>
            </a:pPr>
            <a:endParaRPr lang="en-IN" sz="1600" b="1" dirty="0" smtClean="0"/>
          </a:p>
          <a:p>
            <a:pPr>
              <a:buNone/>
            </a:pPr>
            <a:endParaRPr lang="en-IN" sz="1600" b="1" dirty="0" smtClean="0"/>
          </a:p>
          <a:p>
            <a:pPr>
              <a:buNone/>
            </a:pPr>
            <a:endParaRPr lang="en-IN" sz="1600" b="1" dirty="0" smtClean="0"/>
          </a:p>
          <a:p>
            <a:pPr>
              <a:buNone/>
            </a:pPr>
            <a:endParaRPr lang="en-IN" sz="1600" b="1" dirty="0" smtClean="0"/>
          </a:p>
          <a:p>
            <a:pPr>
              <a:buNone/>
            </a:pPr>
            <a:endParaRPr lang="en-IN" sz="1600" b="1" dirty="0" smtClean="0"/>
          </a:p>
          <a:p>
            <a:pPr>
              <a:buNone/>
            </a:pPr>
            <a:endParaRPr lang="en-IN" sz="1600" b="1" dirty="0" smtClean="0"/>
          </a:p>
          <a:p>
            <a:pPr>
              <a:buNone/>
            </a:pPr>
            <a:endParaRPr lang="en-IN" sz="1600" b="1" dirty="0" smtClean="0"/>
          </a:p>
          <a:p>
            <a:pPr>
              <a:buNone/>
            </a:pPr>
            <a:endParaRPr lang="en-IN" sz="1600" b="1" dirty="0" smtClean="0"/>
          </a:p>
          <a:p>
            <a:pPr>
              <a:buNone/>
            </a:pPr>
            <a:endParaRPr lang="en-IN" sz="1600" b="1" dirty="0" smtClean="0"/>
          </a:p>
          <a:p>
            <a:r>
              <a:rPr lang="en-GB" sz="1600" dirty="0" smtClean="0"/>
              <a:t>The new code is deployed continuously, and configuration management tools play an essential role in executing tasks frequently and quickly. Here are some popular tools which are used in this phase, such as </a:t>
            </a:r>
            <a:r>
              <a:rPr lang="en-GB" sz="1600" b="1" dirty="0" smtClean="0"/>
              <a:t>Chef, Puppet, </a:t>
            </a:r>
            <a:r>
              <a:rPr lang="en-GB" sz="1600" b="1" dirty="0" err="1" smtClean="0"/>
              <a:t>Ansible</a:t>
            </a:r>
            <a:r>
              <a:rPr lang="en-GB" sz="1600" dirty="0" smtClean="0"/>
              <a:t>, and </a:t>
            </a:r>
            <a:r>
              <a:rPr lang="en-GB" sz="1600" b="1" dirty="0" err="1" smtClean="0"/>
              <a:t>SaltStack</a:t>
            </a:r>
            <a:r>
              <a:rPr lang="en-GB" sz="1600" dirty="0" smtClean="0"/>
              <a:t>.</a:t>
            </a:r>
            <a:endParaRPr lang="en-IN" sz="1600" b="1" dirty="0" smtClean="0"/>
          </a:p>
          <a:p>
            <a:pPr>
              <a:buNone/>
            </a:pPr>
            <a:endParaRPr lang="en-US" sz="1600" b="1" dirty="0" smtClean="0"/>
          </a:p>
          <a:p>
            <a:pPr>
              <a:buNone/>
            </a:pPr>
            <a:endParaRPr lang="en-GB" sz="1600" dirty="0" smtClean="0"/>
          </a:p>
        </p:txBody>
      </p:sp>
      <p:pic>
        <p:nvPicPr>
          <p:cNvPr id="79877" name="Picture 5"/>
          <p:cNvPicPr>
            <a:picLocks noChangeAspect="1" noChangeArrowheads="1"/>
          </p:cNvPicPr>
          <p:nvPr/>
        </p:nvPicPr>
        <p:blipFill>
          <a:blip r:embed="rId2" cstate="print"/>
          <a:srcRect/>
          <a:stretch>
            <a:fillRect/>
          </a:stretch>
        </p:blipFill>
        <p:spPr bwMode="auto">
          <a:xfrm>
            <a:off x="1600200" y="1371600"/>
            <a:ext cx="5715000" cy="2790825"/>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lifecycle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r>
              <a:rPr lang="en-GB" sz="1600" dirty="0" smtClean="0"/>
              <a:t> Containerization tools are also playing an essential role in the deployment phase. </a:t>
            </a:r>
            <a:r>
              <a:rPr lang="en-GB" sz="1600" b="1" dirty="0" smtClean="0"/>
              <a:t>Vagrant</a:t>
            </a:r>
            <a:r>
              <a:rPr lang="en-GB" sz="1600" dirty="0" smtClean="0"/>
              <a:t> and </a:t>
            </a:r>
            <a:r>
              <a:rPr lang="en-GB" sz="1600" b="1" dirty="0" err="1" smtClean="0"/>
              <a:t>Docker</a:t>
            </a:r>
            <a:r>
              <a:rPr lang="en-GB" sz="1600" dirty="0" smtClean="0"/>
              <a:t> are popular tools that are used for this purpose. These tools help to produce consistency across development, staging, testing, and production environment. They also help in scaling up and scaling down instances softly.</a:t>
            </a:r>
          </a:p>
          <a:p>
            <a:r>
              <a:rPr lang="en-GB" sz="1600" dirty="0" smtClean="0"/>
              <a:t>Containerization tools help to maintain consistency across the environments where the application is tested, developed, and deployed. There is no chance of errors or failure in the production environment as they package and replicate the same dependencies and packages used in the testing, development, and staging environment. It makes the application easy to run on different computers.</a:t>
            </a:r>
          </a:p>
          <a:p>
            <a:pPr>
              <a:buNone/>
            </a:pPr>
            <a:endParaRPr lang="en-US" sz="1600" b="1" dirty="0" smtClean="0"/>
          </a:p>
          <a:p>
            <a:pPr>
              <a:buNone/>
            </a:pPr>
            <a:r>
              <a:rPr lang="en-US" sz="1600" b="1" dirty="0" smtClean="0"/>
              <a:t>7. Continuous Operations: </a:t>
            </a:r>
          </a:p>
          <a:p>
            <a:r>
              <a:rPr lang="en-GB" sz="1600" dirty="0" smtClean="0"/>
              <a:t>All </a:t>
            </a:r>
            <a:r>
              <a:rPr lang="en-GB" sz="1600" dirty="0" err="1" smtClean="0"/>
              <a:t>DevOps</a:t>
            </a:r>
            <a:r>
              <a:rPr lang="en-GB" sz="1600" dirty="0" smtClean="0"/>
              <a:t> operations are based on the continuity with complete automation of the release process and allow the organization to accelerate the overall time to market continuingly.</a:t>
            </a:r>
            <a:endParaRPr lang="en-GB" sz="1600" b="1" dirty="0" smtClean="0"/>
          </a:p>
          <a:p>
            <a:pPr>
              <a:buNone/>
            </a:pPr>
            <a:r>
              <a:rPr lang="en-GB" sz="1600" dirty="0" smtClean="0"/>
              <a:t>  </a:t>
            </a: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Tools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GB" sz="1600" dirty="0" smtClean="0"/>
              <a:t> </a:t>
            </a:r>
          </a:p>
        </p:txBody>
      </p:sp>
      <p:pic>
        <p:nvPicPr>
          <p:cNvPr id="4" name="Picture 3" descr="DevOps Tutorial 5"/>
          <p:cNvPicPr/>
          <p:nvPr/>
        </p:nvPicPr>
        <p:blipFill>
          <a:blip r:embed="rId2" cstate="print"/>
          <a:srcRect/>
          <a:stretch>
            <a:fillRect/>
          </a:stretch>
        </p:blipFill>
        <p:spPr bwMode="auto">
          <a:xfrm>
            <a:off x="1524000" y="1066800"/>
            <a:ext cx="6211252" cy="5048567"/>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6" name="Striped Right Arrow 5"/>
          <p:cNvSpPr/>
          <p:nvPr/>
        </p:nvSpPr>
        <p:spPr>
          <a:xfrm rot="5400000">
            <a:off x="7353300" y="5067300"/>
            <a:ext cx="1828800" cy="1295400"/>
          </a:xfrm>
          <a:prstGeom prst="striped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1828800"/>
            <a:ext cx="9144000" cy="2133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000" dirty="0" smtClean="0">
              <a:solidFill>
                <a:schemeClr val="tx1"/>
              </a:solidFill>
              <a:latin typeface="Times New Roman" pitchFamily="18" charset="0"/>
              <a:cs typeface="Times New Roman" pitchFamily="18" charset="0"/>
            </a:endParaRPr>
          </a:p>
          <a:p>
            <a:endParaRPr lang="en-IN" sz="2000" dirty="0" smtClean="0">
              <a:solidFill>
                <a:schemeClr val="tx1"/>
              </a:solidFill>
              <a:latin typeface="Times New Roman" pitchFamily="18" charset="0"/>
              <a:cs typeface="Times New Roman" pitchFamily="18" charset="0"/>
            </a:endParaRPr>
          </a:p>
          <a:p>
            <a:endParaRPr lang="en-IN" sz="2000" dirty="0" smtClean="0">
              <a:solidFill>
                <a:schemeClr val="tx1"/>
              </a:solidFill>
              <a:latin typeface="Times New Roman" pitchFamily="18" charset="0"/>
              <a:cs typeface="Times New Roman" pitchFamily="18" charset="0"/>
            </a:endParaRPr>
          </a:p>
          <a:p>
            <a:r>
              <a:rPr lang="en-IN" sz="2000" b="1" dirty="0" smtClean="0">
                <a:solidFill>
                  <a:srgbClr val="FF0000"/>
                </a:solidFill>
                <a:latin typeface="Times New Roman" pitchFamily="18" charset="0"/>
                <a:cs typeface="Times New Roman" pitchFamily="18" charset="0"/>
              </a:rPr>
              <a:t>UNIT-1:</a:t>
            </a:r>
            <a:endParaRPr lang="en-IN" sz="2000" dirty="0" smtClean="0">
              <a:solidFill>
                <a:schemeClr val="tx1"/>
              </a:solidFill>
              <a:latin typeface="Times New Roman" pitchFamily="18" charset="0"/>
              <a:cs typeface="Times New Roman" pitchFamily="18" charset="0"/>
            </a:endParaRPr>
          </a:p>
          <a:p>
            <a:pPr algn="just"/>
            <a:r>
              <a:rPr lang="en-IN" sz="2000" b="1" dirty="0" smtClean="0">
                <a:solidFill>
                  <a:schemeClr val="tx1"/>
                </a:solidFill>
                <a:latin typeface="Times New Roman" pitchFamily="18" charset="0"/>
                <a:cs typeface="Times New Roman" pitchFamily="18" charset="0"/>
              </a:rPr>
              <a:t>Introduction to </a:t>
            </a:r>
            <a:r>
              <a:rPr lang="en-IN" sz="2000" b="1" dirty="0" err="1" smtClean="0">
                <a:solidFill>
                  <a:schemeClr val="tx1"/>
                </a:solidFill>
                <a:latin typeface="Times New Roman" pitchFamily="18" charset="0"/>
                <a:cs typeface="Times New Roman" pitchFamily="18" charset="0"/>
              </a:rPr>
              <a:t>Devops</a:t>
            </a:r>
            <a:r>
              <a:rPr lang="en-IN" sz="2000" b="1" dirty="0" smtClean="0">
                <a:solidFill>
                  <a:schemeClr val="tx1"/>
                </a:solidFill>
                <a:latin typeface="Times New Roman" pitchFamily="18" charset="0"/>
                <a:cs typeface="Times New Roman" pitchFamily="18" charset="0"/>
              </a:rPr>
              <a:t>: </a:t>
            </a:r>
            <a:r>
              <a:rPr lang="en-IN" sz="2000" dirty="0" smtClean="0">
                <a:solidFill>
                  <a:schemeClr val="tx1"/>
                </a:solidFill>
                <a:latin typeface="Times New Roman" pitchFamily="18" charset="0"/>
                <a:cs typeface="Times New Roman" pitchFamily="18" charset="0"/>
              </a:rPr>
              <a:t>Waterfall model, Limitations of waterfall model, agile methodology, Limitations of agile method, waterfall </a:t>
            </a:r>
            <a:r>
              <a:rPr lang="en-IN" sz="2000" dirty="0" err="1" smtClean="0">
                <a:solidFill>
                  <a:schemeClr val="tx1"/>
                </a:solidFill>
                <a:latin typeface="Times New Roman" pitchFamily="18" charset="0"/>
                <a:cs typeface="Times New Roman" pitchFamily="18" charset="0"/>
              </a:rPr>
              <a:t>vs</a:t>
            </a:r>
            <a:r>
              <a:rPr lang="en-IN" sz="2000" dirty="0" smtClean="0">
                <a:solidFill>
                  <a:schemeClr val="tx1"/>
                </a:solidFill>
                <a:latin typeface="Times New Roman" pitchFamily="18" charset="0"/>
                <a:cs typeface="Times New Roman" pitchFamily="18" charset="0"/>
              </a:rPr>
              <a:t> agile, definition of </a:t>
            </a:r>
            <a:r>
              <a:rPr lang="en-IN" sz="2000" dirty="0" err="1" smtClean="0">
                <a:solidFill>
                  <a:schemeClr val="tx1"/>
                </a:solidFill>
                <a:latin typeface="Times New Roman" pitchFamily="18" charset="0"/>
                <a:cs typeface="Times New Roman" pitchFamily="18" charset="0"/>
              </a:rPr>
              <a:t>Devops</a:t>
            </a:r>
            <a:r>
              <a:rPr lang="en-IN" sz="2000" dirty="0" smtClean="0">
                <a:solidFill>
                  <a:schemeClr val="tx1"/>
                </a:solidFill>
                <a:latin typeface="Times New Roman" pitchFamily="18" charset="0"/>
                <a:cs typeface="Times New Roman" pitchFamily="18" charset="0"/>
              </a:rPr>
              <a:t>, </a:t>
            </a:r>
            <a:r>
              <a:rPr lang="en-IN" sz="2000" dirty="0" err="1" smtClean="0">
                <a:solidFill>
                  <a:schemeClr val="tx1"/>
                </a:solidFill>
                <a:latin typeface="Times New Roman" pitchFamily="18" charset="0"/>
                <a:cs typeface="Times New Roman" pitchFamily="18" charset="0"/>
              </a:rPr>
              <a:t>Devops</a:t>
            </a:r>
            <a:r>
              <a:rPr lang="en-IN" sz="2000" dirty="0" smtClean="0">
                <a:solidFill>
                  <a:schemeClr val="tx1"/>
                </a:solidFill>
                <a:latin typeface="Times New Roman" pitchFamily="18" charset="0"/>
                <a:cs typeface="Times New Roman" pitchFamily="18" charset="0"/>
              </a:rPr>
              <a:t> Stake holders, </a:t>
            </a:r>
            <a:r>
              <a:rPr lang="en-IN" sz="2000" dirty="0" err="1" smtClean="0">
                <a:solidFill>
                  <a:schemeClr val="tx1"/>
                </a:solidFill>
                <a:latin typeface="Times New Roman" pitchFamily="18" charset="0"/>
                <a:cs typeface="Times New Roman" pitchFamily="18" charset="0"/>
              </a:rPr>
              <a:t>Devops</a:t>
            </a:r>
            <a:r>
              <a:rPr lang="en-IN" sz="2000" dirty="0" smtClean="0">
                <a:solidFill>
                  <a:schemeClr val="tx1"/>
                </a:solidFill>
                <a:latin typeface="Times New Roman" pitchFamily="18" charset="0"/>
                <a:cs typeface="Times New Roman" pitchFamily="18" charset="0"/>
              </a:rPr>
              <a:t> goals, </a:t>
            </a:r>
            <a:r>
              <a:rPr lang="en-IN" sz="2000" dirty="0" err="1" smtClean="0">
                <a:solidFill>
                  <a:schemeClr val="tx1"/>
                </a:solidFill>
                <a:latin typeface="Times New Roman" pitchFamily="18" charset="0"/>
                <a:cs typeface="Times New Roman" pitchFamily="18" charset="0"/>
              </a:rPr>
              <a:t>Devops</a:t>
            </a:r>
            <a:r>
              <a:rPr lang="en-IN" sz="2000" dirty="0" smtClean="0">
                <a:solidFill>
                  <a:schemeClr val="tx1"/>
                </a:solidFill>
                <a:latin typeface="Times New Roman" pitchFamily="18" charset="0"/>
                <a:cs typeface="Times New Roman" pitchFamily="18" charset="0"/>
              </a:rPr>
              <a:t> life cycle, </a:t>
            </a:r>
            <a:r>
              <a:rPr lang="en-IN" sz="2000" b="1" dirty="0" err="1" smtClean="0">
                <a:solidFill>
                  <a:schemeClr val="tx1"/>
                </a:solidFill>
                <a:latin typeface="Times New Roman" pitchFamily="18" charset="0"/>
                <a:cs typeface="Times New Roman" pitchFamily="18" charset="0"/>
              </a:rPr>
              <a:t>Devops</a:t>
            </a:r>
            <a:r>
              <a:rPr lang="en-IN" sz="2000" b="1" dirty="0" smtClean="0">
                <a:solidFill>
                  <a:schemeClr val="tx1"/>
                </a:solidFill>
                <a:latin typeface="Times New Roman" pitchFamily="18" charset="0"/>
                <a:cs typeface="Times New Roman" pitchFamily="18" charset="0"/>
              </a:rPr>
              <a:t> stages: </a:t>
            </a:r>
            <a:r>
              <a:rPr lang="en-IN" sz="2000" dirty="0" smtClean="0">
                <a:solidFill>
                  <a:schemeClr val="tx1"/>
                </a:solidFill>
                <a:latin typeface="Times New Roman" pitchFamily="18" charset="0"/>
                <a:cs typeface="Times New Roman" pitchFamily="18" charset="0"/>
              </a:rPr>
              <a:t>version control, continuous integration, continuous deliver, continuous deployment, continuous monitoring.</a:t>
            </a:r>
          </a:p>
          <a:p>
            <a:pPr algn="ctr"/>
            <a:endParaRPr lang="en-IN" sz="3800" dirty="0" smtClean="0">
              <a:solidFill>
                <a:srgbClr val="FF0000"/>
              </a:solidFill>
            </a:endParaRPr>
          </a:p>
          <a:p>
            <a:pPr algn="ctr"/>
            <a:endParaRPr lang="en-US" sz="3800" b="1" dirty="0">
              <a:solidFill>
                <a:srgbClr val="FF0000"/>
              </a:solidFill>
            </a:endParaRPr>
          </a:p>
        </p:txBody>
      </p:sp>
    </p:spTree>
    <p:extLst>
      <p:ext uri="{BB962C8B-B14F-4D97-AF65-F5344CB8AC3E}">
        <p14:creationId xmlns="" xmlns:p14="http://schemas.microsoft.com/office/powerpoint/2010/main" val="2292998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Tools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GB" sz="1600" dirty="0" smtClean="0"/>
              <a:t>  https://www.atlassian.com/devops/devops-tools</a:t>
            </a:r>
          </a:p>
          <a:p>
            <a:pPr>
              <a:buNone/>
            </a:pPr>
            <a:endParaRPr lang="en-GB" sz="1600" dirty="0" smtClean="0"/>
          </a:p>
          <a:p>
            <a:pPr>
              <a:buNone/>
            </a:pPr>
            <a:r>
              <a:rPr lang="en-GB" sz="1600" dirty="0" err="1" smtClean="0"/>
              <a:t>DevOps</a:t>
            </a:r>
            <a:r>
              <a:rPr lang="en-GB" sz="1600" dirty="0" smtClean="0"/>
              <a:t> life cycle stages:</a:t>
            </a:r>
          </a:p>
          <a:p>
            <a:pPr fontAlgn="base"/>
            <a:r>
              <a:rPr lang="en-GB" sz="1600" dirty="0" smtClean="0"/>
              <a:t>Plan</a:t>
            </a:r>
          </a:p>
          <a:p>
            <a:pPr fontAlgn="base"/>
            <a:r>
              <a:rPr lang="en-GB" sz="1600" dirty="0" smtClean="0"/>
              <a:t>Build</a:t>
            </a:r>
          </a:p>
          <a:p>
            <a:pPr fontAlgn="base"/>
            <a:r>
              <a:rPr lang="en-GB" sz="1600" dirty="0" smtClean="0"/>
              <a:t>Continuous integration and deployment </a:t>
            </a:r>
          </a:p>
          <a:p>
            <a:pPr fontAlgn="base"/>
            <a:r>
              <a:rPr lang="en-GB" sz="1600" dirty="0" smtClean="0"/>
              <a:t>Monitor </a:t>
            </a:r>
          </a:p>
          <a:p>
            <a:pPr fontAlgn="base"/>
            <a:r>
              <a:rPr lang="en-GB" sz="1600" dirty="0" smtClean="0"/>
              <a:t>Operate</a:t>
            </a:r>
          </a:p>
          <a:p>
            <a:pPr fontAlgn="base"/>
            <a:r>
              <a:rPr lang="en-GB" sz="1600" dirty="0" smtClean="0"/>
              <a:t>Continuous feedback </a:t>
            </a:r>
          </a:p>
          <a:p>
            <a:pPr>
              <a:buNone/>
            </a:pPr>
            <a:r>
              <a:rPr lang="en-GB" sz="1600" dirty="0" smtClean="0"/>
              <a:t> </a:t>
            </a:r>
          </a:p>
        </p:txBody>
      </p:sp>
      <p:pic>
        <p:nvPicPr>
          <p:cNvPr id="2051" name="Picture 3"/>
          <p:cNvPicPr>
            <a:picLocks noChangeAspect="1" noChangeArrowheads="1"/>
          </p:cNvPicPr>
          <p:nvPr/>
        </p:nvPicPr>
        <p:blipFill>
          <a:blip r:embed="rId2" cstate="print"/>
          <a:srcRect/>
          <a:stretch>
            <a:fillRect/>
          </a:stretch>
        </p:blipFill>
        <p:spPr bwMode="auto">
          <a:xfrm>
            <a:off x="228601" y="2819401"/>
            <a:ext cx="3784884" cy="12954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152400" y="4572000"/>
            <a:ext cx="3352800" cy="1800028"/>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Tools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US" sz="1600" b="1" dirty="0" smtClean="0">
                <a:solidFill>
                  <a:srgbClr val="FF0000"/>
                </a:solidFill>
              </a:rPr>
              <a:t>Production-identical environments for development:</a:t>
            </a:r>
          </a:p>
          <a:p>
            <a:pPr>
              <a:buNone/>
            </a:pPr>
            <a:r>
              <a:rPr lang="en-GB" sz="1600" dirty="0" smtClean="0"/>
              <a:t> 		</a:t>
            </a:r>
          </a:p>
          <a:p>
            <a:pPr>
              <a:buNone/>
            </a:pPr>
            <a:endParaRPr lang="en-GB" sz="1600" dirty="0" smtClean="0"/>
          </a:p>
          <a:p>
            <a:pPr>
              <a:buNone/>
            </a:pPr>
            <a:endParaRPr lang="en-GB" sz="1600" dirty="0" smtClean="0"/>
          </a:p>
          <a:p>
            <a:pPr>
              <a:buNone/>
            </a:pPr>
            <a:endParaRPr lang="en-GB" sz="1600" dirty="0" smtClean="0"/>
          </a:p>
          <a:p>
            <a:pPr>
              <a:buNone/>
            </a:pPr>
            <a:endParaRPr lang="en-GB" sz="1600" dirty="0" smtClean="0"/>
          </a:p>
          <a:p>
            <a:pPr>
              <a:buNone/>
            </a:pPr>
            <a:r>
              <a:rPr lang="en-GB" sz="1600" b="1" dirty="0" smtClean="0"/>
              <a:t>  </a:t>
            </a:r>
            <a:r>
              <a:rPr lang="en-US" sz="1600" b="1" dirty="0" smtClean="0">
                <a:solidFill>
                  <a:srgbClr val="FF0000"/>
                </a:solidFill>
              </a:rPr>
              <a:t>Infrastructure as code:</a:t>
            </a:r>
          </a:p>
          <a:p>
            <a:pPr>
              <a:buNone/>
            </a:pPr>
            <a:endParaRPr lang="en-US" sz="1600" b="1" dirty="0" smtClean="0"/>
          </a:p>
          <a:p>
            <a:pPr>
              <a:buNone/>
            </a:pPr>
            <a:endParaRPr lang="en-GB" sz="1600" dirty="0" smtClean="0"/>
          </a:p>
        </p:txBody>
      </p:sp>
      <p:pic>
        <p:nvPicPr>
          <p:cNvPr id="3075" name="Picture 3"/>
          <p:cNvPicPr>
            <a:picLocks noChangeAspect="1" noChangeArrowheads="1"/>
          </p:cNvPicPr>
          <p:nvPr/>
        </p:nvPicPr>
        <p:blipFill>
          <a:blip r:embed="rId2" cstate="print"/>
          <a:srcRect/>
          <a:stretch>
            <a:fillRect/>
          </a:stretch>
        </p:blipFill>
        <p:spPr bwMode="auto">
          <a:xfrm>
            <a:off x="304800" y="1085850"/>
            <a:ext cx="6048375" cy="81915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85725" y="2895600"/>
            <a:ext cx="4029075" cy="542925"/>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0" y="3886200"/>
            <a:ext cx="5914768" cy="2133600"/>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Tools</a:t>
            </a:r>
            <a:endParaRPr lang="en-US" sz="2800" b="1" dirty="0">
              <a:solidFill>
                <a:srgbClr val="C00000"/>
              </a:solidFill>
              <a:latin typeface="Times New Roman" pitchFamily="18" charset="0"/>
              <a:cs typeface="Times New Roman" pitchFamily="18" charset="0"/>
            </a:endParaRPr>
          </a:p>
        </p:txBody>
      </p:sp>
      <p:sp>
        <p:nvSpPr>
          <p:cNvPr id="9" name="Content Placeholder 8"/>
          <p:cNvSpPr>
            <a:spLocks noGrp="1"/>
          </p:cNvSpPr>
          <p:nvPr>
            <p:ph idx="1"/>
          </p:nvPr>
        </p:nvSpPr>
        <p:spPr>
          <a:xfrm>
            <a:off x="457200" y="762000"/>
            <a:ext cx="8229600" cy="5364163"/>
          </a:xfrm>
        </p:spPr>
        <p:txBody>
          <a:bodyPr/>
          <a:lstStyle/>
          <a:p>
            <a:pPr>
              <a:buNone/>
            </a:pPr>
            <a:r>
              <a:rPr lang="en-IN" dirty="0" smtClean="0"/>
              <a:t>Continuous Integration:</a:t>
            </a:r>
          </a:p>
          <a:p>
            <a:pPr>
              <a:buNone/>
            </a:pPr>
            <a:endParaRPr lang="en-IN" dirty="0" smtClean="0"/>
          </a:p>
          <a:p>
            <a:pPr>
              <a:buNone/>
            </a:pPr>
            <a:r>
              <a:rPr lang="en-IN" dirty="0" smtClean="0"/>
              <a:t>Test:</a:t>
            </a:r>
          </a:p>
          <a:p>
            <a:pPr>
              <a:buNone/>
            </a:pPr>
            <a:endParaRPr lang="en-IN" dirty="0" smtClean="0"/>
          </a:p>
          <a:p>
            <a:pPr>
              <a:buNone/>
            </a:pPr>
            <a:r>
              <a:rPr lang="en-IN" dirty="0" smtClean="0"/>
              <a:t>Deployment:</a:t>
            </a:r>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US" dirty="0"/>
          </a:p>
        </p:txBody>
      </p:sp>
      <p:pic>
        <p:nvPicPr>
          <p:cNvPr id="4100" name="Picture 4"/>
          <p:cNvPicPr>
            <a:picLocks noChangeAspect="1" noChangeArrowheads="1"/>
          </p:cNvPicPr>
          <p:nvPr/>
        </p:nvPicPr>
        <p:blipFill>
          <a:blip r:embed="rId2" cstate="print"/>
          <a:srcRect/>
          <a:stretch>
            <a:fillRect/>
          </a:stretch>
        </p:blipFill>
        <p:spPr bwMode="auto">
          <a:xfrm>
            <a:off x="381000" y="1371600"/>
            <a:ext cx="5486400" cy="708509"/>
          </a:xfrm>
          <a:prstGeom prst="rect">
            <a:avLst/>
          </a:prstGeom>
          <a:noFill/>
          <a:ln w="9525">
            <a:noFill/>
            <a:miter lim="800000"/>
            <a:headEnd/>
            <a:tailEnd/>
          </a:ln>
        </p:spPr>
      </p:pic>
      <p:pic>
        <p:nvPicPr>
          <p:cNvPr id="4104" name="Picture 8"/>
          <p:cNvPicPr>
            <a:picLocks noChangeAspect="1" noChangeArrowheads="1"/>
          </p:cNvPicPr>
          <p:nvPr/>
        </p:nvPicPr>
        <p:blipFill>
          <a:blip r:embed="rId3" cstate="print"/>
          <a:srcRect/>
          <a:stretch>
            <a:fillRect/>
          </a:stretch>
        </p:blipFill>
        <p:spPr bwMode="auto">
          <a:xfrm>
            <a:off x="609600" y="2590800"/>
            <a:ext cx="2028825" cy="514350"/>
          </a:xfrm>
          <a:prstGeom prst="rect">
            <a:avLst/>
          </a:prstGeom>
          <a:noFill/>
          <a:ln w="9525">
            <a:noFill/>
            <a:miter lim="800000"/>
            <a:headEnd/>
            <a:tailEnd/>
          </a:ln>
        </p:spPr>
      </p:pic>
      <p:pic>
        <p:nvPicPr>
          <p:cNvPr id="4110" name="Picture 14"/>
          <p:cNvPicPr>
            <a:picLocks noChangeAspect="1" noChangeArrowheads="1"/>
          </p:cNvPicPr>
          <p:nvPr/>
        </p:nvPicPr>
        <p:blipFill>
          <a:blip r:embed="rId4" cstate="print"/>
          <a:srcRect/>
          <a:stretch>
            <a:fillRect/>
          </a:stretch>
        </p:blipFill>
        <p:spPr bwMode="auto">
          <a:xfrm>
            <a:off x="685800" y="4038600"/>
            <a:ext cx="3857625" cy="781050"/>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Tools</a:t>
            </a:r>
            <a:endParaRPr lang="en-US" sz="2800" b="1" dirty="0">
              <a:solidFill>
                <a:srgbClr val="C00000"/>
              </a:solidFill>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609600" y="838200"/>
            <a:ext cx="7077075" cy="246697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609600" y="3657600"/>
            <a:ext cx="6134100" cy="2381250"/>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idx="1"/>
          </p:nvPr>
        </p:nvSpPr>
        <p:spPr/>
        <p:txBody>
          <a:bodyPr/>
          <a:lstStyle/>
          <a:p>
            <a:r>
              <a:rPr lang="en-IN" dirty="0" smtClean="0"/>
              <a:t>  </a:t>
            </a:r>
            <a:r>
              <a:rPr lang="en-GB" dirty="0" smtClean="0"/>
              <a:t>Application and server performance monitoring:   </a:t>
            </a:r>
          </a:p>
          <a:p>
            <a:endParaRPr lang="en-GB" dirty="0" smtClean="0"/>
          </a:p>
          <a:p>
            <a:r>
              <a:rPr lang="en-IN" dirty="0" smtClean="0"/>
              <a:t>  </a:t>
            </a:r>
            <a:endParaRPr lang="en-US" dirty="0"/>
          </a:p>
        </p:txBody>
      </p:sp>
      <p:pic>
        <p:nvPicPr>
          <p:cNvPr id="6152" name="Picture 8"/>
          <p:cNvPicPr>
            <a:picLocks noChangeAspect="1" noChangeArrowheads="1"/>
          </p:cNvPicPr>
          <p:nvPr/>
        </p:nvPicPr>
        <p:blipFill>
          <a:blip r:embed="rId2" cstate="print"/>
          <a:srcRect/>
          <a:stretch>
            <a:fillRect/>
          </a:stretch>
        </p:blipFill>
        <p:spPr bwMode="auto">
          <a:xfrm>
            <a:off x="1566863" y="2871788"/>
            <a:ext cx="6010275" cy="1114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Tools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a:buNone/>
            </a:pPr>
            <a:r>
              <a:rPr lang="en-GB" sz="1800" b="1" dirty="0" smtClean="0">
                <a:latin typeface="Times New Roman" pitchFamily="18" charset="0"/>
                <a:cs typeface="Times New Roman" pitchFamily="18" charset="0"/>
              </a:rPr>
              <a:t>Jenkins: </a:t>
            </a:r>
            <a:r>
              <a:rPr lang="en-GB" sz="1800" b="1" dirty="0" smtClean="0">
                <a:latin typeface="Times New Roman" pitchFamily="18" charset="0"/>
                <a:cs typeface="Times New Roman" pitchFamily="18" charset="0"/>
                <a:hlinkClick r:id="rId2"/>
              </a:rPr>
              <a:t>https://www.jenkins.io/download/</a:t>
            </a:r>
            <a:r>
              <a:rPr lang="en-GB" sz="1800" b="1" dirty="0" smtClean="0">
                <a:latin typeface="Times New Roman" pitchFamily="18" charset="0"/>
                <a:cs typeface="Times New Roman" pitchFamily="18" charset="0"/>
              </a:rPr>
              <a:t> </a:t>
            </a:r>
          </a:p>
          <a:p>
            <a:r>
              <a:rPr lang="en-GB" sz="1800" dirty="0" smtClean="0">
                <a:latin typeface="Times New Roman" pitchFamily="18" charset="0"/>
                <a:cs typeface="Times New Roman" pitchFamily="18" charset="0"/>
                <a:hlinkClick r:id="rId3"/>
              </a:rPr>
              <a:t>Jenkins</a:t>
            </a:r>
            <a:r>
              <a:rPr lang="en-GB" sz="1800" dirty="0" smtClean="0">
                <a:latin typeface="Times New Roman" pitchFamily="18" charset="0"/>
                <a:cs typeface="Times New Roman" pitchFamily="18" charset="0"/>
              </a:rPr>
              <a:t> a </a:t>
            </a:r>
            <a:r>
              <a:rPr lang="en-GB" sz="1800" dirty="0" err="1" smtClean="0">
                <a:latin typeface="Times New Roman" pitchFamily="18" charset="0"/>
                <a:cs typeface="Times New Roman" pitchFamily="18" charset="0"/>
              </a:rPr>
              <a:t>DevOps</a:t>
            </a:r>
            <a:r>
              <a:rPr lang="en-GB" sz="1800" dirty="0" smtClean="0">
                <a:latin typeface="Times New Roman" pitchFamily="18" charset="0"/>
                <a:cs typeface="Times New Roman" pitchFamily="18" charset="0"/>
              </a:rPr>
              <a:t> tool for monitoring execution of repeated tasks. It is one of the best software deploy tools which helps to integrate project changes more easily by quickly finding issues.</a:t>
            </a:r>
          </a:p>
          <a:p>
            <a:r>
              <a:rPr lang="en-GB" sz="1800" dirty="0" smtClean="0">
                <a:latin typeface="Times New Roman" pitchFamily="18" charset="0"/>
                <a:cs typeface="Times New Roman" pitchFamily="18" charset="0"/>
              </a:rPr>
              <a:t>It supports </a:t>
            </a:r>
            <a:r>
              <a:rPr lang="en-GB" sz="1800" b="1" dirty="0" smtClean="0">
                <a:latin typeface="Times New Roman" pitchFamily="18" charset="0"/>
                <a:cs typeface="Times New Roman" pitchFamily="18" charset="0"/>
              </a:rPr>
              <a:t>continuous integration and continuous delivery</a:t>
            </a:r>
          </a:p>
          <a:p>
            <a:r>
              <a:rPr lang="en-GB" sz="1800" dirty="0" smtClean="0">
                <a:latin typeface="Times New Roman" pitchFamily="18" charset="0"/>
                <a:cs typeface="Times New Roman" pitchFamily="18" charset="0"/>
              </a:rPr>
              <a:t>Jenkins is an open source automation tool written in Java programming language </a:t>
            </a:r>
            <a:r>
              <a:rPr lang="en-GB" sz="1800" b="1" dirty="0" smtClean="0">
                <a:latin typeface="Times New Roman" pitchFamily="18" charset="0"/>
                <a:cs typeface="Times New Roman" pitchFamily="18" charset="0"/>
              </a:rPr>
              <a:t>that allows continuous integration.. </a:t>
            </a:r>
          </a:p>
          <a:p>
            <a:r>
              <a:rPr lang="en-GB" sz="1800" dirty="0" smtClean="0">
                <a:latin typeface="Times New Roman" pitchFamily="18" charset="0"/>
                <a:cs typeface="Times New Roman" pitchFamily="18" charset="0"/>
              </a:rPr>
              <a:t>Jenkins </a:t>
            </a:r>
            <a:r>
              <a:rPr lang="en-GB" sz="1800" b="1" dirty="0" smtClean="0">
                <a:latin typeface="Times New Roman" pitchFamily="18" charset="0"/>
                <a:cs typeface="Times New Roman" pitchFamily="18" charset="0"/>
              </a:rPr>
              <a:t>builds</a:t>
            </a:r>
            <a:r>
              <a:rPr lang="en-GB" sz="1800" dirty="0" smtClean="0">
                <a:latin typeface="Times New Roman" pitchFamily="18" charset="0"/>
                <a:cs typeface="Times New Roman" pitchFamily="18" charset="0"/>
              </a:rPr>
              <a:t> and </a:t>
            </a:r>
            <a:r>
              <a:rPr lang="en-GB" sz="1800" b="1" dirty="0" smtClean="0">
                <a:latin typeface="Times New Roman" pitchFamily="18" charset="0"/>
                <a:cs typeface="Times New Roman" pitchFamily="18" charset="0"/>
              </a:rPr>
              <a:t>tests</a:t>
            </a:r>
            <a:r>
              <a:rPr lang="en-GB" sz="1800" dirty="0" smtClean="0">
                <a:latin typeface="Times New Roman" pitchFamily="18" charset="0"/>
                <a:cs typeface="Times New Roman" pitchFamily="18" charset="0"/>
              </a:rPr>
              <a:t> our software projects which continuously making it easier for developers to integrate changes to the project, and making it easier for users to obtain a fresh build. </a:t>
            </a:r>
          </a:p>
          <a:p>
            <a:pPr>
              <a:buNone/>
            </a:pPr>
            <a:r>
              <a:rPr lang="en-GB" sz="1800" b="1" dirty="0" smtClean="0"/>
              <a:t>Features:</a:t>
            </a:r>
            <a:endParaRPr lang="en-GB" sz="1800" dirty="0" smtClean="0"/>
          </a:p>
          <a:p>
            <a:r>
              <a:rPr lang="en-GB" sz="1800" dirty="0" smtClean="0"/>
              <a:t>It increases the scale of automation</a:t>
            </a:r>
          </a:p>
          <a:p>
            <a:r>
              <a:rPr lang="en-GB" sz="1800" dirty="0" smtClean="0"/>
              <a:t>Jenkins requires little maintenance and has built-in GUI tool for easy updates.</a:t>
            </a:r>
          </a:p>
          <a:p>
            <a:r>
              <a:rPr lang="en-GB" sz="1800" dirty="0" smtClean="0"/>
              <a:t>It offers 400 </a:t>
            </a:r>
            <a:r>
              <a:rPr lang="en-GB" sz="1800" dirty="0" err="1" smtClean="0"/>
              <a:t>plugins</a:t>
            </a:r>
            <a:r>
              <a:rPr lang="en-GB" sz="1800" dirty="0" smtClean="0"/>
              <a:t> to support building and testing virtually any project.</a:t>
            </a:r>
          </a:p>
          <a:p>
            <a:r>
              <a:rPr lang="en-GB" sz="1800" dirty="0" smtClean="0"/>
              <a:t>It is Java-based program ready to run with Operating systems like Windows, Mac OS X, and UNIX</a:t>
            </a:r>
          </a:p>
          <a:p>
            <a:r>
              <a:rPr lang="en-GB" sz="1800" dirty="0" smtClean="0"/>
              <a:t>It supports continuous integration and continuous delivery</a:t>
            </a:r>
          </a:p>
          <a:p>
            <a:r>
              <a:rPr lang="en-GB" sz="1800" dirty="0" smtClean="0"/>
              <a:t>It can easily set up and configured via web interface</a:t>
            </a:r>
          </a:p>
          <a:p>
            <a:r>
              <a:rPr lang="en-GB" sz="1800" dirty="0" smtClean="0"/>
              <a:t>It can distribute tasks across multiple machines thereby increasing concurrency.</a:t>
            </a:r>
          </a:p>
          <a:p>
            <a:pPr>
              <a:buNone/>
            </a:pPr>
            <a:r>
              <a:rPr lang="en-GB" sz="1800" dirty="0" smtClean="0"/>
              <a:t> </a:t>
            </a:r>
            <a:r>
              <a:rPr lang="en-US" sz="1800" dirty="0" smtClean="0">
                <a:hlinkClick r:id="rId2"/>
              </a:rPr>
              <a:t>https://www.jenkins.io/download/</a:t>
            </a:r>
            <a:r>
              <a:rPr lang="en-US" sz="1800" dirty="0" smtClean="0"/>
              <a:t> </a:t>
            </a:r>
          </a:p>
          <a:p>
            <a:endParaRPr lang="en-GB" sz="1800" dirty="0" smtClean="0">
              <a:latin typeface="Times New Roman" pitchFamily="18" charset="0"/>
              <a:cs typeface="Times New Roman" pitchFamily="18" charset="0"/>
            </a:endParaRPr>
          </a:p>
          <a:p>
            <a:pPr>
              <a:buNone/>
            </a:pPr>
            <a:endParaRPr lang="en-GB" sz="1800" b="1" dirty="0" smtClean="0">
              <a:latin typeface="Times New Roman" pitchFamily="18" charset="0"/>
              <a:cs typeface="Times New Roman" pitchFamily="18" charset="0"/>
            </a:endParaRPr>
          </a:p>
          <a:p>
            <a:pPr>
              <a:buNone/>
            </a:pPr>
            <a:endParaRPr lang="en-GB" sz="1800" b="1" dirty="0" smtClean="0">
              <a:latin typeface="Times New Roman" pitchFamily="18" charset="0"/>
              <a:cs typeface="Times New Roman" pitchFamily="18" charset="0"/>
            </a:endParaRPr>
          </a:p>
          <a:p>
            <a:pPr>
              <a:buNone/>
            </a:pPr>
            <a:endParaRPr lang="en-GB" sz="18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Puppet</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GB" sz="1600" dirty="0" smtClean="0"/>
              <a:t> </a:t>
            </a:r>
            <a:r>
              <a:rPr lang="en-GB" sz="1600" b="1" dirty="0" smtClean="0">
                <a:latin typeface="Times New Roman" pitchFamily="18" charset="0"/>
                <a:cs typeface="Times New Roman" pitchFamily="18" charset="0"/>
              </a:rPr>
              <a:t>Puppet: </a:t>
            </a:r>
            <a:r>
              <a:rPr lang="en-GB" sz="1600" dirty="0" smtClean="0">
                <a:latin typeface="Times New Roman" pitchFamily="18" charset="0"/>
                <a:cs typeface="Times New Roman" pitchFamily="18" charset="0"/>
              </a:rPr>
              <a:t>Puppet is a </a:t>
            </a:r>
            <a:r>
              <a:rPr lang="en-GB" sz="1600" b="1" dirty="0" smtClean="0">
                <a:latin typeface="Times New Roman" pitchFamily="18" charset="0"/>
                <a:cs typeface="Times New Roman" pitchFamily="18" charset="0"/>
              </a:rPr>
              <a:t>configuration management tool </a:t>
            </a:r>
            <a:r>
              <a:rPr lang="en-GB" sz="1600" dirty="0" smtClean="0">
                <a:latin typeface="Times New Roman" pitchFamily="18" charset="0"/>
                <a:cs typeface="Times New Roman" pitchFamily="18" charset="0"/>
              </a:rPr>
              <a:t>developed by Puppet Labs in order to automate infrastructure management and configuration. Puppet is a very powerful tool which helps in the concept of Infrastructure as code. </a:t>
            </a:r>
          </a:p>
          <a:p>
            <a:r>
              <a:rPr lang="en-GB" sz="1600" dirty="0" smtClean="0">
                <a:latin typeface="Times New Roman" pitchFamily="18" charset="0"/>
                <a:cs typeface="Times New Roman" pitchFamily="18" charset="0"/>
              </a:rPr>
              <a:t>Puppet follows client server model.</a:t>
            </a:r>
            <a:endParaRPr lang="en-GB" sz="1600" b="1" dirty="0" smtClean="0">
              <a:latin typeface="Times New Roman" pitchFamily="18" charset="0"/>
              <a:cs typeface="Times New Roman" pitchFamily="18" charset="0"/>
              <a:hlinkClick r:id="rId2"/>
            </a:endParaRPr>
          </a:p>
          <a:p>
            <a:pPr>
              <a:buNone/>
            </a:pPr>
            <a:r>
              <a:rPr lang="en-GB" sz="1600" dirty="0" smtClean="0">
                <a:latin typeface="Times New Roman" pitchFamily="18" charset="0"/>
                <a:cs typeface="Times New Roman" pitchFamily="18" charset="0"/>
                <a:hlinkClick r:id="rId2"/>
              </a:rPr>
              <a:t>Puppet</a:t>
            </a:r>
            <a:r>
              <a:rPr lang="en-GB" sz="1600" dirty="0" smtClean="0">
                <a:latin typeface="Times New Roman" pitchFamily="18" charset="0"/>
                <a:cs typeface="Times New Roman" pitchFamily="18" charset="0"/>
              </a:rPr>
              <a:t> Enterprise is a </a:t>
            </a:r>
            <a:r>
              <a:rPr lang="en-GB" sz="1600" dirty="0" err="1" smtClean="0">
                <a:latin typeface="Times New Roman" pitchFamily="18" charset="0"/>
                <a:cs typeface="Times New Roman" pitchFamily="18" charset="0"/>
              </a:rPr>
              <a:t>DevOps</a:t>
            </a:r>
            <a:r>
              <a:rPr lang="en-GB" sz="1600" dirty="0" smtClean="0">
                <a:latin typeface="Times New Roman" pitchFamily="18" charset="0"/>
                <a:cs typeface="Times New Roman" pitchFamily="18" charset="0"/>
              </a:rPr>
              <a:t> tool. It is one of the popular </a:t>
            </a:r>
            <a:r>
              <a:rPr lang="en-GB" sz="1600" dirty="0" err="1" smtClean="0">
                <a:latin typeface="Times New Roman" pitchFamily="18" charset="0"/>
                <a:cs typeface="Times New Roman" pitchFamily="18" charset="0"/>
              </a:rPr>
              <a:t>DevOps</a:t>
            </a:r>
            <a:r>
              <a:rPr lang="en-GB" sz="1600" dirty="0" smtClean="0">
                <a:latin typeface="Times New Roman" pitchFamily="18" charset="0"/>
                <a:cs typeface="Times New Roman" pitchFamily="18" charset="0"/>
              </a:rPr>
              <a:t> tools that allows managing </a:t>
            </a:r>
            <a:r>
              <a:rPr lang="en-GB" sz="1600" b="1" dirty="0" smtClean="0">
                <a:latin typeface="Times New Roman" pitchFamily="18" charset="0"/>
                <a:cs typeface="Times New Roman" pitchFamily="18" charset="0"/>
              </a:rPr>
              <a:t>entire infrastructure as code </a:t>
            </a:r>
            <a:r>
              <a:rPr lang="en-GB" sz="1600" dirty="0" smtClean="0">
                <a:latin typeface="Times New Roman" pitchFamily="18" charset="0"/>
                <a:cs typeface="Times New Roman" pitchFamily="18" charset="0"/>
              </a:rPr>
              <a:t>without expanding the size of the team.</a:t>
            </a:r>
          </a:p>
          <a:p>
            <a:pPr>
              <a:buNone/>
            </a:pPr>
            <a:endParaRPr lang="en-GB" sz="1600" dirty="0" smtClean="0">
              <a:latin typeface="Times New Roman" pitchFamily="18" charset="0"/>
              <a:cs typeface="Times New Roman" pitchFamily="18" charset="0"/>
            </a:endParaRPr>
          </a:p>
          <a:p>
            <a:pPr>
              <a:buNone/>
            </a:pPr>
            <a:r>
              <a:rPr lang="en-GB" sz="1600" b="1" dirty="0" smtClean="0"/>
              <a:t>Features:</a:t>
            </a:r>
          </a:p>
          <a:p>
            <a:r>
              <a:rPr lang="en-GB" sz="1600" dirty="0" smtClean="0"/>
              <a:t>Puppet enterprise tool eliminates manual work for software delivery process. It helps developer to deliver great software rapidly</a:t>
            </a:r>
          </a:p>
          <a:p>
            <a:r>
              <a:rPr lang="en-GB" sz="1600" dirty="0" smtClean="0"/>
              <a:t>Model and manage entire environment</a:t>
            </a:r>
          </a:p>
          <a:p>
            <a:r>
              <a:rPr lang="en-GB" sz="1600" dirty="0" smtClean="0"/>
              <a:t>Intelligent orchestration and visual workflows</a:t>
            </a:r>
          </a:p>
          <a:p>
            <a:r>
              <a:rPr lang="en-GB" sz="1600" dirty="0" smtClean="0"/>
              <a:t>Real-time context-aware reporting</a:t>
            </a:r>
          </a:p>
          <a:p>
            <a:r>
              <a:rPr lang="en-GB" sz="1600" dirty="0" smtClean="0"/>
              <a:t>Define and continually enforce infrastructure</a:t>
            </a:r>
          </a:p>
          <a:p>
            <a:r>
              <a:rPr lang="en-GB" sz="1600" dirty="0" smtClean="0"/>
              <a:t>It inspects and reports on packages running across infrastructure</a:t>
            </a:r>
          </a:p>
          <a:p>
            <a:r>
              <a:rPr lang="en-GB" sz="1600" dirty="0" smtClean="0"/>
              <a:t>Desired state conflict detection and remediation</a:t>
            </a:r>
          </a:p>
          <a:p>
            <a:pPr>
              <a:buNone/>
            </a:pPr>
            <a:r>
              <a:rPr lang="en-GB"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hlinkClick r:id="rId3"/>
              </a:rPr>
              <a:t>https://puppet.com/try-puppet/puppet-enterprise/ </a:t>
            </a:r>
            <a:r>
              <a:rPr lang="en-GB" sz="1600" dirty="0" smtClean="0"/>
              <a:t>	</a:t>
            </a:r>
            <a:endParaRPr lang="en-GB" sz="1600" dirty="0" smtClean="0">
              <a:hlinkClick r:id="rId2"/>
            </a:endParaRPr>
          </a:p>
          <a:p>
            <a:pPr>
              <a:buNone/>
            </a:pPr>
            <a:endParaRPr lang="en-GB" sz="1600" dirty="0" smtClean="0"/>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Tools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GB" sz="2000" b="1" dirty="0" err="1" smtClean="0">
                <a:latin typeface="Times New Roman" pitchFamily="18" charset="0"/>
                <a:cs typeface="Times New Roman" pitchFamily="18" charset="0"/>
              </a:rPr>
              <a:t>Docker</a:t>
            </a:r>
            <a:r>
              <a:rPr lang="en-GB" sz="2000" b="1" dirty="0" smtClean="0">
                <a:latin typeface="Times New Roman" pitchFamily="18" charset="0"/>
                <a:cs typeface="Times New Roman" pitchFamily="18" charset="0"/>
              </a:rPr>
              <a:t>: </a:t>
            </a:r>
            <a:r>
              <a:rPr lang="en-US" sz="2000" dirty="0" err="1" smtClean="0"/>
              <a:t>Docker</a:t>
            </a:r>
            <a:r>
              <a:rPr lang="en-US" sz="2000" dirty="0" smtClean="0"/>
              <a:t> is a container management service.  </a:t>
            </a:r>
            <a:endParaRPr lang="en-GB" sz="2000" b="1" dirty="0" smtClean="0">
              <a:latin typeface="Times New Roman" pitchFamily="18" charset="0"/>
              <a:cs typeface="Times New Roman" pitchFamily="18" charset="0"/>
            </a:endParaRPr>
          </a:p>
          <a:p>
            <a:pPr>
              <a:buNone/>
            </a:pPr>
            <a:endParaRPr lang="en-GB" sz="2000" b="1" dirty="0" smtClean="0">
              <a:latin typeface="Times New Roman" pitchFamily="18" charset="0"/>
              <a:cs typeface="Times New Roman" pitchFamily="18" charset="0"/>
              <a:hlinkClick r:id="rId2"/>
            </a:endParaRPr>
          </a:p>
          <a:p>
            <a:pPr>
              <a:buNone/>
            </a:pPr>
            <a:r>
              <a:rPr lang="en-GB" sz="2000" dirty="0" err="1" smtClean="0">
                <a:hlinkClick r:id="rId2"/>
              </a:rPr>
              <a:t>Docker</a:t>
            </a:r>
            <a:r>
              <a:rPr lang="en-GB" sz="2000" dirty="0" smtClean="0"/>
              <a:t> is a </a:t>
            </a:r>
            <a:r>
              <a:rPr lang="en-GB" sz="2000" dirty="0" err="1" smtClean="0"/>
              <a:t>DevOps</a:t>
            </a:r>
            <a:r>
              <a:rPr lang="en-GB" sz="2000" dirty="0" smtClean="0"/>
              <a:t> technology suite. It allows </a:t>
            </a:r>
            <a:r>
              <a:rPr lang="en-GB" sz="2000" dirty="0" err="1" smtClean="0"/>
              <a:t>DevOps</a:t>
            </a:r>
            <a:r>
              <a:rPr lang="en-GB" sz="2000" dirty="0" smtClean="0"/>
              <a:t> teams to build, ship, and run distributed applications. This tool allows users to assemble apps from components and work collaboratively. </a:t>
            </a:r>
          </a:p>
          <a:p>
            <a:r>
              <a:rPr lang="en-GB" sz="2000" dirty="0" smtClean="0"/>
              <a:t>The whole idea of </a:t>
            </a:r>
            <a:r>
              <a:rPr lang="en-GB" sz="2000" dirty="0" err="1" smtClean="0"/>
              <a:t>Docker</a:t>
            </a:r>
            <a:r>
              <a:rPr lang="en-GB" sz="2000" dirty="0" smtClean="0"/>
              <a:t> is for developers to easily develop applications, ship them into containers which can then be deployed anywhere.</a:t>
            </a:r>
          </a:p>
          <a:p>
            <a:pPr>
              <a:buNone/>
            </a:pPr>
            <a:endParaRPr lang="en-GB" sz="2000" dirty="0" smtClean="0"/>
          </a:p>
          <a:p>
            <a:pPr>
              <a:buNone/>
            </a:pPr>
            <a:r>
              <a:rPr lang="en-US" sz="2000" b="1" dirty="0" smtClean="0"/>
              <a:t> </a:t>
            </a:r>
            <a:r>
              <a:rPr lang="en-US" sz="2000" dirty="0" smtClean="0">
                <a:hlinkClick r:id="rId3"/>
              </a:rPr>
              <a:t>https://www.docker.com/products/docker-hub</a:t>
            </a:r>
            <a:endParaRPr lang="en-GB" sz="2000" b="1" dirty="0" smtClean="0">
              <a:latin typeface="Times New Roman" pitchFamily="18" charset="0"/>
              <a:cs typeface="Times New Roman" pitchFamily="18" charset="0"/>
            </a:endParaRPr>
          </a:p>
          <a:p>
            <a:pPr>
              <a:buNone/>
            </a:pPr>
            <a:endParaRPr lang="en-GB" sz="2000" b="1" dirty="0" smtClean="0">
              <a:latin typeface="Times New Roman" pitchFamily="18" charset="0"/>
              <a:cs typeface="Times New Roman" pitchFamily="18" charset="0"/>
            </a:endParaRPr>
          </a:p>
          <a:p>
            <a:pPr>
              <a:buNone/>
            </a:pPr>
            <a:endParaRPr lang="en-GB" sz="20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Tools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GB" sz="2000" b="1" dirty="0" smtClean="0">
                <a:latin typeface="Times New Roman" pitchFamily="18" charset="0"/>
                <a:cs typeface="Times New Roman" pitchFamily="18" charset="0"/>
              </a:rPr>
              <a:t>Selenium: </a:t>
            </a:r>
          </a:p>
          <a:p>
            <a:r>
              <a:rPr lang="en-GB" sz="2000" dirty="0" smtClean="0"/>
              <a:t>Selenium is an open-source tool that automates web browsers. It provides a single interface that lets you write test scripts in programming languages like Ruby, Java, </a:t>
            </a:r>
            <a:r>
              <a:rPr lang="en-GB" sz="2000" dirty="0" err="1" smtClean="0"/>
              <a:t>NodeJS</a:t>
            </a:r>
            <a:r>
              <a:rPr lang="en-GB" sz="2000" dirty="0" smtClean="0"/>
              <a:t>, PHP, Perl, Python, and C#, among others.</a:t>
            </a:r>
          </a:p>
          <a:p>
            <a:endParaRPr lang="en-GB" sz="2000" dirty="0" smtClean="0"/>
          </a:p>
          <a:p>
            <a:r>
              <a:rPr lang="en-GB" sz="2000" dirty="0" smtClean="0"/>
              <a:t>Selenium is a free (open source) </a:t>
            </a:r>
            <a:r>
              <a:rPr lang="en-GB" sz="2000" b="1" dirty="0" smtClean="0"/>
              <a:t>automated testing suite for web applications </a:t>
            </a:r>
            <a:r>
              <a:rPr lang="en-GB" sz="2000" dirty="0" smtClean="0"/>
              <a:t>across different browsers and platforms. It is quite similar to HP Quick Test Pro (QTP now UFT) only that Selenium focuses on automating web-based applications. Testing done using Selenium tool is usually referred as Selenium Testing.</a:t>
            </a:r>
          </a:p>
          <a:p>
            <a:endParaRPr lang="en-GB" sz="2000" b="1" dirty="0" smtClean="0">
              <a:latin typeface="Times New Roman" pitchFamily="18" charset="0"/>
              <a:cs typeface="Times New Roman" pitchFamily="18" charset="0"/>
            </a:endParaRPr>
          </a:p>
          <a:p>
            <a:r>
              <a:rPr lang="en-US" sz="2000" dirty="0" smtClean="0">
                <a:hlinkClick r:id="rId2"/>
              </a:rPr>
              <a:t>Selenium IDE Tutorial for Beginners (guru99.com)</a:t>
            </a:r>
            <a:endParaRPr lang="en-GB" sz="2000" b="1" dirty="0" smtClean="0">
              <a:latin typeface="Times New Roman" pitchFamily="18" charset="0"/>
              <a:cs typeface="Times New Roman" pitchFamily="18" charset="0"/>
            </a:endParaRPr>
          </a:p>
          <a:p>
            <a:pPr>
              <a:buNone/>
            </a:pPr>
            <a:endParaRPr lang="en-GB" sz="2000" b="1" dirty="0" smtClean="0">
              <a:latin typeface="Times New Roman" pitchFamily="18" charset="0"/>
              <a:cs typeface="Times New Roman" pitchFamily="18" charset="0"/>
            </a:endParaRPr>
          </a:p>
          <a:p>
            <a:pPr>
              <a:buNone/>
            </a:pPr>
            <a:endParaRPr lang="en-GB" sz="20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Tools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a:buNone/>
            </a:pPr>
            <a:r>
              <a:rPr lang="en-GB" sz="1600" b="1" dirty="0" err="1" smtClean="0">
                <a:latin typeface="Times New Roman" pitchFamily="18" charset="0"/>
                <a:cs typeface="Times New Roman" pitchFamily="18" charset="0"/>
              </a:rPr>
              <a:t>Ansible</a:t>
            </a:r>
            <a:r>
              <a:rPr lang="en-GB" sz="1600" b="1" dirty="0" smtClean="0">
                <a:latin typeface="Times New Roman" pitchFamily="18" charset="0"/>
                <a:cs typeface="Times New Roman" pitchFamily="18" charset="0"/>
              </a:rPr>
              <a:t>:</a:t>
            </a:r>
          </a:p>
          <a:p>
            <a:pPr>
              <a:buNone/>
            </a:pPr>
            <a:r>
              <a:rPr lang="en-GB" sz="1600" dirty="0" err="1" smtClean="0">
                <a:latin typeface="Times New Roman" pitchFamily="18" charset="0"/>
                <a:cs typeface="Times New Roman" pitchFamily="18" charset="0"/>
                <a:hlinkClick r:id="rId2"/>
              </a:rPr>
              <a:t>Ansible</a:t>
            </a:r>
            <a:r>
              <a:rPr lang="en-GB" sz="1600" dirty="0" smtClean="0">
                <a:latin typeface="Times New Roman" pitchFamily="18" charset="0"/>
                <a:cs typeface="Times New Roman" pitchFamily="18" charset="0"/>
              </a:rPr>
              <a:t> is a leading </a:t>
            </a:r>
            <a:r>
              <a:rPr lang="en-GB" sz="1600" dirty="0" err="1" smtClean="0">
                <a:latin typeface="Times New Roman" pitchFamily="18" charset="0"/>
                <a:cs typeface="Times New Roman" pitchFamily="18" charset="0"/>
              </a:rPr>
              <a:t>DevOps</a:t>
            </a:r>
            <a:r>
              <a:rPr lang="en-GB" sz="1600" dirty="0" smtClean="0">
                <a:latin typeface="Times New Roman" pitchFamily="18" charset="0"/>
                <a:cs typeface="Times New Roman" pitchFamily="18" charset="0"/>
              </a:rPr>
              <a:t> tool. It is a simple way to automate IT for automating entire application lifecycle. It is one of the best automation tools for </a:t>
            </a:r>
            <a:r>
              <a:rPr lang="en-GB" sz="1600" dirty="0" err="1" smtClean="0">
                <a:latin typeface="Times New Roman" pitchFamily="18" charset="0"/>
                <a:cs typeface="Times New Roman" pitchFamily="18" charset="0"/>
              </a:rPr>
              <a:t>DevOps</a:t>
            </a:r>
            <a:r>
              <a:rPr lang="en-GB" sz="1600" dirty="0" smtClean="0">
                <a:latin typeface="Times New Roman" pitchFamily="18" charset="0"/>
                <a:cs typeface="Times New Roman" pitchFamily="18" charset="0"/>
              </a:rPr>
              <a:t> which makes it easier for </a:t>
            </a:r>
            <a:r>
              <a:rPr lang="en-GB" sz="1600" dirty="0" err="1" smtClean="0">
                <a:latin typeface="Times New Roman" pitchFamily="18" charset="0"/>
                <a:cs typeface="Times New Roman" pitchFamily="18" charset="0"/>
              </a:rPr>
              <a:t>DevOps</a:t>
            </a:r>
            <a:r>
              <a:rPr lang="en-GB" sz="1600" dirty="0" smtClean="0">
                <a:latin typeface="Times New Roman" pitchFamily="18" charset="0"/>
                <a:cs typeface="Times New Roman" pitchFamily="18" charset="0"/>
              </a:rPr>
              <a:t> teams to scale automation and speed up productivity.</a:t>
            </a:r>
          </a:p>
          <a:p>
            <a:r>
              <a:rPr lang="en-GB" sz="1600" dirty="0" err="1" smtClean="0">
                <a:latin typeface="Times New Roman" pitchFamily="18" charset="0"/>
                <a:cs typeface="Times New Roman" pitchFamily="18" charset="0"/>
              </a:rPr>
              <a:t>Ansible</a:t>
            </a:r>
            <a:r>
              <a:rPr lang="en-GB" sz="1600" dirty="0" smtClean="0">
                <a:latin typeface="Times New Roman" pitchFamily="18" charset="0"/>
                <a:cs typeface="Times New Roman" pitchFamily="18" charset="0"/>
              </a:rPr>
              <a:t> is a simple but powerful configuration management and orchestration tool.</a:t>
            </a:r>
            <a:endParaRPr lang="en-GB" sz="1600" b="1" dirty="0" smtClean="0">
              <a:latin typeface="Times New Roman" pitchFamily="18" charset="0"/>
              <a:cs typeface="Times New Roman" pitchFamily="18" charset="0"/>
            </a:endParaRPr>
          </a:p>
          <a:p>
            <a:r>
              <a:rPr lang="en-GB" sz="1600" dirty="0" smtClean="0">
                <a:latin typeface="Times New Roman" pitchFamily="18" charset="0"/>
                <a:cs typeface="Times New Roman" pitchFamily="18" charset="0"/>
              </a:rPr>
              <a:t>It is fundamentally intended for IT professionals, who use it for configuration management, cloud provisioning, application deployment, intra-service orchestration, updates on workstations and servers, and nearly for anything a systems administrator does on a day-to-day basis. </a:t>
            </a:r>
          </a:p>
          <a:p>
            <a:r>
              <a:rPr lang="en-GB" sz="1600" dirty="0" smtClean="0"/>
              <a:t>often need maintenance, updates, scaling-up activities, for system </a:t>
            </a:r>
            <a:r>
              <a:rPr lang="en-GB" sz="1600" dirty="0" err="1" smtClean="0"/>
              <a:t>admins</a:t>
            </a:r>
            <a:r>
              <a:rPr lang="en-GB" sz="1600" dirty="0" smtClean="0"/>
              <a:t> to keep up-to-date of everything manually is a burden and a daunting task. The automation simplifies complex tasks using tools like </a:t>
            </a:r>
            <a:r>
              <a:rPr lang="en-GB" sz="1600" dirty="0" err="1" smtClean="0"/>
              <a:t>Ansible</a:t>
            </a:r>
            <a:r>
              <a:rPr lang="en-GB" sz="1600" dirty="0" smtClean="0"/>
              <a:t>, </a:t>
            </a:r>
            <a:endParaRPr lang="en-GB" sz="1600" b="1" dirty="0" smtClean="0">
              <a:latin typeface="Times New Roman" pitchFamily="18" charset="0"/>
              <a:cs typeface="Times New Roman" pitchFamily="18" charset="0"/>
            </a:endParaRPr>
          </a:p>
          <a:p>
            <a:pPr>
              <a:buNone/>
            </a:pPr>
            <a:r>
              <a:rPr lang="en-GB" sz="1600" b="1" dirty="0" smtClean="0">
                <a:latin typeface="Times New Roman" pitchFamily="18" charset="0"/>
                <a:cs typeface="Times New Roman" pitchFamily="18" charset="0"/>
              </a:rPr>
              <a:t>Features:</a:t>
            </a:r>
          </a:p>
          <a:p>
            <a:r>
              <a:rPr lang="en-GB" sz="1600" dirty="0" smtClean="0">
                <a:latin typeface="Times New Roman" pitchFamily="18" charset="0"/>
                <a:cs typeface="Times New Roman" pitchFamily="18" charset="0"/>
              </a:rPr>
              <a:t>It is easy to use open source deploy apps</a:t>
            </a:r>
          </a:p>
          <a:p>
            <a:r>
              <a:rPr lang="en-GB" sz="1600" dirty="0" smtClean="0">
                <a:latin typeface="Times New Roman" pitchFamily="18" charset="0"/>
                <a:cs typeface="Times New Roman" pitchFamily="18" charset="0"/>
              </a:rPr>
              <a:t>It helps to avoid complexity in the software development process</a:t>
            </a:r>
          </a:p>
          <a:p>
            <a:r>
              <a:rPr lang="en-GB" sz="1600" dirty="0" smtClean="0">
                <a:latin typeface="Times New Roman" pitchFamily="18" charset="0"/>
                <a:cs typeface="Times New Roman" pitchFamily="18" charset="0"/>
              </a:rPr>
              <a:t>IT automation eliminates repetitive tasks that allow teams to do more strategic work</a:t>
            </a:r>
          </a:p>
          <a:p>
            <a:r>
              <a:rPr lang="en-GB" sz="1600" dirty="0" smtClean="0">
                <a:latin typeface="Times New Roman" pitchFamily="18" charset="0"/>
                <a:cs typeface="Times New Roman" pitchFamily="18" charset="0"/>
              </a:rPr>
              <a:t>It is an ideal tool to manage complex deployments and speed up development process</a:t>
            </a:r>
          </a:p>
          <a:p>
            <a:pPr>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hlinkClick r:id="rId3"/>
              </a:rPr>
              <a:t>https://www.redhat.com/en/technologies/management/ansible/try-it</a:t>
            </a:r>
            <a:endParaRPr lang="en-GB" sz="1600" b="1" dirty="0" smtClean="0">
              <a:latin typeface="Times New Roman" pitchFamily="18" charset="0"/>
              <a:cs typeface="Times New Roman" pitchFamily="18" charset="0"/>
            </a:endParaRPr>
          </a:p>
          <a:p>
            <a:pPr>
              <a:buNone/>
            </a:pPr>
            <a:r>
              <a:rPr lang="en-GB" sz="1600" b="1" dirty="0" smtClean="0">
                <a:latin typeface="Times New Roman" pitchFamily="18" charset="0"/>
                <a:cs typeface="Times New Roman" pitchFamily="18" charset="0"/>
              </a:rPr>
              <a:t> </a:t>
            </a:r>
          </a:p>
          <a:p>
            <a:pPr>
              <a:buNone/>
            </a:pPr>
            <a:endParaRPr lang="en-GB" sz="16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IN" sz="1800" b="1" dirty="0" smtClean="0">
                <a:latin typeface="Times New Roman" pitchFamily="18" charset="0"/>
                <a:cs typeface="Times New Roman" pitchFamily="18" charset="0"/>
              </a:rPr>
              <a:t>Introduction to </a:t>
            </a:r>
            <a:r>
              <a:rPr lang="en-IN" sz="1800" b="1" dirty="0" err="1" smtClean="0">
                <a:latin typeface="Times New Roman" pitchFamily="18" charset="0"/>
                <a:cs typeface="Times New Roman" pitchFamily="18" charset="0"/>
              </a:rPr>
              <a:t>Devops</a:t>
            </a:r>
            <a:r>
              <a:rPr lang="en-IN" sz="1800" b="1" dirty="0" smtClean="0">
                <a:latin typeface="Times New Roman" pitchFamily="18" charset="0"/>
                <a:cs typeface="Times New Roman" pitchFamily="18" charset="0"/>
              </a:rPr>
              <a:t>: </a:t>
            </a:r>
          </a:p>
          <a:p>
            <a:pPr>
              <a:buNone/>
            </a:pPr>
            <a:r>
              <a:rPr lang="en-IN" sz="1800" b="1" dirty="0" smtClean="0">
                <a:latin typeface="Times New Roman" pitchFamily="18" charset="0"/>
                <a:cs typeface="Times New Roman" pitchFamily="18" charset="0"/>
              </a:rPr>
              <a:t>Waterfall model:</a:t>
            </a:r>
          </a:p>
          <a:p>
            <a:r>
              <a:rPr lang="en-GB" sz="1800" dirty="0" smtClean="0"/>
              <a:t>The Waterfall Model was the first Process Model to be introduced. It was widely used as it was easy to understand &amp; implement .</a:t>
            </a:r>
          </a:p>
          <a:p>
            <a:r>
              <a:rPr lang="en-GB" sz="1800" dirty="0" err="1" smtClean="0"/>
              <a:t>WaterFall</a:t>
            </a:r>
            <a:r>
              <a:rPr lang="en-GB" sz="1800" dirty="0" smtClean="0"/>
              <a:t> Model is also known as </a:t>
            </a:r>
            <a:r>
              <a:rPr lang="en-GB" sz="1800" b="1" dirty="0" smtClean="0"/>
              <a:t>Linear-Sequential Life Cycle Model</a:t>
            </a:r>
            <a:r>
              <a:rPr lang="en-GB" sz="1800" dirty="0" smtClean="0"/>
              <a:t> because work is done linearly - the next stage begins after completion of the previous stage . Output of the previous stage is the input of the next stage .</a:t>
            </a:r>
          </a:p>
          <a:p>
            <a:r>
              <a:rPr lang="en-GB" sz="1800" dirty="0" smtClean="0"/>
              <a:t>The name </a:t>
            </a:r>
            <a:r>
              <a:rPr lang="en-GB" sz="1800" b="1" dirty="0" smtClean="0"/>
              <a:t>“</a:t>
            </a:r>
            <a:r>
              <a:rPr lang="en-GB" sz="1800" b="1" dirty="0" err="1" smtClean="0"/>
              <a:t>WaterFall</a:t>
            </a:r>
            <a:r>
              <a:rPr lang="en-GB" sz="1800" b="1" dirty="0" smtClean="0"/>
              <a:t> Model”</a:t>
            </a:r>
            <a:r>
              <a:rPr lang="en-GB" sz="1800" dirty="0" smtClean="0"/>
              <a:t> is because the process looks like flowing steadily downwards - as shown below just like a waterfall .</a:t>
            </a:r>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endParaRPr lang="en-GB" sz="1800" dirty="0" smtClean="0"/>
          </a:p>
          <a:p>
            <a:pPr marL="0" indent="0" algn="just">
              <a:buNone/>
            </a:pP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1828800" y="3276600"/>
            <a:ext cx="5016658" cy="3352800"/>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ANSIBLE tool</a:t>
            </a:r>
            <a:endParaRPr lang="en-US" sz="2800" b="1" dirty="0">
              <a:solidFill>
                <a:srgbClr val="C0000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47637" y="1179513"/>
            <a:ext cx="8848725" cy="4743450"/>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Tools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a:buNone/>
            </a:pPr>
            <a:r>
              <a:rPr lang="en-IN" sz="1600" b="1" dirty="0" smtClean="0">
                <a:latin typeface="Times New Roman" pitchFamily="18" charset="0"/>
                <a:cs typeface="Times New Roman" pitchFamily="18" charset="0"/>
              </a:rPr>
              <a:t> </a:t>
            </a:r>
            <a:r>
              <a:rPr lang="en-GB" sz="1600" b="1" dirty="0" err="1" smtClean="0">
                <a:latin typeface="Times New Roman" pitchFamily="18" charset="0"/>
                <a:cs typeface="Times New Roman" pitchFamily="18" charset="0"/>
              </a:rPr>
              <a:t>Gradle</a:t>
            </a:r>
            <a:r>
              <a:rPr lang="en-GB" sz="1600" b="1" dirty="0" smtClean="0">
                <a:latin typeface="Times New Roman" pitchFamily="18" charset="0"/>
                <a:cs typeface="Times New Roman" pitchFamily="18" charset="0"/>
              </a:rPr>
              <a:t>: </a:t>
            </a:r>
          </a:p>
          <a:p>
            <a:r>
              <a:rPr lang="en-GB" sz="1600" dirty="0" err="1" smtClean="0">
                <a:latin typeface="Times New Roman" pitchFamily="18" charset="0"/>
                <a:cs typeface="Times New Roman" pitchFamily="18" charset="0"/>
              </a:rPr>
              <a:t>Gradle</a:t>
            </a:r>
            <a:r>
              <a:rPr lang="en-GB" sz="1600" dirty="0" smtClean="0">
                <a:latin typeface="Times New Roman" pitchFamily="18" charset="0"/>
                <a:cs typeface="Times New Roman" pitchFamily="18" charset="0"/>
              </a:rPr>
              <a:t> is a build automation tool known for its flexibility to build software. </a:t>
            </a:r>
          </a:p>
          <a:p>
            <a:r>
              <a:rPr lang="en-GB" sz="1600" dirty="0" smtClean="0">
                <a:latin typeface="Times New Roman" pitchFamily="18" charset="0"/>
                <a:cs typeface="Times New Roman" pitchFamily="18" charset="0"/>
              </a:rPr>
              <a:t>A build automation tool is used </a:t>
            </a:r>
            <a:r>
              <a:rPr lang="en-GB" sz="1600" b="1" dirty="0" smtClean="0">
                <a:latin typeface="Times New Roman" pitchFamily="18" charset="0"/>
                <a:cs typeface="Times New Roman" pitchFamily="18" charset="0"/>
              </a:rPr>
              <a:t>to automate the creation of applications</a:t>
            </a:r>
            <a:r>
              <a:rPr lang="en-GB" sz="1600" dirty="0" smtClean="0">
                <a:latin typeface="Times New Roman" pitchFamily="18" charset="0"/>
                <a:cs typeface="Times New Roman" pitchFamily="18" charset="0"/>
              </a:rPr>
              <a:t>. The building process includes compiling, linking, and packaging the code. The process becomes more consistent with the help of build automation tools.</a:t>
            </a:r>
            <a:endParaRPr lang="en-GB" sz="1600" b="1" dirty="0" smtClean="0">
              <a:latin typeface="Times New Roman" pitchFamily="18" charset="0"/>
              <a:cs typeface="Times New Roman" pitchFamily="18" charset="0"/>
            </a:endParaRPr>
          </a:p>
          <a:p>
            <a:r>
              <a:rPr lang="en-GB" sz="1600" dirty="0" smtClean="0"/>
              <a:t> </a:t>
            </a:r>
            <a:r>
              <a:rPr lang="en-GB" sz="1600" dirty="0" err="1" smtClean="0"/>
              <a:t>Gradle</a:t>
            </a:r>
            <a:r>
              <a:rPr lang="en-GB" sz="1600" dirty="0" smtClean="0"/>
              <a:t> is the official build tool for Android. Other IDEs are Eclipse, </a:t>
            </a:r>
            <a:r>
              <a:rPr lang="en-GB" sz="1600" dirty="0" err="1" smtClean="0"/>
              <a:t>IntelliJIDEA</a:t>
            </a:r>
            <a:r>
              <a:rPr lang="en-GB" sz="1600" dirty="0" smtClean="0"/>
              <a:t>, visual studio 2019 and </a:t>
            </a:r>
            <a:r>
              <a:rPr lang="en-GB" sz="1600" dirty="0" err="1" smtClean="0"/>
              <a:t>XCode</a:t>
            </a:r>
            <a:endParaRPr lang="en-GB" sz="1600" b="1" dirty="0" smtClean="0">
              <a:latin typeface="Times New Roman" pitchFamily="18" charset="0"/>
              <a:cs typeface="Times New Roman" pitchFamily="18" charset="0"/>
            </a:endParaRPr>
          </a:p>
          <a:p>
            <a:pPr>
              <a:buNone/>
            </a:pPr>
            <a:endParaRPr lang="en-GB" sz="16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Tools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a:buNone/>
            </a:pPr>
            <a:r>
              <a:rPr lang="en-GB" sz="1800" b="1" dirty="0" smtClean="0">
                <a:latin typeface="Times New Roman" pitchFamily="18" charset="0"/>
                <a:cs typeface="Times New Roman" pitchFamily="18" charset="0"/>
              </a:rPr>
              <a:t>Chef:</a:t>
            </a:r>
            <a:endParaRPr lang="en-GB" sz="1800" dirty="0" smtClean="0">
              <a:latin typeface="Times New Roman" pitchFamily="18" charset="0"/>
              <a:cs typeface="Times New Roman" pitchFamily="18" charset="0"/>
              <a:hlinkClick r:id="rId2"/>
            </a:endParaRPr>
          </a:p>
          <a:p>
            <a:r>
              <a:rPr lang="en-GB" sz="1800" dirty="0" smtClean="0">
                <a:latin typeface="Times New Roman" pitchFamily="18" charset="0"/>
                <a:cs typeface="Times New Roman" pitchFamily="18" charset="0"/>
              </a:rPr>
              <a:t>Today, in an Organization the system </a:t>
            </a:r>
            <a:r>
              <a:rPr lang="en-GB" sz="1800" dirty="0" err="1" smtClean="0">
                <a:latin typeface="Times New Roman" pitchFamily="18" charset="0"/>
                <a:cs typeface="Times New Roman" pitchFamily="18" charset="0"/>
              </a:rPr>
              <a:t>admins</a:t>
            </a:r>
            <a:r>
              <a:rPr lang="en-GB" sz="1800" dirty="0" smtClean="0">
                <a:latin typeface="Times New Roman" pitchFamily="18" charset="0"/>
                <a:cs typeface="Times New Roman" pitchFamily="18" charset="0"/>
              </a:rPr>
              <a:t> or </a:t>
            </a:r>
            <a:r>
              <a:rPr lang="en-GB" sz="1800" b="1" i="1" dirty="0" err="1" smtClean="0">
                <a:latin typeface="Times New Roman" pitchFamily="18" charset="0"/>
                <a:cs typeface="Times New Roman" pitchFamily="18" charset="0"/>
                <a:hlinkClick r:id="rId3"/>
              </a:rPr>
              <a:t>DevOps</a:t>
            </a:r>
            <a:r>
              <a:rPr lang="en-GB" sz="1800" b="1" i="1" dirty="0" smtClean="0">
                <a:latin typeface="Times New Roman" pitchFamily="18" charset="0"/>
                <a:cs typeface="Times New Roman" pitchFamily="18" charset="0"/>
                <a:hlinkClick r:id="rId3"/>
              </a:rPr>
              <a:t> Engineer</a:t>
            </a:r>
            <a:r>
              <a:rPr lang="en-GB" sz="1800" dirty="0" smtClean="0">
                <a:latin typeface="Times New Roman" pitchFamily="18" charset="0"/>
                <a:cs typeface="Times New Roman" pitchFamily="18" charset="0"/>
              </a:rPr>
              <a:t> spends more time in deploying new services and application, installing and updating network packages and making machine server ready for deployment. This causes tedious human efforts and requires huge human </a:t>
            </a:r>
            <a:r>
              <a:rPr lang="en-GB" sz="1800" dirty="0" err="1" smtClean="0">
                <a:latin typeface="Times New Roman" pitchFamily="18" charset="0"/>
                <a:cs typeface="Times New Roman" pitchFamily="18" charset="0"/>
              </a:rPr>
              <a:t>resources.To</a:t>
            </a:r>
            <a:r>
              <a:rPr lang="en-GB" sz="1800" dirty="0" smtClean="0">
                <a:latin typeface="Times New Roman" pitchFamily="18" charset="0"/>
                <a:cs typeface="Times New Roman" pitchFamily="18" charset="0"/>
              </a:rPr>
              <a:t> solve this problem, configuration management was introduced. By using configuration management tools like Chef, Puppet you can deploy, repair and update the entire application infrastructure with automation.</a:t>
            </a:r>
            <a:endParaRPr lang="en-GB" sz="1800" dirty="0" smtClean="0">
              <a:latin typeface="Times New Roman" pitchFamily="18" charset="0"/>
              <a:cs typeface="Times New Roman" pitchFamily="18" charset="0"/>
              <a:hlinkClick r:id="rId2"/>
            </a:endParaRPr>
          </a:p>
          <a:p>
            <a:r>
              <a:rPr lang="en-GB" sz="1800" dirty="0" smtClean="0">
                <a:latin typeface="Times New Roman" pitchFamily="18" charset="0"/>
                <a:cs typeface="Times New Roman" pitchFamily="18" charset="0"/>
                <a:hlinkClick r:id="rId2"/>
              </a:rPr>
              <a:t>Chef</a:t>
            </a:r>
            <a:r>
              <a:rPr lang="en-GB" sz="1800" dirty="0" smtClean="0">
                <a:latin typeface="Times New Roman" pitchFamily="18" charset="0"/>
                <a:cs typeface="Times New Roman" pitchFamily="18" charset="0"/>
              </a:rPr>
              <a:t> is a useful </a:t>
            </a:r>
            <a:r>
              <a:rPr lang="en-GB" sz="1800" dirty="0" err="1" smtClean="0">
                <a:latin typeface="Times New Roman" pitchFamily="18" charset="0"/>
                <a:cs typeface="Times New Roman" pitchFamily="18" charset="0"/>
              </a:rPr>
              <a:t>DevOps</a:t>
            </a:r>
            <a:r>
              <a:rPr lang="en-GB" sz="1800" dirty="0" smtClean="0">
                <a:latin typeface="Times New Roman" pitchFamily="18" charset="0"/>
                <a:cs typeface="Times New Roman" pitchFamily="18" charset="0"/>
              </a:rPr>
              <a:t> tool for achieving speed, scale, and consistency. It is a Cloud based system. It is one of the best </a:t>
            </a:r>
            <a:r>
              <a:rPr lang="en-GB" sz="1800" dirty="0" err="1" smtClean="0">
                <a:latin typeface="Times New Roman" pitchFamily="18" charset="0"/>
                <a:cs typeface="Times New Roman" pitchFamily="18" charset="0"/>
              </a:rPr>
              <a:t>DevOps</a:t>
            </a:r>
            <a:r>
              <a:rPr lang="en-GB" sz="1800" dirty="0" smtClean="0">
                <a:latin typeface="Times New Roman" pitchFamily="18" charset="0"/>
                <a:cs typeface="Times New Roman" pitchFamily="18" charset="0"/>
              </a:rPr>
              <a:t> automation tools that can be used to ease out complex tasks and perform automation.</a:t>
            </a:r>
          </a:p>
          <a:p>
            <a:r>
              <a:rPr lang="en-GB" sz="1800" dirty="0" smtClean="0">
                <a:latin typeface="Times New Roman" pitchFamily="18" charset="0"/>
                <a:cs typeface="Times New Roman" pitchFamily="18" charset="0"/>
              </a:rPr>
              <a:t>Chef is a powerful automation tool that can deploy, repair and update and also manage server and application to any environment.</a:t>
            </a:r>
            <a:endParaRPr lang="en-GB" sz="1800" b="1"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Features:</a:t>
            </a:r>
          </a:p>
          <a:p>
            <a:r>
              <a:rPr lang="en-GB" sz="1800" dirty="0" smtClean="0">
                <a:latin typeface="Times New Roman" pitchFamily="18" charset="0"/>
                <a:cs typeface="Times New Roman" pitchFamily="18" charset="0"/>
              </a:rPr>
              <a:t>Accelerate cloud adoption</a:t>
            </a:r>
          </a:p>
          <a:p>
            <a:r>
              <a:rPr lang="en-GB" sz="1800" dirty="0" smtClean="0">
                <a:latin typeface="Times New Roman" pitchFamily="18" charset="0"/>
                <a:cs typeface="Times New Roman" pitchFamily="18" charset="0"/>
              </a:rPr>
              <a:t>Effectively manage data </a:t>
            </a:r>
            <a:r>
              <a:rPr lang="en-GB" sz="1800" dirty="0" err="1" smtClean="0">
                <a:latin typeface="Times New Roman" pitchFamily="18" charset="0"/>
                <a:cs typeface="Times New Roman" pitchFamily="18" charset="0"/>
              </a:rPr>
              <a:t>centers</a:t>
            </a:r>
            <a:endParaRPr lang="en-GB" sz="1800" dirty="0" smtClean="0">
              <a:latin typeface="Times New Roman" pitchFamily="18" charset="0"/>
              <a:cs typeface="Times New Roman" pitchFamily="18" charset="0"/>
            </a:endParaRPr>
          </a:p>
          <a:p>
            <a:r>
              <a:rPr lang="en-GB" sz="1800" dirty="0" smtClean="0">
                <a:latin typeface="Times New Roman" pitchFamily="18" charset="0"/>
                <a:cs typeface="Times New Roman" pitchFamily="18" charset="0"/>
              </a:rPr>
              <a:t>It can manage multiple cloud environments</a:t>
            </a:r>
          </a:p>
          <a:p>
            <a:r>
              <a:rPr lang="en-GB" sz="1800" dirty="0" smtClean="0">
                <a:latin typeface="Times New Roman" pitchFamily="18" charset="0"/>
                <a:cs typeface="Times New Roman" pitchFamily="18" charset="0"/>
              </a:rPr>
              <a:t>It maintains high availability</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hlinkClick r:id="rId4"/>
              </a:rPr>
              <a:t>https://downloads.chef.io/</a:t>
            </a:r>
            <a:endParaRPr lang="en-GB" sz="1800" b="1"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 </a:t>
            </a:r>
          </a:p>
          <a:p>
            <a:pPr>
              <a:buNone/>
            </a:pPr>
            <a:endParaRPr lang="en-GB" sz="1800" b="1" dirty="0" smtClean="0">
              <a:latin typeface="Times New Roman" pitchFamily="18" charset="0"/>
              <a:cs typeface="Times New Roman" pitchFamily="18" charset="0"/>
            </a:endParaRPr>
          </a:p>
          <a:p>
            <a:pPr>
              <a:buNone/>
            </a:pPr>
            <a:endParaRPr lang="en-GB" sz="18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6" name="Striped Right Arrow 5"/>
          <p:cNvSpPr/>
          <p:nvPr/>
        </p:nvSpPr>
        <p:spPr>
          <a:xfrm rot="5400000">
            <a:off x="7353300" y="5067300"/>
            <a:ext cx="1828800" cy="1295400"/>
          </a:xfrm>
          <a:prstGeom prst="striped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1828800"/>
            <a:ext cx="9144000" cy="2133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000" dirty="0" smtClean="0">
              <a:solidFill>
                <a:schemeClr val="tx1"/>
              </a:solidFill>
              <a:latin typeface="Times New Roman" pitchFamily="18" charset="0"/>
              <a:cs typeface="Times New Roman" pitchFamily="18" charset="0"/>
            </a:endParaRPr>
          </a:p>
          <a:p>
            <a:r>
              <a:rPr lang="en-IN" sz="2000" dirty="0" smtClean="0">
                <a:solidFill>
                  <a:schemeClr val="tx1"/>
                </a:solidFill>
                <a:latin typeface="Times New Roman" pitchFamily="18" charset="0"/>
                <a:cs typeface="Times New Roman" pitchFamily="18" charset="0"/>
              </a:rPr>
              <a:t>Git, </a:t>
            </a:r>
            <a:r>
              <a:rPr lang="en-IN" sz="2000" dirty="0" err="1" smtClean="0">
                <a:solidFill>
                  <a:schemeClr val="tx1"/>
                </a:solidFill>
                <a:latin typeface="Times New Roman" pitchFamily="18" charset="0"/>
                <a:cs typeface="Times New Roman" pitchFamily="18" charset="0"/>
              </a:rPr>
              <a:t>JUnit</a:t>
            </a:r>
            <a:r>
              <a:rPr lang="en-IN" sz="2000" dirty="0" smtClean="0">
                <a:solidFill>
                  <a:schemeClr val="tx1"/>
                </a:solidFill>
                <a:latin typeface="Times New Roman" pitchFamily="18" charset="0"/>
                <a:cs typeface="Times New Roman" pitchFamily="18" charset="0"/>
              </a:rPr>
              <a:t>, Maven,  </a:t>
            </a:r>
            <a:r>
              <a:rPr lang="en-IN" sz="2000" b="1" dirty="0" err="1" smtClean="0">
                <a:solidFill>
                  <a:schemeClr val="tx1"/>
                </a:solidFill>
                <a:latin typeface="Times New Roman" pitchFamily="18" charset="0"/>
                <a:cs typeface="Times New Roman" pitchFamily="18" charset="0"/>
              </a:rPr>
              <a:t>Devops</a:t>
            </a:r>
            <a:r>
              <a:rPr lang="en-IN" sz="2000" b="1" dirty="0" smtClean="0">
                <a:solidFill>
                  <a:schemeClr val="tx1"/>
                </a:solidFill>
                <a:latin typeface="Times New Roman" pitchFamily="18" charset="0"/>
                <a:cs typeface="Times New Roman" pitchFamily="18" charset="0"/>
              </a:rPr>
              <a:t> stages: </a:t>
            </a:r>
            <a:r>
              <a:rPr lang="en-IN" sz="2000" smtClean="0">
                <a:solidFill>
                  <a:schemeClr val="tx1"/>
                </a:solidFill>
                <a:latin typeface="Times New Roman" pitchFamily="18" charset="0"/>
                <a:cs typeface="Times New Roman" pitchFamily="18" charset="0"/>
              </a:rPr>
              <a:t>Version Control</a:t>
            </a:r>
            <a:r>
              <a:rPr lang="en-IN" sz="2000" dirty="0" smtClean="0">
                <a:solidFill>
                  <a:schemeClr val="tx1"/>
                </a:solidFill>
                <a:latin typeface="Times New Roman" pitchFamily="18" charset="0"/>
                <a:cs typeface="Times New Roman" pitchFamily="18" charset="0"/>
              </a:rPr>
              <a:t>, continuous integration, continuous deliver, continuous deployment, continuous monitoring.</a:t>
            </a:r>
            <a:endParaRPr lang="en-IN" sz="3800" dirty="0" smtClean="0">
              <a:solidFill>
                <a:srgbClr val="FF0000"/>
              </a:solidFill>
            </a:endParaRPr>
          </a:p>
          <a:p>
            <a:pPr algn="ctr"/>
            <a:endParaRPr lang="en-US" sz="3800" b="1" dirty="0">
              <a:solidFill>
                <a:srgbClr val="FF0000"/>
              </a:solidFill>
            </a:endParaRPr>
          </a:p>
        </p:txBody>
      </p:sp>
    </p:spTree>
    <p:extLst>
      <p:ext uri="{BB962C8B-B14F-4D97-AF65-F5344CB8AC3E}">
        <p14:creationId xmlns="" xmlns:p14="http://schemas.microsoft.com/office/powerpoint/2010/main" val="22929983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Tools - Git</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a:buNone/>
            </a:pPr>
            <a:r>
              <a:rPr lang="en-GB" sz="2000" b="1" dirty="0" smtClean="0">
                <a:solidFill>
                  <a:srgbClr val="FF0000"/>
                </a:solidFill>
                <a:latin typeface="Times New Roman" pitchFamily="18" charset="0"/>
                <a:cs typeface="Times New Roman" pitchFamily="18" charset="0"/>
              </a:rPr>
              <a:t>Git: </a:t>
            </a:r>
          </a:p>
          <a:p>
            <a:r>
              <a:rPr lang="en-GB" sz="1800" dirty="0" smtClean="0">
                <a:latin typeface="Times New Roman" pitchFamily="18" charset="0"/>
                <a:cs typeface="Times New Roman" pitchFamily="18" charset="0"/>
              </a:rPr>
              <a:t>Git is a </a:t>
            </a:r>
            <a:r>
              <a:rPr lang="en-GB" sz="1800" dirty="0" smtClean="0">
                <a:latin typeface="Times New Roman" pitchFamily="18" charset="0"/>
                <a:cs typeface="Times New Roman" pitchFamily="18" charset="0"/>
                <a:hlinkClick r:id="rId2"/>
              </a:rPr>
              <a:t>free and open source</a:t>
            </a:r>
            <a:r>
              <a:rPr lang="en-GB" sz="1800" dirty="0" smtClean="0">
                <a:latin typeface="Times New Roman" pitchFamily="18" charset="0"/>
                <a:cs typeface="Times New Roman" pitchFamily="18" charset="0"/>
              </a:rPr>
              <a:t> distributed version control system designed to handle everything from small to very large projects with speed and efficiency.</a:t>
            </a:r>
          </a:p>
          <a:p>
            <a:r>
              <a:rPr lang="en-GB" sz="1800" dirty="0" smtClean="0">
                <a:latin typeface="Times New Roman" pitchFamily="18" charset="0"/>
                <a:cs typeface="Times New Roman" pitchFamily="18" charset="0"/>
              </a:rPr>
              <a:t>Git relies on the basis of distributed development of software where more than one developer may have access to the source code of a specific application and can modify changes to it which may be seen by other developers. </a:t>
            </a:r>
          </a:p>
          <a:p>
            <a:r>
              <a:rPr lang="en-GB" sz="1800" dirty="0" smtClean="0">
                <a:latin typeface="Times New Roman" pitchFamily="18" charset="0"/>
                <a:cs typeface="Times New Roman" pitchFamily="18" charset="0"/>
              </a:rPr>
              <a:t>It allows the user to have “versions” of a project, which show the changes that were made to the code over time, and allows the user to back track if necessary and undo those changes.</a:t>
            </a:r>
            <a:endParaRPr lang="en-GB" sz="1800" b="1" dirty="0" smtClean="0">
              <a:latin typeface="Times New Roman" pitchFamily="18" charset="0"/>
              <a:cs typeface="Times New Roman" pitchFamily="18" charset="0"/>
            </a:endParaRPr>
          </a:p>
          <a:p>
            <a:pPr>
              <a:buNone/>
            </a:pPr>
            <a:endParaRPr lang="en-GB" sz="1800" b="1" dirty="0" smtClean="0">
              <a:latin typeface="Times New Roman" pitchFamily="18" charset="0"/>
              <a:cs typeface="Times New Roman" pitchFamily="18" charset="0"/>
            </a:endParaRPr>
          </a:p>
          <a:p>
            <a:pPr>
              <a:buNone/>
            </a:pPr>
            <a:endParaRPr lang="en-GB" sz="1800" b="1" dirty="0" smtClean="0">
              <a:latin typeface="Times New Roman" pitchFamily="18" charset="0"/>
              <a:cs typeface="Times New Roman" pitchFamily="18" charset="0"/>
            </a:endParaRPr>
          </a:p>
          <a:p>
            <a:pPr>
              <a:buNone/>
            </a:pPr>
            <a:endParaRPr lang="en-GB" sz="18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Tools - </a:t>
            </a:r>
            <a:r>
              <a:rPr lang="en-IN" sz="2800" b="1" dirty="0" err="1" smtClean="0">
                <a:solidFill>
                  <a:srgbClr val="FF0000"/>
                </a:solidFill>
                <a:latin typeface="Cambria-Bold"/>
              </a:rPr>
              <a:t>JUnit</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a:buNone/>
            </a:pPr>
            <a:r>
              <a:rPr lang="en-GB" sz="2000" b="1" dirty="0" err="1" smtClean="0">
                <a:solidFill>
                  <a:srgbClr val="FF0000"/>
                </a:solidFill>
                <a:latin typeface="Times New Roman" pitchFamily="18" charset="0"/>
                <a:cs typeface="Times New Roman" pitchFamily="18" charset="0"/>
              </a:rPr>
              <a:t>Junit</a:t>
            </a:r>
            <a:r>
              <a:rPr lang="en-GB" sz="2000" b="1" dirty="0" smtClean="0">
                <a:solidFill>
                  <a:srgbClr val="FF0000"/>
                </a:solidFill>
                <a:latin typeface="Times New Roman" pitchFamily="18" charset="0"/>
                <a:cs typeface="Times New Roman" pitchFamily="18" charset="0"/>
              </a:rPr>
              <a:t>: </a:t>
            </a:r>
          </a:p>
          <a:p>
            <a:r>
              <a:rPr lang="en-GB" sz="1800" dirty="0" err="1" smtClean="0">
                <a:latin typeface="Times New Roman" pitchFamily="18" charset="0"/>
                <a:cs typeface="Times New Roman" pitchFamily="18" charset="0"/>
              </a:rPr>
              <a:t>JUnit</a:t>
            </a:r>
            <a:r>
              <a:rPr lang="en-GB" sz="1800" dirty="0" smtClean="0">
                <a:latin typeface="Times New Roman" pitchFamily="18" charset="0"/>
                <a:cs typeface="Times New Roman" pitchFamily="18" charset="0"/>
              </a:rPr>
              <a:t> is an </a:t>
            </a:r>
            <a:r>
              <a:rPr lang="en-GB" sz="1800" u="sng" dirty="0" smtClean="0">
                <a:latin typeface="Times New Roman" pitchFamily="18" charset="0"/>
                <a:cs typeface="Times New Roman" pitchFamily="18" charset="0"/>
                <a:hlinkClick r:id="rId2"/>
              </a:rPr>
              <a:t>open source</a:t>
            </a:r>
            <a:r>
              <a:rPr lang="en-GB" sz="1800" dirty="0" smtClean="0">
                <a:latin typeface="Times New Roman" pitchFamily="18" charset="0"/>
                <a:cs typeface="Times New Roman" pitchFamily="18" charset="0"/>
              </a:rPr>
              <a:t> framework designed for the purpose of writing and running tests in the </a:t>
            </a:r>
            <a:r>
              <a:rPr lang="en-GB" sz="1800" u="sng" dirty="0" smtClean="0">
                <a:latin typeface="Times New Roman" pitchFamily="18" charset="0"/>
                <a:cs typeface="Times New Roman" pitchFamily="18" charset="0"/>
                <a:hlinkClick r:id="rId3"/>
              </a:rPr>
              <a:t>Java</a:t>
            </a:r>
            <a:r>
              <a:rPr lang="en-GB" sz="1800" dirty="0" smtClean="0">
                <a:latin typeface="Times New Roman" pitchFamily="18" charset="0"/>
                <a:cs typeface="Times New Roman" pitchFamily="18" charset="0"/>
              </a:rPr>
              <a:t> programming language</a:t>
            </a:r>
            <a:endParaRPr lang="en-GB" sz="1800" b="1" dirty="0" smtClean="0">
              <a:latin typeface="Times New Roman" pitchFamily="18" charset="0"/>
              <a:cs typeface="Times New Roman" pitchFamily="18" charset="0"/>
            </a:endParaRPr>
          </a:p>
          <a:p>
            <a:r>
              <a:rPr lang="en-GB" sz="1800" dirty="0" err="1" smtClean="0">
                <a:latin typeface="Times New Roman" pitchFamily="18" charset="0"/>
                <a:cs typeface="Times New Roman" pitchFamily="18" charset="0"/>
              </a:rPr>
              <a:t>JUnit</a:t>
            </a:r>
            <a:r>
              <a:rPr lang="en-GB" sz="1800" dirty="0" smtClean="0">
                <a:latin typeface="Times New Roman" pitchFamily="18" charset="0"/>
                <a:cs typeface="Times New Roman" pitchFamily="18" charset="0"/>
              </a:rPr>
              <a:t> is a Java Unit Testing framework that's one of the best test methods for regression testing. An open-source framework, it is used </a:t>
            </a:r>
            <a:r>
              <a:rPr lang="en-GB" sz="1800" b="1" dirty="0" smtClean="0">
                <a:latin typeface="Times New Roman" pitchFamily="18" charset="0"/>
                <a:cs typeface="Times New Roman" pitchFamily="18" charset="0"/>
              </a:rPr>
              <a:t>to write and run repeatable automated tests</a:t>
            </a:r>
          </a:p>
          <a:p>
            <a:endParaRPr lang="en-GB" sz="1800" b="1"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  </a:t>
            </a: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Tools - Maven</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GB" sz="2000" b="1" dirty="0" smtClean="0">
                <a:solidFill>
                  <a:srgbClr val="FF0000"/>
                </a:solidFill>
              </a:rPr>
              <a:t>Maven:</a:t>
            </a:r>
          </a:p>
          <a:p>
            <a:r>
              <a:rPr lang="en-GB" sz="1600" dirty="0" smtClean="0"/>
              <a:t>Maven is a popular </a:t>
            </a:r>
            <a:r>
              <a:rPr lang="en-GB" sz="1600" b="1" dirty="0" smtClean="0"/>
              <a:t>open-source build tool </a:t>
            </a:r>
            <a:r>
              <a:rPr lang="en-GB" sz="1600" dirty="0" smtClean="0"/>
              <a:t>developed by the Apache Group to build, publish, and deploy several projects at once for better </a:t>
            </a:r>
            <a:r>
              <a:rPr lang="en-GB" sz="1600" dirty="0" smtClean="0">
                <a:hlinkClick r:id="rId2" tooltip="project management"/>
              </a:rPr>
              <a:t>project management</a:t>
            </a:r>
            <a:r>
              <a:rPr lang="en-GB" sz="1600" dirty="0" smtClean="0"/>
              <a:t>.  </a:t>
            </a:r>
          </a:p>
          <a:p>
            <a:r>
              <a:rPr lang="en-GB" sz="1600" dirty="0" smtClean="0"/>
              <a:t>Maven is written in </a:t>
            </a:r>
            <a:r>
              <a:rPr lang="en-GB" sz="1600" dirty="0" smtClean="0">
                <a:hlinkClick r:id="rId3" tooltip="Java"/>
              </a:rPr>
              <a:t>Java</a:t>
            </a:r>
            <a:r>
              <a:rPr lang="en-GB" sz="1600" dirty="0" smtClean="0"/>
              <a:t> and is used to build projects written in </a:t>
            </a:r>
            <a:r>
              <a:rPr lang="en-GB" sz="1600" dirty="0" smtClean="0">
                <a:hlinkClick r:id="rId4" tooltip="C#"/>
              </a:rPr>
              <a:t>C#</a:t>
            </a:r>
            <a:r>
              <a:rPr lang="en-GB" sz="1600" dirty="0" smtClean="0"/>
              <a:t>, </a:t>
            </a:r>
            <a:r>
              <a:rPr lang="en-GB" sz="1600" dirty="0" err="1" smtClean="0"/>
              <a:t>Scala</a:t>
            </a:r>
            <a:r>
              <a:rPr lang="en-GB" sz="1600" dirty="0" smtClean="0"/>
              <a:t>, </a:t>
            </a:r>
            <a:r>
              <a:rPr lang="en-GB" sz="1600" dirty="0" smtClean="0">
                <a:hlinkClick r:id="rId5" tooltip="Ruby,"/>
              </a:rPr>
              <a:t>Ruby,</a:t>
            </a:r>
            <a:r>
              <a:rPr lang="en-GB" sz="1600" dirty="0" smtClean="0"/>
              <a:t> etc. Based on the Project Object Model (POM), this tool has made the lives of </a:t>
            </a:r>
            <a:r>
              <a:rPr lang="en-GB" sz="1600" dirty="0" smtClean="0">
                <a:hlinkClick r:id="rId6" tooltip="Java developers"/>
              </a:rPr>
              <a:t>Java developers</a:t>
            </a:r>
            <a:r>
              <a:rPr lang="en-GB" sz="1600" dirty="0" smtClean="0"/>
              <a:t> easier while developing reports, checks build and testing automation setups.  </a:t>
            </a:r>
          </a:p>
          <a:p>
            <a:pPr>
              <a:buNone/>
            </a:pPr>
            <a:endParaRPr lang="en-GB" sz="1600" dirty="0" smtClean="0"/>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Stages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marL="273050" indent="-273050">
              <a:buFont typeface="+mj-lt"/>
              <a:buAutoNum type="arabicPeriod"/>
            </a:pPr>
            <a:r>
              <a:rPr lang="en-GB" sz="2000" dirty="0" smtClean="0">
                <a:latin typeface="Times New Roman" pitchFamily="18" charset="0"/>
                <a:cs typeface="Times New Roman" pitchFamily="18" charset="0"/>
              </a:rPr>
              <a:t>Version Control</a:t>
            </a:r>
          </a:p>
          <a:p>
            <a:pPr marL="273050" indent="-273050">
              <a:buFont typeface="+mj-lt"/>
              <a:buAutoNum type="arabicPeriod"/>
            </a:pPr>
            <a:r>
              <a:rPr lang="en-IN" sz="2000" dirty="0" smtClean="0">
                <a:latin typeface="Times New Roman" pitchFamily="18" charset="0"/>
                <a:cs typeface="Times New Roman" pitchFamily="18" charset="0"/>
              </a:rPr>
              <a:t>Continuous integration</a:t>
            </a:r>
          </a:p>
          <a:p>
            <a:pPr marL="273050" indent="-273050">
              <a:buFont typeface="+mj-lt"/>
              <a:buAutoNum type="arabicPeriod"/>
            </a:pPr>
            <a:r>
              <a:rPr lang="en-IN" sz="2000" dirty="0" smtClean="0">
                <a:latin typeface="Times New Roman" pitchFamily="18" charset="0"/>
                <a:cs typeface="Times New Roman" pitchFamily="18" charset="0"/>
              </a:rPr>
              <a:t>Continuous delivery</a:t>
            </a:r>
          </a:p>
          <a:p>
            <a:pPr marL="273050" indent="-273050">
              <a:buFont typeface="+mj-lt"/>
              <a:buAutoNum type="arabicPeriod"/>
            </a:pPr>
            <a:r>
              <a:rPr lang="en-IN" sz="2000" dirty="0" smtClean="0">
                <a:latin typeface="Times New Roman" pitchFamily="18" charset="0"/>
                <a:cs typeface="Times New Roman" pitchFamily="18" charset="0"/>
              </a:rPr>
              <a:t>Continuous deployment</a:t>
            </a:r>
          </a:p>
          <a:p>
            <a:pPr marL="273050" indent="-273050">
              <a:buFont typeface="+mj-lt"/>
              <a:buAutoNum type="arabicPeriod"/>
            </a:pPr>
            <a:r>
              <a:rPr lang="en-IN" sz="2000" dirty="0" smtClean="0">
                <a:latin typeface="Times New Roman" pitchFamily="18" charset="0"/>
                <a:cs typeface="Times New Roman" pitchFamily="18" charset="0"/>
              </a:rPr>
              <a:t>Continuous monitoring</a:t>
            </a: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Stages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lnSpcReduction="10000"/>
          </a:bodyPr>
          <a:lstStyle/>
          <a:p>
            <a:pPr>
              <a:buNone/>
            </a:pPr>
            <a:r>
              <a:rPr lang="en-GB" sz="2000" b="1" dirty="0" smtClean="0">
                <a:latin typeface="Times New Roman" pitchFamily="18" charset="0"/>
                <a:cs typeface="Times New Roman" pitchFamily="18" charset="0"/>
              </a:rPr>
              <a:t>Version Control:</a:t>
            </a:r>
          </a:p>
          <a:p>
            <a:r>
              <a:rPr lang="en-GB" sz="2000" dirty="0" smtClean="0">
                <a:latin typeface="Times New Roman" pitchFamily="18" charset="0"/>
                <a:cs typeface="Times New Roman" pitchFamily="18" charset="0"/>
              </a:rPr>
              <a:t>Version control, also known as source control, is the practice of tracking and managing changes to software code. </a:t>
            </a:r>
          </a:p>
          <a:p>
            <a:r>
              <a:rPr lang="en-GB" sz="2000" dirty="0" smtClean="0"/>
              <a:t>VCS are sometimes known as SCM (Source Code Management) tools or RCS (Revision Control System)</a:t>
            </a:r>
          </a:p>
          <a:p>
            <a:r>
              <a:rPr lang="en-GB" sz="2000" dirty="0" smtClean="0"/>
              <a:t>Git is free and open source.</a:t>
            </a: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Version control systems are software tools that help software teams manage changes to source code over time.</a:t>
            </a:r>
          </a:p>
          <a:p>
            <a:r>
              <a:rPr lang="en-GB" sz="2000" dirty="0" smtClean="0">
                <a:latin typeface="Times New Roman" pitchFamily="18" charset="0"/>
                <a:cs typeface="Times New Roman" pitchFamily="18" charset="0"/>
              </a:rPr>
              <a:t>Version control enables teams to deal with conflicts that result from having multiple people working on the same file or project at the same time, and provides a safe way to make changes and roll them back if necessary. </a:t>
            </a:r>
          </a:p>
          <a:p>
            <a:r>
              <a:rPr lang="en-GB" sz="2000" dirty="0" smtClean="0">
                <a:latin typeface="Times New Roman" pitchFamily="18" charset="0"/>
                <a:cs typeface="Times New Roman" pitchFamily="18" charset="0"/>
              </a:rPr>
              <a:t>Using version control early in your team’s or product’s lifecycle will facilitate adoption of good habits.</a:t>
            </a:r>
          </a:p>
          <a:p>
            <a:r>
              <a:rPr lang="en-GB" sz="2000" dirty="0" smtClean="0"/>
              <a:t>Version control systems help software teams work faster and smarter. They are especially useful for </a:t>
            </a:r>
            <a:r>
              <a:rPr lang="en-GB" sz="2000" u="sng" dirty="0" err="1" smtClean="0">
                <a:hlinkClick r:id="rId2"/>
              </a:rPr>
              <a:t>DevOps</a:t>
            </a:r>
            <a:r>
              <a:rPr lang="en-GB" sz="2000" dirty="0" smtClean="0"/>
              <a:t> teams since they help them to reduce development time and increase successful deployments.</a:t>
            </a:r>
          </a:p>
          <a:p>
            <a:r>
              <a:rPr lang="en-GB" sz="2000" dirty="0" smtClean="0"/>
              <a:t>Version control software keeps track of every modification to the code in a special kind of database. If a mistake is made, developers can turn back the clock and compare earlier versions of the code to help fix the mistake while minimizing disruption to all team members.</a:t>
            </a: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Stages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GB" sz="2000" b="1" dirty="0" smtClean="0">
                <a:latin typeface="Times New Roman" pitchFamily="18" charset="0"/>
                <a:cs typeface="Times New Roman" pitchFamily="18" charset="0"/>
              </a:rPr>
              <a:t>Version Control:</a:t>
            </a:r>
          </a:p>
          <a:p>
            <a:r>
              <a:rPr lang="en-GB" sz="2000" dirty="0" smtClean="0">
                <a:latin typeface="Times New Roman" pitchFamily="18" charset="0"/>
                <a:cs typeface="Times New Roman" pitchFamily="18" charset="0"/>
              </a:rPr>
              <a:t> For an organization, code is the most valuable asset whose value must be protected.</a:t>
            </a:r>
          </a:p>
          <a:p>
            <a:r>
              <a:rPr lang="en-GB" sz="2000" dirty="0" smtClean="0">
                <a:latin typeface="Times New Roman" pitchFamily="18" charset="0"/>
                <a:cs typeface="Times New Roman" pitchFamily="18" charset="0"/>
              </a:rPr>
              <a:t>Version control protects source code from both catastrophe and the casual degradation of human error and unintended consequences.  </a:t>
            </a:r>
          </a:p>
          <a:p>
            <a:r>
              <a:rPr lang="en-GB" sz="2000" dirty="0" smtClean="0">
                <a:latin typeface="Times New Roman" pitchFamily="18" charset="0"/>
                <a:cs typeface="Times New Roman" pitchFamily="18" charset="0"/>
              </a:rPr>
              <a:t>Software developers working in teams are continually writing new source code and changing existing source code. The code for a project, app or software component is typically organized in a folder structure or "file tree". One developer on the team may be working on a new feature while another developer fixes an unrelated bug by changing code, each developer may make their changes in several parts of the file tree.</a:t>
            </a:r>
          </a:p>
          <a:p>
            <a:r>
              <a:rPr lang="en-GB" sz="2000" dirty="0" smtClean="0"/>
              <a:t>Version control helps teams solve these kinds of problems, tracking every individual change by each contributor and helping prevent concurrent work from conflicting. Changes made in one part of the software can be incompatible with those made by another developer working at the same time. This problem should be discovered and solved in an orderly manner without blocking the work of the rest of the team. Further, in all software development, any change can introduce new bugs on its own and new software can't be trusted until it's tested. So testing and development proceed together until a new version is ready. </a:t>
            </a: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a:buNone/>
            </a:pPr>
            <a:r>
              <a:rPr lang="en-IN" sz="2000" b="1" dirty="0" smtClean="0">
                <a:latin typeface="Times New Roman" pitchFamily="18" charset="0"/>
                <a:cs typeface="Times New Roman" pitchFamily="18" charset="0"/>
              </a:rPr>
              <a:t> Waterfall model:</a:t>
            </a:r>
          </a:p>
          <a:p>
            <a:r>
              <a:rPr lang="en-GB" sz="2000" dirty="0" smtClean="0">
                <a:latin typeface="Times New Roman" pitchFamily="18" charset="0"/>
                <a:cs typeface="Times New Roman" pitchFamily="18" charset="0"/>
              </a:rPr>
              <a:t>The Phases are:-</a:t>
            </a:r>
          </a:p>
          <a:p>
            <a:r>
              <a:rPr lang="en-GB" sz="2000" b="1" dirty="0" smtClean="0">
                <a:latin typeface="Times New Roman" pitchFamily="18" charset="0"/>
                <a:cs typeface="Times New Roman" pitchFamily="18" charset="0"/>
              </a:rPr>
              <a:t>Requirement Analysis:</a:t>
            </a:r>
            <a:r>
              <a:rPr lang="en-GB" sz="2000" dirty="0" smtClean="0">
                <a:latin typeface="Times New Roman" pitchFamily="18" charset="0"/>
                <a:cs typeface="Times New Roman" pitchFamily="18" charset="0"/>
              </a:rPr>
              <a:t> In this phase all the requirements about the project are gathered . For </a:t>
            </a:r>
            <a:r>
              <a:rPr lang="en-GB" sz="2000" dirty="0" err="1" smtClean="0">
                <a:latin typeface="Times New Roman" pitchFamily="18" charset="0"/>
                <a:cs typeface="Times New Roman" pitchFamily="18" charset="0"/>
              </a:rPr>
              <a:t>eg</a:t>
            </a:r>
            <a:r>
              <a:rPr lang="en-GB" sz="2000" dirty="0" smtClean="0">
                <a:latin typeface="Times New Roman" pitchFamily="18" charset="0"/>
                <a:cs typeface="Times New Roman" pitchFamily="18" charset="0"/>
              </a:rPr>
              <a:t> features in projects , etc . All these requirements are well documented in the SRS ( Software Requirement Specifications ) document.</a:t>
            </a:r>
          </a:p>
          <a:p>
            <a:endParaRPr lang="en-GB" sz="2000" dirty="0" smtClean="0">
              <a:latin typeface="Times New Roman" pitchFamily="18" charset="0"/>
              <a:cs typeface="Times New Roman" pitchFamily="18" charset="0"/>
            </a:endParaRPr>
          </a:p>
          <a:p>
            <a:r>
              <a:rPr lang="en-GB" sz="2000" b="1" dirty="0" smtClean="0">
                <a:latin typeface="Times New Roman" pitchFamily="18" charset="0"/>
                <a:cs typeface="Times New Roman" pitchFamily="18" charset="0"/>
              </a:rPr>
              <a:t>System Design:</a:t>
            </a:r>
            <a:r>
              <a:rPr lang="en-GB" sz="2000" dirty="0" smtClean="0">
                <a:latin typeface="Times New Roman" pitchFamily="18" charset="0"/>
                <a:cs typeface="Times New Roman" pitchFamily="18" charset="0"/>
              </a:rPr>
              <a:t> The SRS document is then used to design the system . Defining system requirements like hardware, modules (any),etc.</a:t>
            </a:r>
          </a:p>
          <a:p>
            <a:r>
              <a:rPr lang="en-GB" sz="2000" b="1" dirty="0" smtClean="0">
                <a:latin typeface="Times New Roman" pitchFamily="18" charset="0"/>
                <a:cs typeface="Times New Roman" pitchFamily="18" charset="0"/>
              </a:rPr>
              <a:t>Implementation:</a:t>
            </a:r>
            <a:r>
              <a:rPr lang="en-GB" sz="2000" dirty="0" smtClean="0">
                <a:latin typeface="Times New Roman" pitchFamily="18" charset="0"/>
                <a:cs typeface="Times New Roman" pitchFamily="18" charset="0"/>
              </a:rPr>
              <a:t> After the System design phase is completely over . Implementation phase starts . Here each unit is individually developed . This stage goes on until all the requirements in the SRS document are not developed .</a:t>
            </a:r>
          </a:p>
          <a:p>
            <a:pPr>
              <a:buNone/>
            </a:pPr>
            <a:endParaRPr lang="en-GB" sz="2000" dirty="0" smtClean="0">
              <a:latin typeface="Times New Roman" pitchFamily="18" charset="0"/>
              <a:cs typeface="Times New Roman" pitchFamily="18" charset="0"/>
            </a:endParaRPr>
          </a:p>
          <a:p>
            <a:r>
              <a:rPr lang="en-GB" sz="2000" b="1" dirty="0" smtClean="0">
                <a:latin typeface="Times New Roman" pitchFamily="18" charset="0"/>
                <a:cs typeface="Times New Roman" pitchFamily="18" charset="0"/>
              </a:rPr>
              <a:t>Testing &amp; Integration:</a:t>
            </a:r>
            <a:r>
              <a:rPr lang="en-GB" sz="2000" dirty="0" smtClean="0">
                <a:latin typeface="Times New Roman" pitchFamily="18" charset="0"/>
                <a:cs typeface="Times New Roman" pitchFamily="18" charset="0"/>
              </a:rPr>
              <a:t> Each individual unit is tested for potential bugs or errors . After testing is successful , individual units are integrated together.</a:t>
            </a:r>
          </a:p>
          <a:p>
            <a:r>
              <a:rPr lang="en-GB" sz="2000" b="1" dirty="0" smtClean="0">
                <a:latin typeface="Times New Roman" pitchFamily="18" charset="0"/>
                <a:cs typeface="Times New Roman" pitchFamily="18" charset="0"/>
              </a:rPr>
              <a:t>Deployment:</a:t>
            </a:r>
            <a:r>
              <a:rPr lang="en-GB" sz="2000" dirty="0" smtClean="0">
                <a:latin typeface="Times New Roman" pitchFamily="18" charset="0"/>
                <a:cs typeface="Times New Roman" pitchFamily="18" charset="0"/>
              </a:rPr>
              <a:t> Once the integration is done, the software is deployed to production servers.</a:t>
            </a:r>
          </a:p>
          <a:p>
            <a:r>
              <a:rPr lang="en-GB" sz="2000" b="1" dirty="0" smtClean="0"/>
              <a:t>Maintenance:</a:t>
            </a:r>
            <a:r>
              <a:rPr lang="en-GB" sz="2000" dirty="0" smtClean="0"/>
              <a:t> Project is continuously being monitored for any user inconvenience or bugs . Time to time new patches are released as a result of any bug fixes.</a:t>
            </a:r>
          </a:p>
          <a:p>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Stages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GB" sz="2000" b="1" dirty="0" smtClean="0">
                <a:latin typeface="Times New Roman" pitchFamily="18" charset="0"/>
                <a:cs typeface="Times New Roman" pitchFamily="18" charset="0"/>
              </a:rPr>
              <a:t>Version Control:</a:t>
            </a:r>
          </a:p>
          <a:p>
            <a:r>
              <a:rPr lang="en-GB" sz="2000" dirty="0" smtClean="0">
                <a:latin typeface="Times New Roman" pitchFamily="18" charset="0"/>
                <a:cs typeface="Times New Roman" pitchFamily="18" charset="0"/>
              </a:rPr>
              <a:t> </a:t>
            </a:r>
            <a:r>
              <a:rPr lang="en-GB" sz="2000" dirty="0" smtClean="0"/>
              <a:t>Good version control software supports a developer's preferred workflow without imposing one particular way of working. Ideally it also works on any platform, rather than dictate what operating system or tool chain developers must use. Great version control systems facilitate a smooth and continuous flow of changes to the code rather than the frustrating and clumsy mechanism of file locking - giving the green light to one developer at the expense of blocking the progress of others. </a:t>
            </a:r>
          </a:p>
          <a:p>
            <a:r>
              <a:rPr lang="en-GB" sz="2000" dirty="0" smtClean="0"/>
              <a:t>Software teams that do not use any form of version control often run into problems like not knowing which changes that have been made are available to users or the creation of incompatible changes between two unrelated pieces of work that must then be painstakingly untangled and reworked. If you're a developer who has never used version control you may have added versions to your files, perhaps with suffixes like "final" or "latest" and then had to later deal with a new final version. Perhaps you've commented out code blocks because you want to disable certain functionality without deleting the code, fearing that there may be a use for it later. Version control is a way out of these problems. </a:t>
            </a: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Stages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GB" sz="2000" b="1" dirty="0" smtClean="0">
                <a:latin typeface="Times New Roman" pitchFamily="18" charset="0"/>
                <a:cs typeface="Times New Roman" pitchFamily="18" charset="0"/>
              </a:rPr>
              <a:t>Version Control:</a:t>
            </a:r>
          </a:p>
          <a:p>
            <a:r>
              <a:rPr lang="en-GB" sz="2000" dirty="0" smtClean="0"/>
              <a:t>Version control software is an essential part of the every-day of the modern software team's professional practices. Individual software developers who are accustomed to working with a capable version control system in their teams typically recognize the incredible value version control also gives them even on small solo projects. Once accustomed to the powerful benefits of version control systems, many developers wouldn't consider working without it even for non-software projects. </a:t>
            </a: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VCS (Version Control Systems)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GB" sz="2000" b="1" dirty="0" smtClean="0">
                <a:latin typeface="Times New Roman" pitchFamily="18" charset="0"/>
                <a:cs typeface="Times New Roman" pitchFamily="18" charset="0"/>
              </a:rPr>
              <a:t>    Benefits of VCS:</a:t>
            </a:r>
          </a:p>
          <a:p>
            <a:pPr marL="457200" indent="-457200">
              <a:buAutoNum type="arabicPeriod"/>
            </a:pPr>
            <a:r>
              <a:rPr lang="en-GB" sz="2000" dirty="0" smtClean="0"/>
              <a:t>Version control also helps developers move faster and allows software teams to preserve efficiency and agility as the team scales to include more developers.  </a:t>
            </a:r>
          </a:p>
          <a:p>
            <a:pPr marL="457200" indent="-457200">
              <a:buAutoNum type="arabicPeriod"/>
            </a:pPr>
            <a:r>
              <a:rPr lang="en-GB" sz="2000" dirty="0" smtClean="0"/>
              <a:t>A complete long-term change history of every file. This means every change made by many individuals over the years. Changes include the creation and deletion of files as well as edits to their contents. 	</a:t>
            </a:r>
          </a:p>
          <a:p>
            <a:r>
              <a:rPr lang="en-GB" sz="2000" dirty="0" smtClean="0"/>
              <a:t>Having the complete history enables going back to previous versions to help in root cause analysis for bugs and it is crucial when needing to fix problems in older versions of software. If the software is being actively worked on, almost everything can be considered an "older version" of the software.</a:t>
            </a:r>
            <a:br>
              <a:rPr lang="en-GB" sz="2000" dirty="0" smtClean="0"/>
            </a:br>
            <a:r>
              <a:rPr lang="en-GB" sz="2000" dirty="0" smtClean="0"/>
              <a:t> Creating a "branch" in VCS tools keeps multiple streams of work independent from each other while also providing the facility to merge that work back together, enabling developers to verify that the changes on each branch do not conflict.  </a:t>
            </a:r>
          </a:p>
          <a:p>
            <a:r>
              <a:rPr lang="en-GB" sz="2000" dirty="0" smtClean="0"/>
              <a:t>Being able to trace each change made to the software and connect it to project management and bug tracking software such as </a:t>
            </a:r>
            <a:r>
              <a:rPr lang="en-GB" sz="2000" u="sng" dirty="0" err="1" smtClean="0">
                <a:hlinkClick r:id="rId2"/>
              </a:rPr>
              <a:t>Jira</a:t>
            </a:r>
            <a:r>
              <a:rPr lang="en-GB" sz="2000" dirty="0" smtClean="0"/>
              <a:t>, and being able to annotate each change with a message describing the purpose and intent of the change can help not only with root cause analysis and other forensics. </a:t>
            </a:r>
          </a:p>
          <a:p>
            <a:pPr marL="457200" indent="-457200">
              <a:buAutoNum type="arabicPeriod"/>
            </a:pPr>
            <a:endParaRPr lang="en-GB" sz="2000" dirty="0" smtClean="0"/>
          </a:p>
          <a:p>
            <a:pPr marL="457200" indent="-457200">
              <a:buAutoNum type="arabicPeriod"/>
            </a:pPr>
            <a:endParaRPr lang="en-GB" sz="2000" b="1" dirty="0" smtClean="0">
              <a:latin typeface="Times New Roman" pitchFamily="18" charset="0"/>
              <a:cs typeface="Times New Roman" pitchFamily="18" charset="0"/>
            </a:endParaRPr>
          </a:p>
          <a:p>
            <a:pPr marL="0" indent="0">
              <a:buNone/>
            </a:pP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6" name="Striped Right Arrow 5"/>
          <p:cNvSpPr/>
          <p:nvPr/>
        </p:nvSpPr>
        <p:spPr>
          <a:xfrm rot="5400000">
            <a:off x="7353300" y="5067300"/>
            <a:ext cx="1828800" cy="1295400"/>
          </a:xfrm>
          <a:prstGeom prst="striped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1828800"/>
            <a:ext cx="9144000" cy="2133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000" dirty="0" smtClean="0">
              <a:solidFill>
                <a:schemeClr val="tx1"/>
              </a:solidFill>
              <a:latin typeface="Times New Roman" pitchFamily="18" charset="0"/>
              <a:cs typeface="Times New Roman" pitchFamily="18" charset="0"/>
            </a:endParaRPr>
          </a:p>
          <a:p>
            <a:r>
              <a:rPr lang="en-IN" sz="2000" b="1" dirty="0" err="1" smtClean="0">
                <a:solidFill>
                  <a:schemeClr val="tx1"/>
                </a:solidFill>
                <a:latin typeface="Times New Roman" pitchFamily="18" charset="0"/>
                <a:cs typeface="Times New Roman" pitchFamily="18" charset="0"/>
              </a:rPr>
              <a:t>Devops</a:t>
            </a:r>
            <a:r>
              <a:rPr lang="en-IN" sz="2000" b="1" dirty="0" smtClean="0">
                <a:solidFill>
                  <a:schemeClr val="tx1"/>
                </a:solidFill>
                <a:latin typeface="Times New Roman" pitchFamily="18" charset="0"/>
                <a:cs typeface="Times New Roman" pitchFamily="18" charset="0"/>
              </a:rPr>
              <a:t> stages: </a:t>
            </a:r>
            <a:r>
              <a:rPr lang="en-IN" sz="2000" dirty="0" smtClean="0">
                <a:solidFill>
                  <a:schemeClr val="tx1"/>
                </a:solidFill>
                <a:latin typeface="Times New Roman" pitchFamily="18" charset="0"/>
                <a:cs typeface="Times New Roman" pitchFamily="18" charset="0"/>
              </a:rPr>
              <a:t>Version Control, </a:t>
            </a:r>
            <a:r>
              <a:rPr lang="en-IN" sz="2000" b="1" dirty="0" smtClean="0">
                <a:solidFill>
                  <a:schemeClr val="tx1"/>
                </a:solidFill>
                <a:latin typeface="Times New Roman" pitchFamily="18" charset="0"/>
                <a:cs typeface="Times New Roman" pitchFamily="18" charset="0"/>
              </a:rPr>
              <a:t>continuous integration, continuous delivery, continuous deployment, continuous monitoring.</a:t>
            </a:r>
          </a:p>
          <a:p>
            <a:endParaRPr lang="en-IN" sz="2000" b="1" dirty="0" smtClean="0">
              <a:solidFill>
                <a:schemeClr val="tx1"/>
              </a:solidFill>
              <a:latin typeface="Times New Roman" pitchFamily="18" charset="0"/>
              <a:cs typeface="Times New Roman" pitchFamily="18" charset="0"/>
            </a:endParaRPr>
          </a:p>
          <a:p>
            <a:r>
              <a:rPr lang="en-GB" sz="2000" dirty="0" smtClean="0">
                <a:hlinkClick r:id="rId2"/>
              </a:rPr>
              <a:t>Continuous Integration in </a:t>
            </a:r>
            <a:r>
              <a:rPr lang="en-GB" sz="2000" dirty="0" err="1" smtClean="0">
                <a:hlinkClick r:id="rId2"/>
              </a:rPr>
              <a:t>DevOps</a:t>
            </a:r>
            <a:r>
              <a:rPr lang="en-GB" sz="2000" dirty="0" smtClean="0">
                <a:hlinkClick r:id="rId2"/>
              </a:rPr>
              <a:t> | How it is Performed with Advantages (educba.com)</a:t>
            </a:r>
            <a:endParaRPr lang="en-IN" sz="2000" b="1" dirty="0" smtClean="0">
              <a:solidFill>
                <a:srgbClr val="FF0000"/>
              </a:solidFill>
            </a:endParaRPr>
          </a:p>
          <a:p>
            <a:pPr algn="ctr"/>
            <a:endParaRPr lang="en-US" sz="3800" b="1" dirty="0">
              <a:solidFill>
                <a:srgbClr val="FF0000"/>
              </a:solidFill>
            </a:endParaRPr>
          </a:p>
        </p:txBody>
      </p:sp>
    </p:spTree>
    <p:extLst>
      <p:ext uri="{BB962C8B-B14F-4D97-AF65-F5344CB8AC3E}">
        <p14:creationId xmlns="" xmlns:p14="http://schemas.microsoft.com/office/powerpoint/2010/main" val="22929983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Continuous Integration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fontScale="85000" lnSpcReduction="10000"/>
          </a:bodyPr>
          <a:lstStyle/>
          <a:p>
            <a:pPr marL="273050" indent="-273050">
              <a:buFont typeface="+mj-lt"/>
              <a:buAutoNum type="arabicPeriod"/>
            </a:pPr>
            <a:r>
              <a:rPr lang="en-GB"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Continuous integration: </a:t>
            </a:r>
          </a:p>
          <a:p>
            <a:pPr marL="273050" indent="-273050">
              <a:buNone/>
            </a:pPr>
            <a:r>
              <a:rPr lang="en-GB" sz="2000" b="1" dirty="0" smtClean="0">
                <a:latin typeface="Times New Roman" pitchFamily="18" charset="0"/>
                <a:cs typeface="Times New Roman" pitchFamily="18" charset="0"/>
              </a:rPr>
              <a:t>Definition:</a:t>
            </a:r>
          </a:p>
          <a:p>
            <a:pPr marL="273050" indent="-273050">
              <a:buFont typeface="Wingdings" pitchFamily="2" charset="2"/>
              <a:buChar char="Ø"/>
            </a:pPr>
            <a:r>
              <a:rPr lang="en-GB" sz="2000" i="1" dirty="0" smtClean="0"/>
              <a:t>Continuous integration refers to the build and unit testing stages of the software release process. Every revision that is committed triggers an automated build and test.</a:t>
            </a:r>
            <a:endParaRPr lang="en-IN" sz="2000" b="1" dirty="0" smtClean="0">
              <a:latin typeface="Times New Roman" pitchFamily="18" charset="0"/>
              <a:cs typeface="Times New Roman" pitchFamily="18" charset="0"/>
            </a:endParaRPr>
          </a:p>
          <a:p>
            <a:pPr marL="273050" indent="-273050">
              <a:buNone/>
            </a:pPr>
            <a:endParaRPr lang="en-GB" sz="2000" b="1" dirty="0" smtClean="0">
              <a:latin typeface="Times New Roman" pitchFamily="18" charset="0"/>
              <a:cs typeface="Times New Roman" pitchFamily="18" charset="0"/>
            </a:endParaRPr>
          </a:p>
          <a:p>
            <a:pPr marL="273050" indent="-273050">
              <a:buNone/>
            </a:pPr>
            <a:r>
              <a:rPr lang="en-GB" sz="2000" dirty="0" smtClean="0">
                <a:latin typeface="Times New Roman" pitchFamily="18" charset="0"/>
                <a:cs typeface="Times New Roman" pitchFamily="18" charset="0"/>
              </a:rPr>
              <a:t>	Continuous Integration in </a:t>
            </a:r>
            <a:r>
              <a:rPr lang="en-GB" sz="2000" dirty="0" err="1" smtClean="0">
                <a:latin typeface="Times New Roman" pitchFamily="18" charset="0"/>
                <a:cs typeface="Times New Roman" pitchFamily="18" charset="0"/>
              </a:rPr>
              <a:t>DevOps</a:t>
            </a:r>
            <a:r>
              <a:rPr lang="en-GB" sz="2000" dirty="0" smtClean="0">
                <a:latin typeface="Times New Roman" pitchFamily="18" charset="0"/>
                <a:cs typeface="Times New Roman" pitchFamily="18" charset="0"/>
              </a:rPr>
              <a:t> is the process of automating the build and deploy phase through certain tools and </a:t>
            </a:r>
            <a:r>
              <a:rPr lang="en-GB" sz="2000" smtClean="0">
                <a:latin typeface="Times New Roman" pitchFamily="18" charset="0"/>
                <a:cs typeface="Times New Roman" pitchFamily="18" charset="0"/>
              </a:rPr>
              <a:t>best practices.</a:t>
            </a:r>
            <a:endParaRPr lang="en-GB" sz="2000" dirty="0" smtClean="0">
              <a:latin typeface="Times New Roman" pitchFamily="18" charset="0"/>
              <a:cs typeface="Times New Roman" pitchFamily="18" charset="0"/>
            </a:endParaRPr>
          </a:p>
          <a:p>
            <a:pPr marL="273050" indent="-273050"/>
            <a:r>
              <a:rPr lang="en-GB" sz="2000" dirty="0" smtClean="0">
                <a:latin typeface="Times New Roman" pitchFamily="18" charset="0"/>
                <a:cs typeface="Times New Roman" pitchFamily="18" charset="0"/>
              </a:rPr>
              <a:t>Continuous integration has become a very integral part of any software development process. The continuous Integration process helps to answer the following questions for the software development team .</a:t>
            </a:r>
          </a:p>
          <a:p>
            <a:pPr marL="273050" indent="-273050" algn="just"/>
            <a:r>
              <a:rPr lang="en-GB" sz="2000" dirty="0" smtClean="0"/>
              <a:t>Continuous integration is a </a:t>
            </a:r>
            <a:r>
              <a:rPr lang="en-GB" sz="2000" dirty="0" err="1" smtClean="0">
                <a:hlinkClick r:id="rId2"/>
              </a:rPr>
              <a:t>DevOps</a:t>
            </a:r>
            <a:r>
              <a:rPr lang="en-GB" sz="2000" dirty="0" smtClean="0"/>
              <a:t> software development practice where developers regularly merge their code changes into a central repository, after which automated builds and tests are run. Continuous integration most often refers to the build or integration stage of the software release process and entails both an automation component (e.g. a CI or build service) and a cultural component (e.g. learning to integrate frequently). The key goals of continuous integration are to find and address bugs quicker, improve software quality, and reduce the time it takes to validate and release new software updates.</a:t>
            </a:r>
            <a:endParaRPr lang="en-GB" sz="2000" dirty="0" smtClean="0">
              <a:latin typeface="Times New Roman" pitchFamily="18" charset="0"/>
              <a:cs typeface="Times New Roman" pitchFamily="18" charset="0"/>
            </a:endParaRPr>
          </a:p>
          <a:p>
            <a:pPr>
              <a:buNone/>
            </a:pPr>
            <a:r>
              <a:rPr lang="en-IN" sz="2000" b="1" dirty="0" smtClean="0">
                <a:latin typeface="Times New Roman" pitchFamily="18" charset="0"/>
                <a:cs typeface="Times New Roman" pitchFamily="18" charset="0"/>
              </a:rPr>
              <a:t>Addresses:</a:t>
            </a:r>
            <a:endParaRPr lang="en-US" sz="2000" b="1"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Do all the software components work together as they should? </a:t>
            </a:r>
            <a:endParaRPr lang="en-US"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Is the code too complex for integration purposes? </a:t>
            </a:r>
            <a:endParaRPr lang="en-US"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Does the code adhere to the established coding standards? </a:t>
            </a:r>
            <a:endParaRPr lang="en-US"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How much code is covered by automated tests? </a:t>
            </a:r>
            <a:endParaRPr lang="en-US"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Were all the tests successful after the latest change? </a:t>
            </a:r>
          </a:p>
          <a:p>
            <a:endParaRPr lang="en-GB"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Continuous Integration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marL="273050" indent="-273050">
              <a:buNone/>
            </a:pPr>
            <a:r>
              <a:rPr lang="en-US" sz="2000" b="1" dirty="0" smtClean="0"/>
              <a:t>continuous integration process  </a:t>
            </a:r>
            <a:r>
              <a:rPr lang="en-IN" sz="2000" b="1" dirty="0" smtClean="0">
                <a:latin typeface="Times New Roman" pitchFamily="18" charset="0"/>
                <a:cs typeface="Times New Roman" pitchFamily="18" charset="0"/>
              </a:rPr>
              <a:t>working:</a:t>
            </a:r>
          </a:p>
          <a:p>
            <a:pPr marL="273050" indent="-273050">
              <a:buNone/>
            </a:pPr>
            <a:endParaRPr lang="en-GB" sz="2000" dirty="0" smtClean="0"/>
          </a:p>
          <a:p>
            <a:endParaRPr lang="en-GB" sz="2000" dirty="0" smtClean="0"/>
          </a:p>
          <a:p>
            <a:endParaRPr lang="en-IN"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2971800" y="807646"/>
            <a:ext cx="2819400" cy="6050354"/>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Continuous Integration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marL="273050" indent="-273050">
              <a:buNone/>
            </a:pPr>
            <a:r>
              <a:rPr lang="en-US" sz="2000" b="1" dirty="0" smtClean="0">
                <a:latin typeface="Times New Roman" pitchFamily="18" charset="0"/>
                <a:cs typeface="Times New Roman" pitchFamily="18" charset="0"/>
              </a:rPr>
              <a:t>continuous integration process  </a:t>
            </a:r>
            <a:r>
              <a:rPr lang="en-IN" sz="2000" b="1" dirty="0" smtClean="0">
                <a:latin typeface="Times New Roman" pitchFamily="18" charset="0"/>
                <a:cs typeface="Times New Roman" pitchFamily="18" charset="0"/>
              </a:rPr>
              <a:t>working: Steps:</a:t>
            </a:r>
            <a:endParaRPr lang="en-US" sz="2000" dirty="0" smtClean="0">
              <a:latin typeface="Times New Roman" pitchFamily="18" charset="0"/>
              <a:cs typeface="Times New Roman" pitchFamily="18" charset="0"/>
            </a:endParaRPr>
          </a:p>
          <a:p>
            <a:pPr marL="457200" indent="-457200">
              <a:buFont typeface="+mj-lt"/>
              <a:buAutoNum type="arabicPeriod"/>
            </a:pPr>
            <a:r>
              <a:rPr lang="en-GB" sz="2000" dirty="0" smtClean="0">
                <a:latin typeface="Times New Roman" pitchFamily="18" charset="0"/>
                <a:cs typeface="Times New Roman" pitchFamily="18" charset="0"/>
              </a:rPr>
              <a:t>First, a developer commits the code to the version control repository. Meanwhile, the Continuous Integration server on the integration build machine polls source code repository for changes (e.g., every few minutes). </a:t>
            </a:r>
            <a:endParaRPr lang="en-US" sz="2000" dirty="0" smtClean="0">
              <a:latin typeface="Times New Roman" pitchFamily="18" charset="0"/>
              <a:cs typeface="Times New Roman" pitchFamily="18" charset="0"/>
            </a:endParaRPr>
          </a:p>
          <a:p>
            <a:pPr marL="457200" indent="-457200">
              <a:buFont typeface="+mj-lt"/>
              <a:buAutoNum type="arabicPeriod"/>
            </a:pPr>
            <a:r>
              <a:rPr lang="en-GB" sz="2000" dirty="0" smtClean="0">
                <a:latin typeface="Times New Roman" pitchFamily="18" charset="0"/>
                <a:cs typeface="Times New Roman" pitchFamily="18" charset="0"/>
              </a:rPr>
              <a:t>Soon after a commit occurs, the Continuous Integration server detects that changes have occurred in the version control repository, so the Continuous </a:t>
            </a:r>
            <a:r>
              <a:rPr lang="en-US" sz="20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Integration server retrieves the latest copy of the code from the repository and then executes a build script, which integrates the software. </a:t>
            </a:r>
            <a:endParaRPr lang="en-US" sz="2000" dirty="0" smtClean="0">
              <a:latin typeface="Times New Roman" pitchFamily="18" charset="0"/>
              <a:cs typeface="Times New Roman" pitchFamily="18" charset="0"/>
            </a:endParaRPr>
          </a:p>
          <a:p>
            <a:pPr marL="457200" indent="-457200">
              <a:buFont typeface="+mj-lt"/>
              <a:buAutoNum type="arabicPeriod"/>
            </a:pPr>
            <a:r>
              <a:rPr lang="en-GB" sz="2000" dirty="0" smtClean="0">
                <a:latin typeface="Times New Roman" pitchFamily="18" charset="0"/>
                <a:cs typeface="Times New Roman" pitchFamily="18" charset="0"/>
              </a:rPr>
              <a:t>The Continuous Integration server generates feedback by e-mailing build results to the specified project members. </a:t>
            </a:r>
            <a:endParaRPr lang="en-US" sz="2000" dirty="0" smtClean="0">
              <a:latin typeface="Times New Roman" pitchFamily="18" charset="0"/>
              <a:cs typeface="Times New Roman" pitchFamily="18" charset="0"/>
            </a:endParaRPr>
          </a:p>
          <a:p>
            <a:pPr marL="457200" indent="-457200">
              <a:buFont typeface="+mj-lt"/>
              <a:buAutoNum type="arabicPeriod"/>
            </a:pPr>
            <a:r>
              <a:rPr lang="en-GB" sz="2000" dirty="0" smtClean="0">
                <a:latin typeface="Times New Roman" pitchFamily="18" charset="0"/>
                <a:cs typeface="Times New Roman" pitchFamily="18" charset="0"/>
              </a:rPr>
              <a:t>Unit tests are then carried out if the build of that project passes. If the tests are successful, the code is ready to be deployed to either the staging or production server. </a:t>
            </a:r>
            <a:endParaRPr lang="en-US" sz="2000" dirty="0" smtClean="0">
              <a:latin typeface="Times New Roman" pitchFamily="18" charset="0"/>
              <a:cs typeface="Times New Roman" pitchFamily="18" charset="0"/>
            </a:endParaRPr>
          </a:p>
          <a:p>
            <a:pPr marL="457200" indent="-457200">
              <a:buFont typeface="+mj-lt"/>
              <a:buAutoNum type="arabicPeriod"/>
            </a:pPr>
            <a:r>
              <a:rPr lang="en-GB" sz="2000" dirty="0" smtClean="0">
                <a:latin typeface="Times New Roman" pitchFamily="18" charset="0"/>
                <a:cs typeface="Times New Roman" pitchFamily="18" charset="0"/>
              </a:rPr>
              <a:t>The Continuous Integration server continues to poll for changes in the version control repository and the whole process repeats. </a:t>
            </a:r>
          </a:p>
          <a:p>
            <a:pPr>
              <a:buNone/>
            </a:pPr>
            <a:endParaRPr lang="en-GB"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Continuous Integration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marL="273050" indent="-273050">
              <a:buNone/>
            </a:pPr>
            <a:r>
              <a:rPr lang="en-US" sz="2000" b="1" dirty="0" smtClean="0">
                <a:latin typeface="Times New Roman" pitchFamily="18" charset="0"/>
                <a:cs typeface="Times New Roman" pitchFamily="18" charset="0"/>
              </a:rPr>
              <a:t>continuous integration process  </a:t>
            </a:r>
            <a:r>
              <a:rPr lang="en-IN" sz="2000" b="1" dirty="0" smtClean="0">
                <a:latin typeface="Times New Roman" pitchFamily="18" charset="0"/>
                <a:cs typeface="Times New Roman" pitchFamily="18" charset="0"/>
              </a:rPr>
              <a:t>working: Steps:</a:t>
            </a:r>
            <a:endParaRPr lang="en-US" sz="2000" dirty="0" smtClean="0">
              <a:latin typeface="Times New Roman" pitchFamily="18" charset="0"/>
              <a:cs typeface="Times New Roman" pitchFamily="18" charset="0"/>
            </a:endParaRPr>
          </a:p>
          <a:p>
            <a:pPr marL="457200" indent="-457200">
              <a:buFont typeface="+mj-lt"/>
              <a:buAutoNum type="arabicPeriod"/>
            </a:pPr>
            <a:r>
              <a:rPr lang="en-GB" sz="2000" dirty="0" smtClean="0">
                <a:latin typeface="Times New Roman" pitchFamily="18" charset="0"/>
                <a:cs typeface="Times New Roman" pitchFamily="18" charset="0"/>
              </a:rPr>
              <a:t>First, a developer commits the code to the version control repository. Meanwhile, the Continuous Integration server on the integration build machine polls source code repository for changes (e.g., every few minutes). </a:t>
            </a:r>
            <a:endParaRPr lang="en-US" sz="2000" dirty="0" smtClean="0">
              <a:latin typeface="Times New Roman" pitchFamily="18" charset="0"/>
              <a:cs typeface="Times New Roman" pitchFamily="18" charset="0"/>
            </a:endParaRPr>
          </a:p>
          <a:p>
            <a:pPr marL="457200" indent="-457200">
              <a:buFont typeface="+mj-lt"/>
              <a:buAutoNum type="arabicPeriod"/>
            </a:pPr>
            <a:r>
              <a:rPr lang="en-GB" sz="2000" dirty="0" smtClean="0">
                <a:latin typeface="Times New Roman" pitchFamily="18" charset="0"/>
                <a:cs typeface="Times New Roman" pitchFamily="18" charset="0"/>
              </a:rPr>
              <a:t>Soon after a commit occurs, the Continuous Integration server detects that changes have occurred in the version control repository, so the Continuous </a:t>
            </a:r>
            <a:r>
              <a:rPr lang="en-US" sz="20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Integration server retrieves the latest copy of the code from the repository and then executes a build script, which integrates the software. </a:t>
            </a:r>
            <a:endParaRPr lang="en-US" sz="2000" dirty="0" smtClean="0">
              <a:latin typeface="Times New Roman" pitchFamily="18" charset="0"/>
              <a:cs typeface="Times New Roman" pitchFamily="18" charset="0"/>
            </a:endParaRPr>
          </a:p>
          <a:p>
            <a:pPr marL="457200" indent="-457200">
              <a:buFont typeface="+mj-lt"/>
              <a:buAutoNum type="arabicPeriod"/>
            </a:pPr>
            <a:r>
              <a:rPr lang="en-GB" sz="2000" dirty="0" smtClean="0">
                <a:latin typeface="Times New Roman" pitchFamily="18" charset="0"/>
                <a:cs typeface="Times New Roman" pitchFamily="18" charset="0"/>
              </a:rPr>
              <a:t>The Continuous Integration server generates feedback by e-mailing build results to the specified project members. </a:t>
            </a:r>
            <a:endParaRPr lang="en-US" sz="2000" dirty="0" smtClean="0">
              <a:latin typeface="Times New Roman" pitchFamily="18" charset="0"/>
              <a:cs typeface="Times New Roman" pitchFamily="18" charset="0"/>
            </a:endParaRPr>
          </a:p>
          <a:p>
            <a:pPr marL="457200" indent="-457200">
              <a:buFont typeface="+mj-lt"/>
              <a:buAutoNum type="arabicPeriod"/>
            </a:pPr>
            <a:r>
              <a:rPr lang="en-GB" sz="2000" dirty="0" smtClean="0">
                <a:latin typeface="Times New Roman" pitchFamily="18" charset="0"/>
                <a:cs typeface="Times New Roman" pitchFamily="18" charset="0"/>
              </a:rPr>
              <a:t>Unit tests are then carried out if the build of that project passes. If the tests are successful, the code is ready to be deployed to either the staging or production server. </a:t>
            </a:r>
            <a:endParaRPr lang="en-US" sz="2000" dirty="0" smtClean="0">
              <a:latin typeface="Times New Roman" pitchFamily="18" charset="0"/>
              <a:cs typeface="Times New Roman" pitchFamily="18" charset="0"/>
            </a:endParaRPr>
          </a:p>
          <a:p>
            <a:pPr marL="457200" indent="-457200">
              <a:buFont typeface="+mj-lt"/>
              <a:buAutoNum type="arabicPeriod"/>
            </a:pPr>
            <a:r>
              <a:rPr lang="en-GB" sz="2000" dirty="0" smtClean="0">
                <a:latin typeface="Times New Roman" pitchFamily="18" charset="0"/>
                <a:cs typeface="Times New Roman" pitchFamily="18" charset="0"/>
              </a:rPr>
              <a:t>The Continuous Integration server continues to poll for changes in the version control repository and the whole process repeats. </a:t>
            </a:r>
          </a:p>
          <a:p>
            <a:pPr>
              <a:buNone/>
            </a:pPr>
            <a:endParaRPr lang="en-GB"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Continuous Integration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marL="273050" indent="-273050">
              <a:buNone/>
            </a:pPr>
            <a:r>
              <a:rPr lang="en-US" sz="2000" b="1" dirty="0" smtClean="0">
                <a:latin typeface="Times New Roman" pitchFamily="18" charset="0"/>
                <a:cs typeface="Times New Roman" pitchFamily="18" charset="0"/>
              </a:rPr>
              <a:t>continuous integration process  </a:t>
            </a:r>
            <a:r>
              <a:rPr lang="en-IN" sz="2000" b="1" dirty="0" smtClean="0">
                <a:latin typeface="Times New Roman" pitchFamily="18" charset="0"/>
                <a:cs typeface="Times New Roman" pitchFamily="18" charset="0"/>
              </a:rPr>
              <a:t>working: Steps:</a:t>
            </a:r>
            <a:endParaRPr lang="en-US" sz="2000" dirty="0" smtClean="0">
              <a:latin typeface="Times New Roman" pitchFamily="18" charset="0"/>
              <a:cs typeface="Times New Roman" pitchFamily="18" charset="0"/>
            </a:endParaRPr>
          </a:p>
          <a:p>
            <a:pPr marL="457200" indent="-457200">
              <a:buFont typeface="+mj-lt"/>
              <a:buAutoNum type="arabicPeriod"/>
            </a:pPr>
            <a:r>
              <a:rPr lang="en-GB" sz="2000" dirty="0" smtClean="0">
                <a:latin typeface="Times New Roman" pitchFamily="18" charset="0"/>
                <a:cs typeface="Times New Roman" pitchFamily="18" charset="0"/>
              </a:rPr>
              <a:t>First, a developer commits the code to the version control repository. Meanwhile, the Continuous Integration server on the integration build machine polls source code repository for changes (e.g., every few minutes). </a:t>
            </a:r>
            <a:endParaRPr lang="en-US" sz="2000" dirty="0" smtClean="0">
              <a:latin typeface="Times New Roman" pitchFamily="18" charset="0"/>
              <a:cs typeface="Times New Roman" pitchFamily="18" charset="0"/>
            </a:endParaRPr>
          </a:p>
          <a:p>
            <a:pPr marL="457200" indent="-457200">
              <a:buFont typeface="+mj-lt"/>
              <a:buAutoNum type="arabicPeriod"/>
            </a:pPr>
            <a:r>
              <a:rPr lang="en-GB" sz="2000" dirty="0" smtClean="0">
                <a:latin typeface="Times New Roman" pitchFamily="18" charset="0"/>
                <a:cs typeface="Times New Roman" pitchFamily="18" charset="0"/>
              </a:rPr>
              <a:t>Soon after a commit occurs, the Continuous Integration server detects that changes have occurred in the version control repository, so the Continuous </a:t>
            </a:r>
            <a:r>
              <a:rPr lang="en-US" sz="20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Integration server retrieves the latest copy of the code from the repository and then executes a build script, which integrates the software. </a:t>
            </a:r>
            <a:endParaRPr lang="en-US" sz="2000" dirty="0" smtClean="0">
              <a:latin typeface="Times New Roman" pitchFamily="18" charset="0"/>
              <a:cs typeface="Times New Roman" pitchFamily="18" charset="0"/>
            </a:endParaRPr>
          </a:p>
          <a:p>
            <a:pPr marL="457200" indent="-457200">
              <a:buFont typeface="+mj-lt"/>
              <a:buAutoNum type="arabicPeriod"/>
            </a:pPr>
            <a:r>
              <a:rPr lang="en-GB" sz="2000" dirty="0" smtClean="0">
                <a:latin typeface="Times New Roman" pitchFamily="18" charset="0"/>
                <a:cs typeface="Times New Roman" pitchFamily="18" charset="0"/>
              </a:rPr>
              <a:t>The Continuous Integration server generates feedback by e-mailing build results to the specified project members. </a:t>
            </a:r>
            <a:endParaRPr lang="en-US" sz="2000" dirty="0" smtClean="0">
              <a:latin typeface="Times New Roman" pitchFamily="18" charset="0"/>
              <a:cs typeface="Times New Roman" pitchFamily="18" charset="0"/>
            </a:endParaRPr>
          </a:p>
          <a:p>
            <a:pPr marL="457200" indent="-457200">
              <a:buFont typeface="+mj-lt"/>
              <a:buAutoNum type="arabicPeriod"/>
            </a:pPr>
            <a:r>
              <a:rPr lang="en-GB" sz="2000" dirty="0" smtClean="0">
                <a:latin typeface="Times New Roman" pitchFamily="18" charset="0"/>
                <a:cs typeface="Times New Roman" pitchFamily="18" charset="0"/>
              </a:rPr>
              <a:t>Unit tests are then carried out if the build of that project passes. If the tests are successful, the code is ready to be deployed to either the staging or production server. </a:t>
            </a:r>
            <a:endParaRPr lang="en-US" sz="2000" dirty="0" smtClean="0">
              <a:latin typeface="Times New Roman" pitchFamily="18" charset="0"/>
              <a:cs typeface="Times New Roman" pitchFamily="18" charset="0"/>
            </a:endParaRPr>
          </a:p>
          <a:p>
            <a:pPr marL="457200" indent="-457200">
              <a:buFont typeface="+mj-lt"/>
              <a:buAutoNum type="arabicPeriod"/>
            </a:pPr>
            <a:r>
              <a:rPr lang="en-GB" sz="2000" dirty="0" smtClean="0">
                <a:latin typeface="Times New Roman" pitchFamily="18" charset="0"/>
                <a:cs typeface="Times New Roman" pitchFamily="18" charset="0"/>
              </a:rPr>
              <a:t>The Continuous Integration server continues to poll for changes in the version control repository and the whole process repeats. </a:t>
            </a:r>
          </a:p>
          <a:p>
            <a:pPr>
              <a:buNone/>
            </a:pPr>
            <a:endParaRPr lang="en-GB"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Continuous Integration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marL="273050" indent="-273050"/>
            <a:r>
              <a:rPr lang="en-GB" sz="2000" dirty="0" smtClean="0"/>
              <a:t>Continuous Integration in </a:t>
            </a:r>
            <a:r>
              <a:rPr lang="en-GB" sz="2000" dirty="0" err="1" smtClean="0"/>
              <a:t>DevOps</a:t>
            </a:r>
            <a:r>
              <a:rPr lang="en-GB" sz="2000" dirty="0" smtClean="0"/>
              <a:t> is the process of automating the build and deploy phase through certain tools and best practices. Continuous Integration (CI) applies to all types of software projects such as developing websites, Mobile Applications, and </a:t>
            </a:r>
            <a:r>
              <a:rPr lang="en-GB" sz="2000" dirty="0" err="1" smtClean="0"/>
              <a:t>Microservices</a:t>
            </a:r>
            <a:r>
              <a:rPr lang="en-GB" sz="2000" dirty="0" smtClean="0"/>
              <a:t> based APIs. There are three major categories of tools associated with CI: Versioning tool, Build tool, and repositories for centralized </a:t>
            </a:r>
            <a:r>
              <a:rPr lang="en-GB" sz="2000" dirty="0" err="1" smtClean="0"/>
              <a:t>artifacts</a:t>
            </a:r>
            <a:r>
              <a:rPr lang="en-GB" sz="2000" dirty="0" smtClean="0"/>
              <a:t>. CI pipeline helps the developer to easily commit the code and helps for quality development.</a:t>
            </a:r>
          </a:p>
          <a:p>
            <a:pPr marL="273050" indent="-273050"/>
            <a:r>
              <a:rPr lang="en-GB" sz="2000" dirty="0" smtClean="0">
                <a:latin typeface="Times New Roman" pitchFamily="18" charset="0"/>
                <a:cs typeface="Times New Roman" pitchFamily="18" charset="0"/>
              </a:rPr>
              <a:t> </a:t>
            </a:r>
          </a:p>
        </p:txBody>
      </p:sp>
      <p:pic>
        <p:nvPicPr>
          <p:cNvPr id="2050" name="Picture 2"/>
          <p:cNvPicPr>
            <a:picLocks noChangeAspect="1" noChangeArrowheads="1"/>
          </p:cNvPicPr>
          <p:nvPr/>
        </p:nvPicPr>
        <p:blipFill>
          <a:blip r:embed="rId2" cstate="print"/>
          <a:srcRect/>
          <a:stretch>
            <a:fillRect/>
          </a:stretch>
        </p:blipFill>
        <p:spPr bwMode="auto">
          <a:xfrm>
            <a:off x="228600" y="2971800"/>
            <a:ext cx="8915400" cy="2562225"/>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a:buNone/>
            </a:pPr>
            <a:r>
              <a:rPr lang="en-GB" sz="2000" b="1" dirty="0" smtClean="0">
                <a:latin typeface="Times New Roman" pitchFamily="18" charset="0"/>
                <a:cs typeface="Times New Roman" pitchFamily="18" charset="0"/>
              </a:rPr>
              <a:t>Projects best fit for </a:t>
            </a:r>
            <a:r>
              <a:rPr lang="en-GB" sz="2000" b="1" dirty="0" err="1" smtClean="0">
                <a:latin typeface="Times New Roman" pitchFamily="18" charset="0"/>
                <a:cs typeface="Times New Roman" pitchFamily="18" charset="0"/>
              </a:rPr>
              <a:t>WaterFall</a:t>
            </a:r>
            <a:r>
              <a:rPr lang="en-GB" sz="2000" b="1" dirty="0" smtClean="0">
                <a:latin typeface="Times New Roman" pitchFamily="18" charset="0"/>
                <a:cs typeface="Times New Roman" pitchFamily="18" charset="0"/>
              </a:rPr>
              <a:t> Model:</a:t>
            </a:r>
          </a:p>
          <a:p>
            <a:r>
              <a:rPr lang="en-GB" sz="2000" dirty="0" smtClean="0">
                <a:latin typeface="Times New Roman" pitchFamily="18" charset="0"/>
                <a:cs typeface="Times New Roman" pitchFamily="18" charset="0"/>
              </a:rPr>
              <a:t>Requirements are clear</a:t>
            </a:r>
          </a:p>
          <a:p>
            <a:r>
              <a:rPr lang="en-GB" sz="2000" dirty="0" smtClean="0">
                <a:latin typeface="Times New Roman" pitchFamily="18" charset="0"/>
                <a:cs typeface="Times New Roman" pitchFamily="18" charset="0"/>
              </a:rPr>
              <a:t>Technology used is not dynamic</a:t>
            </a:r>
          </a:p>
          <a:p>
            <a:r>
              <a:rPr lang="en-GB" sz="2000" dirty="0" smtClean="0">
                <a:latin typeface="Times New Roman" pitchFamily="18" charset="0"/>
                <a:cs typeface="Times New Roman" pitchFamily="18" charset="0"/>
              </a:rPr>
              <a:t>Project is short</a:t>
            </a:r>
          </a:p>
          <a:p>
            <a:pPr>
              <a:buNone/>
            </a:pPr>
            <a:r>
              <a:rPr lang="en-GB" sz="2000" b="1" dirty="0" smtClean="0">
                <a:latin typeface="Times New Roman" pitchFamily="18" charset="0"/>
                <a:cs typeface="Times New Roman" pitchFamily="18" charset="0"/>
              </a:rPr>
              <a:t>Advantages of </a:t>
            </a:r>
            <a:r>
              <a:rPr lang="en-GB" sz="2000" b="1" dirty="0" err="1" smtClean="0">
                <a:latin typeface="Times New Roman" pitchFamily="18" charset="0"/>
                <a:cs typeface="Times New Roman" pitchFamily="18" charset="0"/>
              </a:rPr>
              <a:t>WaterFall</a:t>
            </a:r>
            <a:r>
              <a:rPr lang="en-GB" sz="2000" b="1" dirty="0" smtClean="0">
                <a:latin typeface="Times New Roman" pitchFamily="18" charset="0"/>
                <a:cs typeface="Times New Roman" pitchFamily="18" charset="0"/>
              </a:rPr>
              <a:t> Model:</a:t>
            </a:r>
          </a:p>
          <a:p>
            <a:r>
              <a:rPr lang="en-GB" sz="2000" dirty="0" smtClean="0">
                <a:latin typeface="Times New Roman" pitchFamily="18" charset="0"/>
                <a:cs typeface="Times New Roman" pitchFamily="18" charset="0"/>
              </a:rPr>
              <a:t>Model is simple &amp; easy to understand</a:t>
            </a:r>
          </a:p>
          <a:p>
            <a:r>
              <a:rPr lang="en-GB" sz="2000" dirty="0" smtClean="0">
                <a:latin typeface="Times New Roman" pitchFamily="18" charset="0"/>
                <a:cs typeface="Times New Roman" pitchFamily="18" charset="0"/>
              </a:rPr>
              <a:t>Clear defined milestones &amp; deadlines</a:t>
            </a:r>
          </a:p>
          <a:p>
            <a:r>
              <a:rPr lang="en-GB" sz="2000" dirty="0" smtClean="0">
                <a:latin typeface="Times New Roman" pitchFamily="18" charset="0"/>
                <a:cs typeface="Times New Roman" pitchFamily="18" charset="0"/>
              </a:rPr>
              <a:t>Properly documented , hence team is focused towards one common goal</a:t>
            </a:r>
          </a:p>
          <a:p>
            <a:r>
              <a:rPr lang="en-GB" sz="2000" dirty="0" smtClean="0">
                <a:latin typeface="Times New Roman" pitchFamily="18" charset="0"/>
                <a:cs typeface="Times New Roman" pitchFamily="18" charset="0"/>
              </a:rPr>
              <a:t>Clearly defined stages</a:t>
            </a:r>
          </a:p>
          <a:p>
            <a:r>
              <a:rPr lang="en-GB" sz="2000" dirty="0" smtClean="0">
                <a:latin typeface="Times New Roman" pitchFamily="18" charset="0"/>
                <a:cs typeface="Times New Roman" pitchFamily="18" charset="0"/>
              </a:rPr>
              <a:t>Easy to arrange tasks</a:t>
            </a:r>
          </a:p>
          <a:p>
            <a:pPr>
              <a:buNone/>
            </a:pPr>
            <a:r>
              <a:rPr lang="en-GB" sz="2000" b="1" dirty="0" smtClean="0">
                <a:latin typeface="Times New Roman" pitchFamily="18" charset="0"/>
                <a:cs typeface="Times New Roman" pitchFamily="18" charset="0"/>
              </a:rPr>
              <a:t>Disadvantages of </a:t>
            </a:r>
            <a:r>
              <a:rPr lang="en-GB" sz="2000" b="1" dirty="0" err="1" smtClean="0">
                <a:latin typeface="Times New Roman" pitchFamily="18" charset="0"/>
                <a:cs typeface="Times New Roman" pitchFamily="18" charset="0"/>
              </a:rPr>
              <a:t>WaterFall</a:t>
            </a:r>
            <a:r>
              <a:rPr lang="en-GB" sz="2000" b="1" dirty="0" smtClean="0">
                <a:latin typeface="Times New Roman" pitchFamily="18" charset="0"/>
                <a:cs typeface="Times New Roman" pitchFamily="18" charset="0"/>
              </a:rPr>
              <a:t> Model:</a:t>
            </a:r>
          </a:p>
          <a:p>
            <a:r>
              <a:rPr lang="en-GB" sz="2000" dirty="0" smtClean="0">
                <a:latin typeface="Times New Roman" pitchFamily="18" charset="0"/>
                <a:cs typeface="Times New Roman" pitchFamily="18" charset="0"/>
              </a:rPr>
              <a:t>No working software is made till end of life cycle</a:t>
            </a:r>
          </a:p>
          <a:p>
            <a:r>
              <a:rPr lang="en-GB" sz="2000" dirty="0" smtClean="0">
                <a:latin typeface="Times New Roman" pitchFamily="18" charset="0"/>
                <a:cs typeface="Times New Roman" pitchFamily="18" charset="0"/>
              </a:rPr>
              <a:t>Client feedback is not taken at any stage.</a:t>
            </a:r>
          </a:p>
          <a:p>
            <a:r>
              <a:rPr lang="en-GB" sz="2000" dirty="0" smtClean="0">
                <a:latin typeface="Times New Roman" pitchFamily="18" charset="0"/>
                <a:cs typeface="Times New Roman" pitchFamily="18" charset="0"/>
              </a:rPr>
              <a:t>Not good fit for changing project requirements</a:t>
            </a:r>
          </a:p>
          <a:p>
            <a:r>
              <a:rPr lang="en-GB" sz="2000" dirty="0" smtClean="0">
                <a:latin typeface="Times New Roman" pitchFamily="18" charset="0"/>
                <a:cs typeface="Times New Roman" pitchFamily="18" charset="0"/>
              </a:rPr>
              <a:t>Not suitable for OOPs &amp; long-on going projects</a:t>
            </a:r>
          </a:p>
          <a:p>
            <a:r>
              <a:rPr lang="en-GB" sz="2000" dirty="0" smtClean="0">
                <a:latin typeface="Times New Roman" pitchFamily="18" charset="0"/>
                <a:cs typeface="Times New Roman" pitchFamily="18" charset="0"/>
              </a:rPr>
              <a:t>Difficult to track progress within a stage</a:t>
            </a:r>
          </a:p>
          <a:p>
            <a:r>
              <a:rPr lang="en-GB" sz="2000" dirty="0" smtClean="0">
                <a:latin typeface="Times New Roman" pitchFamily="18" charset="0"/>
                <a:cs typeface="Times New Roman" pitchFamily="18" charset="0"/>
              </a:rPr>
              <a:t>Includes high amount of risk &amp; uncertainty</a:t>
            </a: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Continuous Integration </a:t>
            </a:r>
            <a:endParaRPr lang="en-US" sz="2800" b="1" dirty="0">
              <a:solidFill>
                <a:srgbClr val="C00000"/>
              </a:solidFill>
              <a:latin typeface="Times New Roman" pitchFamily="18" charset="0"/>
              <a:cs typeface="Times New Roman" pitchFamily="18" charset="0"/>
            </a:endParaRPr>
          </a:p>
        </p:txBody>
      </p:sp>
      <p:sp>
        <p:nvSpPr>
          <p:cNvPr id="7" name="Content Placeholder 6"/>
          <p:cNvSpPr>
            <a:spLocks noGrp="1"/>
          </p:cNvSpPr>
          <p:nvPr>
            <p:ph idx="1"/>
          </p:nvPr>
        </p:nvSpPr>
        <p:spPr>
          <a:xfrm>
            <a:off x="0" y="533400"/>
            <a:ext cx="9144000" cy="5592763"/>
          </a:xfrm>
        </p:spPr>
        <p:txBody>
          <a:bodyPr>
            <a:normAutofit/>
          </a:bodyPr>
          <a:lstStyle/>
          <a:p>
            <a:pPr>
              <a:buNone/>
            </a:pPr>
            <a:r>
              <a:rPr lang="en-IN" sz="2000" dirty="0" smtClean="0">
                <a:latin typeface="Times New Roman" pitchFamily="18" charset="0"/>
                <a:cs typeface="Times New Roman" pitchFamily="18" charset="0"/>
              </a:rPr>
              <a:t>Advantages:</a:t>
            </a:r>
          </a:p>
          <a:p>
            <a:pPr>
              <a:buNone/>
            </a:pPr>
            <a:r>
              <a:rPr lang="en-GB" sz="2000" dirty="0" smtClean="0">
                <a:solidFill>
                  <a:srgbClr val="FF0000"/>
                </a:solidFill>
                <a:latin typeface="Times New Roman" pitchFamily="18" charset="0"/>
                <a:cs typeface="Times New Roman" pitchFamily="18" charset="0"/>
              </a:rPr>
              <a:t>1. Improve Developer Productivity:</a:t>
            </a:r>
          </a:p>
          <a:p>
            <a:r>
              <a:rPr lang="en-GB" sz="2000" dirty="0" smtClean="0">
                <a:latin typeface="Times New Roman" pitchFamily="18" charset="0"/>
                <a:cs typeface="Times New Roman" pitchFamily="18" charset="0"/>
              </a:rPr>
              <a:t>Continuous integration helps your team be more productive by freeing developers from manual tasks and encouraging </a:t>
            </a:r>
            <a:r>
              <a:rPr lang="en-GB" sz="2000" dirty="0" err="1" smtClean="0">
                <a:latin typeface="Times New Roman" pitchFamily="18" charset="0"/>
                <a:cs typeface="Times New Roman" pitchFamily="18" charset="0"/>
              </a:rPr>
              <a:t>behaviors</a:t>
            </a:r>
            <a:r>
              <a:rPr lang="en-GB" sz="2000" dirty="0" smtClean="0">
                <a:latin typeface="Times New Roman" pitchFamily="18" charset="0"/>
                <a:cs typeface="Times New Roman" pitchFamily="18" charset="0"/>
              </a:rPr>
              <a:t> that help reduce the number of errors and bugs released to customers.</a:t>
            </a:r>
          </a:p>
          <a:p>
            <a:pPr>
              <a:buNone/>
            </a:pPr>
            <a:r>
              <a:rPr lang="en-GB" sz="2000" dirty="0" smtClean="0"/>
              <a:t>2. </a:t>
            </a:r>
            <a:r>
              <a:rPr lang="en-GB" sz="2000" dirty="0" smtClean="0">
                <a:solidFill>
                  <a:srgbClr val="FF0000"/>
                </a:solidFill>
                <a:latin typeface="Times New Roman" pitchFamily="18" charset="0"/>
                <a:cs typeface="Times New Roman" pitchFamily="18" charset="0"/>
              </a:rPr>
              <a:t>Find and Address Bugs Quicker</a:t>
            </a:r>
          </a:p>
          <a:p>
            <a:pPr>
              <a:buNone/>
            </a:pPr>
            <a:r>
              <a:rPr lang="en-GB" sz="2000" dirty="0" smtClean="0"/>
              <a:t>	</a:t>
            </a:r>
            <a:r>
              <a:rPr lang="en-GB" sz="2000" dirty="0" err="1" smtClean="0"/>
              <a:t>ith</a:t>
            </a:r>
            <a:r>
              <a:rPr lang="en-GB" sz="2000" dirty="0" smtClean="0"/>
              <a:t> more frequent testing, your team can discover and address bugs earlier before they grow into larger problems later.</a:t>
            </a:r>
            <a:endParaRPr lang="en-GB" sz="2000" dirty="0" smtClean="0">
              <a:latin typeface="Times New Roman" pitchFamily="18" charset="0"/>
              <a:cs typeface="Times New Roman" pitchFamily="18" charset="0"/>
            </a:endParaRPr>
          </a:p>
          <a:p>
            <a:pPr>
              <a:buNone/>
            </a:pPr>
            <a:r>
              <a:rPr lang="en-IN" sz="2000" dirty="0" smtClean="0">
                <a:solidFill>
                  <a:srgbClr val="FF0000"/>
                </a:solidFill>
                <a:latin typeface="Times New Roman" pitchFamily="18" charset="0"/>
                <a:cs typeface="Times New Roman" pitchFamily="18" charset="0"/>
              </a:rPr>
              <a:t>. </a:t>
            </a:r>
            <a:r>
              <a:rPr lang="en-GB" sz="2000" dirty="0" smtClean="0">
                <a:solidFill>
                  <a:srgbClr val="FF0000"/>
                </a:solidFill>
                <a:latin typeface="Times New Roman" pitchFamily="18" charset="0"/>
                <a:cs typeface="Times New Roman" pitchFamily="18" charset="0"/>
              </a:rPr>
              <a:t>Deliver Updates Faster</a:t>
            </a:r>
          </a:p>
          <a:p>
            <a:r>
              <a:rPr lang="en-GB" sz="2000" dirty="0" smtClean="0"/>
              <a:t>Continuous integration helps your team deliver updates to their customers faster and more frequently.</a:t>
            </a:r>
          </a:p>
          <a:p>
            <a:pPr>
              <a:buNone/>
            </a:pPr>
            <a:r>
              <a:rPr lang="en-IN" sz="2000" b="1" dirty="0" smtClean="0">
                <a:solidFill>
                  <a:srgbClr val="FF0000"/>
                </a:solidFill>
                <a:latin typeface="Times New Roman" pitchFamily="18" charset="0"/>
                <a:cs typeface="Times New Roman" pitchFamily="18" charset="0"/>
              </a:rPr>
              <a:t>CI Tools:</a:t>
            </a:r>
          </a:p>
          <a:p>
            <a:pPr>
              <a:buNone/>
            </a:pPr>
            <a:endParaRPr lang="en-US" sz="2000" dirty="0" smtClean="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Continuous Integration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marL="273050" indent="-273050">
              <a:buNone/>
            </a:pPr>
            <a:r>
              <a:rPr lang="en-IN" sz="2000" b="1" dirty="0" smtClean="0">
                <a:latin typeface="Times New Roman" pitchFamily="18" charset="0"/>
                <a:cs typeface="Times New Roman" pitchFamily="18" charset="0"/>
              </a:rPr>
              <a:t>  </a:t>
            </a: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752600" y="609600"/>
            <a:ext cx="4737308" cy="4724400"/>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6" name="Striped Right Arrow 5"/>
          <p:cNvSpPr/>
          <p:nvPr/>
        </p:nvSpPr>
        <p:spPr>
          <a:xfrm rot="5400000">
            <a:off x="7353300" y="5067300"/>
            <a:ext cx="1828800" cy="1295400"/>
          </a:xfrm>
          <a:prstGeom prst="striped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1828800"/>
            <a:ext cx="9144000" cy="2133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000" dirty="0" smtClean="0">
              <a:solidFill>
                <a:schemeClr val="tx1"/>
              </a:solidFill>
              <a:latin typeface="Times New Roman" pitchFamily="18" charset="0"/>
              <a:cs typeface="Times New Roman" pitchFamily="18" charset="0"/>
            </a:endParaRPr>
          </a:p>
          <a:p>
            <a:r>
              <a:rPr lang="en-IN" sz="2000" b="1" dirty="0" err="1" smtClean="0">
                <a:solidFill>
                  <a:schemeClr val="tx1"/>
                </a:solidFill>
                <a:latin typeface="Times New Roman" pitchFamily="18" charset="0"/>
                <a:cs typeface="Times New Roman" pitchFamily="18" charset="0"/>
              </a:rPr>
              <a:t>Devops</a:t>
            </a:r>
            <a:r>
              <a:rPr lang="en-IN" sz="2000" b="1" dirty="0" smtClean="0">
                <a:solidFill>
                  <a:schemeClr val="tx1"/>
                </a:solidFill>
                <a:latin typeface="Times New Roman" pitchFamily="18" charset="0"/>
                <a:cs typeface="Times New Roman" pitchFamily="18" charset="0"/>
              </a:rPr>
              <a:t> stages : continuous delivery, continuous deployment, continuous monitoring.</a:t>
            </a:r>
          </a:p>
          <a:p>
            <a:r>
              <a:rPr lang="en-IN" sz="2000" b="1" dirty="0" smtClean="0">
                <a:solidFill>
                  <a:schemeClr val="tx1"/>
                </a:solidFill>
                <a:latin typeface="Times New Roman" pitchFamily="18" charset="0"/>
                <a:cs typeface="Times New Roman" pitchFamily="18" charset="0"/>
                <a:hlinkClick r:id="rId2"/>
              </a:rPr>
              <a:t>https://www.flagship.io/glossary/continuous-deployment/</a:t>
            </a:r>
            <a:endParaRPr lang="en-IN" sz="2000" b="1" dirty="0" smtClean="0">
              <a:solidFill>
                <a:schemeClr val="tx1"/>
              </a:solidFill>
              <a:latin typeface="Times New Roman" pitchFamily="18" charset="0"/>
              <a:cs typeface="Times New Roman" pitchFamily="18" charset="0"/>
            </a:endParaRPr>
          </a:p>
          <a:p>
            <a:r>
              <a:rPr lang="en-IN" sz="2000" b="1" dirty="0" smtClean="0">
                <a:solidFill>
                  <a:schemeClr val="tx1"/>
                </a:solidFill>
                <a:latin typeface="Times New Roman" pitchFamily="18" charset="0"/>
                <a:cs typeface="Times New Roman" pitchFamily="18" charset="0"/>
                <a:hlinkClick r:id="rId3"/>
              </a:rPr>
              <a:t>https://devopedia.org/continuous-delivery</a:t>
            </a:r>
            <a:r>
              <a:rPr lang="en-IN" sz="2000" b="1" dirty="0" smtClean="0">
                <a:solidFill>
                  <a:schemeClr val="tx1"/>
                </a:solidFill>
                <a:latin typeface="Times New Roman" pitchFamily="18" charset="0"/>
                <a:cs typeface="Times New Roman" pitchFamily="18" charset="0"/>
              </a:rPr>
              <a:t>	</a:t>
            </a:r>
          </a:p>
          <a:p>
            <a:r>
              <a:rPr lang="en-IN" sz="2000" b="1" dirty="0" smtClean="0">
                <a:solidFill>
                  <a:schemeClr val="tx1"/>
                </a:solidFill>
                <a:latin typeface="Times New Roman" pitchFamily="18" charset="0"/>
                <a:cs typeface="Times New Roman" pitchFamily="18" charset="0"/>
                <a:hlinkClick r:id="rId4"/>
              </a:rPr>
              <a:t>https://www.headspin.io/blog/what-is-continuous-monitoring-in-devops</a:t>
            </a:r>
            <a:r>
              <a:rPr lang="en-IN" sz="2000" b="1" dirty="0" smtClean="0">
                <a:solidFill>
                  <a:schemeClr val="tx1"/>
                </a:solidFill>
                <a:latin typeface="Times New Roman" pitchFamily="18" charset="0"/>
                <a:cs typeface="Times New Roman" pitchFamily="18" charset="0"/>
              </a:rPr>
              <a:t>	</a:t>
            </a:r>
          </a:p>
          <a:p>
            <a:endParaRPr lang="en-IN" sz="2000" b="1" dirty="0" smtClean="0">
              <a:solidFill>
                <a:schemeClr val="tx1"/>
              </a:solidFill>
              <a:latin typeface="Times New Roman" pitchFamily="18" charset="0"/>
              <a:cs typeface="Times New Roman" pitchFamily="18" charset="0"/>
            </a:endParaRPr>
          </a:p>
          <a:p>
            <a:pPr algn="ctr"/>
            <a:endParaRPr lang="en-US" sz="3800" b="1" dirty="0">
              <a:solidFill>
                <a:srgbClr val="FF0000"/>
              </a:solidFill>
            </a:endParaRPr>
          </a:p>
        </p:txBody>
      </p:sp>
    </p:spTree>
    <p:extLst>
      <p:ext uri="{BB962C8B-B14F-4D97-AF65-F5344CB8AC3E}">
        <p14:creationId xmlns="" xmlns:p14="http://schemas.microsoft.com/office/powerpoint/2010/main" val="22929983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Continuous Delivery</a:t>
            </a:r>
            <a:endParaRPr lang="en-US" sz="2000" b="1" dirty="0">
              <a:solidFill>
                <a:srgbClr val="C00000"/>
              </a:solidFill>
              <a:latin typeface="Times New Roman" pitchFamily="18" charset="0"/>
              <a:cs typeface="Times New Roman" pitchFamily="18" charset="0"/>
            </a:endParaRPr>
          </a:p>
        </p:txBody>
      </p:sp>
      <p:sp>
        <p:nvSpPr>
          <p:cNvPr id="6" name="Content Placeholder 5"/>
          <p:cNvSpPr>
            <a:spLocks noGrp="1"/>
          </p:cNvSpPr>
          <p:nvPr>
            <p:ph idx="1"/>
          </p:nvPr>
        </p:nvSpPr>
        <p:spPr>
          <a:xfrm>
            <a:off x="0" y="457200"/>
            <a:ext cx="9144000" cy="5668963"/>
          </a:xfrm>
        </p:spPr>
        <p:txBody>
          <a:bodyPr>
            <a:normAutofit fontScale="47500" lnSpcReduction="20000"/>
          </a:bodyPr>
          <a:lstStyle/>
          <a:p>
            <a:r>
              <a:rPr lang="en-GB" sz="2900" dirty="0" smtClean="0"/>
              <a:t>Continuous Delivery (CD) goes one step further from Continuous Integration (CI). It ensures that every code change is tested and ready for the production environment, after a successful build. CI ensures every code is committed to the main code repository whereas CD ensures the system is in an executable state at all times, after changes to code.  </a:t>
            </a:r>
          </a:p>
          <a:p>
            <a:r>
              <a:rPr lang="en-GB" sz="2900" dirty="0" smtClean="0"/>
              <a:t>The automation of methods to safely deliver changes into production is known as Continuous Delivery.  </a:t>
            </a:r>
          </a:p>
          <a:p>
            <a:endParaRPr lang="en-GB" sz="2900" dirty="0" smtClean="0"/>
          </a:p>
          <a:p>
            <a:endParaRPr lang="en-GB" sz="2900" dirty="0" smtClean="0"/>
          </a:p>
          <a:p>
            <a:endParaRPr lang="en-GB" sz="2900" dirty="0" smtClean="0"/>
          </a:p>
          <a:p>
            <a:endParaRPr lang="en-GB" sz="2900" dirty="0" smtClean="0"/>
          </a:p>
          <a:p>
            <a:endParaRPr lang="en-GB" sz="2900" dirty="0" smtClean="0"/>
          </a:p>
          <a:p>
            <a:endParaRPr lang="en-GB" sz="2900" dirty="0" smtClean="0"/>
          </a:p>
          <a:p>
            <a:endParaRPr lang="en-GB" sz="2900" dirty="0" smtClean="0"/>
          </a:p>
          <a:p>
            <a:endParaRPr lang="en-GB" sz="2900" dirty="0" smtClean="0"/>
          </a:p>
          <a:p>
            <a:endParaRPr lang="en-GB" sz="2900" dirty="0" smtClean="0"/>
          </a:p>
          <a:p>
            <a:endParaRPr lang="en-GB" sz="2900" dirty="0" smtClean="0"/>
          </a:p>
          <a:p>
            <a:endParaRPr lang="en-GB" sz="2900" dirty="0" smtClean="0"/>
          </a:p>
          <a:p>
            <a:endParaRPr lang="en-GB" sz="2900" dirty="0" smtClean="0"/>
          </a:p>
          <a:p>
            <a:endParaRPr lang="en-GB" sz="2900" dirty="0" smtClean="0"/>
          </a:p>
          <a:p>
            <a:r>
              <a:rPr lang="en-GB" sz="2900" dirty="0" smtClean="0"/>
              <a:t>Continuous Delivery can work only if Continuous Integration is in place. It involves running extensive regression, UI, and performance tests to ensure that the code is production-ready. It's applicable to both bug fixes and new feature releases</a:t>
            </a:r>
          </a:p>
          <a:p>
            <a:endParaRPr lang="en-GB" sz="2900" dirty="0" smtClean="0"/>
          </a:p>
          <a:p>
            <a:endParaRPr lang="en-GB" sz="2000" dirty="0" smtClean="0"/>
          </a:p>
          <a:p>
            <a:endParaRPr lang="en-GB" sz="2000" dirty="0" smtClean="0"/>
          </a:p>
          <a:p>
            <a:endParaRPr lang="en-GB" sz="2000" dirty="0" smtClean="0"/>
          </a:p>
          <a:p>
            <a:r>
              <a:rPr lang="en-IN" sz="2000" dirty="0" smtClean="0"/>
              <a:t>  </a:t>
            </a:r>
            <a:endParaRPr lang="en-US" sz="2000" dirty="0"/>
          </a:p>
        </p:txBody>
      </p:sp>
      <p:pic>
        <p:nvPicPr>
          <p:cNvPr id="2053" name="Picture 5"/>
          <p:cNvPicPr>
            <a:picLocks noChangeAspect="1" noChangeArrowheads="1"/>
          </p:cNvPicPr>
          <p:nvPr/>
        </p:nvPicPr>
        <p:blipFill>
          <a:blip r:embed="rId2" cstate="print"/>
          <a:srcRect/>
          <a:stretch>
            <a:fillRect/>
          </a:stretch>
        </p:blipFill>
        <p:spPr bwMode="auto">
          <a:xfrm>
            <a:off x="533400" y="1600200"/>
            <a:ext cx="7620000" cy="2135542"/>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benefits of Continuous Delivery</a:t>
            </a:r>
            <a:endParaRPr lang="en-US" sz="2000" b="1" dirty="0">
              <a:solidFill>
                <a:srgbClr val="C00000"/>
              </a:solidFill>
              <a:latin typeface="Times New Roman" pitchFamily="18" charset="0"/>
              <a:cs typeface="Times New Roman" pitchFamily="18" charset="0"/>
            </a:endParaRPr>
          </a:p>
        </p:txBody>
      </p:sp>
      <p:sp>
        <p:nvSpPr>
          <p:cNvPr id="6" name="Content Placeholder 5"/>
          <p:cNvSpPr>
            <a:spLocks noGrp="1"/>
          </p:cNvSpPr>
          <p:nvPr>
            <p:ph idx="1"/>
          </p:nvPr>
        </p:nvSpPr>
        <p:spPr>
          <a:xfrm>
            <a:off x="0" y="457200"/>
            <a:ext cx="9144000" cy="5668963"/>
          </a:xfrm>
        </p:spPr>
        <p:txBody>
          <a:bodyPr>
            <a:noAutofit/>
          </a:bodyPr>
          <a:lstStyle/>
          <a:p>
            <a:r>
              <a:rPr lang="en-GB" sz="2000" dirty="0" smtClean="0">
                <a:latin typeface="Times New Roman" pitchFamily="18" charset="0"/>
                <a:cs typeface="Times New Roman" pitchFamily="18" charset="0"/>
              </a:rPr>
              <a:t> </a:t>
            </a:r>
            <a:r>
              <a:rPr lang="en-GB" sz="2000" b="1" dirty="0" smtClean="0">
                <a:latin typeface="Times New Roman" pitchFamily="18" charset="0"/>
                <a:cs typeface="Times New Roman" pitchFamily="18" charset="0"/>
              </a:rPr>
              <a:t>Smaller maintenance and support teams: </a:t>
            </a:r>
            <a:r>
              <a:rPr lang="en-GB" sz="2000" dirty="0" smtClean="0">
                <a:latin typeface="Times New Roman" pitchFamily="18" charset="0"/>
                <a:cs typeface="Times New Roman" pitchFamily="18" charset="0"/>
              </a:rPr>
              <a:t>Apart from developers, product teams generally maintain several parallel maintenance teams. In the traditional model, each team consisting of build/integration/test members is dedicated to a release version. However, in the automated CD process, these tasks happen without human intervention without compromising product quality.</a:t>
            </a:r>
          </a:p>
          <a:p>
            <a:r>
              <a:rPr lang="en-GB" sz="2000" b="1" dirty="0" smtClean="0">
                <a:latin typeface="Times New Roman" pitchFamily="18" charset="0"/>
                <a:cs typeface="Times New Roman" pitchFamily="18" charset="0"/>
              </a:rPr>
              <a:t>Reducing risk of failure for customer releases:</a:t>
            </a:r>
            <a:r>
              <a:rPr lang="en-GB" sz="2000" dirty="0" smtClean="0">
                <a:latin typeface="Times New Roman" pitchFamily="18" charset="0"/>
                <a:cs typeface="Times New Roman" pitchFamily="18" charset="0"/>
              </a:rPr>
              <a:t> CD aims to make production changes safe and routine. Deploying to production becomes a boring non-event that can be performed as often as needed. Since the magnitude of code change in each release is very small, risk of failure is also minimised.</a:t>
            </a:r>
          </a:p>
          <a:p>
            <a:r>
              <a:rPr lang="en-GB" sz="2000" b="1" dirty="0" smtClean="0">
                <a:latin typeface="Times New Roman" pitchFamily="18" charset="0"/>
                <a:cs typeface="Times New Roman" pitchFamily="18" charset="0"/>
              </a:rPr>
              <a:t>Enforces process discipline in the team: </a:t>
            </a:r>
            <a:r>
              <a:rPr lang="en-GB" sz="2000" dirty="0" smtClean="0">
                <a:latin typeface="Times New Roman" pitchFamily="18" charset="0"/>
                <a:cs typeface="Times New Roman" pitchFamily="18" charset="0"/>
              </a:rPr>
              <a:t>Since code is always meant to be production ready, team members are constantly tuning their code, refactoring, reviewing, automating repetitive build tasks, reworking test scripts and getting feature-related documentation done without any delays.</a:t>
            </a: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Continuous Delivery process</a:t>
            </a:r>
            <a:endParaRPr lang="en-US" sz="2000" b="1" dirty="0">
              <a:solidFill>
                <a:srgbClr val="C00000"/>
              </a:solidFill>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40190" y="457200"/>
            <a:ext cx="9063619" cy="5668963"/>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CHALLENGES of Continuous Delivery</a:t>
            </a:r>
            <a:endParaRPr lang="en-US" sz="2000" b="1" dirty="0">
              <a:solidFill>
                <a:srgbClr val="C00000"/>
              </a:solidFill>
              <a:latin typeface="Times New Roman" pitchFamily="18" charset="0"/>
              <a:cs typeface="Times New Roman" pitchFamily="18" charset="0"/>
            </a:endParaRPr>
          </a:p>
        </p:txBody>
      </p:sp>
      <p:sp>
        <p:nvSpPr>
          <p:cNvPr id="6" name="Content Placeholder 5"/>
          <p:cNvSpPr>
            <a:spLocks noGrp="1"/>
          </p:cNvSpPr>
          <p:nvPr>
            <p:ph idx="1"/>
          </p:nvPr>
        </p:nvSpPr>
        <p:spPr>
          <a:xfrm>
            <a:off x="0" y="457200"/>
            <a:ext cx="9144000" cy="5668963"/>
          </a:xfrm>
        </p:spPr>
        <p:txBody>
          <a:bodyPr>
            <a:noAutofit/>
          </a:bodyPr>
          <a:lstStyle/>
          <a:p>
            <a:r>
              <a:rPr lang="en-GB" sz="2000" b="1" dirty="0" smtClean="0">
                <a:latin typeface="Times New Roman" pitchFamily="18" charset="0"/>
                <a:cs typeface="Times New Roman" pitchFamily="18" charset="0"/>
              </a:rPr>
              <a:t>Open-ended research projects: </a:t>
            </a:r>
            <a:r>
              <a:rPr lang="en-GB" sz="2000" dirty="0" smtClean="0">
                <a:latin typeface="Times New Roman" pitchFamily="18" charset="0"/>
                <a:cs typeface="Times New Roman" pitchFamily="18" charset="0"/>
              </a:rPr>
              <a:t>Since such projects generally deal with new, experimental technologies that may not have a customer identified yet, production code is not meant for customer deployment. Team might still implement Continuous Integration, but may not have a system testing environment yet. CD can be done later in such cases.</a:t>
            </a:r>
          </a:p>
          <a:p>
            <a:r>
              <a:rPr lang="en-GB" sz="2000" b="1" dirty="0" smtClean="0">
                <a:latin typeface="Times New Roman" pitchFamily="18" charset="0"/>
                <a:cs typeface="Times New Roman" pitchFamily="18" charset="0"/>
              </a:rPr>
              <a:t>Large legacy projects with low test automation: </a:t>
            </a:r>
            <a:r>
              <a:rPr lang="en-GB" sz="2000" dirty="0" smtClean="0">
                <a:latin typeface="Times New Roman" pitchFamily="18" charset="0"/>
                <a:cs typeface="Times New Roman" pitchFamily="18" charset="0"/>
              </a:rPr>
              <a:t>Projects with high level of manual interventions (approval hierarchies, security checklists) built into their system and processes will find it difficult to migrate to the CD paradigm.</a:t>
            </a:r>
          </a:p>
          <a:p>
            <a:r>
              <a:rPr lang="en-GB" sz="2000" b="1" dirty="0" smtClean="0">
                <a:latin typeface="Times New Roman" pitchFamily="18" charset="0"/>
                <a:cs typeface="Times New Roman" pitchFamily="18" charset="0"/>
              </a:rPr>
              <a:t>System architecture limitations: </a:t>
            </a:r>
            <a:r>
              <a:rPr lang="en-GB" sz="2000" dirty="0" smtClean="0">
                <a:latin typeface="Times New Roman" pitchFamily="18" charset="0"/>
                <a:cs typeface="Times New Roman" pitchFamily="18" charset="0"/>
              </a:rPr>
              <a:t>Large monolithic architectures are difficult to automate, scale or debug. In contrast, products with modular and scalable architecture are conducive to CD. Impacted functions are easy to localise and manage every time there's a code update. </a:t>
            </a:r>
            <a:r>
              <a:rPr lang="en-GB" sz="2000" dirty="0" err="1" smtClean="0">
                <a:latin typeface="Times New Roman" pitchFamily="18" charset="0"/>
                <a:cs typeface="Times New Roman" pitchFamily="18" charset="0"/>
              </a:rPr>
              <a:t>Microservices</a:t>
            </a:r>
            <a:r>
              <a:rPr lang="en-GB" sz="2000" dirty="0" smtClean="0">
                <a:latin typeface="Times New Roman" pitchFamily="18" charset="0"/>
                <a:cs typeface="Times New Roman" pitchFamily="18" charset="0"/>
              </a:rPr>
              <a:t>, SOA, web applications are good examples of CD success stories.</a:t>
            </a:r>
          </a:p>
          <a:p>
            <a:r>
              <a:rPr lang="en-GB" sz="2000" b="1" dirty="0" smtClean="0">
                <a:latin typeface="Times New Roman" pitchFamily="18" charset="0"/>
                <a:cs typeface="Times New Roman" pitchFamily="18" charset="0"/>
              </a:rPr>
              <a:t>Open-source collaborative development: </a:t>
            </a:r>
            <a:r>
              <a:rPr lang="en-GB" sz="2000" dirty="0" smtClean="0">
                <a:latin typeface="Times New Roman" pitchFamily="18" charset="0"/>
                <a:cs typeface="Times New Roman" pitchFamily="18" charset="0"/>
              </a:rPr>
              <a:t>With several peer developers working in parallel, open-source platforms require an equally robust build configuration and test automation team. Otherwise, it becomes difficult to synchronise their work, making implementation of CD difficult.</a:t>
            </a:r>
          </a:p>
          <a:p>
            <a:r>
              <a:rPr lang="en-GB" sz="2000" dirty="0" smtClean="0">
                <a:latin typeface="Times New Roman" pitchFamily="18" charset="0"/>
                <a:cs typeface="Times New Roman" pitchFamily="18" charset="0"/>
              </a:rPr>
              <a:t> </a:t>
            </a: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Continuous Deployment</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marL="273050" indent="-273050"/>
            <a:r>
              <a:rPr lang="en-IN" sz="2000" b="1"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Continuous Delivery/Deployment (CD) is </a:t>
            </a:r>
            <a:r>
              <a:rPr lang="en-GB" sz="2000" b="1" dirty="0" smtClean="0">
                <a:latin typeface="Times New Roman" pitchFamily="18" charset="0"/>
                <a:cs typeface="Times New Roman" pitchFamily="18" charset="0"/>
              </a:rPr>
              <a:t>a process by which an application is delivered to various environments, such as testing or production, once someone (usually a product owner/manager) decides that it is ready to go</a:t>
            </a:r>
            <a:r>
              <a:rPr lang="en-GB" sz="2000" dirty="0" smtClean="0">
                <a:latin typeface="Times New Roman" pitchFamily="18" charset="0"/>
                <a:cs typeface="Times New Roman" pitchFamily="18" charset="0"/>
              </a:rPr>
              <a:t>.</a:t>
            </a:r>
          </a:p>
          <a:p>
            <a:pPr marL="273050" indent="-273050">
              <a:buNone/>
            </a:pPr>
            <a:endParaRPr lang="en-GB" sz="2000" dirty="0" smtClean="0">
              <a:latin typeface="Times New Roman" pitchFamily="18" charset="0"/>
              <a:cs typeface="Times New Roman" pitchFamily="18" charset="0"/>
            </a:endParaRPr>
          </a:p>
          <a:p>
            <a:r>
              <a:rPr lang="en-GB" sz="2000" b="1" dirty="0" smtClean="0">
                <a:latin typeface="Times New Roman" pitchFamily="18" charset="0"/>
                <a:cs typeface="Times New Roman" pitchFamily="18" charset="0"/>
              </a:rPr>
              <a:t>Continuous Delivery </a:t>
            </a:r>
            <a:r>
              <a:rPr lang="en-GB" sz="2000" dirty="0" smtClean="0">
                <a:latin typeface="Times New Roman" pitchFamily="18" charset="0"/>
                <a:cs typeface="Times New Roman" pitchFamily="18" charset="0"/>
              </a:rPr>
              <a:t>is the automation of steps to safely get changes into production. Where </a:t>
            </a:r>
            <a:r>
              <a:rPr lang="en-GB" sz="2000" b="1" dirty="0" smtClean="0">
                <a:latin typeface="Times New Roman" pitchFamily="18" charset="0"/>
                <a:cs typeface="Times New Roman" pitchFamily="18" charset="0"/>
              </a:rPr>
              <a:t>Continuous Deployment focuses on the actual deployment, Continuous Delivery focuses on the release and release strategy</a:t>
            </a:r>
          </a:p>
          <a:p>
            <a:endParaRPr lang="en-GB" sz="2000" b="1" dirty="0" smtClean="0">
              <a:latin typeface="Times New Roman" pitchFamily="18" charset="0"/>
              <a:cs typeface="Times New Roman" pitchFamily="18" charset="0"/>
            </a:endParaRPr>
          </a:p>
          <a:p>
            <a:r>
              <a:rPr lang="en-GB" sz="2000" b="1" dirty="0" smtClean="0">
                <a:latin typeface="Times New Roman" pitchFamily="18" charset="0"/>
                <a:cs typeface="Times New Roman" pitchFamily="18" charset="0"/>
              </a:rPr>
              <a:t>Continuous deployment </a:t>
            </a:r>
            <a:r>
              <a:rPr lang="en-GB" sz="2000" dirty="0" smtClean="0">
                <a:latin typeface="Times New Roman" pitchFamily="18" charset="0"/>
                <a:cs typeface="Times New Roman" pitchFamily="18" charset="0"/>
              </a:rPr>
              <a:t>(CD, or CDE) is a strategy or methodology for software releases where any new code update or change that makes it through the rigorous automated test process is deployed directly into the live production environment where it will be visible to customers.</a:t>
            </a:r>
          </a:p>
          <a:p>
            <a:endParaRPr lang="en-IN"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Continuous Deployment benefits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marL="273050" indent="-273050">
              <a:buNone/>
            </a:pPr>
            <a:r>
              <a:rPr lang="en-IN" sz="2000" b="1" dirty="0" smtClean="0">
                <a:latin typeface="Times New Roman" pitchFamily="18" charset="0"/>
                <a:cs typeface="Times New Roman" pitchFamily="18" charset="0"/>
              </a:rPr>
              <a:t>  </a:t>
            </a:r>
            <a:endParaRPr lang="en-GB" sz="2000" dirty="0" smtClean="0">
              <a:latin typeface="Times New Roman" pitchFamily="18" charset="0"/>
              <a:cs typeface="Times New Roman" pitchFamily="18" charset="0"/>
            </a:endParaRPr>
          </a:p>
          <a:p>
            <a:pPr marL="457200" indent="-457200">
              <a:buNone/>
            </a:pPr>
            <a:r>
              <a:rPr lang="en-GB" sz="2000" b="1" dirty="0" smtClean="0"/>
              <a:t>1. Maintain Capability for Quick New Releases</a:t>
            </a:r>
          </a:p>
          <a:p>
            <a:pPr marL="457200" indent="-457200">
              <a:buNone/>
            </a:pPr>
            <a:r>
              <a:rPr lang="en-GB" sz="2000" dirty="0" smtClean="0"/>
              <a:t>	The most important feature of continuous deployment is that is enables developer teams to get their new releases into the production environment as quickly as possible. Most software companies can no longer rely on development methodologies that were common when developers released software updates once per year. Some companies are rolling out up to </a:t>
            </a:r>
            <a:r>
              <a:rPr lang="en-GB" sz="2000" b="1" dirty="0" smtClean="0"/>
              <a:t>10 deployments per day </a:t>
            </a:r>
            <a:r>
              <a:rPr lang="en-GB" sz="2000" dirty="0" smtClean="0"/>
              <a:t>with continuous deployment.</a:t>
            </a:r>
          </a:p>
          <a:p>
            <a:pPr marL="457200" indent="-457200">
              <a:buNone/>
            </a:pPr>
            <a:r>
              <a:rPr lang="en-GB" sz="2000" b="1" dirty="0" smtClean="0"/>
              <a:t>2. Enable a More Rapid Feedback Loop with Customers</a:t>
            </a:r>
          </a:p>
          <a:p>
            <a:pPr marL="457200" indent="-457200">
              <a:buNone/>
            </a:pPr>
            <a:r>
              <a:rPr lang="en-GB" sz="2000" dirty="0" smtClean="0"/>
              <a:t>	More frequent updates to your application means a shorter feedback loop with the customer. Using state-of-the-art monitoring tools, developer teams can assess the impact of a new change on user </a:t>
            </a:r>
            <a:r>
              <a:rPr lang="en-GB" sz="2000" dirty="0" err="1" smtClean="0"/>
              <a:t>behavior</a:t>
            </a:r>
            <a:r>
              <a:rPr lang="en-GB" sz="2000" dirty="0" smtClean="0"/>
              <a:t> or engagement and make adjustments accordingly. The ability to rapidly release changes is an asset when customer </a:t>
            </a:r>
            <a:r>
              <a:rPr lang="en-GB" sz="2000" dirty="0" err="1" smtClean="0"/>
              <a:t>behavior</a:t>
            </a:r>
            <a:r>
              <a:rPr lang="en-GB" sz="2000" dirty="0" smtClean="0"/>
              <a:t> indicates the need for a quick pivot or change in strategy.</a:t>
            </a:r>
            <a:endParaRPr lang="en-GB" sz="2000" b="1" dirty="0" smtClean="0"/>
          </a:p>
          <a:p>
            <a:pPr marL="457200" indent="-457200">
              <a:buNone/>
            </a:pPr>
            <a:r>
              <a:rPr lang="en-GB" sz="2000" b="1" dirty="0" smtClean="0"/>
              <a:t> </a:t>
            </a:r>
          </a:p>
          <a:p>
            <a:pPr>
              <a:buNone/>
            </a:pPr>
            <a:endParaRPr lang="en-GB"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r>
              <a:rPr lang="en-IN" sz="2800" b="1" dirty="0" smtClean="0">
                <a:solidFill>
                  <a:srgbClr val="FF0000"/>
                </a:solidFill>
                <a:latin typeface="Cambria-Bold"/>
              </a:rPr>
              <a:t> – Continuous Deployment benefits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marL="273050" indent="-273050">
              <a:buNone/>
            </a:pPr>
            <a:r>
              <a:rPr lang="en-IN" sz="2000" b="1" dirty="0" smtClean="0">
                <a:latin typeface="Times New Roman" pitchFamily="18" charset="0"/>
                <a:cs typeface="Times New Roman" pitchFamily="18" charset="0"/>
              </a:rPr>
              <a:t>  </a:t>
            </a:r>
            <a:r>
              <a:rPr lang="en-GB" sz="2000" b="1" dirty="0" smtClean="0">
                <a:latin typeface="Times New Roman" pitchFamily="18" charset="0"/>
                <a:cs typeface="Times New Roman" pitchFamily="18" charset="0"/>
              </a:rPr>
              <a:t>3. Reducing Manual Processes with Automation</a:t>
            </a:r>
          </a:p>
          <a:p>
            <a:r>
              <a:rPr lang="en-GB" sz="2000" dirty="0" smtClean="0">
                <a:latin typeface="Times New Roman" pitchFamily="18" charset="0"/>
                <a:cs typeface="Times New Roman" pitchFamily="18" charset="0"/>
              </a:rPr>
              <a:t>Continuous deployment is defined by its use of automation in the application deployment process. In fact, continuous deployment wants developers to automate the entire software development process to the greatest extent possible, especially when it comes to release testing. Automation doesn't just help developers push out new releases faster, they actually spend less time on manual processes and get more work done.</a:t>
            </a:r>
            <a:r>
              <a:rPr lang="en-GB" sz="2000" dirty="0" smtClean="0"/>
              <a:t> </a:t>
            </a:r>
          </a:p>
          <a:p>
            <a:endParaRPr lang="en-GB" sz="2000" dirty="0" smtClean="0"/>
          </a:p>
          <a:p>
            <a:r>
              <a:rPr lang="en-GB" sz="2000" dirty="0" smtClean="0">
                <a:latin typeface="Times New Roman" pitchFamily="18" charset="0"/>
                <a:cs typeface="Times New Roman" pitchFamily="18" charset="0"/>
              </a:rPr>
              <a:t>Continuous deployment also takes away release day pressure</a:t>
            </a:r>
            <a:r>
              <a:rPr lang="en-GB" sz="2000" i="1"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so developers’ sole focus is on building the software, which automatically goes live in a matter of minutes.</a:t>
            </a:r>
          </a:p>
          <a:p>
            <a:r>
              <a:rPr lang="en-GB" sz="2000" dirty="0" smtClean="0">
                <a:latin typeface="Times New Roman" pitchFamily="18" charset="0"/>
                <a:cs typeface="Times New Roman" pitchFamily="18" charset="0"/>
              </a:rPr>
              <a:t>It also heightens productivity and allows developers to respond to rapidly shifting market demands.</a:t>
            </a:r>
          </a:p>
          <a:p>
            <a:r>
              <a:rPr lang="en-GB" sz="2000" dirty="0" smtClean="0">
                <a:latin typeface="Times New Roman" pitchFamily="18" charset="0"/>
                <a:cs typeface="Times New Roman" pitchFamily="18" charset="0"/>
              </a:rPr>
              <a:t>Continuous deployment, however, requires a high degree of monitoring and maintenance to ensure it continues to run smoothly as well as a great capacity to respond to changes quickly.</a:t>
            </a:r>
          </a:p>
          <a:p>
            <a:pPr algn="just"/>
            <a:endParaRPr lang="en-GB" sz="2000" dirty="0" smtClean="0">
              <a:latin typeface="Times New Roman" pitchFamily="18" charset="0"/>
              <a:cs typeface="Times New Roman" pitchFamily="18" charset="0"/>
            </a:endParaRPr>
          </a:p>
          <a:p>
            <a:pPr marL="273050" indent="-273050" algn="just">
              <a:buNone/>
            </a:pPr>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fontAlgn="base">
              <a:buNone/>
            </a:pPr>
            <a:r>
              <a:rPr lang="en-GB" sz="2000" b="1" dirty="0" smtClean="0">
                <a:latin typeface="Times New Roman" pitchFamily="18" charset="0"/>
                <a:cs typeface="Times New Roman" pitchFamily="18" charset="0"/>
              </a:rPr>
              <a:t>Limitations </a:t>
            </a:r>
            <a:r>
              <a:rPr lang="en-GB" sz="2000" b="1" smtClean="0">
                <a:latin typeface="Times New Roman" pitchFamily="18" charset="0"/>
                <a:cs typeface="Times New Roman" pitchFamily="18" charset="0"/>
              </a:rPr>
              <a:t>of waterfall model:</a:t>
            </a:r>
            <a:endParaRPr lang="en-GB" sz="2000" b="1" dirty="0" smtClean="0">
              <a:latin typeface="Times New Roman" pitchFamily="18" charset="0"/>
              <a:cs typeface="Times New Roman" pitchFamily="18" charset="0"/>
            </a:endParaRPr>
          </a:p>
          <a:p>
            <a:pPr fontAlgn="base"/>
            <a:r>
              <a:rPr lang="en-GB" sz="2000" dirty="0" smtClean="0">
                <a:latin typeface="Times New Roman" pitchFamily="18" charset="0"/>
                <a:cs typeface="Times New Roman" pitchFamily="18" charset="0"/>
              </a:rPr>
              <a:t>The nature of the requirements will not change very much during development; during evolution.</a:t>
            </a:r>
          </a:p>
          <a:p>
            <a:pPr fontAlgn="base"/>
            <a:r>
              <a:rPr lang="en-GB" sz="2000" dirty="0" smtClean="0">
                <a:latin typeface="Times New Roman" pitchFamily="18" charset="0"/>
                <a:cs typeface="Times New Roman" pitchFamily="18" charset="0"/>
              </a:rPr>
              <a:t>The model implies that you should attempt to complete a given stage before moving on to the next stage.</a:t>
            </a:r>
          </a:p>
          <a:p>
            <a:pPr fontAlgn="base"/>
            <a:r>
              <a:rPr lang="en-GB" sz="2000" dirty="0" smtClean="0">
                <a:latin typeface="Times New Roman" pitchFamily="18" charset="0"/>
                <a:cs typeface="Times New Roman" pitchFamily="18" charset="0"/>
              </a:rPr>
              <a:t>Does not account for the fact that requirements constantly change</a:t>
            </a:r>
          </a:p>
          <a:p>
            <a:pPr fontAlgn="base"/>
            <a:r>
              <a:rPr lang="en-GB" sz="2000" dirty="0" smtClean="0">
                <a:latin typeface="Times New Roman" pitchFamily="18" charset="0"/>
                <a:cs typeface="Times New Roman" pitchFamily="18" charset="0"/>
              </a:rPr>
              <a:t>It also means that customers cannot use anything until the entire system is complete</a:t>
            </a:r>
          </a:p>
          <a:p>
            <a:pPr fontAlgn="base"/>
            <a:r>
              <a:rPr lang="en-GB" sz="2000" dirty="0" smtClean="0">
                <a:latin typeface="Times New Roman" pitchFamily="18" charset="0"/>
                <a:cs typeface="Times New Roman" pitchFamily="18" charset="0"/>
              </a:rPr>
              <a:t>The model implies that once the product is finished, everything else is  maintenance </a:t>
            </a:r>
          </a:p>
          <a:p>
            <a:pPr fontAlgn="base"/>
            <a:r>
              <a:rPr lang="en-GB" sz="2000" dirty="0" smtClean="0">
                <a:latin typeface="Times New Roman" pitchFamily="18" charset="0"/>
                <a:cs typeface="Times New Roman" pitchFamily="18" charset="0"/>
              </a:rPr>
              <a:t>Surprises at the end are very expensive</a:t>
            </a:r>
          </a:p>
          <a:p>
            <a:pPr fontAlgn="base"/>
            <a:r>
              <a:rPr lang="en-GB" sz="2000" dirty="0" smtClean="0">
                <a:latin typeface="Times New Roman" pitchFamily="18" charset="0"/>
                <a:cs typeface="Times New Roman" pitchFamily="18" charset="0"/>
              </a:rPr>
              <a:t>Some teams sit ideal for other teams to finish</a:t>
            </a:r>
          </a:p>
          <a:p>
            <a:pPr fontAlgn="base"/>
            <a:r>
              <a:rPr lang="en-GB" sz="2000" dirty="0" smtClean="0">
                <a:latin typeface="Times New Roman" pitchFamily="18" charset="0"/>
                <a:cs typeface="Times New Roman" pitchFamily="18" charset="0"/>
              </a:rPr>
              <a:t>Therefore, this model is only appropriate when the requirements are well-understood and changes will be fairly limited during the design process</a:t>
            </a:r>
          </a:p>
          <a:p>
            <a:pPr>
              <a:buNone/>
            </a:pPr>
            <a:endParaRPr lang="en-US" altLang="en-US" sz="2000" b="1" dirty="0" smtClean="0">
              <a:latin typeface="Times New Roman" pitchFamily="18" charset="0"/>
              <a:cs typeface="Times New Roman" pitchFamily="18" charset="0"/>
            </a:endParaRPr>
          </a:p>
          <a:p>
            <a:pPr>
              <a:buNone/>
            </a:pPr>
            <a:endParaRPr lang="en-US" altLang="en-US" sz="2000" dirty="0">
              <a:latin typeface="Times New Roman" pitchFamily="18" charset="0"/>
              <a:cs typeface="Times New Roman" pitchFamily="18" charset="0"/>
            </a:endParaRPr>
          </a:p>
          <a:p>
            <a:pPr algn="just"/>
            <a:endParaRPr lang="en-GB" sz="2000" dirty="0">
              <a:latin typeface="Times New Roman" pitchFamily="18" charset="0"/>
              <a:cs typeface="Times New Roman" pitchFamily="18" charset="0"/>
            </a:endParaRPr>
          </a:p>
          <a:p>
            <a:pPr algn="just"/>
            <a:endParaRPr lang="en-GB"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Continuous Deployment </a:t>
            </a:r>
            <a:r>
              <a:rPr lang="en-IN" sz="2000" b="1" dirty="0" err="1" smtClean="0">
                <a:solidFill>
                  <a:srgbClr val="FF0000"/>
                </a:solidFill>
                <a:latin typeface="Cambria-Bold"/>
              </a:rPr>
              <a:t>vs</a:t>
            </a:r>
            <a:r>
              <a:rPr lang="en-IN" sz="2000" b="1" dirty="0" smtClean="0">
                <a:solidFill>
                  <a:srgbClr val="FF0000"/>
                </a:solidFill>
                <a:latin typeface="Cambria-Bold"/>
              </a:rPr>
              <a:t> Continuous Release  - differences</a:t>
            </a:r>
            <a:endParaRPr lang="en-US" sz="2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fontAlgn="base">
              <a:buNone/>
            </a:pPr>
            <a:r>
              <a:rPr lang="en-GB" sz="2000" b="1" dirty="0" smtClean="0">
                <a:latin typeface="Times New Roman" pitchFamily="18" charset="0"/>
                <a:cs typeface="Times New Roman" pitchFamily="18" charset="0"/>
              </a:rPr>
              <a:t>difference between Continuous Delivery and Continuous Deployment:</a:t>
            </a:r>
          </a:p>
          <a:p>
            <a:pPr fontAlgn="base">
              <a:buNone/>
            </a:pPr>
            <a:endParaRPr lang="en-GB" sz="2000" dirty="0" smtClean="0">
              <a:latin typeface="Times New Roman" pitchFamily="18" charset="0"/>
              <a:cs typeface="Times New Roman" pitchFamily="18" charset="0"/>
            </a:endParaRPr>
          </a:p>
          <a:p>
            <a:pPr fontAlgn="base">
              <a:buNone/>
            </a:pPr>
            <a:r>
              <a:rPr lang="en-GB" sz="2000" dirty="0" smtClean="0">
                <a:latin typeface="Times New Roman" pitchFamily="18" charset="0"/>
                <a:cs typeface="Times New Roman" pitchFamily="18" charset="0"/>
              </a:rPr>
              <a:t>A) Continuous Delivery is a manual task, while Continuous Deployment is an automated task</a:t>
            </a:r>
          </a:p>
          <a:p>
            <a:pPr fontAlgn="base">
              <a:buNone/>
            </a:pPr>
            <a:r>
              <a:rPr lang="en-GB" sz="2000" dirty="0" smtClean="0">
                <a:latin typeface="Times New Roman" pitchFamily="18" charset="0"/>
                <a:cs typeface="Times New Roman" pitchFamily="18" charset="0"/>
              </a:rPr>
              <a:t>B) Continuous Delivery has a manual release to a production decision, while Continuous Deployment has releases automatically pushed to production.</a:t>
            </a:r>
          </a:p>
          <a:p>
            <a:pPr fontAlgn="base">
              <a:buNone/>
            </a:pPr>
            <a:r>
              <a:rPr lang="en-GB" sz="2000" dirty="0" smtClean="0">
                <a:latin typeface="Times New Roman" pitchFamily="18" charset="0"/>
                <a:cs typeface="Times New Roman" pitchFamily="18" charset="0"/>
              </a:rPr>
              <a:t>C) Continuous Delivery includes all steps of the software development life cycle, Continuous deployment may skip a few steps such as validation and testing.</a:t>
            </a:r>
          </a:p>
          <a:p>
            <a:pPr fontAlgn="base">
              <a:buNone/>
            </a:pPr>
            <a:r>
              <a:rPr lang="en-GB" sz="2000" dirty="0" smtClean="0">
                <a:latin typeface="Times New Roman" pitchFamily="18" charset="0"/>
                <a:cs typeface="Times New Roman" pitchFamily="18" charset="0"/>
              </a:rPr>
              <a:t>D) Continuous Delivery means complete delivery of the application to the customer, Continuous Deployment includes the only deployment of the application in a customer environment.</a:t>
            </a:r>
          </a:p>
          <a:p>
            <a:pPr marL="273050" indent="-273050">
              <a:buNone/>
            </a:pP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Continuous Deployment </a:t>
            </a:r>
            <a:r>
              <a:rPr lang="en-IN" sz="2000" b="1" dirty="0" err="1" smtClean="0">
                <a:solidFill>
                  <a:srgbClr val="FF0000"/>
                </a:solidFill>
                <a:latin typeface="Cambria-Bold"/>
              </a:rPr>
              <a:t>vs</a:t>
            </a:r>
            <a:r>
              <a:rPr lang="en-IN" sz="2000" b="1" dirty="0" smtClean="0">
                <a:solidFill>
                  <a:srgbClr val="FF0000"/>
                </a:solidFill>
                <a:latin typeface="Cambria-Bold"/>
              </a:rPr>
              <a:t> Continuous Release</a:t>
            </a:r>
            <a:endParaRPr lang="en-US" sz="2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pPr marL="273050" indent="-273050">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a major difference between the two. </a:t>
            </a:r>
            <a:r>
              <a:rPr lang="en-GB" sz="2000" b="1" dirty="0" smtClean="0">
                <a:latin typeface="Times New Roman" pitchFamily="18" charset="0"/>
                <a:cs typeface="Times New Roman" pitchFamily="18" charset="0"/>
              </a:rPr>
              <a:t>With continuous delivery, someone will need to approve the release of the feature to production but with continuous deployment, this process happens automatically upon passing automated testing. </a:t>
            </a:r>
            <a:endParaRPr lang="en-IN" sz="2000" dirty="0" smtClean="0">
              <a:latin typeface="Times New Roman" pitchFamily="18" charset="0"/>
              <a:cs typeface="Times New Roman" pitchFamily="18" charset="0"/>
            </a:endParaRPr>
          </a:p>
          <a:p>
            <a:r>
              <a:rPr lang="en-GB" sz="2000" dirty="0" smtClean="0"/>
              <a:t>Continuous deployment is basically when teams rely on a fully-automated </a:t>
            </a:r>
            <a:r>
              <a:rPr lang="en-GB" sz="2000" dirty="0" smtClean="0">
                <a:hlinkClick r:id="rId2"/>
              </a:rPr>
              <a:t>pipeline</a:t>
            </a:r>
            <a:r>
              <a:rPr lang="en-GB" sz="2000" dirty="0" smtClean="0"/>
              <a:t>. This practice fully eliminates any manual steps and automates the entire process. Therefore, continuous deployment ensures that code is continuously being pushed into production. </a:t>
            </a:r>
          </a:p>
          <a:p>
            <a:r>
              <a:rPr lang="en-GB" sz="2000" dirty="0" smtClean="0"/>
              <a:t>Real-time monitoring, however, would still be needed to track and address any issues that arise during the automated tests and to ensure that the builds passed these tests. </a:t>
            </a:r>
          </a:p>
          <a:p>
            <a:pPr marL="273050" indent="-273050">
              <a:buNone/>
            </a:pP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CI/CD and CD Process</a:t>
            </a:r>
            <a:endParaRPr lang="en-US" sz="2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r>
              <a:rPr lang="en-IN" sz="20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Continuous deployment is part of a continuous process. The first step starts with continuous integration when developers </a:t>
            </a:r>
            <a:r>
              <a:rPr lang="en-GB" sz="2000" dirty="0" smtClean="0">
                <a:latin typeface="Times New Roman" pitchFamily="18" charset="0"/>
                <a:cs typeface="Times New Roman" pitchFamily="18" charset="0"/>
                <a:hlinkClick r:id="rId2"/>
              </a:rPr>
              <a:t>merge their changes into the trunk or mainline</a:t>
            </a:r>
            <a:r>
              <a:rPr lang="en-GB" sz="2000" dirty="0" smtClean="0">
                <a:latin typeface="Times New Roman" pitchFamily="18" charset="0"/>
                <a:cs typeface="Times New Roman" pitchFamily="18" charset="0"/>
              </a:rPr>
              <a:t> on a frequent basis. This helps teams evade what is known as ‘merge hell’, which happens when developers attempt to </a:t>
            </a:r>
            <a:r>
              <a:rPr lang="en-GB" sz="2000" dirty="0" smtClean="0">
                <a:latin typeface="Times New Roman" pitchFamily="18" charset="0"/>
                <a:cs typeface="Times New Roman" pitchFamily="18" charset="0"/>
                <a:hlinkClick r:id="rId3"/>
              </a:rPr>
              <a:t>merge several separate branches</a:t>
            </a:r>
            <a:r>
              <a:rPr lang="en-GB" sz="2000" dirty="0" smtClean="0">
                <a:latin typeface="Times New Roman" pitchFamily="18" charset="0"/>
                <a:cs typeface="Times New Roman" pitchFamily="18" charset="0"/>
              </a:rPr>
              <a:t> to the shared trunk on a less regular basis. </a:t>
            </a:r>
          </a:p>
          <a:p>
            <a:r>
              <a:rPr lang="en-GB" sz="2000" b="1" dirty="0" smtClean="0">
                <a:latin typeface="Times New Roman" pitchFamily="18" charset="0"/>
                <a:cs typeface="Times New Roman" pitchFamily="18" charset="0"/>
              </a:rPr>
              <a:t>Continuous deployment goes one step further and combines continuous integration and continuous delivery to make software automatically available to users without any human intervention.</a:t>
            </a:r>
          </a:p>
          <a:p>
            <a:r>
              <a:rPr lang="en-GB" sz="2000" dirty="0" smtClean="0">
                <a:latin typeface="Times New Roman" pitchFamily="18" charset="0"/>
                <a:cs typeface="Times New Roman" pitchFamily="18" charset="0"/>
              </a:rPr>
              <a:t>Hence, continuous deployment requires the complete automation of all deployments and so refers to the process of automatically releasing developers’ changes from the repository to production, bypassing the need for developer approval for each release. Consequently, this process relies heavily on well-designed test automation.</a:t>
            </a:r>
          </a:p>
          <a:p>
            <a:r>
              <a:rPr lang="en-GB" sz="2000" dirty="0" smtClean="0">
                <a:latin typeface="Times New Roman" pitchFamily="18" charset="0"/>
                <a:cs typeface="Times New Roman" pitchFamily="18" charset="0"/>
              </a:rPr>
              <a:t>Then comes continuous delivery when code is deployed to a testing or production environment. Here, developers’ changes are uploaded to a repository, where they are then deployed to a production environment. With continuous delivery, you can decide to release daily, weekly or monthly but it is usually recommended to release as often as possible in small batches to be able to easily and quickly fix any issue that arises.</a:t>
            </a:r>
          </a:p>
          <a:p>
            <a:endParaRPr lang="en-GB"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CI/CD</a:t>
            </a:r>
            <a:endParaRPr lang="en-US" sz="2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r>
              <a:rPr lang="en-GB" sz="2000" b="1" dirty="0" smtClean="0">
                <a:latin typeface="Times New Roman" pitchFamily="18" charset="0"/>
                <a:cs typeface="Times New Roman" pitchFamily="18" charset="0"/>
              </a:rPr>
              <a:t>Continuous integration (CI):</a:t>
            </a:r>
            <a:r>
              <a:rPr lang="en-GB" sz="2000" i="1"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integrate changes to a shared trunk several times a day.</a:t>
            </a:r>
          </a:p>
          <a:p>
            <a:r>
              <a:rPr lang="en-GB" sz="2000" b="1" dirty="0" smtClean="0">
                <a:latin typeface="Times New Roman" pitchFamily="18" charset="0"/>
                <a:cs typeface="Times New Roman" pitchFamily="18" charset="0"/>
              </a:rPr>
              <a:t>Continuous delivery (CD):</a:t>
            </a:r>
            <a:r>
              <a:rPr lang="en-GB" sz="2000" dirty="0" smtClean="0">
                <a:latin typeface="Times New Roman" pitchFamily="18" charset="0"/>
                <a:cs typeface="Times New Roman" pitchFamily="18" charset="0"/>
              </a:rPr>
              <a:t> continuous integration then deploy all code changes to production environment; deployment is manual.</a:t>
            </a:r>
          </a:p>
          <a:p>
            <a:r>
              <a:rPr lang="en-GB" sz="2000" b="1" dirty="0" smtClean="0">
                <a:latin typeface="Times New Roman" pitchFamily="18" charset="0"/>
                <a:cs typeface="Times New Roman" pitchFamily="18" charset="0"/>
              </a:rPr>
              <a:t>Continuous deployment (CD):</a:t>
            </a:r>
            <a:r>
              <a:rPr lang="en-GB" sz="2000" dirty="0" smtClean="0">
                <a:latin typeface="Times New Roman" pitchFamily="18" charset="0"/>
                <a:cs typeface="Times New Roman" pitchFamily="18" charset="0"/>
              </a:rPr>
              <a:t> step further from continuous delivery; automated deployment to production without any need for developer approval.</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CI/CD, visualized as a pipeline, automates the software delivery process by building code, running tests and deploying this code to a live production environment. </a:t>
            </a:r>
          </a:p>
          <a:p>
            <a:pPr>
              <a:buNone/>
            </a:pPr>
            <a:r>
              <a:rPr lang="en-IN" sz="2000" dirty="0" smtClean="0">
                <a:latin typeface="Times New Roman" pitchFamily="18" charset="0"/>
                <a:cs typeface="Times New Roman" pitchFamily="18" charset="0"/>
              </a:rPr>
              <a:t> </a:t>
            </a:r>
            <a:endParaRPr lang="en-GB" sz="2000" dirty="0" smtClean="0">
              <a:latin typeface="Times New Roman" pitchFamily="18" charset="0"/>
              <a:cs typeface="Times New Roman" pitchFamily="18" charset="0"/>
            </a:endParaRPr>
          </a:p>
          <a:p>
            <a:pPr marL="273050" indent="-273050">
              <a:buNone/>
            </a:pPr>
            <a:endParaRPr lang="en-GB" sz="2000" dirty="0" smtClean="0">
              <a:latin typeface="Times New Roman" pitchFamily="18" charset="0"/>
              <a:cs typeface="Times New Roman" pitchFamily="18" charset="0"/>
            </a:endParaRPr>
          </a:p>
          <a:p>
            <a:pPr>
              <a:buNone/>
            </a:pPr>
            <a:endParaRPr lang="en-GB"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a:t>
            </a:r>
            <a:r>
              <a:rPr lang="en-IN" sz="2000" b="1" dirty="0" err="1" smtClean="0">
                <a:solidFill>
                  <a:srgbClr val="FF0000"/>
                </a:solidFill>
                <a:latin typeface="Cambria-Bold"/>
              </a:rPr>
              <a:t>ci</a:t>
            </a:r>
            <a:r>
              <a:rPr lang="en-IN" sz="2000" b="1" dirty="0" smtClean="0">
                <a:solidFill>
                  <a:srgbClr val="FF0000"/>
                </a:solidFill>
                <a:latin typeface="Cambria-Bold"/>
              </a:rPr>
              <a:t>/</a:t>
            </a:r>
            <a:r>
              <a:rPr lang="en-IN" sz="2000" b="1" dirty="0" err="1" smtClean="0">
                <a:solidFill>
                  <a:srgbClr val="FF0000"/>
                </a:solidFill>
                <a:latin typeface="Cambria-Bold"/>
              </a:rPr>
              <a:t>cd</a:t>
            </a:r>
            <a:r>
              <a:rPr lang="en-IN" sz="2000" b="1" dirty="0" smtClean="0">
                <a:solidFill>
                  <a:srgbClr val="FF0000"/>
                </a:solidFill>
                <a:latin typeface="Cambria-Bold"/>
              </a:rPr>
              <a:t> pipeline</a:t>
            </a:r>
            <a:endParaRPr lang="en-US" sz="2000" b="1" dirty="0">
              <a:solidFill>
                <a:srgbClr val="C00000"/>
              </a:solidFill>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609600" y="685799"/>
            <a:ext cx="8077200" cy="1799811"/>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Continuous Monitoring</a:t>
            </a:r>
            <a:endParaRPr lang="en-US" sz="20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457200"/>
            <a:ext cx="9144000" cy="6172200"/>
          </a:xfrm>
        </p:spPr>
        <p:txBody>
          <a:bodyPr>
            <a:normAutofit fontScale="92500" lnSpcReduction="20000"/>
          </a:bodyPr>
          <a:lstStyle/>
          <a:p>
            <a:r>
              <a:rPr lang="en-GB" sz="2000" b="1" dirty="0" smtClean="0">
                <a:latin typeface="Times New Roman" pitchFamily="18" charset="0"/>
                <a:cs typeface="Times New Roman" pitchFamily="18" charset="0"/>
              </a:rPr>
              <a:t>Continuous monitoring</a:t>
            </a:r>
            <a:r>
              <a:rPr lang="en-GB" sz="2000" dirty="0" smtClean="0">
                <a:latin typeface="Times New Roman" pitchFamily="18" charset="0"/>
                <a:cs typeface="Times New Roman" pitchFamily="18" charset="0"/>
              </a:rPr>
              <a:t> in </a:t>
            </a:r>
            <a:r>
              <a:rPr lang="en-GB" sz="2000" dirty="0" err="1" smtClean="0">
                <a:latin typeface="Times New Roman" pitchFamily="18" charset="0"/>
                <a:cs typeface="Times New Roman" pitchFamily="18" charset="0"/>
              </a:rPr>
              <a:t>DevOps</a:t>
            </a:r>
            <a:r>
              <a:rPr lang="en-GB" sz="2000" dirty="0" smtClean="0">
                <a:latin typeface="Times New Roman" pitchFamily="18" charset="0"/>
                <a:cs typeface="Times New Roman" pitchFamily="18" charset="0"/>
              </a:rPr>
              <a:t> is the process of identifying threats to the security and compliance rules of a software development cycle and architecture. Also known as continuous control monitoring or CCM.</a:t>
            </a:r>
          </a:p>
          <a:p>
            <a:r>
              <a:rPr lang="en-GB" sz="2100" dirty="0" smtClean="0">
                <a:latin typeface="Times New Roman" pitchFamily="18" charset="0"/>
                <a:cs typeface="Times New Roman" pitchFamily="18" charset="0"/>
              </a:rPr>
              <a:t>This is one of the most crucial steps in a </a:t>
            </a:r>
            <a:r>
              <a:rPr lang="en-GB" sz="2100" dirty="0" err="1" smtClean="0">
                <a:latin typeface="Times New Roman" pitchFamily="18" charset="0"/>
                <a:cs typeface="Times New Roman" pitchFamily="18" charset="0"/>
              </a:rPr>
              <a:t>DevOps</a:t>
            </a:r>
            <a:r>
              <a:rPr lang="en-GB" sz="2100" dirty="0" smtClean="0">
                <a:latin typeface="Times New Roman" pitchFamily="18" charset="0"/>
                <a:cs typeface="Times New Roman" pitchFamily="18" charset="0"/>
              </a:rPr>
              <a:t> lifecycle and will help to achieve true efficiency and scalability.</a:t>
            </a:r>
          </a:p>
          <a:p>
            <a:r>
              <a:rPr lang="en-GB" sz="2000" dirty="0" smtClean="0">
                <a:latin typeface="Times New Roman" pitchFamily="18" charset="0"/>
                <a:cs typeface="Times New Roman" pitchFamily="18" charset="0"/>
              </a:rPr>
              <a:t> This is an automated procedure that can be extended to detect similar inconsistencies in IT infrastructures. </a:t>
            </a:r>
            <a:r>
              <a:rPr lang="en-IN" sz="2000" dirty="0" smtClean="0">
                <a:latin typeface="Times New Roman" pitchFamily="18" charset="0"/>
                <a:cs typeface="Times New Roman" pitchFamily="18" charset="0"/>
              </a:rPr>
              <a:t>  </a:t>
            </a:r>
          </a:p>
          <a:p>
            <a:r>
              <a:rPr lang="en-GB" sz="2000" dirty="0" smtClean="0">
                <a:latin typeface="Times New Roman" pitchFamily="18" charset="0"/>
                <a:cs typeface="Times New Roman" pitchFamily="18" charset="0"/>
              </a:rPr>
              <a:t>Continuous monitoring helps business and technical teams determine and interpret analytics to solve crucial issues, as mentioned above, instantaneously. </a:t>
            </a:r>
          </a:p>
          <a:p>
            <a:r>
              <a:rPr lang="en-GB" sz="2000" dirty="0" smtClean="0">
                <a:latin typeface="Times New Roman" pitchFamily="18" charset="0"/>
                <a:cs typeface="Times New Roman" pitchFamily="18" charset="0"/>
              </a:rPr>
              <a:t>Continuous monitoring or CM is a step towards the end of the </a:t>
            </a:r>
            <a:r>
              <a:rPr lang="en-GB" sz="2000" dirty="0" err="1" smtClean="0">
                <a:latin typeface="Times New Roman" pitchFamily="18" charset="0"/>
                <a:cs typeface="Times New Roman" pitchFamily="18" charset="0"/>
              </a:rPr>
              <a:t>DevOps</a:t>
            </a:r>
            <a:r>
              <a:rPr lang="en-GB" sz="2000" dirty="0" smtClean="0">
                <a:latin typeface="Times New Roman" pitchFamily="18" charset="0"/>
                <a:cs typeface="Times New Roman" pitchFamily="18" charset="0"/>
              </a:rPr>
              <a:t> process. The software is usually sent for production before continuous monitoring is conducted.</a:t>
            </a:r>
          </a:p>
          <a:p>
            <a:r>
              <a:rPr lang="en-GB" sz="2000" dirty="0" smtClean="0">
                <a:latin typeface="Times New Roman" pitchFamily="18" charset="0"/>
                <a:cs typeface="Times New Roman" pitchFamily="18" charset="0"/>
              </a:rPr>
              <a:t> CM informs all relevant teams about the errors encountered during the production period. Once detected, these flaws are then looked into by the people concerned. </a:t>
            </a:r>
          </a:p>
          <a:p>
            <a:r>
              <a:rPr lang="en-GB" sz="2000" dirty="0" err="1" smtClean="0">
                <a:latin typeface="Times New Roman" pitchFamily="18" charset="0"/>
                <a:cs typeface="Times New Roman" pitchFamily="18" charset="0"/>
              </a:rPr>
              <a:t>DevOps</a:t>
            </a:r>
            <a:r>
              <a:rPr lang="en-GB" sz="2000" dirty="0" smtClean="0">
                <a:latin typeface="Times New Roman" pitchFamily="18" charset="0"/>
                <a:cs typeface="Times New Roman" pitchFamily="18" charset="0"/>
              </a:rPr>
              <a:t> tools for continuous monitoring include </a:t>
            </a:r>
            <a:r>
              <a:rPr lang="en-GB" sz="2000" b="1" dirty="0" smtClean="0">
                <a:latin typeface="Times New Roman" pitchFamily="18" charset="0"/>
                <a:cs typeface="Times New Roman" pitchFamily="18" charset="0"/>
              </a:rPr>
              <a:t>Prometheus, </a:t>
            </a:r>
            <a:r>
              <a:rPr lang="en-GB" sz="2000" b="1" dirty="0" err="1" smtClean="0">
                <a:latin typeface="Times New Roman" pitchFamily="18" charset="0"/>
                <a:cs typeface="Times New Roman" pitchFamily="18" charset="0"/>
              </a:rPr>
              <a:t>Monit</a:t>
            </a:r>
            <a:r>
              <a:rPr lang="en-GB" sz="2000" b="1" dirty="0" smtClean="0">
                <a:latin typeface="Times New Roman" pitchFamily="18" charset="0"/>
                <a:cs typeface="Times New Roman" pitchFamily="18" charset="0"/>
              </a:rPr>
              <a:t>, </a:t>
            </a:r>
            <a:r>
              <a:rPr lang="en-GB" sz="2000" b="1" dirty="0" err="1" smtClean="0">
                <a:latin typeface="Times New Roman" pitchFamily="18" charset="0"/>
                <a:cs typeface="Times New Roman" pitchFamily="18" charset="0"/>
              </a:rPr>
              <a:t>Datadog</a:t>
            </a:r>
            <a:r>
              <a:rPr lang="en-GB" sz="2000" b="1" dirty="0" smtClean="0">
                <a:latin typeface="Times New Roman" pitchFamily="18" charset="0"/>
                <a:cs typeface="Times New Roman" pitchFamily="18" charset="0"/>
              </a:rPr>
              <a:t>, and </a:t>
            </a:r>
            <a:r>
              <a:rPr lang="en-GB" sz="2000" b="1" dirty="0" err="1" smtClean="0">
                <a:latin typeface="Times New Roman" pitchFamily="18" charset="0"/>
                <a:cs typeface="Times New Roman" pitchFamily="18" charset="0"/>
              </a:rPr>
              <a:t>Nagios</a:t>
            </a:r>
            <a:r>
              <a:rPr lang="en-GB" sz="2000" b="1" dirty="0" smtClean="0">
                <a:latin typeface="Times New Roman" pitchFamily="18" charset="0"/>
                <a:cs typeface="Times New Roman" pitchFamily="18" charset="0"/>
              </a:rPr>
              <a:t>.</a:t>
            </a:r>
            <a:r>
              <a:rPr lang="en-IN" sz="2000" b="1" dirty="0" smtClean="0">
                <a:latin typeface="Times New Roman" pitchFamily="18" charset="0"/>
                <a:cs typeface="Times New Roman" pitchFamily="18" charset="0"/>
              </a:rPr>
              <a:t> </a:t>
            </a:r>
          </a:p>
          <a:p>
            <a:r>
              <a:rPr lang="en-GB" sz="2000" dirty="0" smtClean="0">
                <a:latin typeface="Times New Roman" pitchFamily="18" charset="0"/>
                <a:cs typeface="Times New Roman" pitchFamily="18" charset="0"/>
              </a:rPr>
              <a:t>Continuous control monitoring goes a long way to help enterprises acquire data from various ecosystems, which can then be used to take more robust security measures like </a:t>
            </a:r>
            <a:r>
              <a:rPr lang="en-GB" sz="2000" b="1" dirty="0" smtClean="0">
                <a:latin typeface="Times New Roman" pitchFamily="18" charset="0"/>
                <a:cs typeface="Times New Roman" pitchFamily="18" charset="0"/>
              </a:rPr>
              <a:t>threat assessment, quick response to breaches, root cause analysis, and cyber forensics.</a:t>
            </a: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continuous monitoring keeps a tab and reports on the overall well-being of the </a:t>
            </a:r>
            <a:r>
              <a:rPr lang="en-GB" sz="2000" dirty="0" err="1" smtClean="0">
                <a:latin typeface="Times New Roman" pitchFamily="18" charset="0"/>
                <a:cs typeface="Times New Roman" pitchFamily="18" charset="0"/>
              </a:rPr>
              <a:t>DevOps</a:t>
            </a:r>
            <a:r>
              <a:rPr lang="en-GB" sz="2000" dirty="0" smtClean="0">
                <a:latin typeface="Times New Roman" pitchFamily="18" charset="0"/>
                <a:cs typeface="Times New Roman" pitchFamily="18" charset="0"/>
              </a:rPr>
              <a:t> setup</a:t>
            </a:r>
          </a:p>
          <a:p>
            <a:r>
              <a:rPr lang="en-GB" sz="2000" dirty="0" smtClean="0">
                <a:latin typeface="Times New Roman" pitchFamily="18" charset="0"/>
                <a:cs typeface="Times New Roman" pitchFamily="18" charset="0"/>
                <a:hlinkClick r:id="rId2"/>
              </a:rPr>
              <a:t>https://www.browserstack.com/guide/continuous-monitoring-in-devops</a:t>
            </a:r>
            <a:r>
              <a:rPr lang="en-GB" sz="2000" dirty="0" smtClean="0">
                <a:latin typeface="Times New Roman" pitchFamily="18" charset="0"/>
                <a:cs typeface="Times New Roman" pitchFamily="18" charset="0"/>
              </a:rPr>
              <a:t>	. </a:t>
            </a:r>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Continuous Monitoring - Benefits</a:t>
            </a:r>
            <a:endParaRPr lang="en-US" sz="20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457200"/>
            <a:ext cx="9144000" cy="6172200"/>
          </a:xfrm>
        </p:spPr>
        <p:txBody>
          <a:bodyPr>
            <a:normAutofit fontScale="92500" lnSpcReduction="10000"/>
          </a:bodyPr>
          <a:lstStyle/>
          <a:p>
            <a:r>
              <a:rPr lang="en-IN" sz="2000" b="1" dirty="0" smtClean="0">
                <a:latin typeface="Times New Roman" pitchFamily="18" charset="0"/>
                <a:cs typeface="Times New Roman" pitchFamily="18" charset="0"/>
              </a:rPr>
              <a:t> </a:t>
            </a:r>
            <a:r>
              <a:rPr lang="en-GB" sz="2000" b="1" dirty="0" smtClean="0">
                <a:latin typeface="Times New Roman" pitchFamily="18" charset="0"/>
                <a:cs typeface="Times New Roman" pitchFamily="18" charset="0"/>
              </a:rPr>
              <a:t>Better security: </a:t>
            </a:r>
            <a:r>
              <a:rPr lang="en-GB" sz="2000" dirty="0" smtClean="0">
                <a:latin typeface="Times New Roman" pitchFamily="18" charset="0"/>
                <a:cs typeface="Times New Roman" pitchFamily="18" charset="0"/>
              </a:rPr>
              <a:t>Continuous monitoring can be utilized to automate many security measures. CM analyzes data across the entire ecosystem, giving backend teams a broad spectrum of visibility throughout the environment. This helps identify inconsistencies and trigger events that can lead to security failures.</a:t>
            </a:r>
          </a:p>
          <a:p>
            <a:r>
              <a:rPr lang="en-GB" sz="2000" dirty="0" smtClean="0">
                <a:latin typeface="Times New Roman" pitchFamily="18" charset="0"/>
                <a:cs typeface="Times New Roman" pitchFamily="18" charset="0"/>
              </a:rPr>
              <a:t>System </a:t>
            </a:r>
            <a:r>
              <a:rPr lang="en-GB" sz="2000" dirty="0" err="1" smtClean="0">
                <a:latin typeface="Times New Roman" pitchFamily="18" charset="0"/>
                <a:cs typeface="Times New Roman" pitchFamily="18" charset="0"/>
              </a:rPr>
              <a:t>admins</a:t>
            </a:r>
            <a:r>
              <a:rPr lang="en-GB" sz="2000" dirty="0" smtClean="0">
                <a:latin typeface="Times New Roman" pitchFamily="18" charset="0"/>
                <a:cs typeface="Times New Roman" pitchFamily="18" charset="0"/>
              </a:rPr>
              <a:t> can identify security threats and respond to them much faster due to continuous monitoring. </a:t>
            </a:r>
          </a:p>
          <a:p>
            <a:r>
              <a:rPr lang="en-GB" sz="2000" b="1" dirty="0" smtClean="0">
                <a:latin typeface="Times New Roman" pitchFamily="18" charset="0"/>
                <a:cs typeface="Times New Roman" pitchFamily="18" charset="0"/>
              </a:rPr>
              <a:t>Quicker feedback and real-time reports </a:t>
            </a:r>
            <a:r>
              <a:rPr lang="en-GB" sz="2000" dirty="0" smtClean="0">
                <a:latin typeface="Times New Roman" pitchFamily="18" charset="0"/>
                <a:cs typeface="Times New Roman" pitchFamily="18" charset="0"/>
              </a:rPr>
              <a:t>help security teams avert breach attempts and lessen the aftermath should an attack occur.</a:t>
            </a:r>
            <a:br>
              <a:rPr lang="en-GB" sz="2000" dirty="0" smtClean="0">
                <a:latin typeface="Times New Roman" pitchFamily="18" charset="0"/>
                <a:cs typeface="Times New Roman" pitchFamily="18" charset="0"/>
              </a:rPr>
            </a:br>
            <a:endParaRPr lang="en-GB" sz="2000" dirty="0" smtClean="0">
              <a:latin typeface="Times New Roman" pitchFamily="18" charset="0"/>
              <a:cs typeface="Times New Roman" pitchFamily="18" charset="0"/>
            </a:endParaRPr>
          </a:p>
          <a:p>
            <a:r>
              <a:rPr lang="en-GB" sz="2000" b="1" dirty="0" smtClean="0">
                <a:latin typeface="Times New Roman" pitchFamily="18" charset="0"/>
                <a:cs typeface="Times New Roman" pitchFamily="18" charset="0"/>
              </a:rPr>
              <a:t>Performance errors are detected earlier: </a:t>
            </a:r>
            <a:r>
              <a:rPr lang="en-GB" sz="2000" dirty="0" smtClean="0">
                <a:latin typeface="Times New Roman" pitchFamily="18" charset="0"/>
                <a:cs typeface="Times New Roman" pitchFamily="18" charset="0"/>
              </a:rPr>
              <a:t>Continuous monitoring is flexible in its entry into the software development cycle. </a:t>
            </a:r>
            <a:r>
              <a:rPr lang="en-GB" sz="2000" b="1" dirty="0" smtClean="0">
                <a:latin typeface="Times New Roman" pitchFamily="18" charset="0"/>
                <a:cs typeface="Times New Roman" pitchFamily="18" charset="0"/>
              </a:rPr>
              <a:t>Although CM is traditionally introduced during the production phase, initiating it in staging and testing environments can help determine performance inconsistencies much ahead of time. </a:t>
            </a:r>
            <a:r>
              <a:rPr lang="en-GB" sz="2000" dirty="0" smtClean="0">
                <a:latin typeface="Times New Roman" pitchFamily="18" charset="0"/>
                <a:cs typeface="Times New Roman" pitchFamily="18" charset="0"/>
              </a:rPr>
              <a:t>The production cycle can thus deal only with more stable releases. </a:t>
            </a:r>
            <a:br>
              <a:rPr lang="en-GB" sz="2000" dirty="0" smtClean="0">
                <a:latin typeface="Times New Roman" pitchFamily="18" charset="0"/>
                <a:cs typeface="Times New Roman" pitchFamily="18" charset="0"/>
              </a:rPr>
            </a:br>
            <a:endParaRPr lang="en-GB" sz="2000" dirty="0" smtClean="0">
              <a:latin typeface="Times New Roman" pitchFamily="18" charset="0"/>
              <a:cs typeface="Times New Roman" pitchFamily="18" charset="0"/>
            </a:endParaRPr>
          </a:p>
          <a:p>
            <a:r>
              <a:rPr lang="en-GB" sz="2000" b="1" dirty="0" smtClean="0">
                <a:latin typeface="Times New Roman" pitchFamily="18" charset="0"/>
                <a:cs typeface="Times New Roman" pitchFamily="18" charset="0"/>
              </a:rPr>
              <a:t>System downtime is significantly reduced: </a:t>
            </a:r>
            <a:r>
              <a:rPr lang="en-GB" sz="2000" dirty="0" smtClean="0">
                <a:latin typeface="Times New Roman" pitchFamily="18" charset="0"/>
                <a:cs typeface="Times New Roman" pitchFamily="18" charset="0"/>
              </a:rPr>
              <a:t>System downtimes are infamous for causing significant disruptions in business operations, where recurring incidents can lead to a loss in revenue. </a:t>
            </a:r>
          </a:p>
          <a:p>
            <a:r>
              <a:rPr lang="en-GB" sz="2000" dirty="0" smtClean="0">
                <a:latin typeface="Times New Roman" pitchFamily="18" charset="0"/>
                <a:cs typeface="Times New Roman" pitchFamily="18" charset="0"/>
              </a:rPr>
              <a:t>Continuous monitoring can assist technical teams to keep a vigilant eye on the </a:t>
            </a:r>
            <a:r>
              <a:rPr lang="en-GB" sz="2000" b="1" dirty="0" smtClean="0">
                <a:latin typeface="Times New Roman" pitchFamily="18" charset="0"/>
                <a:cs typeface="Times New Roman" pitchFamily="18" charset="0"/>
              </a:rPr>
              <a:t>database, network, and applications</a:t>
            </a:r>
            <a:r>
              <a:rPr lang="en-GB" sz="2000" dirty="0" smtClean="0">
                <a:latin typeface="Times New Roman" pitchFamily="18" charset="0"/>
                <a:cs typeface="Times New Roman" pitchFamily="18" charset="0"/>
              </a:rPr>
              <a:t>, helping to resolve any issues before they give rise to system downtime. Past issues are also evaluated to avoid them in the future and to build more enhanced software solutions.</a:t>
            </a:r>
          </a:p>
          <a:p>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Continuous Monitoring - Benefits</a:t>
            </a:r>
            <a:endParaRPr lang="en-US" sz="20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457200"/>
            <a:ext cx="9144000" cy="6172200"/>
          </a:xfrm>
        </p:spPr>
        <p:txBody>
          <a:bodyPr>
            <a:normAutofit/>
          </a:bodyPr>
          <a:lstStyle/>
          <a:p>
            <a:r>
              <a:rPr lang="en-IN" sz="2000" b="1" dirty="0" smtClean="0">
                <a:latin typeface="Times New Roman" pitchFamily="18" charset="0"/>
                <a:cs typeface="Times New Roman" pitchFamily="18" charset="0"/>
              </a:rPr>
              <a:t> </a:t>
            </a:r>
            <a:r>
              <a:rPr lang="en-GB" sz="2000" b="1" dirty="0" smtClean="0">
                <a:latin typeface="Times New Roman" pitchFamily="18" charset="0"/>
                <a:cs typeface="Times New Roman" pitchFamily="18" charset="0"/>
              </a:rPr>
              <a:t>Facilitates better performance for the business: </a:t>
            </a:r>
            <a:r>
              <a:rPr lang="en-GB" sz="2000" dirty="0" smtClean="0">
                <a:latin typeface="Times New Roman" pitchFamily="18" charset="0"/>
                <a:cs typeface="Times New Roman" pitchFamily="18" charset="0"/>
              </a:rPr>
              <a:t>Since continuous monitoring works to alleviate system downtimes, it </a:t>
            </a:r>
            <a:r>
              <a:rPr lang="en-GB" sz="2000" dirty="0" smtClean="0">
                <a:latin typeface="Times New Roman" pitchFamily="18" charset="0"/>
                <a:cs typeface="Times New Roman" pitchFamily="18" charset="0"/>
                <a:hlinkClick r:id="rId2"/>
              </a:rPr>
              <a:t>improves </a:t>
            </a:r>
            <a:r>
              <a:rPr lang="en-GB" sz="2000" b="1" dirty="0" smtClean="0">
                <a:latin typeface="Times New Roman" pitchFamily="18" charset="0"/>
                <a:cs typeface="Times New Roman" pitchFamily="18" charset="0"/>
                <a:hlinkClick r:id="rId2"/>
              </a:rPr>
              <a:t>user experience</a:t>
            </a:r>
            <a:r>
              <a:rPr lang="en-GB" sz="2000" b="1" dirty="0" smtClean="0">
                <a:latin typeface="Times New Roman" pitchFamily="18" charset="0"/>
                <a:cs typeface="Times New Roman" pitchFamily="18" charset="0"/>
              </a:rPr>
              <a:t> and business credibility</a:t>
            </a:r>
            <a:r>
              <a:rPr lang="en-GB" sz="2000" dirty="0" smtClean="0">
                <a:latin typeface="Times New Roman" pitchFamily="18" charset="0"/>
                <a:cs typeface="Times New Roman" pitchFamily="18" charset="0"/>
              </a:rPr>
              <a:t>. </a:t>
            </a:r>
          </a:p>
          <a:p>
            <a:r>
              <a:rPr lang="en-GB" sz="2000" dirty="0" smtClean="0">
                <a:latin typeface="Times New Roman" pitchFamily="18" charset="0"/>
                <a:cs typeface="Times New Roman" pitchFamily="18" charset="0"/>
              </a:rPr>
              <a:t>continuous monitoring is used extensively to track user feedback that comes in handy when evaluating new updates and changes to the system.</a:t>
            </a:r>
          </a:p>
          <a:p>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Continuous Monitoring - Types</a:t>
            </a:r>
            <a:endParaRPr lang="en-US" sz="20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457200"/>
            <a:ext cx="9144000" cy="6172200"/>
          </a:xfrm>
        </p:spPr>
        <p:txBody>
          <a:bodyPr>
            <a:normAutofit fontScale="92500" lnSpcReduction="10000"/>
          </a:bodyPr>
          <a:lstStyle/>
          <a:p>
            <a:r>
              <a:rPr lang="en-GB" sz="2000" b="1" dirty="0" smtClean="0">
                <a:latin typeface="Times New Roman" pitchFamily="18" charset="0"/>
                <a:cs typeface="Times New Roman" pitchFamily="18" charset="0"/>
              </a:rPr>
              <a:t>Infrastructure Monitoring</a:t>
            </a:r>
            <a:r>
              <a:rPr lang="en-GB" sz="2000" dirty="0" smtClean="0">
                <a:latin typeface="Times New Roman" pitchFamily="18" charset="0"/>
                <a:cs typeface="Times New Roman" pitchFamily="18" charset="0"/>
              </a:rPr>
              <a:t>: Monitors and manages the IT infrastructure required to deliver products and services. This includes data </a:t>
            </a:r>
            <a:r>
              <a:rPr lang="en-GB" sz="2000" dirty="0" err="1" smtClean="0">
                <a:latin typeface="Times New Roman" pitchFamily="18" charset="0"/>
                <a:cs typeface="Times New Roman" pitchFamily="18" charset="0"/>
              </a:rPr>
              <a:t>centers</a:t>
            </a:r>
            <a:r>
              <a:rPr lang="en-GB" sz="2000" dirty="0" smtClean="0">
                <a:latin typeface="Times New Roman" pitchFamily="18" charset="0"/>
                <a:cs typeface="Times New Roman" pitchFamily="18" charset="0"/>
              </a:rPr>
              <a:t>, networks, hardware, software, servers, storage, and the like. Infrastructure Monitoring collates and examines data from the IT ecosystem to improve product performance as far as possible.</a:t>
            </a:r>
          </a:p>
          <a:p>
            <a:r>
              <a:rPr lang="en-IN" sz="2000" b="1" dirty="0" smtClean="0"/>
              <a:t> </a:t>
            </a:r>
            <a:r>
              <a:rPr lang="en-US" sz="2000" b="1" dirty="0" smtClean="0"/>
              <a:t>Tool must monitor: </a:t>
            </a:r>
            <a:r>
              <a:rPr lang="en-US" sz="2000" dirty="0" smtClean="0">
                <a:latin typeface="Times New Roman" pitchFamily="18" charset="0"/>
                <a:cs typeface="Times New Roman" pitchFamily="18" charset="0"/>
              </a:rPr>
              <a:t>Server Availability, CPU &amp; Disk Usage, Server &amp; System Uptime, Response Time to Errors, Storage, Database Health, Storage, Security, User permissions, Network switches, Process level usage, Relevant performance trends</a:t>
            </a:r>
          </a:p>
          <a:p>
            <a:r>
              <a:rPr lang="en-IN" sz="2000" b="1" dirty="0" smtClean="0">
                <a:latin typeface="Times New Roman" pitchFamily="18" charset="0"/>
                <a:cs typeface="Times New Roman" pitchFamily="18" charset="0"/>
              </a:rPr>
              <a:t>Tools: </a:t>
            </a:r>
            <a:r>
              <a:rPr lang="en-US" sz="2000" dirty="0" err="1" smtClean="0"/>
              <a:t>Nagios</a:t>
            </a:r>
            <a:r>
              <a:rPr lang="en-US" sz="2000" dirty="0" smtClean="0"/>
              <a:t>, </a:t>
            </a:r>
            <a:r>
              <a:rPr lang="en-US" sz="2000" dirty="0" err="1" smtClean="0"/>
              <a:t>Zabbix</a:t>
            </a:r>
            <a:r>
              <a:rPr lang="en-US" sz="2000" dirty="0" smtClean="0"/>
              <a:t>, </a:t>
            </a:r>
            <a:r>
              <a:rPr lang="en-US" sz="2000" dirty="0" err="1" smtClean="0"/>
              <a:t>ManageEngine</a:t>
            </a:r>
            <a:r>
              <a:rPr lang="en-US" sz="2000" dirty="0" smtClean="0"/>
              <a:t> </a:t>
            </a:r>
            <a:r>
              <a:rPr lang="en-US" sz="2000" dirty="0" err="1" smtClean="0"/>
              <a:t>OpManager</a:t>
            </a:r>
            <a:r>
              <a:rPr lang="en-US" sz="2000" dirty="0" smtClean="0"/>
              <a:t>, </a:t>
            </a:r>
            <a:r>
              <a:rPr lang="en-US" sz="2000" dirty="0" err="1" smtClean="0"/>
              <a:t>Solarwinds,Prometheus</a:t>
            </a:r>
            <a:r>
              <a:rPr lang="en-US" sz="2000" dirty="0" smtClean="0"/>
              <a:t> etc </a:t>
            </a:r>
            <a:endParaRPr lang="en-GB" sz="2000" b="1" dirty="0" smtClean="0">
              <a:latin typeface="Times New Roman" pitchFamily="18" charset="0"/>
              <a:cs typeface="Times New Roman" pitchFamily="18" charset="0"/>
            </a:endParaRPr>
          </a:p>
          <a:p>
            <a:r>
              <a:rPr lang="en-GB" sz="2000" b="1" dirty="0" smtClean="0">
                <a:latin typeface="Times New Roman" pitchFamily="18" charset="0"/>
                <a:cs typeface="Times New Roman" pitchFamily="18" charset="0"/>
              </a:rPr>
              <a:t>Application Monitoring</a:t>
            </a:r>
            <a:r>
              <a:rPr lang="en-GB" sz="2000" dirty="0" smtClean="0">
                <a:latin typeface="Times New Roman" pitchFamily="18" charset="0"/>
                <a:cs typeface="Times New Roman" pitchFamily="18" charset="0"/>
              </a:rPr>
              <a:t>: Monitors the performance of released software based on metrics like uptime, transaction time and volume, system responses, API responses, and general stability of the back-end and front-end.</a:t>
            </a:r>
          </a:p>
          <a:p>
            <a:r>
              <a:rPr lang="en-US" sz="1800" b="1" dirty="0" smtClean="0"/>
              <a:t>Tool must monitor: </a:t>
            </a:r>
            <a:r>
              <a:rPr lang="en-GB" sz="2000" dirty="0" smtClean="0">
                <a:latin typeface="Times New Roman" pitchFamily="18" charset="0"/>
                <a:cs typeface="Times New Roman" pitchFamily="18" charset="0"/>
              </a:rPr>
              <a:t> </a:t>
            </a:r>
            <a:r>
              <a:rPr lang="en-GB" sz="2100" dirty="0" smtClean="0">
                <a:latin typeface="Times New Roman" pitchFamily="18" charset="0"/>
                <a:cs typeface="Times New Roman" pitchFamily="18" charset="0"/>
              </a:rPr>
              <a:t>availability, error rate, throughput, user response time, pages with low load speed, third-party resource speed, browser speed, end-user transactions, SLA status.</a:t>
            </a:r>
            <a:endParaRPr lang="en-GB" sz="2000" dirty="0" smtClean="0">
              <a:latin typeface="Times New Roman" pitchFamily="18" charset="0"/>
              <a:cs typeface="Times New Roman" pitchFamily="18" charset="0"/>
            </a:endParaRPr>
          </a:p>
          <a:p>
            <a:pPr>
              <a:buNone/>
            </a:pPr>
            <a:r>
              <a:rPr lang="en-GB" sz="2000" dirty="0" smtClean="0">
                <a:latin typeface="Times New Roman" pitchFamily="18" charset="0"/>
                <a:cs typeface="Times New Roman" pitchFamily="18" charset="0"/>
              </a:rPr>
              <a:t>	Tools: </a:t>
            </a:r>
            <a:r>
              <a:rPr lang="en-US" sz="2000" dirty="0" err="1" smtClean="0"/>
              <a:t>Appdynamics</a:t>
            </a:r>
            <a:r>
              <a:rPr lang="en-US" sz="2000" dirty="0" smtClean="0"/>
              <a:t>, </a:t>
            </a:r>
            <a:r>
              <a:rPr lang="en-US" sz="2000" dirty="0" err="1" smtClean="0"/>
              <a:t>Dynatrace</a:t>
            </a:r>
            <a:r>
              <a:rPr lang="en-US" sz="2000" dirty="0" smtClean="0"/>
              <a:t>, </a:t>
            </a:r>
            <a:r>
              <a:rPr lang="en-US" sz="2000" dirty="0" err="1" smtClean="0"/>
              <a:t>Datadog</a:t>
            </a:r>
            <a:r>
              <a:rPr lang="en-US" sz="2000" dirty="0" smtClean="0"/>
              <a:t>, Uptime </a:t>
            </a:r>
            <a:r>
              <a:rPr lang="en-US" sz="2000" dirty="0" err="1" smtClean="0"/>
              <a:t>Robot,Uptrends</a:t>
            </a:r>
            <a:r>
              <a:rPr lang="en-US" sz="2000" dirty="0" smtClean="0"/>
              <a:t>, </a:t>
            </a:r>
            <a:r>
              <a:rPr lang="en-US" sz="2000" dirty="0" err="1" smtClean="0"/>
              <a:t>Splunk</a:t>
            </a:r>
            <a:r>
              <a:rPr lang="en-US" sz="2000" dirty="0" smtClean="0"/>
              <a:t> etc</a:t>
            </a:r>
            <a:endParaRPr lang="en-GB" sz="2000" dirty="0" smtClean="0">
              <a:latin typeface="Times New Roman" pitchFamily="18" charset="0"/>
              <a:cs typeface="Times New Roman" pitchFamily="18" charset="0"/>
            </a:endParaRPr>
          </a:p>
          <a:p>
            <a:r>
              <a:rPr lang="en-GB" sz="2000" b="1" dirty="0" smtClean="0">
                <a:latin typeface="Times New Roman" pitchFamily="18" charset="0"/>
                <a:cs typeface="Times New Roman" pitchFamily="18" charset="0"/>
              </a:rPr>
              <a:t>Network Monitoring:</a:t>
            </a:r>
            <a:r>
              <a:rPr lang="en-GB" sz="2000" dirty="0" smtClean="0">
                <a:latin typeface="Times New Roman" pitchFamily="18" charset="0"/>
                <a:cs typeface="Times New Roman" pitchFamily="18" charset="0"/>
              </a:rPr>
              <a:t> Monitors and tracks network activity, including the status and functioning of firewalls, routers, switches, servers, Virtual Machines, etc. Network Monitoring detects possible and present issues and alerts the relevant personnel. Its primary goal is to prevent network downtime and crashes.</a:t>
            </a:r>
          </a:p>
          <a:p>
            <a:pPr>
              <a:buNone/>
            </a:pPr>
            <a:r>
              <a:rPr lang="en-GB" sz="2000" dirty="0" smtClean="0">
                <a:latin typeface="Times New Roman" pitchFamily="18" charset="0"/>
                <a:cs typeface="Times New Roman" pitchFamily="18" charset="0"/>
              </a:rPr>
              <a:t>	</a:t>
            </a:r>
            <a:r>
              <a:rPr lang="en-GB" sz="2000" b="1" dirty="0" smtClean="0">
                <a:latin typeface="Times New Roman" pitchFamily="18" charset="0"/>
                <a:cs typeface="Times New Roman" pitchFamily="18" charset="0"/>
              </a:rPr>
              <a:t>Tool:</a:t>
            </a:r>
            <a:r>
              <a:rPr lang="en-GB" sz="2000" dirty="0" smtClean="0">
                <a:latin typeface="Times New Roman" pitchFamily="18" charset="0"/>
                <a:cs typeface="Times New Roman" pitchFamily="18" charset="0"/>
              </a:rPr>
              <a:t> </a:t>
            </a:r>
            <a:r>
              <a:rPr lang="en-US" sz="2000" dirty="0" smtClean="0"/>
              <a:t>Cacti, </a:t>
            </a:r>
            <a:r>
              <a:rPr lang="en-US" sz="2000" dirty="0" err="1" smtClean="0"/>
              <a:t>ntop,nmap</a:t>
            </a:r>
            <a:r>
              <a:rPr lang="en-US" sz="2000" dirty="0" smtClean="0"/>
              <a:t>, </a:t>
            </a:r>
            <a:r>
              <a:rPr lang="en-US" sz="2000" dirty="0" err="1" smtClean="0"/>
              <a:t>Spiceworks</a:t>
            </a:r>
            <a:r>
              <a:rPr lang="en-US" sz="2000" dirty="0" smtClean="0"/>
              <a:t>, </a:t>
            </a:r>
            <a:r>
              <a:rPr lang="en-US" sz="2000" dirty="0" err="1" smtClean="0"/>
              <a:t>Wireshark,Traceroute</a:t>
            </a:r>
            <a:r>
              <a:rPr lang="en-US" sz="2000" dirty="0" smtClean="0"/>
              <a:t>, bandwidth Monitor etc.</a:t>
            </a:r>
            <a:endParaRPr lang="en-GB" sz="2000" dirty="0" smtClean="0">
              <a:latin typeface="Times New Roman" pitchFamily="18" charset="0"/>
              <a:cs typeface="Times New Roman" pitchFamily="18" charset="0"/>
            </a:endParaRPr>
          </a:p>
          <a:p>
            <a:r>
              <a:rPr lang="en-US" sz="1800" b="1" dirty="0" smtClean="0"/>
              <a:t>Tool must monitor: </a:t>
            </a:r>
            <a:r>
              <a:rPr lang="en-GB" sz="2000" dirty="0" smtClean="0">
                <a:latin typeface="Times New Roman" pitchFamily="18" charset="0"/>
                <a:cs typeface="Times New Roman" pitchFamily="18" charset="0"/>
              </a:rPr>
              <a:t>Latency, Multiple port level metrics, Server bandwidth, CPU use of hosts, Network packets flow .</a:t>
            </a:r>
            <a:endParaRPr lang="en-GB" sz="1800"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smtClean="0">
                <a:solidFill>
                  <a:srgbClr val="FF0000"/>
                </a:solidFill>
                <a:latin typeface="Cambria-Bold"/>
              </a:rPr>
              <a:t> </a:t>
            </a:r>
            <a:r>
              <a:rPr lang="en-IN" sz="2000" b="1" dirty="0" err="1" smtClean="0">
                <a:solidFill>
                  <a:srgbClr val="FF0000"/>
                </a:solidFill>
                <a:latin typeface="Cambria-Bold"/>
              </a:rPr>
              <a:t>DevOps</a:t>
            </a:r>
            <a:r>
              <a:rPr lang="en-IN" sz="2000" b="1" dirty="0" smtClean="0">
                <a:solidFill>
                  <a:srgbClr val="FF0000"/>
                </a:solidFill>
                <a:latin typeface="Cambria-Bold"/>
              </a:rPr>
              <a:t> tools</a:t>
            </a:r>
            <a:endParaRPr lang="en-US" sz="2000" b="1" dirty="0">
              <a:solidFill>
                <a:srgbClr val="C0000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54905" y="609600"/>
            <a:ext cx="9258800" cy="5715000"/>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err="1" smtClean="0">
                <a:solidFill>
                  <a:srgbClr val="FF0000"/>
                </a:solidFill>
                <a:latin typeface="Cambria-Bold"/>
              </a:rPr>
              <a:t>DevOps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IN" altLang="en-US" sz="2000" b="1" dirty="0" smtClean="0">
                <a:latin typeface="Times New Roman" panose="02020603050405020304" pitchFamily="18" charset="0"/>
                <a:cs typeface="Times New Roman" panose="02020603050405020304" pitchFamily="18" charset="0"/>
              </a:rPr>
              <a:t>Agile Methodology:</a:t>
            </a:r>
          </a:p>
          <a:p>
            <a:pPr marL="177800" indent="-177800"/>
            <a:r>
              <a:rPr lang="en-GB" sz="2000" dirty="0" smtClean="0">
                <a:latin typeface="Times New Roman" pitchFamily="18" charset="0"/>
                <a:cs typeface="Times New Roman" pitchFamily="18" charset="0"/>
              </a:rPr>
              <a:t>In practical terms, agile software development methodologies are all about delivering small pieces of working software quickly to improve customer satisfaction. </a:t>
            </a:r>
            <a:r>
              <a:rPr lang="en-IN" sz="2000" dirty="0" smtClean="0">
                <a:latin typeface="Times New Roman" pitchFamily="18" charset="0"/>
                <a:cs typeface="Times New Roman" pitchFamily="18" charset="0"/>
              </a:rPr>
              <a:t> </a:t>
            </a:r>
          </a:p>
          <a:p>
            <a:pPr marL="177800" indent="-177800"/>
            <a:r>
              <a:rPr lang="en-GB" sz="2000" dirty="0" smtClean="0">
                <a:latin typeface="Times New Roman" pitchFamily="18" charset="0"/>
                <a:cs typeface="Times New Roman" pitchFamily="18" charset="0"/>
              </a:rPr>
              <a:t>These methodologies use adaptive approaches and teamwork to focus on continuous improvement.</a:t>
            </a:r>
            <a:endParaRPr lang="en-US" altLang="en-US" sz="2000" dirty="0">
              <a:latin typeface="Times New Roman" pitchFamily="18" charset="0"/>
              <a:cs typeface="Times New Roman" pitchFamily="18" charset="0"/>
            </a:endParaRPr>
          </a:p>
          <a:p>
            <a:pPr marL="177800" indent="-177800" algn="just"/>
            <a:r>
              <a:rPr lang="en-GB" sz="2000" dirty="0" smtClean="0">
                <a:latin typeface="Times New Roman" pitchFamily="18" charset="0"/>
                <a:cs typeface="Times New Roman" pitchFamily="18" charset="0"/>
              </a:rPr>
              <a:t>Instead of developing software sequentially from one phase to the next, which is how the waterfall method ensures product quality, an agile method can promote development and testing as concurrent and continuous processes. Put another way, waterfall development holds that an entire phase should be completed before moving on to the next, whereas agile supports multiple sequences happening at the same time. </a:t>
            </a:r>
            <a:endParaRPr lang="en-GB" sz="2000" dirty="0">
              <a:latin typeface="Times New Roman" pitchFamily="18" charset="0"/>
              <a:cs typeface="Times New Roman" pitchFamily="18" charset="0"/>
            </a:endParaRPr>
          </a:p>
          <a:p>
            <a:pPr algn="just"/>
            <a:endParaRPr lang="en-GB"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CI/CD Pipeline</a:t>
            </a:r>
            <a:endParaRPr lang="en-US" sz="20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457200"/>
            <a:ext cx="9144000" cy="6172200"/>
          </a:xfrm>
        </p:spPr>
        <p:txBody>
          <a:bodyPr>
            <a:normAutofit/>
          </a:bodyPr>
          <a:lstStyle/>
          <a:p>
            <a:r>
              <a:rPr lang="en-IN" sz="2000" b="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hlinkClick r:id="rId2"/>
              </a:rPr>
              <a:t>https://www.guru99.com/ci-cd-pipeline.html</a:t>
            </a:r>
            <a:r>
              <a:rPr lang="en-IN" sz="2000" b="1" dirty="0" smtClean="0">
                <a:latin typeface="Times New Roman" pitchFamily="18" charset="0"/>
                <a:cs typeface="Times New Roman" pitchFamily="18" charset="0"/>
              </a:rPr>
              <a:t>	</a:t>
            </a:r>
          </a:p>
          <a:p>
            <a:r>
              <a:rPr lang="en-IN" sz="2000" b="1" dirty="0" smtClean="0">
                <a:latin typeface="Times New Roman" pitchFamily="18" charset="0"/>
                <a:cs typeface="Times New Roman" pitchFamily="18" charset="0"/>
                <a:hlinkClick r:id="rId3"/>
              </a:rPr>
              <a:t>https://www.edureka.co/blog/ci-cd-pipeline/</a:t>
            </a:r>
            <a:r>
              <a:rPr lang="en-IN" sz="2000" b="1" dirty="0" smtClean="0">
                <a:latin typeface="Times New Roman" pitchFamily="18" charset="0"/>
                <a:cs typeface="Times New Roman" pitchFamily="18" charset="0"/>
              </a:rPr>
              <a:t>	 </a:t>
            </a:r>
            <a:endParaRPr lang="en-GB" sz="2000" dirty="0" smtClean="0">
              <a:latin typeface="Times New Roman" pitchFamily="18" charset="0"/>
              <a:cs typeface="Times New Roman" pitchFamily="18" charset="0"/>
            </a:endParaRPr>
          </a:p>
          <a:p>
            <a:pPr>
              <a:buNone/>
            </a:pPr>
            <a:r>
              <a:rPr lang="en-IN" sz="2000" b="1" dirty="0" smtClean="0">
                <a:solidFill>
                  <a:srgbClr val="FF3300"/>
                </a:solidFill>
                <a:latin typeface="Times New Roman" pitchFamily="18" charset="0"/>
                <a:cs typeface="Times New Roman" pitchFamily="18" charset="0"/>
              </a:rPr>
              <a:t>CI/CD Pipeline: </a:t>
            </a:r>
          </a:p>
          <a:p>
            <a:r>
              <a:rPr lang="en-GB" sz="2000" dirty="0" smtClean="0">
                <a:latin typeface="Times New Roman" pitchFamily="18" charset="0"/>
                <a:cs typeface="Times New Roman" pitchFamily="18" charset="0"/>
              </a:rPr>
              <a:t>A CI/CD pipeline automates the process of software delivery. </a:t>
            </a:r>
          </a:p>
          <a:p>
            <a:r>
              <a:rPr lang="en-GB" sz="2000" dirty="0" smtClean="0">
                <a:latin typeface="Times New Roman" pitchFamily="18" charset="0"/>
                <a:cs typeface="Times New Roman" pitchFamily="18" charset="0"/>
              </a:rPr>
              <a:t>It builds code, runs tests, and helps you to safely deploy a new version of the software. </a:t>
            </a:r>
          </a:p>
          <a:p>
            <a:pPr>
              <a:tabLst>
                <a:tab pos="7356475" algn="l"/>
              </a:tabLst>
            </a:pPr>
            <a:r>
              <a:rPr lang="en-GB" sz="2000" dirty="0" smtClean="0">
                <a:latin typeface="Times New Roman" pitchFamily="18" charset="0"/>
                <a:cs typeface="Times New Roman" pitchFamily="18" charset="0"/>
              </a:rPr>
              <a:t>CI/CD pipeline reduces manual errors, provides feedback to developers, and allows fast product iterations.</a:t>
            </a:r>
          </a:p>
          <a:p>
            <a:r>
              <a:rPr lang="en-GB" sz="2000" dirty="0" smtClean="0">
                <a:latin typeface="Times New Roman" pitchFamily="18" charset="0"/>
                <a:cs typeface="Times New Roman" pitchFamily="18" charset="0"/>
              </a:rPr>
              <a:t>CI/CD pipeline introduces automation and continuous monitoring throughout the lifecycle of a software product. </a:t>
            </a:r>
          </a:p>
          <a:p>
            <a:r>
              <a:rPr lang="en-GB" sz="2000" dirty="0" smtClean="0">
                <a:latin typeface="Times New Roman" pitchFamily="18" charset="0"/>
                <a:cs typeface="Times New Roman" pitchFamily="18" charset="0"/>
              </a:rPr>
              <a:t>It involves from the integration and testing phase to delivery and deployment. These connected practices are referred as </a:t>
            </a:r>
            <a:r>
              <a:rPr lang="en-GB" sz="2000" b="1" dirty="0" smtClean="0">
                <a:latin typeface="Times New Roman" pitchFamily="18" charset="0"/>
                <a:cs typeface="Times New Roman" pitchFamily="18" charset="0"/>
              </a:rPr>
              <a:t>CI/CD pipeline.</a:t>
            </a:r>
          </a:p>
          <a:p>
            <a:pPr>
              <a:buNone/>
            </a:pPr>
            <a:endParaRPr lang="en-IN" sz="2000" b="1" dirty="0" smtClean="0">
              <a:solidFill>
                <a:srgbClr val="FF3300"/>
              </a:solidFill>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CI/CD Pipeline</a:t>
            </a:r>
            <a:endParaRPr lang="en-US" sz="20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457200"/>
            <a:ext cx="9144000" cy="6172200"/>
          </a:xfrm>
        </p:spPr>
        <p:txBody>
          <a:bodyPr>
            <a:normAutofit/>
          </a:bodyPr>
          <a:lstStyle/>
          <a:p>
            <a:r>
              <a:rPr lang="en-IN" sz="2000" b="1" dirty="0" smtClean="0">
                <a:latin typeface="Times New Roman" pitchFamily="18" charset="0"/>
                <a:cs typeface="Times New Roman" pitchFamily="18" charset="0"/>
              </a:rPr>
              <a:t>What is CI/CD?</a:t>
            </a:r>
          </a:p>
          <a:p>
            <a:pPr>
              <a:buNone/>
            </a:pPr>
            <a:r>
              <a:rPr lang="en-IN" sz="2000" b="1" u="sng" dirty="0" smtClean="0">
                <a:latin typeface="Times New Roman" pitchFamily="18" charset="0"/>
                <a:cs typeface="Times New Roman" pitchFamily="18" charset="0"/>
              </a:rPr>
              <a:t>(Continuous Integration / Continuous Delivery //Continuous Deployment): </a:t>
            </a:r>
            <a:endParaRPr lang="en-GB" sz="2000" b="1" u="sng" dirty="0" smtClean="0">
              <a:latin typeface="Times New Roman" pitchFamily="18" charset="0"/>
              <a:cs typeface="Times New Roman" pitchFamily="18" charset="0"/>
            </a:endParaRPr>
          </a:p>
          <a:p>
            <a:r>
              <a:rPr lang="en-GB" sz="2000" b="1" dirty="0" smtClean="0">
                <a:latin typeface="Times New Roman" pitchFamily="18" charset="0"/>
                <a:cs typeface="Times New Roman" pitchFamily="18" charset="0"/>
              </a:rPr>
              <a:t>Continuous integration</a:t>
            </a:r>
            <a:r>
              <a:rPr lang="en-GB" sz="2000" dirty="0" smtClean="0">
                <a:latin typeface="Times New Roman" pitchFamily="18" charset="0"/>
                <a:cs typeface="Times New Roman" pitchFamily="18" charset="0"/>
              </a:rPr>
              <a:t> is a software development method where members of the team can integrate their work </a:t>
            </a:r>
            <a:r>
              <a:rPr lang="en-GB" sz="2000" b="1" dirty="0" smtClean="0">
                <a:latin typeface="Times New Roman" pitchFamily="18" charset="0"/>
                <a:cs typeface="Times New Roman" pitchFamily="18" charset="0"/>
              </a:rPr>
              <a:t>at least once a day</a:t>
            </a:r>
            <a:r>
              <a:rPr lang="en-GB" sz="2000" dirty="0" smtClean="0">
                <a:latin typeface="Times New Roman" pitchFamily="18" charset="0"/>
                <a:cs typeface="Times New Roman" pitchFamily="18" charset="0"/>
              </a:rPr>
              <a:t>. In this method, every integration is checked by an automated build to search the error.</a:t>
            </a:r>
          </a:p>
          <a:p>
            <a:r>
              <a:rPr lang="en-GB" sz="2000" b="1" dirty="0" smtClean="0">
                <a:latin typeface="Times New Roman" pitchFamily="18" charset="0"/>
                <a:cs typeface="Times New Roman" pitchFamily="18" charset="0"/>
              </a:rPr>
              <a:t>Continuous delivery</a:t>
            </a:r>
            <a:r>
              <a:rPr lang="en-GB" sz="2000" dirty="0" smtClean="0">
                <a:latin typeface="Times New Roman" pitchFamily="18" charset="0"/>
                <a:cs typeface="Times New Roman" pitchFamily="18" charset="0"/>
              </a:rPr>
              <a:t> is a software engineering method in which a team develops software products in a short cycle. It ensures that software can be easily released at any time. (manual)</a:t>
            </a:r>
          </a:p>
          <a:p>
            <a:r>
              <a:rPr lang="en-GB" sz="2000" b="1" dirty="0" smtClean="0">
                <a:latin typeface="Times New Roman" pitchFamily="18" charset="0"/>
                <a:cs typeface="Times New Roman" pitchFamily="18" charset="0"/>
              </a:rPr>
              <a:t>Continuous deployment</a:t>
            </a:r>
            <a:r>
              <a:rPr lang="en-GB" sz="2000" dirty="0" smtClean="0">
                <a:latin typeface="Times New Roman" pitchFamily="18" charset="0"/>
                <a:cs typeface="Times New Roman" pitchFamily="18" charset="0"/>
              </a:rPr>
              <a:t> (automated) is a software engineering process in which product functionalities are delivered using </a:t>
            </a:r>
            <a:r>
              <a:rPr lang="en-GB" sz="2000" b="1" dirty="0" smtClean="0">
                <a:latin typeface="Times New Roman" pitchFamily="18" charset="0"/>
                <a:cs typeface="Times New Roman" pitchFamily="18" charset="0"/>
              </a:rPr>
              <a:t>automatic deployment</a:t>
            </a:r>
            <a:r>
              <a:rPr lang="en-GB" sz="2000" dirty="0" smtClean="0">
                <a:latin typeface="Times New Roman" pitchFamily="18" charset="0"/>
                <a:cs typeface="Times New Roman" pitchFamily="18" charset="0"/>
              </a:rPr>
              <a:t>. It helps testers to validate whether the codebase changes are correct, and it is stable or not.</a:t>
            </a:r>
          </a:p>
          <a:p>
            <a:pPr>
              <a:buNone/>
            </a:pPr>
            <a:endParaRPr lang="en-IN" sz="2000" b="1" dirty="0" smtClean="0">
              <a:solidFill>
                <a:srgbClr val="FF3300"/>
              </a:solidFill>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CI/CD Pipeline - stages</a:t>
            </a:r>
            <a:endParaRPr lang="en-US" sz="20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457200"/>
            <a:ext cx="9144000" cy="6172200"/>
          </a:xfrm>
        </p:spPr>
        <p:txBody>
          <a:bodyPr>
            <a:normAutofit/>
          </a:bodyPr>
          <a:lstStyle/>
          <a:p>
            <a:r>
              <a:rPr lang="en-GB" sz="2000" dirty="0" smtClean="0">
                <a:latin typeface="Times New Roman" pitchFamily="18" charset="0"/>
                <a:cs typeface="Times New Roman" pitchFamily="18" charset="0"/>
              </a:rPr>
              <a:t>A CI/CD pipeline is a </a:t>
            </a:r>
            <a:r>
              <a:rPr lang="en-GB" sz="2000" dirty="0" err="1" smtClean="0">
                <a:latin typeface="Times New Roman" pitchFamily="18" charset="0"/>
                <a:cs typeface="Times New Roman" pitchFamily="18" charset="0"/>
              </a:rPr>
              <a:t>runnable</a:t>
            </a:r>
            <a:r>
              <a:rPr lang="en-GB" sz="2000" dirty="0" smtClean="0">
                <a:latin typeface="Times New Roman" pitchFamily="18" charset="0"/>
                <a:cs typeface="Times New Roman" pitchFamily="18" charset="0"/>
              </a:rPr>
              <a:t> specification of the steps that any developer should perform to deliver a new version of any software. Failure in each and every stage triggers a notification via email, Slack, or other communication platforms. It enables responsible developers to know about the important issues.</a:t>
            </a:r>
            <a:endParaRPr lang="en-GB" sz="2000" b="1" dirty="0" smtClean="0">
              <a:latin typeface="Times New Roman" pitchFamily="18" charset="0"/>
              <a:cs typeface="Times New Roman" pitchFamily="18" charset="0"/>
            </a:endParaRPr>
          </a:p>
          <a:p>
            <a:pPr>
              <a:buNone/>
            </a:pPr>
            <a:r>
              <a:rPr lang="en-US" sz="2000" b="1" dirty="0" smtClean="0"/>
              <a:t>Stages of CI/CD pipeline:</a:t>
            </a:r>
            <a:endParaRPr lang="en-IN" sz="2000" b="1" dirty="0" smtClean="0">
              <a:solidFill>
                <a:srgbClr val="FF3300"/>
              </a:solidFill>
              <a:latin typeface="Times New Roman" pitchFamily="18" charset="0"/>
              <a:cs typeface="Times New Roman" pitchFamily="18" charset="0"/>
            </a:endParaRPr>
          </a:p>
          <a:p>
            <a:pPr>
              <a:buNone/>
            </a:pPr>
            <a:r>
              <a:rPr lang="en-IN"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762000" y="2514599"/>
            <a:ext cx="7772400" cy="2874995"/>
          </a:xfrm>
          <a:prstGeom prst="rect">
            <a:avLst/>
          </a:prstGeom>
          <a:noFill/>
          <a:ln w="9525">
            <a:noFill/>
            <a:miter lim="800000"/>
            <a:headEnd/>
            <a:tailEnd/>
          </a:ln>
        </p:spPr>
      </p:pic>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err="1" smtClean="0">
                <a:solidFill>
                  <a:srgbClr val="FF0000"/>
                </a:solidFill>
                <a:latin typeface="Cambria-Bold"/>
              </a:rPr>
              <a:t>DevOps</a:t>
            </a:r>
            <a:r>
              <a:rPr lang="en-IN" sz="2000" b="1" dirty="0" smtClean="0">
                <a:solidFill>
                  <a:srgbClr val="FF0000"/>
                </a:solidFill>
                <a:latin typeface="Cambria-Bold"/>
              </a:rPr>
              <a:t> –  CI/CD Pipeline - Stages</a:t>
            </a:r>
            <a:endParaRPr lang="en-US" sz="20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457200"/>
            <a:ext cx="9144000" cy="6172200"/>
          </a:xfrm>
        </p:spPr>
        <p:txBody>
          <a:bodyPr>
            <a:normAutofit fontScale="92500" lnSpcReduction="20000"/>
          </a:bodyPr>
          <a:lstStyle/>
          <a:p>
            <a:pPr>
              <a:buNone/>
            </a:pPr>
            <a:r>
              <a:rPr lang="en-GB" sz="2000" b="1" dirty="0" smtClean="0"/>
              <a:t>Source Stage:</a:t>
            </a:r>
          </a:p>
          <a:p>
            <a:r>
              <a:rPr lang="en-GB" sz="2000" dirty="0" smtClean="0"/>
              <a:t>In the source stage, CI/CD pipeline is triggered by a code repository. Any change in the program triggers a notification to the CI/CD tool that runs an equivalent pipeline. Other common triggers include user-initiated workflows, automated schedules, and the results of other pipelines.</a:t>
            </a:r>
            <a:br>
              <a:rPr lang="en-GB" sz="2000" dirty="0" smtClean="0"/>
            </a:br>
            <a:endParaRPr lang="en-GB" sz="2000" dirty="0" smtClean="0"/>
          </a:p>
          <a:p>
            <a:pPr>
              <a:buNone/>
            </a:pPr>
            <a:r>
              <a:rPr lang="en-GB" sz="2000" b="1" dirty="0" smtClean="0"/>
              <a:t>Build Stage:</a:t>
            </a:r>
          </a:p>
          <a:p>
            <a:r>
              <a:rPr lang="en-GB" sz="2000" dirty="0" smtClean="0"/>
              <a:t>This is the second stage of the CI/CD Pipeline in which you </a:t>
            </a:r>
            <a:r>
              <a:rPr lang="en-GB" sz="2000" b="1" i="1" dirty="0" smtClean="0"/>
              <a:t>merge the source code and its dependencies</a:t>
            </a:r>
            <a:r>
              <a:rPr lang="en-GB" sz="2000" dirty="0" smtClean="0"/>
              <a:t>. It is done mainly to build a </a:t>
            </a:r>
            <a:r>
              <a:rPr lang="en-GB" sz="2000" dirty="0" err="1" smtClean="0"/>
              <a:t>runnable</a:t>
            </a:r>
            <a:r>
              <a:rPr lang="en-GB" sz="2000" dirty="0" smtClean="0"/>
              <a:t> instance of software that you can potentially ship to the end-user.</a:t>
            </a:r>
          </a:p>
          <a:p>
            <a:r>
              <a:rPr lang="en-GB" sz="2000" dirty="0" smtClean="0"/>
              <a:t>Programs that are written in languages like C++, Java, C, or Go language should be compiled. On the other hand, JavaScript, Python, and Ruby programs can work without the build stage.</a:t>
            </a:r>
          </a:p>
          <a:p>
            <a:r>
              <a:rPr lang="en-GB" sz="2000" dirty="0" smtClean="0"/>
              <a:t>Failure to pass the build stage means there is a fundamental project </a:t>
            </a:r>
            <a:r>
              <a:rPr lang="en-GB" sz="2000" dirty="0" err="1" smtClean="0"/>
              <a:t>misconfiguration</a:t>
            </a:r>
            <a:r>
              <a:rPr lang="en-GB" sz="2000" dirty="0" smtClean="0"/>
              <a:t>, so it is better that you address such issue immediately.</a:t>
            </a:r>
          </a:p>
          <a:p>
            <a:pPr>
              <a:buNone/>
            </a:pPr>
            <a:r>
              <a:rPr lang="en-GB" sz="2000" b="1" dirty="0" smtClean="0"/>
              <a:t>Test Stage:</a:t>
            </a:r>
          </a:p>
          <a:p>
            <a:r>
              <a:rPr lang="en-GB" sz="2000" dirty="0" smtClean="0"/>
              <a:t>Test Stage includes the execution of automated tests to validate the correctness of code and the behaviour of the software. This stage prevents easily reproducible bugs from reaching the clients. It is the responsibility of developers to write automated tests.</a:t>
            </a:r>
          </a:p>
          <a:p>
            <a:pPr>
              <a:buNone/>
            </a:pPr>
            <a:r>
              <a:rPr lang="en-GB" sz="2000" b="1" dirty="0" smtClean="0"/>
              <a:t>Deploy Stage:</a:t>
            </a:r>
          </a:p>
          <a:p>
            <a:r>
              <a:rPr lang="en-GB" sz="2000" dirty="0" smtClean="0"/>
              <a:t>This is the last stage where your product goes live. Once the build has successfully passed through all the required test scenarios, it is ready to deploy to live server.</a:t>
            </a:r>
          </a:p>
          <a:p>
            <a:endParaRPr lang="en-GB" sz="2000" b="1" dirty="0" smtClean="0">
              <a:latin typeface="Times New Roman" pitchFamily="18" charset="0"/>
              <a:cs typeface="Times New Roman" pitchFamily="18" charset="0"/>
            </a:endParaRPr>
          </a:p>
          <a:p>
            <a:pPr>
              <a:buNone/>
            </a:pPr>
            <a:endParaRPr lang="en-IN" sz="2000" b="1" dirty="0" smtClean="0">
              <a:solidFill>
                <a:srgbClr val="FF3300"/>
              </a:solidFill>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smtClean="0">
                <a:solidFill>
                  <a:srgbClr val="FF0000"/>
                </a:solidFill>
                <a:latin typeface="Cambria-Bold"/>
              </a:rPr>
              <a:t>CI/CD Pipeline - Example</a:t>
            </a:r>
            <a:endParaRPr lang="en-US" sz="20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457200"/>
            <a:ext cx="9144000" cy="6172200"/>
          </a:xfrm>
        </p:spPr>
        <p:txBody>
          <a:bodyPr>
            <a:normAutofit/>
          </a:bodyPr>
          <a:lstStyle/>
          <a:p>
            <a:r>
              <a:rPr lang="en-IN" sz="2000" b="1" dirty="0" smtClean="0">
                <a:latin typeface="Times New Roman" pitchFamily="18" charset="0"/>
                <a:cs typeface="Times New Roman" pitchFamily="18" charset="0"/>
              </a:rPr>
              <a:t> </a:t>
            </a:r>
            <a:r>
              <a:rPr lang="en-GB" sz="2000" b="1" dirty="0" smtClean="0">
                <a:latin typeface="Times New Roman" pitchFamily="18" charset="0"/>
                <a:cs typeface="Times New Roman" pitchFamily="18" charset="0"/>
              </a:rPr>
              <a:t>Source Code Control:</a:t>
            </a:r>
            <a:r>
              <a:rPr lang="en-GB" sz="2000" dirty="0" smtClean="0">
                <a:latin typeface="Times New Roman" pitchFamily="18" charset="0"/>
                <a:cs typeface="Times New Roman" pitchFamily="18" charset="0"/>
              </a:rPr>
              <a:t> Host code on </a:t>
            </a:r>
            <a:r>
              <a:rPr lang="en-GB" sz="2000" dirty="0" err="1" smtClean="0">
                <a:latin typeface="Times New Roman" pitchFamily="18" charset="0"/>
                <a:cs typeface="Times New Roman" pitchFamily="18" charset="0"/>
              </a:rPr>
              <a:t>GitHub</a:t>
            </a:r>
            <a:r>
              <a:rPr lang="en-GB" sz="2000" dirty="0" smtClean="0">
                <a:latin typeface="Times New Roman" pitchFamily="18" charset="0"/>
                <a:cs typeface="Times New Roman" pitchFamily="18" charset="0"/>
              </a:rPr>
              <a:t> as a private repository. This will help you to integrate your application with major services and software.</a:t>
            </a:r>
          </a:p>
          <a:p>
            <a:r>
              <a:rPr lang="en-GB" sz="2000" b="1" dirty="0" smtClean="0">
                <a:latin typeface="Times New Roman" pitchFamily="18" charset="0"/>
                <a:cs typeface="Times New Roman" pitchFamily="18" charset="0"/>
              </a:rPr>
              <a:t>Continuous integration:</a:t>
            </a:r>
            <a:r>
              <a:rPr lang="en-GB" sz="2000" dirty="0" smtClean="0">
                <a:latin typeface="Times New Roman" pitchFamily="18" charset="0"/>
                <a:cs typeface="Times New Roman" pitchFamily="18" charset="0"/>
              </a:rPr>
              <a:t> Use continuous integration and delivery platform </a:t>
            </a:r>
            <a:r>
              <a:rPr lang="en-GB" sz="2000" dirty="0" err="1" smtClean="0">
                <a:latin typeface="Times New Roman" pitchFamily="18" charset="0"/>
                <a:cs typeface="Times New Roman" pitchFamily="18" charset="0"/>
              </a:rPr>
              <a:t>CircleCI</a:t>
            </a:r>
            <a:r>
              <a:rPr lang="en-GB" sz="2000" dirty="0" smtClean="0">
                <a:latin typeface="Times New Roman" pitchFamily="18" charset="0"/>
                <a:cs typeface="Times New Roman" pitchFamily="18" charset="0"/>
              </a:rPr>
              <a:t> and commit every code. When the changes notify, this tool will pull the code available in </a:t>
            </a:r>
            <a:r>
              <a:rPr lang="en-GB" sz="2000" dirty="0" err="1" smtClean="0">
                <a:latin typeface="Times New Roman" pitchFamily="18" charset="0"/>
                <a:cs typeface="Times New Roman" pitchFamily="18" charset="0"/>
              </a:rPr>
              <a:t>GitHub</a:t>
            </a:r>
            <a:r>
              <a:rPr lang="en-GB" sz="2000" dirty="0" smtClean="0">
                <a:latin typeface="Times New Roman" pitchFamily="18" charset="0"/>
                <a:cs typeface="Times New Roman" pitchFamily="18" charset="0"/>
              </a:rPr>
              <a:t> and process to build and run the test.</a:t>
            </a:r>
          </a:p>
          <a:p>
            <a:r>
              <a:rPr lang="en-GB" sz="2000" b="1" dirty="0" smtClean="0">
                <a:latin typeface="Times New Roman" pitchFamily="18" charset="0"/>
                <a:cs typeface="Times New Roman" pitchFamily="18" charset="0"/>
              </a:rPr>
              <a:t>Deploy code to UAT: </a:t>
            </a:r>
            <a:r>
              <a:rPr lang="en-GB" sz="2000" dirty="0" smtClean="0">
                <a:latin typeface="Times New Roman" pitchFamily="18" charset="0"/>
                <a:cs typeface="Times New Roman" pitchFamily="18" charset="0"/>
              </a:rPr>
              <a:t>Configure </a:t>
            </a:r>
            <a:r>
              <a:rPr lang="en-GB" sz="2000" dirty="0" err="1" smtClean="0">
                <a:latin typeface="Times New Roman" pitchFamily="18" charset="0"/>
                <a:cs typeface="Times New Roman" pitchFamily="18" charset="0"/>
              </a:rPr>
              <a:t>CircleCI</a:t>
            </a:r>
            <a:r>
              <a:rPr lang="en-GB" sz="2000" dirty="0" smtClean="0">
                <a:latin typeface="Times New Roman" pitchFamily="18" charset="0"/>
                <a:cs typeface="Times New Roman" pitchFamily="18" charset="0"/>
              </a:rPr>
              <a:t> to deploy your code to AWS UAT server.</a:t>
            </a:r>
          </a:p>
          <a:p>
            <a:r>
              <a:rPr lang="en-GB" sz="2000" b="1" dirty="0" smtClean="0">
                <a:latin typeface="Times New Roman" pitchFamily="18" charset="0"/>
                <a:cs typeface="Times New Roman" pitchFamily="18" charset="0"/>
              </a:rPr>
              <a:t>Deploy to production: </a:t>
            </a:r>
            <a:r>
              <a:rPr lang="en-GB" sz="2000" dirty="0" smtClean="0">
                <a:latin typeface="Times New Roman" pitchFamily="18" charset="0"/>
                <a:cs typeface="Times New Roman" pitchFamily="18" charset="0"/>
              </a:rPr>
              <a:t>You have to reuse continuous integration steps for deploying code to UAT.</a:t>
            </a:r>
          </a:p>
          <a:p>
            <a:endParaRPr lang="en-GB" sz="2000" b="1" dirty="0" smtClean="0">
              <a:latin typeface="Times New Roman" pitchFamily="18" charset="0"/>
              <a:cs typeface="Times New Roman" pitchFamily="18" charset="0"/>
            </a:endParaRPr>
          </a:p>
          <a:p>
            <a:pPr>
              <a:buNone/>
            </a:pPr>
            <a:endParaRPr lang="en-IN" sz="2000" b="1" dirty="0" smtClean="0">
              <a:solidFill>
                <a:srgbClr val="FF3300"/>
              </a:solidFill>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smtClean="0">
                <a:solidFill>
                  <a:srgbClr val="FF0000"/>
                </a:solidFill>
                <a:latin typeface="Cambria-Bold"/>
              </a:rPr>
              <a:t>CI/CD Pipeline - Advantages</a:t>
            </a:r>
            <a:endParaRPr lang="en-US" sz="20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457200"/>
            <a:ext cx="9144000" cy="6172200"/>
          </a:xfrm>
        </p:spPr>
        <p:txBody>
          <a:bodyPr>
            <a:normAutofit/>
          </a:bodyPr>
          <a:lstStyle/>
          <a:p>
            <a:r>
              <a:rPr lang="en-GB" sz="2000" dirty="0" smtClean="0">
                <a:latin typeface="Times New Roman" pitchFamily="18" charset="0"/>
                <a:cs typeface="Times New Roman" pitchFamily="18" charset="0"/>
              </a:rPr>
              <a:t>Builds and testing can be easily performed manually.</a:t>
            </a:r>
          </a:p>
          <a:p>
            <a:r>
              <a:rPr lang="en-GB" sz="2000" dirty="0" smtClean="0">
                <a:latin typeface="Times New Roman" pitchFamily="18" charset="0"/>
                <a:cs typeface="Times New Roman" pitchFamily="18" charset="0"/>
              </a:rPr>
              <a:t>It can improve the consistency and quality of code.</a:t>
            </a:r>
          </a:p>
          <a:p>
            <a:r>
              <a:rPr lang="en-GB" sz="2000" dirty="0" smtClean="0">
                <a:latin typeface="Times New Roman" pitchFamily="18" charset="0"/>
                <a:cs typeface="Times New Roman" pitchFamily="18" charset="0"/>
              </a:rPr>
              <a:t>Improves flexibility and has the ability to ship new functionalities.</a:t>
            </a:r>
          </a:p>
          <a:p>
            <a:r>
              <a:rPr lang="en-GB" sz="2000" dirty="0" smtClean="0">
                <a:latin typeface="Times New Roman" pitchFamily="18" charset="0"/>
                <a:cs typeface="Times New Roman" pitchFamily="18" charset="0"/>
              </a:rPr>
              <a:t>CI/CD pipeline can streamline communication.</a:t>
            </a:r>
          </a:p>
          <a:p>
            <a:r>
              <a:rPr lang="en-GB" sz="2000" dirty="0" smtClean="0">
                <a:latin typeface="Times New Roman" pitchFamily="18" charset="0"/>
                <a:cs typeface="Times New Roman" pitchFamily="18" charset="0"/>
              </a:rPr>
              <a:t>It can automate the process of software delivery.</a:t>
            </a:r>
          </a:p>
          <a:p>
            <a:r>
              <a:rPr lang="en-GB" sz="2000" dirty="0" smtClean="0">
                <a:latin typeface="Times New Roman" pitchFamily="18" charset="0"/>
                <a:cs typeface="Times New Roman" pitchFamily="18" charset="0"/>
              </a:rPr>
              <a:t>Helps you to achieve faster customer feedback.</a:t>
            </a:r>
          </a:p>
          <a:p>
            <a:r>
              <a:rPr lang="en-GB" sz="2000" dirty="0" smtClean="0">
                <a:latin typeface="Times New Roman" pitchFamily="18" charset="0"/>
                <a:cs typeface="Times New Roman" pitchFamily="18" charset="0"/>
              </a:rPr>
              <a:t>CI/CD pipeline helps you to increase your product visibility.</a:t>
            </a:r>
          </a:p>
          <a:p>
            <a:r>
              <a:rPr lang="en-GB" sz="2000" dirty="0" smtClean="0">
                <a:latin typeface="Times New Roman" pitchFamily="18" charset="0"/>
                <a:cs typeface="Times New Roman" pitchFamily="18" charset="0"/>
              </a:rPr>
              <a:t>It enables you to remove manual errors.</a:t>
            </a:r>
          </a:p>
          <a:p>
            <a:r>
              <a:rPr lang="en-GB" sz="2000" dirty="0" smtClean="0">
                <a:latin typeface="Times New Roman" pitchFamily="18" charset="0"/>
                <a:cs typeface="Times New Roman" pitchFamily="18" charset="0"/>
              </a:rPr>
              <a:t>Reduces costs and labour.</a:t>
            </a:r>
          </a:p>
          <a:p>
            <a:r>
              <a:rPr lang="en-GB" sz="2000" dirty="0" smtClean="0">
                <a:latin typeface="Times New Roman" pitchFamily="18" charset="0"/>
                <a:cs typeface="Times New Roman" pitchFamily="18" charset="0"/>
              </a:rPr>
              <a:t>CI/CD pipelines can make the software development lifecycle faster.</a:t>
            </a:r>
          </a:p>
          <a:p>
            <a:r>
              <a:rPr lang="en-GB" sz="2000" dirty="0" smtClean="0">
                <a:latin typeface="Times New Roman" pitchFamily="18" charset="0"/>
                <a:cs typeface="Times New Roman" pitchFamily="18" charset="0"/>
              </a:rPr>
              <a:t>It has automated pipeline deployment.</a:t>
            </a:r>
          </a:p>
          <a:p>
            <a:r>
              <a:rPr lang="en-GB" sz="2000" dirty="0" smtClean="0">
                <a:latin typeface="Times New Roman" pitchFamily="18" charset="0"/>
                <a:cs typeface="Times New Roman" pitchFamily="18" charset="0"/>
              </a:rPr>
              <a:t>A CD pipeline gives a rapid feedback loop starting from developer to client.</a:t>
            </a:r>
          </a:p>
          <a:p>
            <a:r>
              <a:rPr lang="en-GB" sz="2000" dirty="0" smtClean="0">
                <a:latin typeface="Times New Roman" pitchFamily="18" charset="0"/>
                <a:cs typeface="Times New Roman" pitchFamily="18" charset="0"/>
              </a:rPr>
              <a:t>Improves communications between organization employees.</a:t>
            </a:r>
          </a:p>
          <a:p>
            <a:r>
              <a:rPr lang="en-GB" sz="2000" dirty="0" smtClean="0">
                <a:latin typeface="Times New Roman" pitchFamily="18" charset="0"/>
                <a:cs typeface="Times New Roman" pitchFamily="18" charset="0"/>
              </a:rPr>
              <a:t>It enables developers to know which changes in the build can turn to the brokerage and to avoid them in the future.</a:t>
            </a:r>
          </a:p>
          <a:p>
            <a:r>
              <a:rPr lang="en-GB" sz="2000" dirty="0" smtClean="0">
                <a:latin typeface="Times New Roman" pitchFamily="18" charset="0"/>
                <a:cs typeface="Times New Roman" pitchFamily="18" charset="0"/>
              </a:rPr>
              <a:t>The automated tests, along with few manual test runs, help to fix any issues that may arise.</a:t>
            </a:r>
          </a:p>
          <a:p>
            <a:endParaRPr lang="en-GB" sz="2000" b="1" dirty="0" smtClean="0">
              <a:latin typeface="Times New Roman" pitchFamily="18" charset="0"/>
              <a:cs typeface="Times New Roman" pitchFamily="18" charset="0"/>
            </a:endParaRPr>
          </a:p>
          <a:p>
            <a:pPr>
              <a:buNone/>
            </a:pPr>
            <a:endParaRPr lang="en-IN" sz="2000" b="1" dirty="0" smtClean="0">
              <a:solidFill>
                <a:srgbClr val="FF3300"/>
              </a:solidFill>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smtClean="0">
                <a:solidFill>
                  <a:srgbClr val="FF0000"/>
                </a:solidFill>
                <a:latin typeface="Cambria-Bold"/>
              </a:rPr>
              <a:t>CI/CD Tools</a:t>
            </a:r>
            <a:endParaRPr lang="en-US" sz="20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457200"/>
            <a:ext cx="9144000" cy="6172200"/>
          </a:xfrm>
        </p:spPr>
        <p:txBody>
          <a:bodyPr>
            <a:noAutofit/>
          </a:bodyPr>
          <a:lstStyle/>
          <a:p>
            <a:pPr>
              <a:buNone/>
            </a:pPr>
            <a:r>
              <a:rPr lang="en-IN" sz="2000" b="1" dirty="0" smtClean="0">
                <a:solidFill>
                  <a:srgbClr val="FF3300"/>
                </a:solidFill>
                <a:latin typeface="Times New Roman" pitchFamily="18" charset="0"/>
                <a:cs typeface="Times New Roman" pitchFamily="18" charset="0"/>
              </a:rPr>
              <a:t>Jenkins: </a:t>
            </a:r>
            <a:r>
              <a:rPr lang="en-GB" sz="2000" dirty="0" smtClean="0">
                <a:latin typeface="Times New Roman" pitchFamily="18" charset="0"/>
                <a:cs typeface="Times New Roman" pitchFamily="18" charset="0"/>
              </a:rPr>
              <a:t>Jenkins is an </a:t>
            </a:r>
            <a:r>
              <a:rPr lang="en-GB" sz="2000" b="1" dirty="0" smtClean="0">
                <a:latin typeface="Times New Roman" pitchFamily="18" charset="0"/>
                <a:cs typeface="Times New Roman" pitchFamily="18" charset="0"/>
              </a:rPr>
              <a:t>open-source Continuous Integration server </a:t>
            </a:r>
            <a:r>
              <a:rPr lang="en-GB" sz="2000" dirty="0" smtClean="0">
                <a:latin typeface="Times New Roman" pitchFamily="18" charset="0"/>
                <a:cs typeface="Times New Roman" pitchFamily="18" charset="0"/>
              </a:rPr>
              <a:t>that helps to achieve the Continuous Integration process (and not only) in an automated fashion. </a:t>
            </a:r>
          </a:p>
          <a:p>
            <a:r>
              <a:rPr lang="en-GB" sz="2000" dirty="0" smtClean="0">
                <a:latin typeface="Times New Roman" pitchFamily="18" charset="0"/>
                <a:cs typeface="Times New Roman" pitchFamily="18" charset="0"/>
              </a:rPr>
              <a:t>Jenkins is free and is entirely written in Java. Jenkins is a widely used application around the world that has around 300k installations and growing day by day.</a:t>
            </a:r>
          </a:p>
          <a:p>
            <a:pPr>
              <a:buNone/>
            </a:pPr>
            <a:r>
              <a:rPr lang="en-GB" sz="2000" b="1" dirty="0" smtClean="0">
                <a:solidFill>
                  <a:srgbClr val="FF3300"/>
                </a:solidFill>
                <a:latin typeface="Times New Roman" pitchFamily="18" charset="0"/>
                <a:cs typeface="Times New Roman" pitchFamily="18" charset="0"/>
              </a:rPr>
              <a:t>Features:</a:t>
            </a:r>
          </a:p>
          <a:p>
            <a:r>
              <a:rPr lang="en-GB" sz="2000" dirty="0" err="1" smtClean="0">
                <a:latin typeface="Times New Roman" pitchFamily="18" charset="0"/>
                <a:cs typeface="Times New Roman" pitchFamily="18" charset="0"/>
              </a:rPr>
              <a:t>Jenkin</a:t>
            </a:r>
            <a:r>
              <a:rPr lang="en-GB" sz="2000" dirty="0" smtClean="0">
                <a:latin typeface="Times New Roman" pitchFamily="18" charset="0"/>
                <a:cs typeface="Times New Roman" pitchFamily="18" charset="0"/>
              </a:rPr>
              <a:t> will build and test code many times during the day.</a:t>
            </a:r>
          </a:p>
          <a:p>
            <a:r>
              <a:rPr lang="en-GB" sz="2000" dirty="0" smtClean="0">
                <a:latin typeface="Times New Roman" pitchFamily="18" charset="0"/>
                <a:cs typeface="Times New Roman" pitchFamily="18" charset="0"/>
              </a:rPr>
              <a:t>Automated build and test process, saving timing, and reducing defects.</a:t>
            </a:r>
          </a:p>
          <a:p>
            <a:r>
              <a:rPr lang="en-GB" sz="2000" dirty="0" smtClean="0">
                <a:latin typeface="Times New Roman" pitchFamily="18" charset="0"/>
                <a:cs typeface="Times New Roman" pitchFamily="18" charset="0"/>
              </a:rPr>
              <a:t>The code is deployed after every successful build and test.</a:t>
            </a:r>
          </a:p>
          <a:p>
            <a:r>
              <a:rPr lang="en-GB" sz="2000" dirty="0" smtClean="0">
                <a:latin typeface="Times New Roman" pitchFamily="18" charset="0"/>
                <a:cs typeface="Times New Roman" pitchFamily="18" charset="0"/>
              </a:rPr>
              <a:t>The development cycle is fast.</a:t>
            </a:r>
          </a:p>
          <a:p>
            <a:pPr>
              <a:buNone/>
            </a:pPr>
            <a:r>
              <a:rPr lang="en-IN" sz="2000" b="1" dirty="0" smtClean="0">
                <a:solidFill>
                  <a:srgbClr val="FF3300"/>
                </a:solidFill>
                <a:latin typeface="Times New Roman" pitchFamily="18" charset="0"/>
                <a:cs typeface="Times New Roman" pitchFamily="18" charset="0"/>
              </a:rPr>
              <a:t>Bamboo: </a:t>
            </a:r>
            <a:r>
              <a:rPr lang="en-GB" sz="2000" dirty="0" smtClean="0">
                <a:latin typeface="Times New Roman" pitchFamily="18" charset="0"/>
                <a:cs typeface="Times New Roman" pitchFamily="18" charset="0"/>
                <a:hlinkClick r:id="rId2"/>
              </a:rPr>
              <a:t>Bamboo</a:t>
            </a:r>
            <a:r>
              <a:rPr lang="en-GB" sz="2000" dirty="0" smtClean="0">
                <a:latin typeface="Times New Roman" pitchFamily="18" charset="0"/>
                <a:cs typeface="Times New Roman" pitchFamily="18" charset="0"/>
              </a:rPr>
              <a:t> is a continuous integration build server that performs – automatic build, test, and releases in a single place. It works seamlessly with JIRA software and </a:t>
            </a:r>
            <a:r>
              <a:rPr lang="en-GB" sz="2000" dirty="0" err="1" smtClean="0">
                <a:latin typeface="Times New Roman" pitchFamily="18" charset="0"/>
                <a:cs typeface="Times New Roman" pitchFamily="18" charset="0"/>
              </a:rPr>
              <a:t>Bitbucket</a:t>
            </a:r>
            <a:r>
              <a:rPr lang="en-GB" sz="2000" dirty="0" smtClean="0">
                <a:latin typeface="Times New Roman" pitchFamily="18" charset="0"/>
                <a:cs typeface="Times New Roman" pitchFamily="18" charset="0"/>
              </a:rPr>
              <a:t>.</a:t>
            </a:r>
            <a:endParaRPr lang="en-IN" sz="2000" b="1" dirty="0" smtClean="0">
              <a:solidFill>
                <a:srgbClr val="FF3300"/>
              </a:solidFill>
              <a:latin typeface="Times New Roman" pitchFamily="18" charset="0"/>
              <a:cs typeface="Times New Roman" pitchFamily="18" charset="0"/>
            </a:endParaRPr>
          </a:p>
          <a:p>
            <a:pPr>
              <a:buNone/>
            </a:pPr>
            <a:r>
              <a:rPr lang="en-GB" sz="2000" b="1" dirty="0" smtClean="0">
                <a:solidFill>
                  <a:srgbClr val="FF3300"/>
                </a:solidFill>
                <a:latin typeface="Times New Roman" pitchFamily="18" charset="0"/>
                <a:cs typeface="Times New Roman" pitchFamily="18" charset="0"/>
              </a:rPr>
              <a:t>Features:</a:t>
            </a:r>
          </a:p>
          <a:p>
            <a:r>
              <a:rPr lang="en-GB" sz="2000" dirty="0" smtClean="0">
                <a:latin typeface="Times New Roman" pitchFamily="18" charset="0"/>
                <a:cs typeface="Times New Roman" pitchFamily="18" charset="0"/>
              </a:rPr>
              <a:t>Run parallel batch tests</a:t>
            </a:r>
          </a:p>
          <a:p>
            <a:r>
              <a:rPr lang="en-GB" sz="2000" dirty="0" smtClean="0">
                <a:latin typeface="Times New Roman" pitchFamily="18" charset="0"/>
                <a:cs typeface="Times New Roman" pitchFamily="18" charset="0"/>
              </a:rPr>
              <a:t>Setting up Bamboo is pretty simple</a:t>
            </a:r>
          </a:p>
          <a:p>
            <a:r>
              <a:rPr lang="en-GB" sz="2000" dirty="0" smtClean="0">
                <a:latin typeface="Times New Roman" pitchFamily="18" charset="0"/>
                <a:cs typeface="Times New Roman" pitchFamily="18" charset="0"/>
              </a:rPr>
              <a:t>Per-environment permissions feature allows developers and QA to deploy to their environments</a:t>
            </a:r>
          </a:p>
          <a:p>
            <a:r>
              <a:rPr lang="en-GB" sz="2000" dirty="0" smtClean="0">
                <a:latin typeface="Times New Roman" pitchFamily="18" charset="0"/>
                <a:cs typeface="Times New Roman" pitchFamily="18" charset="0"/>
              </a:rPr>
              <a:t>Built-in Git branching and workflows. It automatically merges the branches.</a:t>
            </a:r>
          </a:p>
          <a:p>
            <a:pPr>
              <a:buNone/>
            </a:pPr>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smtClean="0">
                <a:solidFill>
                  <a:srgbClr val="FF0000"/>
                </a:solidFill>
                <a:latin typeface="Cambria-Bold"/>
              </a:rPr>
              <a:t>CI/CD Tools</a:t>
            </a:r>
            <a:endParaRPr lang="en-US" sz="20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457200"/>
            <a:ext cx="9144000" cy="6172200"/>
          </a:xfrm>
        </p:spPr>
        <p:txBody>
          <a:bodyPr>
            <a:normAutofit/>
          </a:bodyPr>
          <a:lstStyle/>
          <a:p>
            <a:r>
              <a:rPr lang="en-IN" sz="2000" b="1" dirty="0" smtClean="0">
                <a:latin typeface="Times New Roman" pitchFamily="18" charset="0"/>
                <a:cs typeface="Times New Roman" pitchFamily="18" charset="0"/>
              </a:rPr>
              <a:t> </a:t>
            </a:r>
            <a:r>
              <a:rPr lang="en-GB" sz="2000" dirty="0" err="1" smtClean="0">
                <a:latin typeface="Times New Roman" pitchFamily="18" charset="0"/>
                <a:cs typeface="Times New Roman" pitchFamily="18" charset="0"/>
                <a:hlinkClick r:id="rId2"/>
              </a:rPr>
              <a:t>CircleCi</a:t>
            </a:r>
            <a:r>
              <a:rPr lang="en-GB" sz="2000" dirty="0" smtClean="0">
                <a:latin typeface="Times New Roman" pitchFamily="18" charset="0"/>
                <a:cs typeface="Times New Roman" pitchFamily="18" charset="0"/>
              </a:rPr>
              <a:t> is a flexible CI tool that runs in any environment like a cross-platform mobile app, Python API server, or </a:t>
            </a:r>
            <a:r>
              <a:rPr lang="en-GB" sz="2000" dirty="0" err="1" smtClean="0">
                <a:latin typeface="Times New Roman" pitchFamily="18" charset="0"/>
                <a:cs typeface="Times New Roman" pitchFamily="18" charset="0"/>
              </a:rPr>
              <a:t>Docker</a:t>
            </a:r>
            <a:r>
              <a:rPr lang="en-GB" sz="2000" dirty="0" smtClean="0">
                <a:latin typeface="Times New Roman" pitchFamily="18" charset="0"/>
                <a:cs typeface="Times New Roman" pitchFamily="18" charset="0"/>
              </a:rPr>
              <a:t> cluster. This tool reduces bugs and improves the quality of the application.</a:t>
            </a:r>
          </a:p>
          <a:p>
            <a:r>
              <a:rPr lang="en-GB" sz="2000" b="1" dirty="0" smtClean="0">
                <a:latin typeface="Times New Roman" pitchFamily="18" charset="0"/>
                <a:cs typeface="Times New Roman" pitchFamily="18" charset="0"/>
              </a:rPr>
              <a:t>Features:</a:t>
            </a: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Allows to select Build Environment</a:t>
            </a:r>
          </a:p>
          <a:p>
            <a:r>
              <a:rPr lang="en-GB" sz="2000" dirty="0" smtClean="0">
                <a:latin typeface="Times New Roman" pitchFamily="18" charset="0"/>
                <a:cs typeface="Times New Roman" pitchFamily="18" charset="0"/>
              </a:rPr>
              <a:t>Supports many languages including C++, JavaScript, NET, PHP, Python, and Ruby</a:t>
            </a:r>
          </a:p>
          <a:p>
            <a:r>
              <a:rPr lang="en-GB" sz="2000" dirty="0" smtClean="0">
                <a:latin typeface="Times New Roman" pitchFamily="18" charset="0"/>
                <a:cs typeface="Times New Roman" pitchFamily="18" charset="0"/>
              </a:rPr>
              <a:t>Support for </a:t>
            </a:r>
            <a:r>
              <a:rPr lang="en-GB" sz="2000" dirty="0" err="1" smtClean="0">
                <a:latin typeface="Times New Roman" pitchFamily="18" charset="0"/>
                <a:cs typeface="Times New Roman" pitchFamily="18" charset="0"/>
              </a:rPr>
              <a:t>Docker</a:t>
            </a:r>
            <a:r>
              <a:rPr lang="en-GB" sz="2000" dirty="0" smtClean="0">
                <a:latin typeface="Times New Roman" pitchFamily="18" charset="0"/>
                <a:cs typeface="Times New Roman" pitchFamily="18" charset="0"/>
              </a:rPr>
              <a:t> lets you configure a customized environment.</a:t>
            </a:r>
          </a:p>
          <a:p>
            <a:r>
              <a:rPr lang="en-GB" sz="2000" dirty="0" smtClean="0">
                <a:latin typeface="Times New Roman" pitchFamily="18" charset="0"/>
                <a:cs typeface="Times New Roman" pitchFamily="18" charset="0"/>
              </a:rPr>
              <a:t>Automatically cancel any queued or running builds when a newer build is triggered.</a:t>
            </a:r>
          </a:p>
          <a:p>
            <a:pPr>
              <a:buNone/>
            </a:pPr>
            <a:endParaRPr lang="en-GB" sz="2000" b="1" dirty="0" smtClean="0">
              <a:latin typeface="Times New Roman" pitchFamily="18" charset="0"/>
              <a:cs typeface="Times New Roman" pitchFamily="18" charset="0"/>
            </a:endParaRPr>
          </a:p>
          <a:p>
            <a:pPr>
              <a:buNone/>
            </a:pPr>
            <a:endParaRPr lang="en-IN" sz="2000" b="1" dirty="0" smtClean="0">
              <a:solidFill>
                <a:srgbClr val="FF3300"/>
              </a:solidFill>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smtClean="0">
                <a:solidFill>
                  <a:srgbClr val="FF0000"/>
                </a:solidFill>
                <a:latin typeface="Cambria-Bold"/>
              </a:rPr>
              <a:t> CI/CD Pipeline</a:t>
            </a:r>
            <a:endParaRPr lang="en-US" sz="20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457200"/>
            <a:ext cx="9144000" cy="6172200"/>
          </a:xfrm>
        </p:spPr>
        <p:txBody>
          <a:bodyPr>
            <a:normAutofit/>
          </a:bodyPr>
          <a:lstStyle/>
          <a:p>
            <a:pPr>
              <a:buNone/>
            </a:pPr>
            <a:r>
              <a:rPr lang="en-GB" sz="2000" b="1" dirty="0" smtClean="0">
                <a:latin typeface="Times New Roman" pitchFamily="18" charset="0"/>
                <a:cs typeface="Times New Roman" pitchFamily="18" charset="0"/>
              </a:rPr>
              <a:t>Why Does the CI/CD Pipeline Matter for IT Leaders?</a:t>
            </a:r>
          </a:p>
          <a:p>
            <a:r>
              <a:rPr lang="en-GB" sz="2000" dirty="0" smtClean="0">
                <a:latin typeface="Times New Roman" pitchFamily="18" charset="0"/>
                <a:cs typeface="Times New Roman" pitchFamily="18" charset="0"/>
              </a:rPr>
              <a:t>CI/CD pipeline can improve reliability.</a:t>
            </a:r>
          </a:p>
          <a:p>
            <a:r>
              <a:rPr lang="en-GB" sz="2000" dirty="0" smtClean="0">
                <a:latin typeface="Times New Roman" pitchFamily="18" charset="0"/>
                <a:cs typeface="Times New Roman" pitchFamily="18" charset="0"/>
              </a:rPr>
              <a:t>It makes IT team more attractive to developers.</a:t>
            </a:r>
          </a:p>
          <a:p>
            <a:r>
              <a:rPr lang="en-GB" sz="2000" dirty="0" smtClean="0">
                <a:latin typeface="Times New Roman" pitchFamily="18" charset="0"/>
                <a:cs typeface="Times New Roman" pitchFamily="18" charset="0"/>
              </a:rPr>
              <a:t>CI/CD pipeline helps IT leaders, to pull code from version control and execute software build.</a:t>
            </a:r>
          </a:p>
          <a:p>
            <a:r>
              <a:rPr lang="en-GB" sz="2000" dirty="0" smtClean="0">
                <a:latin typeface="Times New Roman" pitchFamily="18" charset="0"/>
                <a:cs typeface="Times New Roman" pitchFamily="18" charset="0"/>
              </a:rPr>
              <a:t>Helps to move code to target computing environment.</a:t>
            </a:r>
          </a:p>
          <a:p>
            <a:r>
              <a:rPr lang="en-GB" sz="2000" dirty="0" smtClean="0">
                <a:latin typeface="Times New Roman" pitchFamily="18" charset="0"/>
                <a:cs typeface="Times New Roman" pitchFamily="18" charset="0"/>
              </a:rPr>
              <a:t>Enables project leaders to easily manage environment variables and configure for the target environment.</a:t>
            </a:r>
          </a:p>
          <a:p>
            <a:r>
              <a:rPr lang="en-GB" sz="2000" dirty="0" smtClean="0">
                <a:latin typeface="Times New Roman" pitchFamily="18" charset="0"/>
                <a:cs typeface="Times New Roman" pitchFamily="18" charset="0"/>
              </a:rPr>
              <a:t>Project managers can publish push application components to services like web services, database services, API services, etc.</a:t>
            </a:r>
          </a:p>
          <a:p>
            <a:r>
              <a:rPr lang="en-GB" sz="2000" dirty="0" smtClean="0">
                <a:latin typeface="Times New Roman" pitchFamily="18" charset="0"/>
                <a:cs typeface="Times New Roman" pitchFamily="18" charset="0"/>
              </a:rPr>
              <a:t>Providing log data and alerts on the delivery state.</a:t>
            </a:r>
          </a:p>
          <a:p>
            <a:r>
              <a:rPr lang="en-GB" sz="2000" dirty="0" smtClean="0">
                <a:latin typeface="Times New Roman" pitchFamily="18" charset="0"/>
                <a:cs typeface="Times New Roman" pitchFamily="18" charset="0"/>
              </a:rPr>
              <a:t>It enables programmers to verify code changes before they move forward, reducing the chances of defects ending up in production.</a:t>
            </a:r>
          </a:p>
          <a:p>
            <a:endParaRPr lang="en-GB" sz="2000" b="1" dirty="0" smtClean="0">
              <a:latin typeface="Times New Roman" pitchFamily="18" charset="0"/>
              <a:cs typeface="Times New Roman" pitchFamily="18" charset="0"/>
            </a:endParaRPr>
          </a:p>
          <a:p>
            <a:pPr>
              <a:buNone/>
            </a:pPr>
            <a:endParaRPr lang="en-IN" sz="2000" b="1" dirty="0" smtClean="0">
              <a:solidFill>
                <a:srgbClr val="FF3300"/>
              </a:solidFill>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000" b="1" dirty="0" smtClean="0">
                <a:solidFill>
                  <a:srgbClr val="FF0000"/>
                </a:solidFill>
                <a:latin typeface="Cambria-Bold"/>
              </a:rPr>
              <a:t> CI/CD Pipeline</a:t>
            </a:r>
            <a:endParaRPr lang="en-US" sz="20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457200"/>
            <a:ext cx="9144000" cy="6172200"/>
          </a:xfrm>
        </p:spPr>
        <p:txBody>
          <a:bodyPr>
            <a:normAutofit fontScale="85000" lnSpcReduction="20000"/>
          </a:bodyPr>
          <a:lstStyle/>
          <a:p>
            <a:pPr>
              <a:buNone/>
            </a:pPr>
            <a:r>
              <a:rPr lang="en-IN" sz="2000" b="1" dirty="0" smtClean="0">
                <a:latin typeface="Times New Roman" pitchFamily="18" charset="0"/>
                <a:cs typeface="Times New Roman" pitchFamily="18" charset="0"/>
              </a:rPr>
              <a:t>Summary:  </a:t>
            </a:r>
          </a:p>
          <a:p>
            <a:r>
              <a:rPr lang="en-GB" sz="2000" dirty="0" smtClean="0"/>
              <a:t>A CI/CD pipeline automates the process of software delivery.</a:t>
            </a:r>
          </a:p>
          <a:p>
            <a:r>
              <a:rPr lang="en-GB" sz="2000" dirty="0" smtClean="0"/>
              <a:t>CI/CD pipeline introduces automation and continuous monitoring throughout the lifecycle of a software product.</a:t>
            </a:r>
          </a:p>
          <a:p>
            <a:r>
              <a:rPr lang="en-GB" sz="2000" dirty="0" smtClean="0"/>
              <a:t>Continuous integration is a software development method where members of the team can integrate their work at least once a day.</a:t>
            </a:r>
          </a:p>
          <a:p>
            <a:r>
              <a:rPr lang="en-GB" sz="2000" dirty="0" smtClean="0"/>
              <a:t>Continuous delivery is a software engineering method in which a team develops software products in a short cycle.</a:t>
            </a:r>
          </a:p>
          <a:p>
            <a:r>
              <a:rPr lang="en-GB" sz="2000" dirty="0" smtClean="0"/>
              <a:t>Continuous deployment is a software engineering process in which product functionalities are delivered using automatic deployment.</a:t>
            </a:r>
          </a:p>
          <a:p>
            <a:r>
              <a:rPr lang="en-GB" sz="2000" dirty="0" smtClean="0"/>
              <a:t>There are four stages of a CI/CD pipeline 1) Source Stage, 2) Build Stage, 3) Test Stage, 4) Deploy Stage.</a:t>
            </a:r>
          </a:p>
          <a:p>
            <a:r>
              <a:rPr lang="en-GB" sz="2000" dirty="0" smtClean="0"/>
              <a:t>Important CI/CD tools are Jenkins, </a:t>
            </a:r>
            <a:r>
              <a:rPr lang="en-GB" sz="2000" dirty="0" err="1" smtClean="0"/>
              <a:t>Bambo</a:t>
            </a:r>
            <a:r>
              <a:rPr lang="en-GB" sz="2000" dirty="0" smtClean="0"/>
              <a:t>, and Circle CI.</a:t>
            </a:r>
          </a:p>
          <a:p>
            <a:r>
              <a:rPr lang="en-GB" sz="2000" dirty="0" smtClean="0"/>
              <a:t>CI/CD pipeline can improve reliability.</a:t>
            </a:r>
          </a:p>
          <a:p>
            <a:r>
              <a:rPr lang="en-GB" sz="2000" dirty="0" smtClean="0"/>
              <a:t>CI/CD pipeline makes IT team more attractive to developers.</a:t>
            </a:r>
          </a:p>
          <a:p>
            <a:r>
              <a:rPr lang="en-GB" sz="2000" dirty="0" smtClean="0"/>
              <a:t>Cycle time is the time taken to go from the build stage to production.</a:t>
            </a:r>
          </a:p>
          <a:p>
            <a:r>
              <a:rPr lang="en-GB" sz="2000" dirty="0" smtClean="0"/>
              <a:t>Development frequency allows you to analyse bottlenecks you find during automation.</a:t>
            </a:r>
          </a:p>
          <a:p>
            <a:r>
              <a:rPr lang="en-GB" sz="2000" dirty="0" smtClean="0"/>
              <a:t>Change Lead Time measures the start time of the development phase to deployment.</a:t>
            </a:r>
          </a:p>
          <a:p>
            <a:r>
              <a:rPr lang="en-GB" sz="2000" dirty="0" smtClean="0"/>
              <a:t>Change Failure Rate</a:t>
            </a:r>
            <a:r>
              <a:rPr lang="en-GB" sz="2000" b="1" dirty="0" smtClean="0"/>
              <a:t> </a:t>
            </a:r>
            <a:r>
              <a:rPr lang="en-GB" sz="2000" dirty="0" smtClean="0"/>
              <a:t>focuses on the number of times development get succeeds vs. the number of times it fails.</a:t>
            </a:r>
          </a:p>
          <a:p>
            <a:r>
              <a:rPr lang="en-GB" sz="2000" dirty="0" smtClean="0"/>
              <a:t>MTTR (Mean Time to Recovery) is the amount of time required by your team to recover from failure.</a:t>
            </a:r>
          </a:p>
          <a:p>
            <a:r>
              <a:rPr lang="en-GB" sz="2000" dirty="0" smtClean="0"/>
              <a:t>MTTF (Mean Time to Failure) measures the amount of time between fixes and outages.</a:t>
            </a:r>
          </a:p>
          <a:p>
            <a:pPr>
              <a:buNone/>
            </a:pPr>
            <a:r>
              <a:rPr lang="en-GB" sz="2000" b="1" dirty="0" smtClean="0">
                <a:latin typeface="Times New Roman" pitchFamily="18" charset="0"/>
                <a:cs typeface="Times New Roman" pitchFamily="18" charset="0"/>
              </a:rPr>
              <a:t> </a:t>
            </a:r>
          </a:p>
          <a:p>
            <a:pPr>
              <a:buNone/>
            </a:pPr>
            <a:endParaRPr lang="en-IN" sz="2000" b="1" dirty="0" smtClean="0">
              <a:solidFill>
                <a:srgbClr val="FF3300"/>
              </a:solidFill>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352521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6">
      <a:dk1>
        <a:srgbClr val="000000"/>
      </a:dk1>
      <a:lt1>
        <a:srgbClr val="FFFFFF"/>
      </a:lt1>
      <a:dk2>
        <a:srgbClr val="000000"/>
      </a:dk2>
      <a:lt2>
        <a:srgbClr val="808080"/>
      </a:lt2>
      <a:accent1>
        <a:srgbClr val="EAEAEA"/>
      </a:accent1>
      <a:accent2>
        <a:srgbClr val="FF9933"/>
      </a:accent2>
      <a:accent3>
        <a:srgbClr val="FFFFFF"/>
      </a:accent3>
      <a:accent4>
        <a:srgbClr val="000000"/>
      </a:accent4>
      <a:accent5>
        <a:srgbClr val="F3F3F3"/>
      </a:accent5>
      <a:accent6>
        <a:srgbClr val="E78A2D"/>
      </a:accent6>
      <a:hlink>
        <a:srgbClr val="003366"/>
      </a:hlink>
      <a:folHlink>
        <a:srgbClr val="003366"/>
      </a:folHlink>
    </a:clrScheme>
    <a:fontScheme name="Default Design">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25400" cap="flat" cmpd="sng" algn="ctr">
          <a:solidFill>
            <a:schemeClr va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99CC00"/>
        </a:accent1>
        <a:accent2>
          <a:srgbClr val="CC0000"/>
        </a:accent2>
        <a:accent3>
          <a:srgbClr val="FFFFFF"/>
        </a:accent3>
        <a:accent4>
          <a:srgbClr val="000000"/>
        </a:accent4>
        <a:accent5>
          <a:srgbClr val="CAE2AA"/>
        </a:accent5>
        <a:accent6>
          <a:srgbClr val="B90000"/>
        </a:accent6>
        <a:hlink>
          <a:srgbClr val="003366"/>
        </a:hlink>
        <a:folHlink>
          <a:srgbClr val="003366"/>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FF9933"/>
        </a:accent2>
        <a:accent3>
          <a:srgbClr val="FFFFFF"/>
        </a:accent3>
        <a:accent4>
          <a:srgbClr val="000000"/>
        </a:accent4>
        <a:accent5>
          <a:srgbClr val="DAEDEF"/>
        </a:accent5>
        <a:accent6>
          <a:srgbClr val="E78A2D"/>
        </a:accent6>
        <a:hlink>
          <a:srgbClr val="003366"/>
        </a:hlink>
        <a:folHlink>
          <a:srgbClr val="003366"/>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DDEFF"/>
        </a:accent1>
        <a:accent2>
          <a:srgbClr val="FF9933"/>
        </a:accent2>
        <a:accent3>
          <a:srgbClr val="FFFFFF"/>
        </a:accent3>
        <a:accent4>
          <a:srgbClr val="000000"/>
        </a:accent4>
        <a:accent5>
          <a:srgbClr val="DBECFF"/>
        </a:accent5>
        <a:accent6>
          <a:srgbClr val="E78A2D"/>
        </a:accent6>
        <a:hlink>
          <a:srgbClr val="003366"/>
        </a:hlink>
        <a:folHlink>
          <a:srgbClr val="003366"/>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EAEAEA"/>
        </a:accent1>
        <a:accent2>
          <a:srgbClr val="FF9933"/>
        </a:accent2>
        <a:accent3>
          <a:srgbClr val="FFFFFF"/>
        </a:accent3>
        <a:accent4>
          <a:srgbClr val="000000"/>
        </a:accent4>
        <a:accent5>
          <a:srgbClr val="F3F3F3"/>
        </a:accent5>
        <a:accent6>
          <a:srgbClr val="E78A2D"/>
        </a:accent6>
        <a:hlink>
          <a:srgbClr val="003366"/>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50396</TotalTime>
  <Words>5980</Words>
  <Application>Microsoft Office PowerPoint</Application>
  <PresentationFormat>On-screen Show (4:3)</PresentationFormat>
  <Paragraphs>935</Paragraphs>
  <Slides>99</Slides>
  <Notes>0</Notes>
  <HiddenSlides>0</HiddenSlides>
  <MMClips>0</MMClips>
  <ScaleCrop>false</ScaleCrop>
  <HeadingPairs>
    <vt:vector size="4" baseType="variant">
      <vt:variant>
        <vt:lpstr>Theme</vt:lpstr>
      </vt:variant>
      <vt:variant>
        <vt:i4>2</vt:i4>
      </vt:variant>
      <vt:variant>
        <vt:lpstr>Slide Titles</vt:lpstr>
      </vt:variant>
      <vt:variant>
        <vt:i4>99</vt:i4>
      </vt:variant>
    </vt:vector>
  </HeadingPairs>
  <TitlesOfParts>
    <vt:vector size="101" baseType="lpstr">
      <vt:lpstr>Office Theme</vt:lpstr>
      <vt:lpstr>Default Design</vt:lpstr>
      <vt:lpstr>DEVOPS  </vt:lpstr>
      <vt:lpstr>  </vt:lpstr>
      <vt:lpstr>DevOps</vt:lpstr>
      <vt:lpstr>  </vt:lpstr>
      <vt:lpstr>DevOps</vt:lpstr>
      <vt:lpstr>DevOps</vt:lpstr>
      <vt:lpstr>DevOps</vt:lpstr>
      <vt:lpstr>DevOps</vt:lpstr>
      <vt:lpstr>DevOps</vt:lpstr>
      <vt:lpstr>Agile Model</vt:lpstr>
      <vt:lpstr>Agile - Advantages</vt:lpstr>
      <vt:lpstr>Agile - Advantages</vt:lpstr>
      <vt:lpstr>Agile - disadvantages</vt:lpstr>
      <vt:lpstr>Agile - Limitations</vt:lpstr>
      <vt:lpstr>Agile - Limitations</vt:lpstr>
      <vt:lpstr>Agile - Limitations</vt:lpstr>
      <vt:lpstr>DevOps</vt:lpstr>
      <vt:lpstr>DevOps</vt:lpstr>
      <vt:lpstr>DevOps</vt:lpstr>
      <vt:lpstr>Agile</vt:lpstr>
      <vt:lpstr> </vt:lpstr>
      <vt:lpstr>DevOps</vt:lpstr>
      <vt:lpstr>DevOps</vt:lpstr>
      <vt:lpstr>  </vt:lpstr>
      <vt:lpstr>DevOps</vt:lpstr>
      <vt:lpstr>Why DevOps?</vt:lpstr>
      <vt:lpstr>DevOps – Advantages &amp; Disadvantages</vt:lpstr>
      <vt:lpstr>DevOps – Stakeholders</vt:lpstr>
      <vt:lpstr>  </vt:lpstr>
      <vt:lpstr>DevOps – Goals</vt:lpstr>
      <vt:lpstr>DevOps – Goals</vt:lpstr>
      <vt:lpstr>DevOps – Life cycle</vt:lpstr>
      <vt:lpstr>DevOps – lifecycle</vt:lpstr>
      <vt:lpstr>DevOps – lifecycle  </vt:lpstr>
      <vt:lpstr>DevOps – lifecycle  </vt:lpstr>
      <vt:lpstr>DevOps – lifecycle  </vt:lpstr>
      <vt:lpstr>DevOps – lifecycle  </vt:lpstr>
      <vt:lpstr>DevOps – lifecycle  </vt:lpstr>
      <vt:lpstr>DevOps – Tools</vt:lpstr>
      <vt:lpstr>DevOps – Tools</vt:lpstr>
      <vt:lpstr>DevOps – Tools</vt:lpstr>
      <vt:lpstr>DevOps – Tools</vt:lpstr>
      <vt:lpstr>DevOps – Tools</vt:lpstr>
      <vt:lpstr>  </vt:lpstr>
      <vt:lpstr>DevOps – Tools</vt:lpstr>
      <vt:lpstr>DevOps – Puppet</vt:lpstr>
      <vt:lpstr>DevOps – Tools</vt:lpstr>
      <vt:lpstr>DevOps – Tools</vt:lpstr>
      <vt:lpstr>DevOps – Tools</vt:lpstr>
      <vt:lpstr>DevOps  - ANSIBLE tool</vt:lpstr>
      <vt:lpstr>DevOps – Tools</vt:lpstr>
      <vt:lpstr>DevOps – Tools</vt:lpstr>
      <vt:lpstr>  </vt:lpstr>
      <vt:lpstr>DevOps – Tools - Git</vt:lpstr>
      <vt:lpstr>DevOps – Tools - JUnit</vt:lpstr>
      <vt:lpstr>DevOps – Tools - Maven</vt:lpstr>
      <vt:lpstr>DevOps – Stages  </vt:lpstr>
      <vt:lpstr>DevOps – Stages  </vt:lpstr>
      <vt:lpstr>DevOps – Stages  </vt:lpstr>
      <vt:lpstr>DevOps – Stages  </vt:lpstr>
      <vt:lpstr>DevOps – Stages  </vt:lpstr>
      <vt:lpstr>DevOps – VCS (Version Control Systems)</vt:lpstr>
      <vt:lpstr>  </vt:lpstr>
      <vt:lpstr>DevOps – Continuous Integration </vt:lpstr>
      <vt:lpstr>DevOps – Continuous Integration </vt:lpstr>
      <vt:lpstr>DevOps – Continuous Integration </vt:lpstr>
      <vt:lpstr>DevOps – Continuous Integration </vt:lpstr>
      <vt:lpstr>DevOps – Continuous Integration </vt:lpstr>
      <vt:lpstr>DevOps – Continuous Integration </vt:lpstr>
      <vt:lpstr>DevOps – Continuous Integration </vt:lpstr>
      <vt:lpstr>DevOps – Continuous Integration </vt:lpstr>
      <vt:lpstr>  </vt:lpstr>
      <vt:lpstr>DevOps – Continuous Delivery</vt:lpstr>
      <vt:lpstr>DevOps – benefits of Continuous Delivery</vt:lpstr>
      <vt:lpstr>DevOps –  Continuous Delivery process</vt:lpstr>
      <vt:lpstr>DevOps – CHALLENGES of Continuous Delivery</vt:lpstr>
      <vt:lpstr>DevOps – Continuous Deployment</vt:lpstr>
      <vt:lpstr>DevOps – Continuous Deployment benefits</vt:lpstr>
      <vt:lpstr>DevOps – Continuous Deployment benefits</vt:lpstr>
      <vt:lpstr>DevOps – Continuous Deployment vs Continuous Release  - differences</vt:lpstr>
      <vt:lpstr>DevOps – Continuous Deployment vs Continuous Release</vt:lpstr>
      <vt:lpstr>DevOps – CI/CD and CD Process</vt:lpstr>
      <vt:lpstr>DevOps – CI/CD</vt:lpstr>
      <vt:lpstr>DevOps –  ci/cd pipeline</vt:lpstr>
      <vt:lpstr>DevOps –  Continuous Monitoring</vt:lpstr>
      <vt:lpstr>DevOps –  Continuous Monitoring - Benefits</vt:lpstr>
      <vt:lpstr>DevOps –  Continuous Monitoring - Benefits</vt:lpstr>
      <vt:lpstr>DevOps –  Continuous Monitoring - Types</vt:lpstr>
      <vt:lpstr> DevOps tools</vt:lpstr>
      <vt:lpstr>DevOps –  CI/CD Pipeline</vt:lpstr>
      <vt:lpstr>DevOps –  CI/CD Pipeline</vt:lpstr>
      <vt:lpstr>DevOps –  CI/CD Pipeline - stages</vt:lpstr>
      <vt:lpstr>DevOps –  CI/CD Pipeline - Stages</vt:lpstr>
      <vt:lpstr>CI/CD Pipeline - Example</vt:lpstr>
      <vt:lpstr>CI/CD Pipeline - Advantages</vt:lpstr>
      <vt:lpstr>CI/CD Tools</vt:lpstr>
      <vt:lpstr>CI/CD Tools</vt:lpstr>
      <vt:lpstr> CI/CD Pipeline</vt:lpstr>
      <vt:lpstr> CI/CD Pipeline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Networks</dc:title>
  <dc:creator>bh</dc:creator>
  <cp:lastModifiedBy>bh</cp:lastModifiedBy>
  <cp:revision>3545</cp:revision>
  <dcterms:created xsi:type="dcterms:W3CDTF">2006-08-16T00:00:00Z</dcterms:created>
  <dcterms:modified xsi:type="dcterms:W3CDTF">2023-07-21T02:16:26Z</dcterms:modified>
</cp:coreProperties>
</file>