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4.xml" ContentType="application/vnd.openxmlformats-officedocument.presentationml.slideLayou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20.xml" ContentType="application/vnd.openxmlformats-officedocument.presentationml.slideLayout+xml"/>
  <Override PartName="/ppt/slides/slide99.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Layouts/slideLayout22.xml" ContentType="application/vnd.openxmlformats-officedocument.presentationml.slideLayou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Layouts/slideLayout9.xml" ContentType="application/vnd.openxmlformats-officedocument.presentationml.slideLayout+xml"/>
  <Override PartName="/ppt/slideMasters/slideMaster2.xml" ContentType="application/vnd.openxmlformats-officedocument.presentationml.slideMaster+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5" r:id="rId2"/>
  </p:sldMasterIdLst>
  <p:notesMasterIdLst>
    <p:notesMasterId r:id="rId118"/>
  </p:notesMasterIdLst>
  <p:sldIdLst>
    <p:sldId id="277" r:id="rId3"/>
    <p:sldId id="686" r:id="rId4"/>
    <p:sldId id="703" r:id="rId5"/>
    <p:sldId id="704" r:id="rId6"/>
    <p:sldId id="713" r:id="rId7"/>
    <p:sldId id="705" r:id="rId8"/>
    <p:sldId id="706" r:id="rId9"/>
    <p:sldId id="708" r:id="rId10"/>
    <p:sldId id="707" r:id="rId11"/>
    <p:sldId id="709" r:id="rId12"/>
    <p:sldId id="710" r:id="rId13"/>
    <p:sldId id="711" r:id="rId14"/>
    <p:sldId id="712" r:id="rId15"/>
    <p:sldId id="714" r:id="rId16"/>
    <p:sldId id="724" r:id="rId17"/>
    <p:sldId id="718" r:id="rId18"/>
    <p:sldId id="719" r:id="rId19"/>
    <p:sldId id="725" r:id="rId20"/>
    <p:sldId id="715" r:id="rId21"/>
    <p:sldId id="716" r:id="rId22"/>
    <p:sldId id="717" r:id="rId23"/>
    <p:sldId id="720" r:id="rId24"/>
    <p:sldId id="726" r:id="rId25"/>
    <p:sldId id="721" r:id="rId26"/>
    <p:sldId id="722" r:id="rId27"/>
    <p:sldId id="727" r:id="rId28"/>
    <p:sldId id="728" r:id="rId29"/>
    <p:sldId id="723" r:id="rId30"/>
    <p:sldId id="729" r:id="rId31"/>
    <p:sldId id="730" r:id="rId32"/>
    <p:sldId id="802" r:id="rId33"/>
    <p:sldId id="800" r:id="rId34"/>
    <p:sldId id="801" r:id="rId35"/>
    <p:sldId id="805" r:id="rId36"/>
    <p:sldId id="732" r:id="rId37"/>
    <p:sldId id="733" r:id="rId38"/>
    <p:sldId id="807" r:id="rId39"/>
    <p:sldId id="734" r:id="rId40"/>
    <p:sldId id="806" r:id="rId41"/>
    <p:sldId id="809" r:id="rId42"/>
    <p:sldId id="735" r:id="rId43"/>
    <p:sldId id="738" r:id="rId44"/>
    <p:sldId id="803" r:id="rId45"/>
    <p:sldId id="810" r:id="rId46"/>
    <p:sldId id="740" r:id="rId47"/>
    <p:sldId id="804" r:id="rId48"/>
    <p:sldId id="741" r:id="rId49"/>
    <p:sldId id="742" r:id="rId50"/>
    <p:sldId id="743" r:id="rId51"/>
    <p:sldId id="744" r:id="rId52"/>
    <p:sldId id="745" r:id="rId53"/>
    <p:sldId id="746" r:id="rId54"/>
    <p:sldId id="812" r:id="rId55"/>
    <p:sldId id="808" r:id="rId56"/>
    <p:sldId id="813" r:id="rId57"/>
    <p:sldId id="814" r:id="rId58"/>
    <p:sldId id="747" r:id="rId59"/>
    <p:sldId id="748" r:id="rId60"/>
    <p:sldId id="811" r:id="rId61"/>
    <p:sldId id="739" r:id="rId62"/>
    <p:sldId id="815" r:id="rId63"/>
    <p:sldId id="749" r:id="rId64"/>
    <p:sldId id="750" r:id="rId65"/>
    <p:sldId id="817" r:id="rId66"/>
    <p:sldId id="818" r:id="rId67"/>
    <p:sldId id="751" r:id="rId68"/>
    <p:sldId id="816" r:id="rId69"/>
    <p:sldId id="752" r:id="rId70"/>
    <p:sldId id="824" r:id="rId71"/>
    <p:sldId id="820" r:id="rId72"/>
    <p:sldId id="825" r:id="rId73"/>
    <p:sldId id="819" r:id="rId74"/>
    <p:sldId id="822" r:id="rId75"/>
    <p:sldId id="826" r:id="rId76"/>
    <p:sldId id="823" r:id="rId77"/>
    <p:sldId id="821" r:id="rId78"/>
    <p:sldId id="753" r:id="rId79"/>
    <p:sldId id="754" r:id="rId80"/>
    <p:sldId id="755" r:id="rId81"/>
    <p:sldId id="827" r:id="rId82"/>
    <p:sldId id="756" r:id="rId83"/>
    <p:sldId id="757" r:id="rId84"/>
    <p:sldId id="828" r:id="rId85"/>
    <p:sldId id="758" r:id="rId86"/>
    <p:sldId id="759" r:id="rId87"/>
    <p:sldId id="762" r:id="rId88"/>
    <p:sldId id="763" r:id="rId89"/>
    <p:sldId id="764" r:id="rId90"/>
    <p:sldId id="765" r:id="rId91"/>
    <p:sldId id="829" r:id="rId92"/>
    <p:sldId id="830" r:id="rId93"/>
    <p:sldId id="831" r:id="rId94"/>
    <p:sldId id="832" r:id="rId95"/>
    <p:sldId id="833" r:id="rId96"/>
    <p:sldId id="834" r:id="rId97"/>
    <p:sldId id="835" r:id="rId98"/>
    <p:sldId id="865" r:id="rId99"/>
    <p:sldId id="836" r:id="rId100"/>
    <p:sldId id="837" r:id="rId101"/>
    <p:sldId id="838" r:id="rId102"/>
    <p:sldId id="839" r:id="rId103"/>
    <p:sldId id="840" r:id="rId104"/>
    <p:sldId id="841" r:id="rId105"/>
    <p:sldId id="842" r:id="rId106"/>
    <p:sldId id="843" r:id="rId107"/>
    <p:sldId id="844" r:id="rId108"/>
    <p:sldId id="866" r:id="rId109"/>
    <p:sldId id="867" r:id="rId110"/>
    <p:sldId id="868" r:id="rId111"/>
    <p:sldId id="874" r:id="rId112"/>
    <p:sldId id="873" r:id="rId113"/>
    <p:sldId id="869" r:id="rId114"/>
    <p:sldId id="870" r:id="rId115"/>
    <p:sldId id="871" r:id="rId116"/>
    <p:sldId id="872" r:id="rId1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D60093"/>
    <a:srgbClr val="0000FF"/>
    <a:srgbClr val="FF3300"/>
    <a:srgbClr val="FDB5BA"/>
    <a:srgbClr val="FB6FCC"/>
    <a:srgbClr val="FFFF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howOutlineIcons="0" horzBarState="maximized">
    <p:restoredLeft sz="16397" autoAdjust="0"/>
    <p:restoredTop sz="94660"/>
  </p:normalViewPr>
  <p:slideViewPr>
    <p:cSldViewPr>
      <p:cViewPr varScale="1">
        <p:scale>
          <a:sx n="69" d="100"/>
          <a:sy n="69" d="100"/>
        </p:scale>
        <p:origin x="-1296" y="-10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6604"/>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slide" Target="slides/slide11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slide" Target="slides/slide112.xml"/><Relationship Id="rId119"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3A386F-98BA-4470-9B26-1B953089011E}" type="datetimeFigureOut">
              <a:rPr lang="en-US" smtClean="0"/>
              <a:pPr/>
              <a:t>7/21/2023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417875-4B71-4EA1-9F45-455E0F1A615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sp>
        <p:nvSpPr>
          <p:cNvPr id="4" name="Line 4"/>
          <p:cNvSpPr>
            <a:spLocks noChangeShapeType="1"/>
          </p:cNvSpPr>
          <p:nvPr/>
        </p:nvSpPr>
        <p:spPr bwMode="auto">
          <a:xfrm>
            <a:off x="0" y="9080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5" name="Line 5"/>
          <p:cNvSpPr>
            <a:spLocks noChangeShapeType="1"/>
          </p:cNvSpPr>
          <p:nvPr/>
        </p:nvSpPr>
        <p:spPr bwMode="auto">
          <a:xfrm>
            <a:off x="0" y="63817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6" name="Text Box 6"/>
          <p:cNvSpPr txBox="1">
            <a:spLocks noChangeArrowheads="1"/>
          </p:cNvSpPr>
          <p:nvPr/>
        </p:nvSpPr>
        <p:spPr bwMode="auto">
          <a:xfrm>
            <a:off x="8172450" y="638175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ea typeface="MS PGothic" pitchFamily="34" charset="-128"/>
              </a:defRPr>
            </a:lvl1pPr>
            <a:lvl2pPr marL="742950" indent="-285750" eaLnBrk="0" hangingPunct="0">
              <a:defRPr sz="2400">
                <a:solidFill>
                  <a:schemeClr val="tx1"/>
                </a:solidFill>
                <a:latin typeface="Verdana" pitchFamily="34" charset="0"/>
                <a:ea typeface="MS PGothic" pitchFamily="34" charset="-128"/>
              </a:defRPr>
            </a:lvl2pPr>
            <a:lvl3pPr marL="1143000" indent="-228600" eaLnBrk="0" hangingPunct="0">
              <a:defRPr sz="2400">
                <a:solidFill>
                  <a:schemeClr val="tx1"/>
                </a:solidFill>
                <a:latin typeface="Verdana" pitchFamily="34" charset="0"/>
                <a:ea typeface="MS PGothic" pitchFamily="34" charset="-128"/>
              </a:defRPr>
            </a:lvl3pPr>
            <a:lvl4pPr marL="1600200" indent="-228600" eaLnBrk="0" hangingPunct="0">
              <a:defRPr sz="2400">
                <a:solidFill>
                  <a:schemeClr val="tx1"/>
                </a:solidFill>
                <a:latin typeface="Verdana" pitchFamily="34" charset="0"/>
                <a:ea typeface="MS PGothic" pitchFamily="34" charset="-128"/>
              </a:defRPr>
            </a:lvl4pPr>
            <a:lvl5pPr marL="2057400" indent="-228600" eaLnBrk="0" hangingPunct="0">
              <a:defRPr sz="2400">
                <a:solidFill>
                  <a:schemeClr val="tx1"/>
                </a:solidFill>
                <a:latin typeface="Verdana"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fontAlgn="base" hangingPunct="1">
              <a:spcBef>
                <a:spcPct val="0"/>
              </a:spcBef>
              <a:spcAft>
                <a:spcPct val="0"/>
              </a:spcAft>
              <a:defRPr/>
            </a:pPr>
            <a:r>
              <a:rPr lang="en-US" sz="1800">
                <a:solidFill>
                  <a:srgbClr val="000000"/>
                </a:solidFill>
              </a:rPr>
              <a:t>4.</a:t>
            </a:r>
            <a:fld id="{A4D8825C-5A9A-48B3-BE1F-D662C8F0482A}" type="slidenum">
              <a:rPr lang="en-US" sz="1800" smtClean="0">
                <a:solidFill>
                  <a:srgbClr val="000000"/>
                </a:solidFill>
              </a:rPr>
              <a:pPr algn="ctr" eaLnBrk="1" fontAlgn="base" hangingPunct="1">
                <a:spcBef>
                  <a:spcPct val="0"/>
                </a:spcBef>
                <a:spcAft>
                  <a:spcPct val="0"/>
                </a:spcAft>
                <a:defRPr/>
              </a:pPr>
              <a:t>‹#›</a:t>
            </a:fld>
            <a:endParaRPr lang="de-DE" sz="1800">
              <a:solidFill>
                <a:srgbClr val="000000"/>
              </a:solidFill>
            </a:endParaRPr>
          </a:p>
        </p:txBody>
      </p:sp>
      <p:sp>
        <p:nvSpPr>
          <p:cNvPr id="313346" name="Rectangle 2"/>
          <p:cNvSpPr>
            <a:spLocks noGrp="1" noChangeArrowheads="1"/>
          </p:cNvSpPr>
          <p:nvPr>
            <p:ph type="ctrTitle"/>
          </p:nvPr>
        </p:nvSpPr>
        <p:spPr>
          <a:xfrm>
            <a:off x="685800" y="2130425"/>
            <a:ext cx="7772400" cy="1470025"/>
          </a:xfrm>
        </p:spPr>
        <p:txBody>
          <a:bodyPr/>
          <a:lstStyle>
            <a:lvl1pPr>
              <a:defRPr b="1"/>
            </a:lvl1pPr>
          </a:lstStyle>
          <a:p>
            <a:r>
              <a:rPr lang="en-US"/>
              <a:t>Titelmasterformat durch Klicken bearbeiten</a:t>
            </a:r>
          </a:p>
        </p:txBody>
      </p:sp>
      <p:sp>
        <p:nvSpPr>
          <p:cNvPr id="313347" name="Rectangle 3"/>
          <p:cNvSpPr>
            <a:spLocks noGrp="1" noChangeArrowheads="1"/>
          </p:cNvSpPr>
          <p:nvPr>
            <p:ph type="subTitle" idx="1"/>
          </p:nvPr>
        </p:nvSpPr>
        <p:spPr>
          <a:xfrm>
            <a:off x="684213" y="3860800"/>
            <a:ext cx="6400800" cy="1752600"/>
          </a:xfrm>
        </p:spPr>
        <p:txBody>
          <a:bodyPr/>
          <a:lstStyle>
            <a:lvl1pPr marL="0" indent="0">
              <a:buFontTx/>
              <a:buNone/>
              <a:defRPr/>
            </a:lvl1pPr>
          </a:lstStyle>
          <a:p>
            <a:r>
              <a:rPr lang="en-US"/>
              <a:t>Formatvorlage des Untertitelmasters durch Klicken bearbeiten</a:t>
            </a:r>
          </a:p>
        </p:txBody>
      </p:sp>
      <p:sp>
        <p:nvSpPr>
          <p:cNvPr id="7" name="Rectangle 6"/>
          <p:cNvSpPr>
            <a:spLocks noGrp="1" noChangeArrowheads="1"/>
          </p:cNvSpPr>
          <p:nvPr>
            <p:ph type="ftr" sz="quarter" idx="10"/>
          </p:nvPr>
        </p:nvSpPr>
        <p:spPr/>
        <p:txBody>
          <a:bodyPr/>
          <a:lstStyle>
            <a:lvl1pPr>
              <a:defRPr dirty="0" smtClean="0"/>
            </a:lvl1pPr>
          </a:lstStyle>
          <a:p>
            <a:pPr>
              <a:defRPr/>
            </a:pPr>
            <a:r>
              <a:rPr lang="en-US">
                <a:solidFill>
                  <a:srgbClr val="000000"/>
                </a:solidFill>
              </a:rPr>
              <a:t>Thanks to Prof. Dr.-</a:t>
            </a:r>
            <a:r>
              <a:rPr lang="en-US" err="1">
                <a:solidFill>
                  <a:srgbClr val="000000"/>
                </a:solidFill>
              </a:rPr>
              <a:t>Ing</a:t>
            </a:r>
            <a:r>
              <a:rPr lang="en-US">
                <a:solidFill>
                  <a:srgbClr val="000000"/>
                </a:solidFill>
              </a:rPr>
              <a:t>. </a:t>
            </a:r>
            <a:r>
              <a:rPr lang="en-US" err="1">
                <a:solidFill>
                  <a:srgbClr val="000000"/>
                </a:solidFill>
              </a:rPr>
              <a:t>Jochen</a:t>
            </a:r>
            <a:r>
              <a:rPr lang="en-US">
                <a:solidFill>
                  <a:srgbClr val="000000"/>
                </a:solidFill>
              </a:rPr>
              <a:t> H. Schiller for the slides  www.jochenschiller.de     MC - 2013</a:t>
            </a:r>
          </a:p>
        </p:txBody>
      </p:sp>
    </p:spTree>
  </p:cSld>
  <p:clrMapOvr>
    <a:masterClrMapping/>
  </p:clrMapOvr>
  <p:transition advClick="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idx="1"/>
          </p:nvPr>
        </p:nvSpPr>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a:t>Titelmasterformat durch Klicken bearbeiten</a:t>
            </a:r>
            <a:endParaRPr lang="en-US"/>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de-DE"/>
              <a:t>Textmasterformate durch Klicken bearbeiten</a:t>
            </a:r>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Inhaltsplatzhalter 2"/>
          <p:cNvSpPr>
            <a:spLocks noGrp="1"/>
          </p:cNvSpPr>
          <p:nvPr>
            <p:ph sz="half" idx="1"/>
          </p:nvPr>
        </p:nvSpPr>
        <p:spPr>
          <a:xfrm>
            <a:off x="179388" y="981075"/>
            <a:ext cx="4316412"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648200" y="981075"/>
            <a:ext cx="4316413" cy="5348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143000"/>
          </a:xfrm>
        </p:spPr>
        <p:txBody>
          <a:bodyPr/>
          <a:lstStyle>
            <a:lvl1pPr>
              <a:defRPr/>
            </a:lvl1pPr>
          </a:lstStyle>
          <a:p>
            <a:r>
              <a:rPr lang="de-DE"/>
              <a:t>Titelmasterformat durch Klicken bearbeiten</a:t>
            </a:r>
            <a:endParaRPr lang="en-US"/>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Textmasterformate durch Klicken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lstStyle>
            <a:lvl1pPr algn="l">
              <a:defRPr sz="2000" b="1"/>
            </a:lvl1pPr>
          </a:lstStyle>
          <a:p>
            <a:r>
              <a:rPr lang="de-DE"/>
              <a:t>Titelmasterformat durch Klicken bearbeiten</a:t>
            </a:r>
            <a:endParaRPr lang="en-US"/>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lstStyle>
            <a:lvl1pPr algn="l">
              <a:defRPr sz="2000" b="1"/>
            </a:lvl1pPr>
          </a:lstStyle>
          <a:p>
            <a:r>
              <a:rPr lang="de-DE"/>
              <a:t>Titelmasterformat durch Klicken bearbeiten</a:t>
            </a:r>
            <a:endParaRPr lang="en-US"/>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Textmasterformate durch Klicken bearbeiten</a:t>
            </a:r>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769100" y="0"/>
            <a:ext cx="2195513" cy="6329363"/>
          </a:xfrm>
        </p:spPr>
        <p:txBody>
          <a:bodyPr vert="eaVert"/>
          <a:lstStyle/>
          <a:p>
            <a:r>
              <a:rPr lang="de-DE"/>
              <a:t>Titelmasterformat durch Klicken bearbeiten</a:t>
            </a:r>
            <a:endParaRPr lang="en-US"/>
          </a:p>
        </p:txBody>
      </p:sp>
      <p:sp>
        <p:nvSpPr>
          <p:cNvPr id="3" name="Vertikaler Textplatzhalter 2"/>
          <p:cNvSpPr>
            <a:spLocks noGrp="1"/>
          </p:cNvSpPr>
          <p:nvPr>
            <p:ph type="body" orient="vert" idx="1"/>
          </p:nvPr>
        </p:nvSpPr>
        <p:spPr>
          <a:xfrm>
            <a:off x="179388" y="0"/>
            <a:ext cx="6437312" cy="6329363"/>
          </a:xfrm>
        </p:spPr>
        <p:txBody>
          <a:bodyPr vert="eaVert"/>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3.xml><?xml version="1.0" encoding="utf-8"?>
<p:sldLayout xmlns:a="http://schemas.openxmlformats.org/drawingml/2006/main" xmlns:r="http://schemas.openxmlformats.org/officeDocument/2006/relationships" xmlns:p="http://schemas.openxmlformats.org/presentationml/2006/main" type="txOverObj" preserve="1">
  <p:cSld name="Titel und Text über Inhal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Textplatzhalter 2"/>
          <p:cNvSpPr>
            <a:spLocks noGrp="1"/>
          </p:cNvSpPr>
          <p:nvPr>
            <p:ph type="body" sz="half" idx="1"/>
          </p:nvPr>
        </p:nvSpPr>
        <p:spPr>
          <a:xfrm>
            <a:off x="179388" y="981075"/>
            <a:ext cx="8785225"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179388" y="3730625"/>
            <a:ext cx="8785225"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el und vier Inhalte">
    <p:spTree>
      <p:nvGrpSpPr>
        <p:cNvPr id="1" name=""/>
        <p:cNvGrpSpPr/>
        <p:nvPr/>
      </p:nvGrpSpPr>
      <p:grpSpPr>
        <a:xfrm>
          <a:off x="0" y="0"/>
          <a:ext cx="0" cy="0"/>
          <a:chOff x="0" y="0"/>
          <a:chExt cx="0" cy="0"/>
        </a:xfrm>
      </p:grpSpPr>
      <p:sp>
        <p:nvSpPr>
          <p:cNvPr id="2" name="Titel 1"/>
          <p:cNvSpPr>
            <a:spLocks noGrp="1"/>
          </p:cNvSpPr>
          <p:nvPr>
            <p:ph type="title" sz="quarter"/>
          </p:nvPr>
        </p:nvSpPr>
        <p:spPr>
          <a:xfrm>
            <a:off x="179388" y="0"/>
            <a:ext cx="6048375" cy="835025"/>
          </a:xfrm>
        </p:spPr>
        <p:txBody>
          <a:bodyPr/>
          <a:lstStyle/>
          <a:p>
            <a:r>
              <a:rPr lang="de-DE"/>
              <a:t>Titelmasterformat durch Klicken bearbeiten</a:t>
            </a:r>
            <a:endParaRPr lang="en-US"/>
          </a:p>
        </p:txBody>
      </p:sp>
      <p:sp>
        <p:nvSpPr>
          <p:cNvPr id="3" name="Inhaltsplatzhalter 2"/>
          <p:cNvSpPr>
            <a:spLocks noGrp="1"/>
          </p:cNvSpPr>
          <p:nvPr>
            <p:ph sz="quarter" idx="1"/>
          </p:nvPr>
        </p:nvSpPr>
        <p:spPr>
          <a:xfrm>
            <a:off x="179388" y="981075"/>
            <a:ext cx="4316412"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quarter" idx="2"/>
          </p:nvPr>
        </p:nvSpPr>
        <p:spPr>
          <a:xfrm>
            <a:off x="4648200" y="981075"/>
            <a:ext cx="4316413"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Inhaltsplatzhalter 4"/>
          <p:cNvSpPr>
            <a:spLocks noGrp="1"/>
          </p:cNvSpPr>
          <p:nvPr>
            <p:ph sz="quarter" idx="3"/>
          </p:nvPr>
        </p:nvSpPr>
        <p:spPr>
          <a:xfrm>
            <a:off x="179388" y="3730625"/>
            <a:ext cx="4316412"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Inhaltsplatzhalter 5"/>
          <p:cNvSpPr>
            <a:spLocks noGrp="1"/>
          </p:cNvSpPr>
          <p:nvPr>
            <p:ph sz="quarter" idx="4"/>
          </p:nvPr>
        </p:nvSpPr>
        <p:spPr>
          <a:xfrm>
            <a:off x="4648200" y="3730625"/>
            <a:ext cx="4316413"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reserve="1">
  <p:cSld name="Titel, Inhalt und 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Inhaltsplatzhalter 2"/>
          <p:cNvSpPr>
            <a:spLocks noGrp="1"/>
          </p:cNvSpPr>
          <p:nvPr>
            <p:ph sz="half" idx="1"/>
          </p:nvPr>
        </p:nvSpPr>
        <p:spPr>
          <a:xfrm>
            <a:off x="179388" y="981075"/>
            <a:ext cx="4316412" cy="53482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quarter" idx="2"/>
          </p:nvPr>
        </p:nvSpPr>
        <p:spPr>
          <a:xfrm>
            <a:off x="4648200" y="981075"/>
            <a:ext cx="4316413"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Inhaltsplatzhalter 4"/>
          <p:cNvSpPr>
            <a:spLocks noGrp="1"/>
          </p:cNvSpPr>
          <p:nvPr>
            <p:ph sz="quarter" idx="3"/>
          </p:nvPr>
        </p:nvSpPr>
        <p:spPr>
          <a:xfrm>
            <a:off x="4648200" y="3730625"/>
            <a:ext cx="4316413"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6.xml><?xml version="1.0" encoding="utf-8"?>
<p:sldLayout xmlns:a="http://schemas.openxmlformats.org/drawingml/2006/main" xmlns:r="http://schemas.openxmlformats.org/officeDocument/2006/relationships" xmlns:p="http://schemas.openxmlformats.org/presentationml/2006/main" type="objOverTx" preserve="1">
  <p:cSld name="Titel und Inhalt über Tex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Inhaltsplatzhalter 2"/>
          <p:cNvSpPr>
            <a:spLocks noGrp="1"/>
          </p:cNvSpPr>
          <p:nvPr>
            <p:ph sz="half" idx="1"/>
          </p:nvPr>
        </p:nvSpPr>
        <p:spPr>
          <a:xfrm>
            <a:off x="179388" y="981075"/>
            <a:ext cx="8785225" cy="2597150"/>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p:cNvSpPr>
            <a:spLocks noGrp="1"/>
          </p:cNvSpPr>
          <p:nvPr>
            <p:ph type="body" sz="half" idx="2"/>
          </p:nvPr>
        </p:nvSpPr>
        <p:spPr>
          <a:xfrm>
            <a:off x="179388" y="3730625"/>
            <a:ext cx="8785225" cy="259873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el und Tabelle">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Tabellenplatzhalter 2"/>
          <p:cNvSpPr>
            <a:spLocks noGrp="1"/>
          </p:cNvSpPr>
          <p:nvPr>
            <p:ph type="tbl" idx="1"/>
          </p:nvPr>
        </p:nvSpPr>
        <p:spPr>
          <a:xfrm>
            <a:off x="179388" y="981075"/>
            <a:ext cx="8785225" cy="5348288"/>
          </a:xfrm>
        </p:spPr>
        <p:txBody>
          <a:bodyPr/>
          <a:lstStyle/>
          <a:p>
            <a:pPr lvl="0"/>
            <a:endParaRPr lang="en-US" noProof="0"/>
          </a:p>
        </p:txBody>
      </p:sp>
      <p:sp>
        <p:nvSpPr>
          <p:cNvPr id="4"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28.xml><?xml version="1.0" encoding="utf-8"?>
<p:sldLayout xmlns:a="http://schemas.openxmlformats.org/drawingml/2006/main" xmlns:r="http://schemas.openxmlformats.org/officeDocument/2006/relationships" xmlns:p="http://schemas.openxmlformats.org/presentationml/2006/main" type="txAndObj" preserve="1">
  <p:cSld name="Titel, Text und Inhalt">
    <p:spTree>
      <p:nvGrpSpPr>
        <p:cNvPr id="1" name=""/>
        <p:cNvGrpSpPr/>
        <p:nvPr/>
      </p:nvGrpSpPr>
      <p:grpSpPr>
        <a:xfrm>
          <a:off x="0" y="0"/>
          <a:ext cx="0" cy="0"/>
          <a:chOff x="0" y="0"/>
          <a:chExt cx="0" cy="0"/>
        </a:xfrm>
      </p:grpSpPr>
      <p:sp>
        <p:nvSpPr>
          <p:cNvPr id="2" name="Titel 1"/>
          <p:cNvSpPr>
            <a:spLocks noGrp="1"/>
          </p:cNvSpPr>
          <p:nvPr>
            <p:ph type="title"/>
          </p:nvPr>
        </p:nvSpPr>
        <p:spPr>
          <a:xfrm>
            <a:off x="179388" y="0"/>
            <a:ext cx="6048375" cy="835025"/>
          </a:xfrm>
        </p:spPr>
        <p:txBody>
          <a:bodyPr/>
          <a:lstStyle/>
          <a:p>
            <a:r>
              <a:rPr lang="de-DE"/>
              <a:t>Titelmasterformat durch Klicken bearbeiten</a:t>
            </a:r>
            <a:endParaRPr lang="en-US"/>
          </a:p>
        </p:txBody>
      </p:sp>
      <p:sp>
        <p:nvSpPr>
          <p:cNvPr id="3" name="Textplatzhalter 2"/>
          <p:cNvSpPr>
            <a:spLocks noGrp="1"/>
          </p:cNvSpPr>
          <p:nvPr>
            <p:ph type="body" sz="half" idx="1"/>
          </p:nvPr>
        </p:nvSpPr>
        <p:spPr>
          <a:xfrm>
            <a:off x="179388" y="981075"/>
            <a:ext cx="4316412" cy="53482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p:cNvSpPr>
            <a:spLocks noGrp="1"/>
          </p:cNvSpPr>
          <p:nvPr>
            <p:ph sz="half" idx="2"/>
          </p:nvPr>
        </p:nvSpPr>
        <p:spPr>
          <a:xfrm>
            <a:off x="4648200" y="981075"/>
            <a:ext cx="4316413" cy="5348288"/>
          </a:xfrm>
        </p:spPr>
        <p:txBody>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r>
              <a:rPr lang="en-US">
                <a:solidFill>
                  <a:srgbClr val="000000"/>
                </a:solidFill>
              </a:rPr>
              <a:t>Thanks to Prof. Dr.-Ing. Jochen H. Schiller for the slides  www.jochenschiller.de     MC - 2013</a:t>
            </a:r>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79388" y="0"/>
            <a:ext cx="6048375" cy="8350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de-DE"/>
              <a:t>Klicken Sie, um das Titelformat zu bearbeiten</a:t>
            </a:r>
            <a:endParaRPr lang="en-US"/>
          </a:p>
        </p:txBody>
      </p:sp>
      <p:sp>
        <p:nvSpPr>
          <p:cNvPr id="1027" name="Rectangle 3"/>
          <p:cNvSpPr>
            <a:spLocks noGrp="1" noChangeArrowheads="1"/>
          </p:cNvSpPr>
          <p:nvPr>
            <p:ph type="body" idx="1"/>
          </p:nvPr>
        </p:nvSpPr>
        <p:spPr bwMode="auto">
          <a:xfrm>
            <a:off x="179388" y="981075"/>
            <a:ext cx="8785225" cy="5348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de-DE"/>
              <a:t>Klicken Sie, um die Formate des Vorlagentextes zu bearbeiten</a:t>
            </a:r>
          </a:p>
          <a:p>
            <a:pPr lvl="1"/>
            <a:r>
              <a:rPr lang="en-US"/>
              <a:t>Second level</a:t>
            </a:r>
          </a:p>
          <a:p>
            <a:pPr lvl="2"/>
            <a:r>
              <a:rPr lang="en-US"/>
              <a:t>Third level</a:t>
            </a:r>
          </a:p>
          <a:p>
            <a:pPr lvl="3"/>
            <a:r>
              <a:rPr lang="en-US"/>
              <a:t>Fourth level</a:t>
            </a:r>
          </a:p>
          <a:p>
            <a:pPr lvl="4"/>
            <a:r>
              <a:rPr lang="en-US"/>
              <a:t>Fifth level</a:t>
            </a:r>
          </a:p>
        </p:txBody>
      </p:sp>
      <p:sp>
        <p:nvSpPr>
          <p:cNvPr id="1028" name="Line 4"/>
          <p:cNvSpPr>
            <a:spLocks noChangeShapeType="1"/>
          </p:cNvSpPr>
          <p:nvPr/>
        </p:nvSpPr>
        <p:spPr bwMode="auto">
          <a:xfrm>
            <a:off x="0" y="9080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312325" name="Rectangle 5"/>
          <p:cNvSpPr>
            <a:spLocks noGrp="1" noChangeArrowheads="1"/>
          </p:cNvSpPr>
          <p:nvPr>
            <p:ph type="ftr" sz="quarter" idx="3"/>
          </p:nvPr>
        </p:nvSpPr>
        <p:spPr bwMode="auto">
          <a:xfrm>
            <a:off x="179388" y="6437313"/>
            <a:ext cx="7993062"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defRPr sz="1200" smtClean="0">
                <a:latin typeface="Verdana" pitchFamily="34" charset="0"/>
                <a:ea typeface="+mn-ea"/>
                <a:cs typeface="+mn-cs"/>
              </a:defRPr>
            </a:lvl1pPr>
          </a:lstStyle>
          <a:p>
            <a:pPr fontAlgn="base">
              <a:spcBef>
                <a:spcPct val="0"/>
              </a:spcBef>
              <a:spcAft>
                <a:spcPct val="0"/>
              </a:spcAft>
              <a:defRPr/>
            </a:pPr>
            <a:r>
              <a:rPr lang="en-US">
                <a:solidFill>
                  <a:srgbClr val="000000"/>
                </a:solidFill>
              </a:rPr>
              <a:t>Thanks to Prof. Dr.-Ing. Jochen H. Schiller for the slides  www.jochenschiller.de     MC - 2013</a:t>
            </a:r>
          </a:p>
        </p:txBody>
      </p:sp>
      <p:sp>
        <p:nvSpPr>
          <p:cNvPr id="1030" name="Line 6"/>
          <p:cNvSpPr>
            <a:spLocks noChangeShapeType="1"/>
          </p:cNvSpPr>
          <p:nvPr/>
        </p:nvSpPr>
        <p:spPr bwMode="auto">
          <a:xfrm>
            <a:off x="0" y="6381750"/>
            <a:ext cx="9144000" cy="0"/>
          </a:xfrm>
          <a:prstGeom prst="line">
            <a:avLst/>
          </a:prstGeom>
          <a:noFill/>
          <a:ln w="12700">
            <a:solidFill>
              <a:srgbClr val="003366"/>
            </a:solidFill>
            <a:round/>
            <a:headEnd/>
            <a:tailEnd/>
          </a:ln>
        </p:spPr>
        <p:txBody>
          <a:bodyPr>
            <a:spAutoFit/>
          </a:bodyPr>
          <a:lstStyle/>
          <a:p>
            <a:pPr fontAlgn="base">
              <a:spcBef>
                <a:spcPct val="0"/>
              </a:spcBef>
              <a:spcAft>
                <a:spcPct val="0"/>
              </a:spcAft>
            </a:pPr>
            <a:endParaRPr lang="en-US" sz="2400">
              <a:solidFill>
                <a:srgbClr val="000000"/>
              </a:solidFill>
              <a:ea typeface="MS PGothic" pitchFamily="34" charset="-128"/>
            </a:endParaRPr>
          </a:p>
        </p:txBody>
      </p:sp>
      <p:sp>
        <p:nvSpPr>
          <p:cNvPr id="8199" name="Text Box 7"/>
          <p:cNvSpPr txBox="1">
            <a:spLocks noChangeArrowheads="1"/>
          </p:cNvSpPr>
          <p:nvPr/>
        </p:nvSpPr>
        <p:spPr bwMode="auto">
          <a:xfrm>
            <a:off x="8172450" y="6381750"/>
            <a:ext cx="97155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a:spAutoFit/>
          </a:bodyPr>
          <a:lstStyle>
            <a:lvl1pPr eaLnBrk="0" hangingPunct="0">
              <a:defRPr sz="2400">
                <a:solidFill>
                  <a:schemeClr val="tx1"/>
                </a:solidFill>
                <a:latin typeface="Verdana" pitchFamily="34" charset="0"/>
                <a:ea typeface="MS PGothic" pitchFamily="34" charset="-128"/>
              </a:defRPr>
            </a:lvl1pPr>
            <a:lvl2pPr marL="742950" indent="-285750" eaLnBrk="0" hangingPunct="0">
              <a:defRPr sz="2400">
                <a:solidFill>
                  <a:schemeClr val="tx1"/>
                </a:solidFill>
                <a:latin typeface="Verdana" pitchFamily="34" charset="0"/>
                <a:ea typeface="MS PGothic" pitchFamily="34" charset="-128"/>
              </a:defRPr>
            </a:lvl2pPr>
            <a:lvl3pPr marL="1143000" indent="-228600" eaLnBrk="0" hangingPunct="0">
              <a:defRPr sz="2400">
                <a:solidFill>
                  <a:schemeClr val="tx1"/>
                </a:solidFill>
                <a:latin typeface="Verdana" pitchFamily="34" charset="0"/>
                <a:ea typeface="MS PGothic" pitchFamily="34" charset="-128"/>
              </a:defRPr>
            </a:lvl3pPr>
            <a:lvl4pPr marL="1600200" indent="-228600" eaLnBrk="0" hangingPunct="0">
              <a:defRPr sz="2400">
                <a:solidFill>
                  <a:schemeClr val="tx1"/>
                </a:solidFill>
                <a:latin typeface="Verdana" pitchFamily="34" charset="0"/>
                <a:ea typeface="MS PGothic" pitchFamily="34" charset="-128"/>
              </a:defRPr>
            </a:lvl4pPr>
            <a:lvl5pPr marL="2057400" indent="-228600" eaLnBrk="0" hangingPunct="0">
              <a:defRPr sz="2400">
                <a:solidFill>
                  <a:schemeClr val="tx1"/>
                </a:solidFill>
                <a:latin typeface="Verdana" pitchFamily="34" charset="0"/>
                <a:ea typeface="MS PGothic" pitchFamily="34" charset="-128"/>
              </a:defRPr>
            </a:lvl5pPr>
            <a:lvl6pPr marL="25146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algn="l" rtl="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algn="ctr" eaLnBrk="1" fontAlgn="base" hangingPunct="1">
              <a:spcBef>
                <a:spcPct val="0"/>
              </a:spcBef>
              <a:spcAft>
                <a:spcPct val="0"/>
              </a:spcAft>
              <a:defRPr/>
            </a:pPr>
            <a:r>
              <a:rPr lang="en-US" sz="1800">
                <a:solidFill>
                  <a:srgbClr val="000000"/>
                </a:solidFill>
              </a:rPr>
              <a:t>4.</a:t>
            </a:r>
            <a:fld id="{DB23493E-60BC-4052-A953-7B4F47F89A76}" type="slidenum">
              <a:rPr lang="en-US" sz="1800" smtClean="0">
                <a:solidFill>
                  <a:srgbClr val="000000"/>
                </a:solidFill>
              </a:rPr>
              <a:pPr algn="ctr" eaLnBrk="1" fontAlgn="base" hangingPunct="1">
                <a:spcBef>
                  <a:spcPct val="0"/>
                </a:spcBef>
                <a:spcAft>
                  <a:spcPct val="0"/>
                </a:spcAft>
                <a:defRPr/>
              </a:pPr>
              <a:t>‹#›</a:t>
            </a:fld>
            <a:endParaRPr lang="de-DE" sz="1800">
              <a:solidFill>
                <a:srgbClr val="000000"/>
              </a:solidFill>
            </a:endParaRPr>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Lst>
  <p:transition advClick="0"/>
  <p:hf sldNum="0" hdr="0" dt="0"/>
  <p:txStyles>
    <p:titleStyle>
      <a:lvl1pPr algn="l" rtl="0" eaLnBrk="0" fontAlgn="base" hangingPunct="0">
        <a:spcBef>
          <a:spcPct val="0"/>
        </a:spcBef>
        <a:spcAft>
          <a:spcPct val="0"/>
        </a:spcAft>
        <a:defRPr sz="2400">
          <a:solidFill>
            <a:schemeClr val="tx2"/>
          </a:solidFill>
          <a:latin typeface="+mj-lt"/>
          <a:ea typeface="MS PGothic" pitchFamily="34" charset="-128"/>
          <a:cs typeface="ＭＳ Ｐゴシック" charset="0"/>
        </a:defRPr>
      </a:lvl1pPr>
      <a:lvl2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2pPr>
      <a:lvl3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3pPr>
      <a:lvl4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4pPr>
      <a:lvl5pPr algn="l" rtl="0" eaLnBrk="0" fontAlgn="base" hangingPunct="0">
        <a:spcBef>
          <a:spcPct val="0"/>
        </a:spcBef>
        <a:spcAft>
          <a:spcPct val="0"/>
        </a:spcAft>
        <a:defRPr sz="2400">
          <a:solidFill>
            <a:schemeClr val="tx2"/>
          </a:solidFill>
          <a:latin typeface="Verdana" pitchFamily="34" charset="0"/>
          <a:ea typeface="MS PGothic" pitchFamily="34" charset="-128"/>
          <a:cs typeface="ＭＳ Ｐゴシック" charset="0"/>
        </a:defRPr>
      </a:lvl5pPr>
      <a:lvl6pPr marL="457200" algn="l" rtl="0" fontAlgn="base">
        <a:spcBef>
          <a:spcPct val="0"/>
        </a:spcBef>
        <a:spcAft>
          <a:spcPct val="0"/>
        </a:spcAft>
        <a:defRPr sz="2400">
          <a:solidFill>
            <a:schemeClr val="tx2"/>
          </a:solidFill>
          <a:latin typeface="Verdana" pitchFamily="34" charset="0"/>
        </a:defRPr>
      </a:lvl6pPr>
      <a:lvl7pPr marL="914400" algn="l" rtl="0" fontAlgn="base">
        <a:spcBef>
          <a:spcPct val="0"/>
        </a:spcBef>
        <a:spcAft>
          <a:spcPct val="0"/>
        </a:spcAft>
        <a:defRPr sz="2400">
          <a:solidFill>
            <a:schemeClr val="tx2"/>
          </a:solidFill>
          <a:latin typeface="Verdana" pitchFamily="34" charset="0"/>
        </a:defRPr>
      </a:lvl7pPr>
      <a:lvl8pPr marL="1371600" algn="l" rtl="0" fontAlgn="base">
        <a:spcBef>
          <a:spcPct val="0"/>
        </a:spcBef>
        <a:spcAft>
          <a:spcPct val="0"/>
        </a:spcAft>
        <a:defRPr sz="2400">
          <a:solidFill>
            <a:schemeClr val="tx2"/>
          </a:solidFill>
          <a:latin typeface="Verdana" pitchFamily="34" charset="0"/>
        </a:defRPr>
      </a:lvl8pPr>
      <a:lvl9pPr marL="1828800" algn="l" rtl="0" fontAlgn="base">
        <a:spcBef>
          <a:spcPct val="0"/>
        </a:spcBef>
        <a:spcAft>
          <a:spcPct val="0"/>
        </a:spcAft>
        <a:defRPr sz="2400">
          <a:solidFill>
            <a:schemeClr val="tx2"/>
          </a:solidFill>
          <a:latin typeface="Verdana" pitchFamily="34" charset="0"/>
        </a:defRPr>
      </a:lvl9pPr>
    </p:titleStyle>
    <p:bodyStyle>
      <a:lvl1pPr marL="342900" indent="-342900" algn="l" rtl="0" eaLnBrk="0" fontAlgn="base" hangingPunct="0">
        <a:spcBef>
          <a:spcPct val="20000"/>
        </a:spcBef>
        <a:spcAft>
          <a:spcPct val="0"/>
        </a:spcAft>
        <a:buClr>
          <a:srgbClr val="003366"/>
        </a:buClr>
        <a:buSzPct val="120000"/>
        <a:buChar char="•"/>
        <a:defRPr sz="2200">
          <a:solidFill>
            <a:schemeClr val="tx1"/>
          </a:solidFill>
          <a:latin typeface="+mn-lt"/>
          <a:ea typeface="MS PGothic" pitchFamily="34" charset="-128"/>
          <a:cs typeface="ＭＳ Ｐゴシック" charset="0"/>
        </a:defRPr>
      </a:lvl1pPr>
      <a:lvl2pPr marL="742950" indent="-285750" algn="l" rtl="0" eaLnBrk="0" fontAlgn="base" hangingPunct="0">
        <a:spcBef>
          <a:spcPct val="20000"/>
        </a:spcBef>
        <a:spcAft>
          <a:spcPct val="0"/>
        </a:spcAft>
        <a:buClr>
          <a:srgbClr val="003366"/>
        </a:buClr>
        <a:buChar char="•"/>
        <a:defRPr sz="2000">
          <a:solidFill>
            <a:schemeClr val="tx1"/>
          </a:solidFill>
          <a:latin typeface="+mn-lt"/>
          <a:ea typeface="MS PGothic" pitchFamily="34" charset="-128"/>
        </a:defRPr>
      </a:lvl2pPr>
      <a:lvl3pPr marL="1143000" indent="-228600" algn="l" rtl="0" eaLnBrk="0" fontAlgn="base" hangingPunct="0">
        <a:spcBef>
          <a:spcPct val="20000"/>
        </a:spcBef>
        <a:spcAft>
          <a:spcPct val="0"/>
        </a:spcAft>
        <a:buClr>
          <a:srgbClr val="003366"/>
        </a:buClr>
        <a:buChar char="•"/>
        <a:defRPr>
          <a:solidFill>
            <a:schemeClr val="tx1"/>
          </a:solidFill>
          <a:latin typeface="+mn-lt"/>
          <a:ea typeface="MS PGothic" pitchFamily="34" charset="-128"/>
        </a:defRPr>
      </a:lvl3pPr>
      <a:lvl4pPr marL="1600200" indent="-228600" algn="l" rtl="0" eaLnBrk="0" fontAlgn="base" hangingPunct="0">
        <a:spcBef>
          <a:spcPct val="20000"/>
        </a:spcBef>
        <a:spcAft>
          <a:spcPct val="0"/>
        </a:spcAft>
        <a:buClr>
          <a:srgbClr val="003366"/>
        </a:buClr>
        <a:buChar char="•"/>
        <a:defRPr sz="1600">
          <a:solidFill>
            <a:schemeClr val="tx1"/>
          </a:solidFill>
          <a:latin typeface="+mn-lt"/>
          <a:ea typeface="MS PGothic" pitchFamily="34" charset="-128"/>
        </a:defRPr>
      </a:lvl4pPr>
      <a:lvl5pPr marL="2057400" indent="-228600" algn="l" rtl="0" eaLnBrk="0" fontAlgn="base" hangingPunct="0">
        <a:spcBef>
          <a:spcPct val="20000"/>
        </a:spcBef>
        <a:spcAft>
          <a:spcPct val="0"/>
        </a:spcAft>
        <a:buClr>
          <a:srgbClr val="003366"/>
        </a:buClr>
        <a:buChar char="-"/>
        <a:defRPr sz="1400">
          <a:solidFill>
            <a:schemeClr val="tx1"/>
          </a:solidFill>
          <a:latin typeface="+mn-lt"/>
          <a:ea typeface="MS PGothic" pitchFamily="34" charset="-128"/>
        </a:defRPr>
      </a:lvl5pPr>
      <a:lvl6pPr marL="2514600" indent="-228600" algn="l" rtl="0" fontAlgn="base">
        <a:spcBef>
          <a:spcPct val="20000"/>
        </a:spcBef>
        <a:spcAft>
          <a:spcPct val="0"/>
        </a:spcAft>
        <a:buClr>
          <a:srgbClr val="003366"/>
        </a:buClr>
        <a:buChar char="-"/>
        <a:defRPr sz="1400">
          <a:solidFill>
            <a:schemeClr val="tx1"/>
          </a:solidFill>
          <a:latin typeface="+mn-lt"/>
        </a:defRPr>
      </a:lvl6pPr>
      <a:lvl7pPr marL="2971800" indent="-228600" algn="l" rtl="0" fontAlgn="base">
        <a:spcBef>
          <a:spcPct val="20000"/>
        </a:spcBef>
        <a:spcAft>
          <a:spcPct val="0"/>
        </a:spcAft>
        <a:buClr>
          <a:srgbClr val="003366"/>
        </a:buClr>
        <a:buChar char="-"/>
        <a:defRPr sz="1400">
          <a:solidFill>
            <a:schemeClr val="tx1"/>
          </a:solidFill>
          <a:latin typeface="+mn-lt"/>
        </a:defRPr>
      </a:lvl7pPr>
      <a:lvl8pPr marL="3429000" indent="-228600" algn="l" rtl="0" fontAlgn="base">
        <a:spcBef>
          <a:spcPct val="20000"/>
        </a:spcBef>
        <a:spcAft>
          <a:spcPct val="0"/>
        </a:spcAft>
        <a:buClr>
          <a:srgbClr val="003366"/>
        </a:buClr>
        <a:buChar char="-"/>
        <a:defRPr sz="1400">
          <a:solidFill>
            <a:schemeClr val="tx1"/>
          </a:solidFill>
          <a:latin typeface="+mn-lt"/>
        </a:defRPr>
      </a:lvl8pPr>
      <a:lvl9pPr marL="3886200" indent="-228600" algn="l" rtl="0" fontAlgn="base">
        <a:spcBef>
          <a:spcPct val="20000"/>
        </a:spcBef>
        <a:spcAft>
          <a:spcPct val="0"/>
        </a:spcAft>
        <a:buClr>
          <a:srgbClr val="003366"/>
        </a:buClr>
        <a:buChar char="-"/>
        <a:defRPr sz="14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hyperlink" Target="mailto:git@github.com:kbhaskararao/CloudComp-R18-CR-2022-23.git" TargetMode="Externa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hyperlink" Target="mailto:git@github.com:kbhaskararao/CC-CR-R18-2022-23" TargetMode="Externa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hyperlink" Target="mailto:git@github.com:kbhaskararao/DevOps.git" TargetMode="Externa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w3schools.com/git/" TargetMode="External"/><Relationship Id="rId2" Type="http://schemas.openxmlformats.org/officeDocument/2006/relationships/hyperlink" Target="https://www.geeksforgeeks.org/comparison-centralized-decentralized-and-distributed-systems/?ref=lbp" TargetMode="External"/><Relationship Id="rId1" Type="http://schemas.openxmlformats.org/officeDocument/2006/relationships/slideLayout" Target="../slideLayouts/slideLayout2.xml"/><Relationship Id="rId4" Type="http://schemas.openxmlformats.org/officeDocument/2006/relationships/hyperlink" Target="https://www.tutorialspoint.com/git/git_basic_concepts.htm"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scm.com/doc" TargetMode="External"/><Relationship Id="rId7" Type="http://schemas.openxmlformats.org/officeDocument/2006/relationships/hyperlink" Target="https://git-scm.com/about/distributed" TargetMode="External"/><Relationship Id="rId2" Type="http://schemas.openxmlformats.org/officeDocument/2006/relationships/hyperlink" Target="https://git-scm.com/about/free-and-open-source" TargetMode="External"/><Relationship Id="rId1" Type="http://schemas.openxmlformats.org/officeDocument/2006/relationships/slideLayout" Target="../slideLayouts/slideLayout2.xml"/><Relationship Id="rId6" Type="http://schemas.openxmlformats.org/officeDocument/2006/relationships/hyperlink" Target="https://git-scm.com/about/staging-area" TargetMode="External"/><Relationship Id="rId5" Type="http://schemas.openxmlformats.org/officeDocument/2006/relationships/hyperlink" Target="https://git-scm.com/about/branching-and-merging" TargetMode="External"/><Relationship Id="rId4" Type="http://schemas.openxmlformats.org/officeDocument/2006/relationships/hyperlink" Target="https://git-scm.com/about/small-and-fast"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mailto:test@w3schools.com"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github.com/username/projectname.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javatpoint.com/github" TargetMode="External"/><Relationship Id="rId2" Type="http://schemas.openxmlformats.org/officeDocument/2006/relationships/hyperlink" Target="https://www.javatpoint.com/git" TargetMode="External"/><Relationship Id="rId1" Type="http://schemas.openxmlformats.org/officeDocument/2006/relationships/slideLayout" Target="../slideLayouts/slideLayout2.xml"/><Relationship Id="rId4" Type="http://schemas.openxmlformats.org/officeDocument/2006/relationships/hyperlink" Target="https://www.geeksforgeeks.org/version-control-systems/"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hyperlink" Target="https://www.javatpoint.com/git-stash" TargetMode="Externa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896AEB2-E4BA-4B09-8EE0-24E347BD55C0}" type="slidenum">
              <a:rPr lang="en-US" smtClean="0"/>
              <a:pPr/>
              <a:t>1</a:t>
            </a:fld>
            <a:endParaRPr lang="en-US"/>
          </a:p>
        </p:txBody>
      </p:sp>
      <p:sp>
        <p:nvSpPr>
          <p:cNvPr id="2" name="Title 1"/>
          <p:cNvSpPr>
            <a:spLocks noGrp="1"/>
          </p:cNvSpPr>
          <p:nvPr>
            <p:ph type="ctrTitle"/>
          </p:nvPr>
        </p:nvSpPr>
        <p:spPr>
          <a:xfrm>
            <a:off x="457200" y="2133600"/>
            <a:ext cx="8458200" cy="1066800"/>
          </a:xfrm>
        </p:spPr>
        <p:txBody>
          <a:bodyPr>
            <a:noAutofit/>
          </a:bodyPr>
          <a:lstStyle/>
          <a:p>
            <a:pPr algn="ctr"/>
            <a:r>
              <a:rPr lang="en-US" sz="4800" b="1" dirty="0">
                <a:solidFill>
                  <a:srgbClr val="D60093"/>
                </a:solidFill>
                <a:effectLst>
                  <a:outerShdw blurRad="38100" dist="38100" dir="2700000" algn="tl">
                    <a:srgbClr val="000000">
                      <a:alpha val="43137"/>
                    </a:srgbClr>
                  </a:outerShdw>
                </a:effectLst>
                <a:latin typeface="+mn-lt"/>
                <a:ea typeface="+mn-ea"/>
                <a:cs typeface="+mn-cs"/>
              </a:rPr>
              <a:t>DEVOPS</a:t>
            </a:r>
            <a:br>
              <a:rPr lang="en-US" sz="4800" b="1" dirty="0">
                <a:solidFill>
                  <a:srgbClr val="D60093"/>
                </a:solidFill>
                <a:effectLst>
                  <a:outerShdw blurRad="38100" dist="38100" dir="2700000" algn="tl">
                    <a:srgbClr val="000000">
                      <a:alpha val="43137"/>
                    </a:srgbClr>
                  </a:outerShdw>
                </a:effectLst>
                <a:latin typeface="+mn-lt"/>
                <a:ea typeface="+mn-ea"/>
                <a:cs typeface="+mn-cs"/>
              </a:rPr>
            </a:br>
            <a:endParaRPr lang="en-US" sz="2400" b="1" dirty="0">
              <a:solidFill>
                <a:srgbClr val="FF0000"/>
              </a:solidFill>
              <a:effectLst>
                <a:outerShdw blurRad="38100" dist="38100" dir="2700000" algn="tl">
                  <a:srgbClr val="000000">
                    <a:alpha val="43137"/>
                  </a:srgbClr>
                </a:outerShdw>
              </a:effectLst>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Git - Benefits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US" sz="2400" b="1" dirty="0">
                <a:solidFill>
                  <a:srgbClr val="FF0000"/>
                </a:solidFill>
                <a:latin typeface="Times New Roman" pitchFamily="18" charset="0"/>
                <a:cs typeface="Times New Roman" pitchFamily="18" charset="0"/>
              </a:rPr>
              <a:t>Benefits of </a:t>
            </a:r>
            <a:r>
              <a:rPr lang="en-US" sz="2400" b="1" dirty="0" err="1">
                <a:solidFill>
                  <a:srgbClr val="FF0000"/>
                </a:solidFill>
                <a:latin typeface="Times New Roman" pitchFamily="18" charset="0"/>
                <a:cs typeface="Times New Roman" pitchFamily="18" charset="0"/>
              </a:rPr>
              <a:t>Git</a:t>
            </a:r>
            <a:r>
              <a:rPr lang="en-US" sz="2400" b="1" dirty="0">
                <a:solidFill>
                  <a:srgbClr val="FF0000"/>
                </a:solidFill>
                <a:latin typeface="Times New Roman" pitchFamily="18" charset="0"/>
                <a:cs typeface="Times New Roman" pitchFamily="18" charset="0"/>
              </a:rPr>
              <a:t>:</a:t>
            </a:r>
          </a:p>
          <a:p>
            <a:r>
              <a:rPr lang="en-GB" sz="2000" dirty="0">
                <a:latin typeface="Times New Roman" pitchFamily="18" charset="0"/>
                <a:cs typeface="Times New Roman" pitchFamily="18" charset="0"/>
              </a:rPr>
              <a:t>A version control application allows us to </a:t>
            </a:r>
            <a:r>
              <a:rPr lang="en-GB" sz="2000" b="1" dirty="0">
                <a:latin typeface="Times New Roman" pitchFamily="18" charset="0"/>
                <a:cs typeface="Times New Roman" pitchFamily="18" charset="0"/>
              </a:rPr>
              <a:t>keep track</a:t>
            </a:r>
            <a:r>
              <a:rPr lang="en-GB" sz="2000" dirty="0">
                <a:latin typeface="Times New Roman" pitchFamily="18" charset="0"/>
                <a:cs typeface="Times New Roman" pitchFamily="18" charset="0"/>
              </a:rPr>
              <a:t> of all the changes that we make in the files of our project. Every time we make changes in files of an existing project, we can push those changes to a repository. Other developers are allowed to pull your changes from the repository and continue to work with the updates that you added to the project files.</a:t>
            </a:r>
            <a:endParaRPr lang="en-US" sz="2000" b="1" dirty="0">
              <a:latin typeface="Times New Roman" pitchFamily="18" charset="0"/>
              <a:cs typeface="Times New Roman" pitchFamily="18" charset="0"/>
            </a:endParaRPr>
          </a:p>
          <a:p>
            <a:pPr>
              <a:buNone/>
            </a:pPr>
            <a:endParaRPr lang="en-US" sz="2000" b="1" dirty="0">
              <a:solidFill>
                <a:srgbClr val="FF0000"/>
              </a:solidFill>
              <a:latin typeface="Times New Roman" pitchFamily="18" charset="0"/>
              <a:cs typeface="Times New Roman" pitchFamily="18" charset="0"/>
            </a:endParaRPr>
          </a:p>
          <a:p>
            <a:pPr marL="457200" indent="-457200">
              <a:buFont typeface="+mj-lt"/>
              <a:buAutoNum type="arabicPeriod"/>
            </a:pPr>
            <a:r>
              <a:rPr lang="en-GB" sz="2000" dirty="0">
                <a:latin typeface="Times New Roman" pitchFamily="18" charset="0"/>
                <a:cs typeface="Times New Roman" pitchFamily="18" charset="0"/>
              </a:rPr>
              <a:t>Save Time</a:t>
            </a:r>
          </a:p>
          <a:p>
            <a:pPr marL="457200" indent="-457200">
              <a:buFont typeface="+mj-lt"/>
              <a:buAutoNum type="arabicPeriod"/>
            </a:pPr>
            <a:r>
              <a:rPr lang="en-GB" sz="2000" dirty="0">
                <a:latin typeface="Times New Roman" pitchFamily="18" charset="0"/>
                <a:cs typeface="Times New Roman" pitchFamily="18" charset="0"/>
              </a:rPr>
              <a:t>Offline Working</a:t>
            </a:r>
          </a:p>
          <a:p>
            <a:pPr marL="457200" indent="-457200">
              <a:buFont typeface="+mj-lt"/>
              <a:buAutoNum type="arabicPeriod"/>
            </a:pPr>
            <a:r>
              <a:rPr lang="en-GB" sz="2000" dirty="0">
                <a:latin typeface="Times New Roman" pitchFamily="18" charset="0"/>
                <a:cs typeface="Times New Roman" pitchFamily="18" charset="0"/>
              </a:rPr>
              <a:t>Undo mistakes</a:t>
            </a:r>
          </a:p>
          <a:p>
            <a:pPr marL="457200" indent="-457200">
              <a:buFont typeface="+mj-lt"/>
              <a:buAutoNum type="arabicPeriod"/>
            </a:pPr>
            <a:r>
              <a:rPr lang="en-GB" sz="2000" dirty="0">
                <a:latin typeface="Times New Roman" pitchFamily="18" charset="0"/>
                <a:cs typeface="Times New Roman" pitchFamily="18" charset="0"/>
              </a:rPr>
              <a:t>Track Changes</a:t>
            </a:r>
          </a:p>
          <a:p>
            <a:pPr marL="0" indent="0" algn="just">
              <a:buNone/>
            </a:pPr>
            <a:r>
              <a:rPr lang="en-US" sz="2000" dirty="0">
                <a:latin typeface="Times New Roman" pitchFamily="18" charset="0"/>
                <a:cs typeface="Times New Roman" pitchFamily="18" charset="0"/>
              </a:rPr>
              <a:t>    </a:t>
            </a:r>
          </a:p>
        </p:txBody>
      </p:sp>
      <p:pic>
        <p:nvPicPr>
          <p:cNvPr id="2051" name="Picture 3"/>
          <p:cNvPicPr>
            <a:picLocks noChangeAspect="1" noChangeArrowheads="1"/>
          </p:cNvPicPr>
          <p:nvPr/>
        </p:nvPicPr>
        <p:blipFill>
          <a:blip r:embed="rId2" cstate="print"/>
          <a:srcRect/>
          <a:stretch>
            <a:fillRect/>
          </a:stretch>
        </p:blipFill>
        <p:spPr bwMode="auto">
          <a:xfrm>
            <a:off x="3200400" y="2590800"/>
            <a:ext cx="4876800" cy="3038475"/>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 stat</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err="1"/>
              <a:t>Git</a:t>
            </a:r>
            <a:r>
              <a:rPr lang="en-US" sz="1800" b="1" dirty="0"/>
              <a:t> Log Stat:</a:t>
            </a:r>
          </a:p>
          <a:p>
            <a:pPr fontAlgn="base"/>
            <a:r>
              <a:rPr lang="en-GB" sz="1800" dirty="0"/>
              <a:t>The log command displays the files that have been modified. It also shows the number of lines and a summary line of the total records that have been updated.</a:t>
            </a:r>
            <a:endParaRPr lang="en-US" sz="1800" b="1" dirty="0"/>
          </a:p>
          <a:p>
            <a:r>
              <a:rPr lang="en-GB" sz="1800" dirty="0">
                <a:latin typeface="Times New Roman" pitchFamily="18" charset="0"/>
                <a:cs typeface="Times New Roman" pitchFamily="18" charset="0"/>
              </a:rPr>
              <a:t> </a:t>
            </a:r>
            <a:r>
              <a:rPr lang="en-GB" sz="1800" dirty="0"/>
              <a:t>Generally, we can say that the stat option is used to display</a:t>
            </a:r>
          </a:p>
          <a:p>
            <a:pPr lvl="1"/>
            <a:r>
              <a:rPr lang="en-GB" sz="1400" dirty="0"/>
              <a:t>the modified files,</a:t>
            </a:r>
          </a:p>
          <a:p>
            <a:pPr lvl="1"/>
            <a:r>
              <a:rPr lang="en-GB" sz="1400" dirty="0"/>
              <a:t>The number of lines that have been added or removed</a:t>
            </a:r>
          </a:p>
          <a:p>
            <a:pPr lvl="1"/>
            <a:r>
              <a:rPr lang="en-GB" sz="1400" dirty="0"/>
              <a:t>A summary line of the total number of records changed</a:t>
            </a:r>
          </a:p>
          <a:p>
            <a:pPr lvl="1"/>
            <a:r>
              <a:rPr lang="en-GB" sz="1400" dirty="0"/>
              <a:t>The lines that have been added or removed.</a:t>
            </a:r>
          </a:p>
          <a:p>
            <a:pPr fontAlgn="base">
              <a:buNone/>
            </a:pPr>
            <a:r>
              <a:rPr lang="en-US" sz="1800" dirty="0"/>
              <a:t>Usage:	$ </a:t>
            </a:r>
            <a:r>
              <a:rPr lang="en-US" sz="1800" dirty="0" err="1"/>
              <a:t>git</a:t>
            </a:r>
            <a:r>
              <a:rPr lang="en-US" sz="1800" dirty="0"/>
              <a:t> log --stat</a:t>
            </a:r>
          </a:p>
          <a:p>
            <a:pPr fontAlgn="base">
              <a:buNone/>
            </a:pPr>
            <a:r>
              <a:rPr lang="en-US" sz="1800" b="1" dirty="0" err="1"/>
              <a:t>Git</a:t>
            </a:r>
            <a:r>
              <a:rPr lang="en-US" sz="1800" b="1" dirty="0"/>
              <a:t> Log Graph</a:t>
            </a:r>
          </a:p>
          <a:p>
            <a:r>
              <a:rPr lang="en-US" sz="1800" dirty="0"/>
              <a:t>  </a:t>
            </a:r>
            <a:r>
              <a:rPr lang="en-GB" sz="1800" dirty="0"/>
              <a:t>Git log command allows viewing your git log as a graph. To list the commits in the form of a graph, run the git log command with --graph option. It will run as follows:</a:t>
            </a:r>
          </a:p>
          <a:p>
            <a:r>
              <a:rPr lang="en-GB" sz="1800" dirty="0"/>
              <a:t>$ git log --graph  </a:t>
            </a:r>
          </a:p>
          <a:p>
            <a:r>
              <a:rPr lang="en-GB" sz="1800" dirty="0"/>
              <a:t>To make the output more specific, you can combine this command with --</a:t>
            </a:r>
            <a:r>
              <a:rPr lang="en-GB" sz="1800" dirty="0" err="1"/>
              <a:t>oneline</a:t>
            </a:r>
            <a:r>
              <a:rPr lang="en-GB" sz="1800" dirty="0"/>
              <a:t> option. It will operate as follows:</a:t>
            </a:r>
          </a:p>
          <a:p>
            <a:r>
              <a:rPr lang="en-GB" sz="1800" dirty="0"/>
              <a:t>$ git log --graph --</a:t>
            </a:r>
            <a:r>
              <a:rPr lang="en-GB" sz="1800" dirty="0" err="1"/>
              <a:t>oneline</a:t>
            </a:r>
            <a:r>
              <a:rPr lang="en-GB" sz="1800" dirty="0"/>
              <a:t> </a:t>
            </a:r>
          </a:p>
          <a:p>
            <a:pPr fontAlgn="base">
              <a:buNone/>
            </a:pPr>
            <a:endParaRPr lang="en-US" sz="1800" dirty="0"/>
          </a:p>
          <a:p>
            <a:pPr fontAlgn="base"/>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 stat</a:t>
            </a:r>
            <a:endParaRPr lang="en-US" sz="2800" b="1" dirty="0">
              <a:solidFill>
                <a:srgbClr val="C00000"/>
              </a:solidFill>
              <a:latin typeface="Times New Roman" pitchFamily="18" charset="0"/>
              <a:cs typeface="Times New Roman" pitchFamily="18" charset="0"/>
            </a:endParaRPr>
          </a:p>
        </p:txBody>
      </p:sp>
      <p:pic>
        <p:nvPicPr>
          <p:cNvPr id="134146" name="Picture 2"/>
          <p:cNvPicPr>
            <a:picLocks noGrp="1" noChangeAspect="1" noChangeArrowheads="1"/>
          </p:cNvPicPr>
          <p:nvPr>
            <p:ph idx="1"/>
          </p:nvPr>
        </p:nvPicPr>
        <p:blipFill>
          <a:blip r:embed="rId2" cstate="print"/>
          <a:srcRect/>
          <a:stretch>
            <a:fillRect/>
          </a:stretch>
        </p:blipFill>
        <p:spPr bwMode="auto">
          <a:xfrm>
            <a:off x="914400" y="685800"/>
            <a:ext cx="7190763" cy="56388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 p or patch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t>Git log P or Patch:</a:t>
            </a:r>
          </a:p>
          <a:p>
            <a:r>
              <a:rPr lang="en-GB" sz="1800" dirty="0"/>
              <a:t>The git log patch command displays the files that have been modified. It also shows the location of the added, removed, and updated lines.</a:t>
            </a:r>
          </a:p>
          <a:p>
            <a:pPr fontAlgn="base"/>
            <a:r>
              <a:rPr lang="en-GB" sz="1800" dirty="0">
                <a:latin typeface="Times New Roman" pitchFamily="18" charset="0"/>
                <a:cs typeface="Times New Roman" pitchFamily="18" charset="0"/>
              </a:rPr>
              <a:t>$git log –patch</a:t>
            </a:r>
          </a:p>
          <a:p>
            <a:r>
              <a:rPr lang="en-GB" sz="1800" dirty="0"/>
              <a:t>Generally, we can say that the --patch flag is used to display:</a:t>
            </a:r>
          </a:p>
          <a:p>
            <a:pPr lvl="1"/>
            <a:r>
              <a:rPr lang="en-GB" sz="1400" dirty="0"/>
              <a:t>Modified files</a:t>
            </a:r>
          </a:p>
          <a:p>
            <a:pPr lvl="1"/>
            <a:r>
              <a:rPr lang="en-GB" sz="1400" dirty="0"/>
              <a:t>The location of the lines that you added or removed</a:t>
            </a:r>
          </a:p>
          <a:p>
            <a:pPr lvl="1"/>
            <a:r>
              <a:rPr lang="en-GB" sz="1400" dirty="0"/>
              <a:t>Specific changes that have been made.</a:t>
            </a:r>
          </a:p>
          <a:p>
            <a:pPr fontAlgn="base"/>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 --patch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p>
        </p:txBody>
      </p:sp>
      <p:pic>
        <p:nvPicPr>
          <p:cNvPr id="135170" name="Picture 2"/>
          <p:cNvPicPr>
            <a:picLocks noChangeAspect="1" noChangeArrowheads="1"/>
          </p:cNvPicPr>
          <p:nvPr/>
        </p:nvPicPr>
        <p:blipFill>
          <a:blip r:embed="rId2" cstate="print"/>
          <a:srcRect/>
          <a:stretch>
            <a:fillRect/>
          </a:stretch>
        </p:blipFill>
        <p:spPr bwMode="auto">
          <a:xfrm>
            <a:off x="838200" y="533400"/>
            <a:ext cx="7086600" cy="5521369"/>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show</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r>
              <a:rPr lang="en-GB" sz="1800" dirty="0"/>
              <a:t>Shows one or more objects (blobs, trees, tags and commits).</a:t>
            </a:r>
          </a:p>
          <a:p>
            <a:r>
              <a:rPr lang="en-GB" sz="1800" dirty="0"/>
              <a:t>For </a:t>
            </a:r>
            <a:r>
              <a:rPr lang="en-GB" sz="1800" b="1" dirty="0"/>
              <a:t>commits</a:t>
            </a:r>
            <a:r>
              <a:rPr lang="en-GB" sz="1800" dirty="0"/>
              <a:t> it shows the log message and textual diff. It also presents the merge commit in a special format as produced by </a:t>
            </a:r>
            <a:r>
              <a:rPr lang="en-GB" sz="1800" b="1" dirty="0"/>
              <a:t>git diff-tree --cc</a:t>
            </a:r>
            <a:r>
              <a:rPr lang="en-GB" sz="1800" dirty="0"/>
              <a:t>.</a:t>
            </a:r>
          </a:p>
          <a:p>
            <a:r>
              <a:rPr lang="en-GB" sz="1800" dirty="0"/>
              <a:t>For </a:t>
            </a:r>
            <a:r>
              <a:rPr lang="en-GB" sz="1800" b="1" dirty="0"/>
              <a:t>tags</a:t>
            </a:r>
            <a:r>
              <a:rPr lang="en-GB" sz="1800" dirty="0"/>
              <a:t>, it shows the tag message and the referenced objects.</a:t>
            </a:r>
          </a:p>
          <a:p>
            <a:r>
              <a:rPr lang="en-GB" sz="1800" dirty="0"/>
              <a:t>For </a:t>
            </a:r>
            <a:r>
              <a:rPr lang="en-GB" sz="1800" b="1" dirty="0"/>
              <a:t>trees</a:t>
            </a:r>
            <a:r>
              <a:rPr lang="en-GB" sz="1800" dirty="0"/>
              <a:t>, it shows the names (equivalent to </a:t>
            </a:r>
            <a:r>
              <a:rPr lang="en-GB" sz="1800" b="1" dirty="0"/>
              <a:t>git </a:t>
            </a:r>
            <a:r>
              <a:rPr lang="en-GB" sz="1800" b="1" dirty="0" err="1"/>
              <a:t>ls</a:t>
            </a:r>
            <a:r>
              <a:rPr lang="en-GB" sz="1800" b="1" dirty="0"/>
              <a:t>-tree</a:t>
            </a:r>
            <a:r>
              <a:rPr lang="en-GB" sz="1800" dirty="0"/>
              <a:t> with --name-only).</a:t>
            </a:r>
          </a:p>
          <a:p>
            <a:r>
              <a:rPr lang="en-GB" sz="1800" dirty="0"/>
              <a:t>For </a:t>
            </a:r>
            <a:r>
              <a:rPr lang="en-GB" sz="1800" b="1" dirty="0"/>
              <a:t>plain blobs</a:t>
            </a:r>
            <a:r>
              <a:rPr lang="en-GB" sz="1800" dirty="0"/>
              <a:t>, it shows the plain contents.</a:t>
            </a:r>
          </a:p>
          <a:p>
            <a:pPr fontAlgn="base">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tag</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r>
              <a:rPr lang="en-GB" sz="1800" dirty="0"/>
              <a:t>Tags make a point as a specific point in Git history. Tags are used to mark a commit stage as relevant. We can tag a commit for future reference. </a:t>
            </a: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r>
              <a:rPr lang="en-US" sz="1800" dirty="0"/>
              <a:t> </a:t>
            </a:r>
            <a:r>
              <a:rPr lang="en-GB" sz="1800" dirty="0"/>
              <a:t>command will mark the current status of the project. </a:t>
            </a:r>
          </a:p>
          <a:p>
            <a:pPr fontAlgn="base">
              <a:buNone/>
            </a:pPr>
            <a:r>
              <a:rPr lang="en-US" sz="1800" b="1" dirty="0" err="1"/>
              <a:t>Git</a:t>
            </a:r>
            <a:r>
              <a:rPr lang="en-US" sz="1800" b="1" dirty="0"/>
              <a:t> List Tag:</a:t>
            </a:r>
          </a:p>
          <a:p>
            <a:pPr fontAlgn="base"/>
            <a:r>
              <a:rPr lang="en-IN" sz="1800" dirty="0"/>
              <a:t>$git tag</a:t>
            </a:r>
            <a:endParaRPr lang="en-US" sz="1800" dirty="0"/>
          </a:p>
          <a:p>
            <a:pPr fontAlgn="base"/>
            <a:endParaRPr lang="en-GB" sz="1800" dirty="0">
              <a:latin typeface="Times New Roman" pitchFamily="18" charset="0"/>
              <a:cs typeface="Times New Roman" pitchFamily="18" charset="0"/>
            </a:endParaRPr>
          </a:p>
        </p:txBody>
      </p:sp>
      <p:pic>
        <p:nvPicPr>
          <p:cNvPr id="136195" name="Picture 3"/>
          <p:cNvPicPr>
            <a:picLocks noChangeAspect="1" noChangeArrowheads="1"/>
          </p:cNvPicPr>
          <p:nvPr/>
        </p:nvPicPr>
        <p:blipFill>
          <a:blip r:embed="rId2" cstate="print"/>
          <a:srcRect/>
          <a:stretch>
            <a:fillRect/>
          </a:stretch>
        </p:blipFill>
        <p:spPr bwMode="auto">
          <a:xfrm>
            <a:off x="990600" y="1219200"/>
            <a:ext cx="5791200" cy="2847016"/>
          </a:xfrm>
          <a:prstGeom prst="rect">
            <a:avLst/>
          </a:prstGeom>
          <a:noFill/>
          <a:ln w="9525">
            <a:noFill/>
            <a:miter lim="800000"/>
            <a:headEnd/>
            <a:tailEnd/>
          </a:ln>
        </p:spPr>
      </p:pic>
      <p:sp>
        <p:nvSpPr>
          <p:cNvPr id="6" name="Rectangle 5"/>
          <p:cNvSpPr/>
          <p:nvPr/>
        </p:nvSpPr>
        <p:spPr>
          <a:xfrm>
            <a:off x="457200" y="4343400"/>
            <a:ext cx="2286000" cy="369332"/>
          </a:xfrm>
          <a:prstGeom prst="rect">
            <a:avLst/>
          </a:prstGeom>
        </p:spPr>
        <p:txBody>
          <a:bodyPr wrap="square">
            <a:spAutoFit/>
          </a:bodyPr>
          <a:lstStyle/>
          <a:p>
            <a:r>
              <a:rPr lang="en-US" dirty="0"/>
              <a:t>$ </a:t>
            </a:r>
            <a:r>
              <a:rPr lang="en-US" dirty="0" err="1"/>
              <a:t>git</a:t>
            </a:r>
            <a:r>
              <a:rPr lang="en-US" dirty="0"/>
              <a:t> tag </a:t>
            </a:r>
            <a:r>
              <a:rPr lang="en-US" b="1" dirty="0"/>
              <a:t>&lt;tag</a:t>
            </a:r>
            <a:r>
              <a:rPr lang="en-US" dirty="0"/>
              <a:t> name</a:t>
            </a:r>
            <a:r>
              <a:rPr lang="en-US" b="1" dirty="0"/>
              <a:t>&gt;</a:t>
            </a:r>
            <a:r>
              <a:rPr lang="en-US" dirty="0"/>
              <a:t>  </a:t>
            </a:r>
          </a:p>
        </p:txBody>
      </p:sp>
    </p:spTree>
    <p:extLst>
      <p:ext uri="{BB962C8B-B14F-4D97-AF65-F5344CB8AC3E}">
        <p14:creationId xmlns:p14="http://schemas.microsoft.com/office/powerpoint/2010/main" xmlns="" val="135252169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p>
        </p:txBody>
      </p:sp>
      <p:pic>
        <p:nvPicPr>
          <p:cNvPr id="5" name="Picture 4">
            <a:extLst>
              <a:ext uri="{FF2B5EF4-FFF2-40B4-BE49-F238E27FC236}">
                <a16:creationId xmlns:a16="http://schemas.microsoft.com/office/drawing/2014/main" xmlns="" id="{0038E103-A2D5-0591-6881-0E76EC550270}"/>
              </a:ext>
            </a:extLst>
          </p:cNvPr>
          <p:cNvPicPr>
            <a:picLocks noChangeAspect="1"/>
          </p:cNvPicPr>
          <p:nvPr/>
        </p:nvPicPr>
        <p:blipFill>
          <a:blip r:embed="rId2"/>
          <a:stretch>
            <a:fillRect/>
          </a:stretch>
        </p:blipFill>
        <p:spPr>
          <a:xfrm>
            <a:off x="1147762" y="609600"/>
            <a:ext cx="6848475" cy="5638800"/>
          </a:xfrm>
          <a:prstGeom prst="rect">
            <a:avLst/>
          </a:prstGeom>
        </p:spPr>
      </p:pic>
    </p:spTree>
    <p:extLst>
      <p:ext uri="{BB962C8B-B14F-4D97-AF65-F5344CB8AC3E}">
        <p14:creationId xmlns:p14="http://schemas.microsoft.com/office/powerpoint/2010/main" xmlns="" val="13525216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marL="0" indent="0" fontAlgn="base">
              <a:buNone/>
            </a:pPr>
            <a:r>
              <a:rPr lang="en-GB" sz="1800" dirty="0">
                <a:latin typeface="Times New Roman" pitchFamily="18" charset="0"/>
                <a:cs typeface="Times New Roman" pitchFamily="18" charset="0"/>
              </a:rPr>
              <a:t> </a:t>
            </a:r>
          </a:p>
        </p:txBody>
      </p:sp>
      <p:sp>
        <p:nvSpPr>
          <p:cNvPr id="6" name="TextBox 5">
            <a:extLst>
              <a:ext uri="{FF2B5EF4-FFF2-40B4-BE49-F238E27FC236}">
                <a16:creationId xmlns:a16="http://schemas.microsoft.com/office/drawing/2014/main" xmlns="" id="{F700886E-F1EA-92CB-3363-964746E1612A}"/>
              </a:ext>
            </a:extLst>
          </p:cNvPr>
          <p:cNvSpPr txBox="1"/>
          <p:nvPr/>
        </p:nvSpPr>
        <p:spPr>
          <a:xfrm>
            <a:off x="0" y="612844"/>
            <a:ext cx="9144000" cy="6463308"/>
          </a:xfrm>
          <a:prstGeom prst="rect">
            <a:avLst/>
          </a:prstGeom>
          <a:noFill/>
        </p:spPr>
        <p:txBody>
          <a:bodyPr wrap="square">
            <a:spAutoFit/>
          </a:bodyPr>
          <a:lstStyle/>
          <a:p>
            <a:pPr marL="285750" indent="-285750">
              <a:buFont typeface="Arial" panose="020B0604020202020204" pitchFamily="34" charset="0"/>
              <a:buChar char="•"/>
            </a:pPr>
            <a:r>
              <a:rPr lang="en-GB" b="1" dirty="0"/>
              <a:t> </a:t>
            </a:r>
            <a:r>
              <a:rPr lang="en-GB" b="1" i="0" dirty="0">
                <a:solidFill>
                  <a:srgbClr val="000000"/>
                </a:solidFill>
                <a:effectLst/>
                <a:latin typeface="Spartan"/>
              </a:rPr>
              <a:t>A remote git repository </a:t>
            </a:r>
            <a:r>
              <a:rPr lang="en-GB" b="0" i="0" dirty="0">
                <a:solidFill>
                  <a:srgbClr val="000000"/>
                </a:solidFill>
                <a:effectLst/>
                <a:latin typeface="Spartan"/>
              </a:rPr>
              <a:t>is nothing but a space in a remote computer which allow us to manage our project.</a:t>
            </a:r>
            <a:endParaRPr lang="en-GB" b="1" dirty="0"/>
          </a:p>
          <a:p>
            <a:pPr marL="285750" indent="-285750">
              <a:buFont typeface="Arial" panose="020B0604020202020204" pitchFamily="34" charset="0"/>
              <a:buChar char="•"/>
            </a:pPr>
            <a:r>
              <a:rPr lang="en-GB" b="1" dirty="0"/>
              <a:t>About 90% of version control related work happens in the local repository: </a:t>
            </a:r>
            <a:r>
              <a:rPr lang="en-GB" dirty="0"/>
              <a:t>staging, committing, viewing the status or the log/history, etc. Moreover, if you're the only person working on your project, chances are you'll never need to set up a remote repository.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Only when it comes to sharing data with your teammates, a remote repo comes into play. Think of it like a "file server" that you use to exchange data with your colleagues.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IN" dirty="0"/>
          </a:p>
        </p:txBody>
      </p:sp>
    </p:spTree>
    <p:extLst>
      <p:ext uri="{BB962C8B-B14F-4D97-AF65-F5344CB8AC3E}">
        <p14:creationId xmlns:p14="http://schemas.microsoft.com/office/powerpoint/2010/main" xmlns="" val="6089184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600" b="1" dirty="0">
                <a:solidFill>
                  <a:srgbClr val="0000FF"/>
                </a:solidFill>
                <a:latin typeface="Times New Roman" pitchFamily="18" charset="0"/>
                <a:cs typeface="Times New Roman" pitchFamily="18" charset="0"/>
              </a:rPr>
              <a:t>Distinguish between Local and Remote Repo</a:t>
            </a:r>
          </a:p>
          <a:p>
            <a:pPr marL="0" indent="0" fontAlgn="base">
              <a:buNone/>
            </a:pPr>
            <a:r>
              <a:rPr lang="en-GB" sz="1600" b="1" dirty="0">
                <a:solidFill>
                  <a:srgbClr val="0000FF"/>
                </a:solidFill>
                <a:latin typeface="Times New Roman" pitchFamily="18" charset="0"/>
                <a:cs typeface="Times New Roman" pitchFamily="18" charset="0"/>
              </a:rPr>
              <a:t>Parameters:</a:t>
            </a:r>
          </a:p>
          <a:p>
            <a:pPr fontAlgn="base"/>
            <a:r>
              <a:rPr lang="en-GB" sz="1600" b="1" dirty="0">
                <a:solidFill>
                  <a:srgbClr val="0000FF"/>
                </a:solidFill>
                <a:latin typeface="Times New Roman" pitchFamily="18" charset="0"/>
                <a:cs typeface="Times New Roman" pitchFamily="18" charset="0"/>
              </a:rPr>
              <a:t>Location</a:t>
            </a:r>
          </a:p>
          <a:p>
            <a:pPr fontAlgn="base"/>
            <a:r>
              <a:rPr lang="en-GB" sz="1600" b="1" dirty="0">
                <a:solidFill>
                  <a:srgbClr val="0000FF"/>
                </a:solidFill>
                <a:latin typeface="Times New Roman" pitchFamily="18" charset="0"/>
                <a:cs typeface="Times New Roman" pitchFamily="18" charset="0"/>
              </a:rPr>
              <a:t>Features</a:t>
            </a:r>
          </a:p>
          <a:p>
            <a:pPr fontAlgn="base"/>
            <a:r>
              <a:rPr lang="en-GB" sz="1600" b="1" dirty="0">
                <a:solidFill>
                  <a:srgbClr val="0000FF"/>
                </a:solidFill>
                <a:latin typeface="Times New Roman" pitchFamily="18" charset="0"/>
                <a:cs typeface="Times New Roman" pitchFamily="18" charset="0"/>
              </a:rPr>
              <a:t>Usage</a:t>
            </a:r>
          </a:p>
          <a:p>
            <a:pPr fontAlgn="base"/>
            <a:r>
              <a:rPr lang="en-GB" sz="1600" b="1" dirty="0">
                <a:solidFill>
                  <a:srgbClr val="0000FF"/>
                </a:solidFill>
                <a:latin typeface="Times New Roman" pitchFamily="18" charset="0"/>
                <a:cs typeface="Times New Roman" pitchFamily="18" charset="0"/>
              </a:rPr>
              <a:t>Creation</a:t>
            </a:r>
          </a:p>
          <a:p>
            <a:pPr fontAlgn="base"/>
            <a:r>
              <a:rPr lang="en-GB" sz="1600" b="1" dirty="0">
                <a:solidFill>
                  <a:srgbClr val="0000FF"/>
                </a:solidFill>
                <a:latin typeface="Times New Roman" pitchFamily="18" charset="0"/>
                <a:cs typeface="Times New Roman" pitchFamily="18" charset="0"/>
              </a:rPr>
              <a:t>Local / Remote Workflow </a:t>
            </a:r>
          </a:p>
          <a:p>
            <a:pPr fontAlgn="base"/>
            <a:endParaRPr lang="en-GB" sz="1600" b="1" dirty="0">
              <a:solidFill>
                <a:srgbClr val="0000FF"/>
              </a:solidFill>
              <a:latin typeface="Times New Roman" pitchFamily="18" charset="0"/>
              <a:cs typeface="Times New Roman" pitchFamily="18" charset="0"/>
            </a:endParaRPr>
          </a:p>
          <a:p>
            <a:pPr fontAlgn="base"/>
            <a:r>
              <a:rPr lang="en-GB" sz="1600" b="1" dirty="0">
                <a:solidFill>
                  <a:srgbClr val="0000FF"/>
                </a:solidFill>
                <a:latin typeface="Times New Roman" pitchFamily="18" charset="0"/>
                <a:cs typeface="Times New Roman" pitchFamily="18" charset="0"/>
              </a:rPr>
              <a:t>Location: </a:t>
            </a:r>
            <a:r>
              <a:rPr lang="en-GB" sz="1600" dirty="0">
                <a:latin typeface="Times New Roman" pitchFamily="18" charset="0"/>
                <a:cs typeface="Times New Roman" pitchFamily="18" charset="0"/>
              </a:rPr>
              <a:t>Local repositories reside on the computers of team members. In contrast, remote repositories are hosted on a </a:t>
            </a:r>
            <a:r>
              <a:rPr lang="en-GB" sz="1600" b="1" dirty="0">
                <a:latin typeface="Times New Roman" pitchFamily="18" charset="0"/>
                <a:cs typeface="Times New Roman" pitchFamily="18" charset="0"/>
              </a:rPr>
              <a:t>server </a:t>
            </a:r>
            <a:r>
              <a:rPr lang="en-GB" sz="1600" dirty="0">
                <a:latin typeface="Times New Roman" pitchFamily="18" charset="0"/>
                <a:cs typeface="Times New Roman" pitchFamily="18" charset="0"/>
              </a:rPr>
              <a:t>that is accessible for all team members - most likely on the internet or on a local network.</a:t>
            </a:r>
          </a:p>
          <a:p>
            <a:pPr fontAlgn="base"/>
            <a:r>
              <a:rPr lang="en-GB" sz="1600" b="1" dirty="0">
                <a:solidFill>
                  <a:srgbClr val="0000FF"/>
                </a:solidFill>
                <a:latin typeface="Times New Roman" pitchFamily="18" charset="0"/>
                <a:cs typeface="Times New Roman" pitchFamily="18" charset="0"/>
              </a:rPr>
              <a:t>Features:</a:t>
            </a:r>
          </a:p>
          <a:p>
            <a:pPr fontAlgn="base"/>
            <a:r>
              <a:rPr lang="en-GB" sz="1600" dirty="0">
                <a:latin typeface="Times New Roman" pitchFamily="18" charset="0"/>
                <a:cs typeface="Times New Roman" pitchFamily="18" charset="0"/>
              </a:rPr>
              <a:t>Technically, a remote repository doesn't differ from a local one: it contains branches, commits, and tags just like a local repository. </a:t>
            </a:r>
          </a:p>
          <a:p>
            <a:pPr lvl="1" fontAlgn="base"/>
            <a:r>
              <a:rPr lang="en-GB" sz="1600" dirty="0">
                <a:latin typeface="Times New Roman" pitchFamily="18" charset="0"/>
                <a:cs typeface="Times New Roman" pitchFamily="18" charset="0"/>
              </a:rPr>
              <a:t>However, a local repository has a working copy associated with it: a directory where some version of your project's files is checked out for you to work with.</a:t>
            </a:r>
          </a:p>
          <a:p>
            <a:pPr fontAlgn="base"/>
            <a:r>
              <a:rPr lang="en-GB" sz="1600" dirty="0">
                <a:latin typeface="Times New Roman" pitchFamily="18" charset="0"/>
                <a:cs typeface="Times New Roman" pitchFamily="18" charset="0"/>
              </a:rPr>
              <a:t>A remote repository doesn't have such a working directory: it only consists of the bare ".git" repository folder.</a:t>
            </a:r>
          </a:p>
          <a:p>
            <a:pPr fontAlgn="base"/>
            <a:endParaRPr lang="en-GB" sz="1800" b="1" dirty="0">
              <a:solidFill>
                <a:srgbClr val="0000FF"/>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0459935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92500" lnSpcReduction="20000"/>
          </a:bodyPr>
          <a:lstStyle/>
          <a:p>
            <a:pPr fontAlgn="base"/>
            <a:r>
              <a:rPr lang="en-GB" sz="1800" b="1" dirty="0">
                <a:solidFill>
                  <a:srgbClr val="0000FF"/>
                </a:solidFill>
                <a:latin typeface="Times New Roman" pitchFamily="18" charset="0"/>
                <a:cs typeface="Times New Roman" pitchFamily="18" charset="0"/>
              </a:rPr>
              <a:t>Usage</a:t>
            </a:r>
          </a:p>
          <a:p>
            <a:pPr fontAlgn="base"/>
            <a:r>
              <a:rPr lang="en-GB" sz="1800" dirty="0">
                <a:latin typeface="Times New Roman" pitchFamily="18" charset="0"/>
                <a:cs typeface="Times New Roman" pitchFamily="18" charset="0"/>
              </a:rPr>
              <a:t>Actual work on your project happens only in your local repository: all modifications have to be made &amp; committed locally.</a:t>
            </a:r>
          </a:p>
          <a:p>
            <a:pPr fontAlgn="base"/>
            <a:r>
              <a:rPr lang="en-GB" sz="1800" dirty="0">
                <a:latin typeface="Times New Roman" pitchFamily="18" charset="0"/>
                <a:cs typeface="Times New Roman" pitchFamily="18" charset="0"/>
              </a:rPr>
              <a:t>Then, those changes can be uploaded to a remote repository in order to share them with your team. </a:t>
            </a:r>
          </a:p>
          <a:p>
            <a:pPr fontAlgn="base"/>
            <a:r>
              <a:rPr lang="en-GB" sz="1800" dirty="0">
                <a:latin typeface="Times New Roman" pitchFamily="18" charset="0"/>
                <a:cs typeface="Times New Roman" pitchFamily="18" charset="0"/>
              </a:rPr>
              <a:t>Remote repositories are only thought as a means for sharing and exchanging code between developers - not for actually working on files. </a:t>
            </a:r>
          </a:p>
          <a:p>
            <a:pPr fontAlgn="base"/>
            <a:endParaRPr lang="en-GB" sz="1800" dirty="0">
              <a:latin typeface="Times New Roman" pitchFamily="18" charset="0"/>
              <a:cs typeface="Times New Roman" pitchFamily="18" charset="0"/>
            </a:endParaRPr>
          </a:p>
          <a:p>
            <a:pPr fontAlgn="base"/>
            <a:r>
              <a:rPr lang="en-GB" sz="1800" b="1" dirty="0">
                <a:solidFill>
                  <a:srgbClr val="0000FF"/>
                </a:solidFill>
                <a:latin typeface="Times New Roman" pitchFamily="18" charset="0"/>
                <a:cs typeface="Times New Roman" pitchFamily="18" charset="0"/>
              </a:rPr>
              <a:t>Creation</a:t>
            </a:r>
          </a:p>
          <a:p>
            <a:pPr fontAlgn="base"/>
            <a:r>
              <a:rPr lang="en-GB" sz="1800" dirty="0">
                <a:latin typeface="Times New Roman" pitchFamily="18" charset="0"/>
                <a:cs typeface="Times New Roman" pitchFamily="18" charset="0"/>
              </a:rPr>
              <a:t>You have two options to get a </a:t>
            </a:r>
            <a:r>
              <a:rPr lang="en-GB" sz="1800" b="1" dirty="0">
                <a:latin typeface="Times New Roman" pitchFamily="18" charset="0"/>
                <a:cs typeface="Times New Roman" pitchFamily="18" charset="0"/>
              </a:rPr>
              <a:t>local repository </a:t>
            </a:r>
            <a:r>
              <a:rPr lang="en-GB" sz="1800" dirty="0">
                <a:latin typeface="Times New Roman" pitchFamily="18" charset="0"/>
                <a:cs typeface="Times New Roman" pitchFamily="18" charset="0"/>
              </a:rPr>
              <a:t>onto your machine: </a:t>
            </a:r>
          </a:p>
          <a:p>
            <a:pPr lvl="1" fontAlgn="base"/>
            <a:r>
              <a:rPr lang="en-GB" sz="1400" dirty="0">
                <a:latin typeface="Times New Roman" pitchFamily="18" charset="0"/>
                <a:cs typeface="Times New Roman" pitchFamily="18" charset="0"/>
              </a:rPr>
              <a:t>you can either create a new, empty one or </a:t>
            </a:r>
          </a:p>
          <a:p>
            <a:pPr lvl="1" fontAlgn="base"/>
            <a:r>
              <a:rPr lang="en-GB" sz="1400" dirty="0">
                <a:latin typeface="Times New Roman" pitchFamily="18" charset="0"/>
                <a:cs typeface="Times New Roman" pitchFamily="18" charset="0"/>
              </a:rPr>
              <a:t>clone it from an existing remote repository.</a:t>
            </a:r>
          </a:p>
          <a:p>
            <a:pPr fontAlgn="base"/>
            <a:r>
              <a:rPr lang="en-GB" sz="1800" dirty="0">
                <a:latin typeface="Times New Roman" pitchFamily="18" charset="0"/>
                <a:cs typeface="Times New Roman" pitchFamily="18" charset="0"/>
              </a:rPr>
              <a:t>Creating a </a:t>
            </a:r>
            <a:r>
              <a:rPr lang="en-GB" sz="1800" b="1" dirty="0">
                <a:latin typeface="Times New Roman" pitchFamily="18" charset="0"/>
                <a:cs typeface="Times New Roman" pitchFamily="18" charset="0"/>
              </a:rPr>
              <a:t>remote repository </a:t>
            </a:r>
            <a:r>
              <a:rPr lang="en-GB" sz="1800" dirty="0">
                <a:latin typeface="Times New Roman" pitchFamily="18" charset="0"/>
                <a:cs typeface="Times New Roman" pitchFamily="18" charset="0"/>
              </a:rPr>
              <a:t>can also be done in two ways: </a:t>
            </a:r>
          </a:p>
          <a:p>
            <a:pPr lvl="1" fontAlgn="base"/>
            <a:r>
              <a:rPr lang="en-GB" sz="1400" dirty="0">
                <a:latin typeface="Times New Roman" pitchFamily="18" charset="0"/>
                <a:cs typeface="Times New Roman" pitchFamily="18" charset="0"/>
              </a:rPr>
              <a:t>if you already have a local repository that you want to base it on, you can clone this local one with the "--bare" option (creates a repo with only .git folder files). </a:t>
            </a:r>
          </a:p>
          <a:p>
            <a:pPr lvl="1" fontAlgn="base"/>
            <a:endParaRPr lang="en-GB" sz="1400" dirty="0">
              <a:latin typeface="Times New Roman" pitchFamily="18" charset="0"/>
              <a:cs typeface="Times New Roman" pitchFamily="18" charset="0"/>
            </a:endParaRPr>
          </a:p>
          <a:p>
            <a:pPr lvl="1" fontAlgn="base"/>
            <a:r>
              <a:rPr lang="en-GB" sz="1400" b="1" dirty="0">
                <a:latin typeface="Times New Roman" pitchFamily="18" charset="0"/>
                <a:cs typeface="Times New Roman" pitchFamily="18" charset="0"/>
              </a:rPr>
              <a:t>$ git clone --bare </a:t>
            </a:r>
            <a:r>
              <a:rPr lang="en-GB" sz="1400" b="1" dirty="0" err="1">
                <a:latin typeface="Times New Roman" pitchFamily="18" charset="0"/>
                <a:cs typeface="Times New Roman" pitchFamily="18" charset="0"/>
              </a:rPr>
              <a:t>my_project</a:t>
            </a:r>
            <a:r>
              <a:rPr lang="en-GB" sz="1400" b="1" dirty="0">
                <a:latin typeface="Times New Roman" pitchFamily="18" charset="0"/>
                <a:cs typeface="Times New Roman" pitchFamily="18" charset="0"/>
              </a:rPr>
              <a:t> </a:t>
            </a:r>
            <a:r>
              <a:rPr lang="en-GB" sz="1400" b="1" dirty="0" err="1">
                <a:latin typeface="Times New Roman" pitchFamily="18" charset="0"/>
                <a:cs typeface="Times New Roman" pitchFamily="18" charset="0"/>
              </a:rPr>
              <a:t>my_project.git</a:t>
            </a:r>
            <a:endParaRPr lang="en-GB" sz="1400" b="1" dirty="0">
              <a:latin typeface="Times New Roman" pitchFamily="18" charset="0"/>
              <a:cs typeface="Times New Roman" pitchFamily="18" charset="0"/>
            </a:endParaRPr>
          </a:p>
          <a:p>
            <a:pPr lvl="1" fontAlgn="base"/>
            <a:r>
              <a:rPr lang="en-GB" sz="1400" dirty="0">
                <a:latin typeface="Times New Roman" pitchFamily="18" charset="0"/>
                <a:cs typeface="Times New Roman" pitchFamily="18" charset="0"/>
              </a:rPr>
              <a:t>In case you want to create a blank remote repository, use "git </a:t>
            </a:r>
            <a:r>
              <a:rPr lang="en-GB" sz="1400" dirty="0" err="1">
                <a:latin typeface="Times New Roman" pitchFamily="18" charset="0"/>
                <a:cs typeface="Times New Roman" pitchFamily="18" charset="0"/>
              </a:rPr>
              <a:t>init</a:t>
            </a:r>
            <a:r>
              <a:rPr lang="en-GB" sz="1400" dirty="0">
                <a:latin typeface="Times New Roman" pitchFamily="18" charset="0"/>
                <a:cs typeface="Times New Roman" pitchFamily="18" charset="0"/>
              </a:rPr>
              <a:t>", also with the "--bare" option.</a:t>
            </a:r>
          </a:p>
          <a:p>
            <a:pPr fontAlgn="base"/>
            <a:endParaRPr lang="en-IN" sz="1800" b="1" dirty="0">
              <a:solidFill>
                <a:srgbClr val="0000FF"/>
              </a:solidFill>
              <a:latin typeface="Times New Roman" pitchFamily="18" charset="0"/>
              <a:cs typeface="Times New Roman" pitchFamily="18" charset="0"/>
            </a:endParaRPr>
          </a:p>
          <a:p>
            <a:pPr fontAlgn="base"/>
            <a:r>
              <a:rPr lang="en-IN" sz="1800" b="1" dirty="0">
                <a:solidFill>
                  <a:srgbClr val="0000FF"/>
                </a:solidFill>
                <a:latin typeface="Times New Roman" pitchFamily="18" charset="0"/>
                <a:cs typeface="Times New Roman" pitchFamily="18" charset="0"/>
              </a:rPr>
              <a:t>Local / Remote Workflow</a:t>
            </a:r>
          </a:p>
          <a:p>
            <a:pPr fontAlgn="base"/>
            <a:r>
              <a:rPr lang="en-GB" sz="1800" dirty="0">
                <a:latin typeface="Times New Roman" pitchFamily="18" charset="0"/>
                <a:cs typeface="Times New Roman" pitchFamily="18" charset="0"/>
              </a:rPr>
              <a:t>In Git, there are only a mere handful of commands that interact with a remote repository.</a:t>
            </a:r>
          </a:p>
          <a:p>
            <a:pPr fontAlgn="base"/>
            <a:endParaRPr lang="en-GB" sz="1800" dirty="0">
              <a:latin typeface="Times New Roman" pitchFamily="18" charset="0"/>
              <a:cs typeface="Times New Roman" pitchFamily="18" charset="0"/>
            </a:endParaRPr>
          </a:p>
          <a:p>
            <a:pPr fontAlgn="base"/>
            <a:r>
              <a:rPr lang="en-GB" sz="1800" dirty="0">
                <a:latin typeface="Times New Roman" pitchFamily="18" charset="0"/>
                <a:cs typeface="Times New Roman" pitchFamily="18" charset="0"/>
              </a:rPr>
              <a:t>Majority of work happens in the local repository. Until this point (except when we called "git clone"), we've worked exclusively with our local Git repository and never left our local computer. We were not dependent on any internet or network connection but instead worked completely offline.</a:t>
            </a:r>
          </a:p>
        </p:txBody>
      </p:sp>
    </p:spTree>
    <p:extLst>
      <p:ext uri="{BB962C8B-B14F-4D97-AF65-F5344CB8AC3E}">
        <p14:creationId xmlns:p14="http://schemas.microsoft.com/office/powerpoint/2010/main" xmlns="" val="4159950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Git - Benefits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US" sz="2000" b="1" dirty="0">
                <a:solidFill>
                  <a:srgbClr val="FF0000"/>
                </a:solidFill>
                <a:latin typeface="Times New Roman" pitchFamily="18" charset="0"/>
                <a:cs typeface="Times New Roman" pitchFamily="18" charset="0"/>
              </a:rPr>
              <a:t>Benefits of </a:t>
            </a:r>
            <a:r>
              <a:rPr lang="en-US" sz="2000" b="1" dirty="0" err="1">
                <a:solidFill>
                  <a:srgbClr val="FF0000"/>
                </a:solidFill>
                <a:latin typeface="Times New Roman" pitchFamily="18" charset="0"/>
                <a:cs typeface="Times New Roman" pitchFamily="18" charset="0"/>
              </a:rPr>
              <a:t>Git</a:t>
            </a:r>
            <a:r>
              <a:rPr lang="en-US" sz="2000" b="1" dirty="0">
                <a:solidFill>
                  <a:srgbClr val="FF0000"/>
                </a:solidFill>
                <a:latin typeface="Times New Roman" pitchFamily="18" charset="0"/>
                <a:cs typeface="Times New Roman" pitchFamily="18" charset="0"/>
              </a:rPr>
              <a:t>:</a:t>
            </a:r>
          </a:p>
          <a:p>
            <a:r>
              <a:rPr lang="en-GB" sz="2000" b="1" dirty="0">
                <a:latin typeface="Times New Roman" pitchFamily="18" charset="0"/>
                <a:cs typeface="Times New Roman" pitchFamily="18" charset="0"/>
              </a:rPr>
              <a:t>Saves Time</a:t>
            </a: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r>
              <a:rPr lang="en-GB" sz="2000" dirty="0">
                <a:latin typeface="Times New Roman" pitchFamily="18" charset="0"/>
                <a:cs typeface="Times New Roman" pitchFamily="18" charset="0"/>
              </a:rPr>
              <a:t>Git is lightning fast technology. Each command takes only a few seconds to execute so we can save a lot of time as compared to login to a </a:t>
            </a:r>
            <a:r>
              <a:rPr lang="en-GB" sz="2000" dirty="0" err="1">
                <a:latin typeface="Times New Roman" pitchFamily="18" charset="0"/>
                <a:cs typeface="Times New Roman" pitchFamily="18" charset="0"/>
              </a:rPr>
              <a:t>GitHub</a:t>
            </a:r>
            <a:r>
              <a:rPr lang="en-GB" sz="2000" dirty="0">
                <a:latin typeface="Times New Roman" pitchFamily="18" charset="0"/>
                <a:cs typeface="Times New Roman" pitchFamily="18" charset="0"/>
              </a:rPr>
              <a:t> account and find out its features.</a:t>
            </a:r>
          </a:p>
          <a:p>
            <a:r>
              <a:rPr lang="en-GB" sz="2000" b="1" dirty="0">
                <a:latin typeface="Times New Roman" pitchFamily="18" charset="0"/>
                <a:cs typeface="Times New Roman" pitchFamily="18" charset="0"/>
              </a:rPr>
              <a:t>Offline Working</a:t>
            </a: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r>
              <a:rPr lang="en-GB" sz="2000" dirty="0">
                <a:latin typeface="Times New Roman" pitchFamily="18" charset="0"/>
                <a:cs typeface="Times New Roman" pitchFamily="18" charset="0"/>
              </a:rPr>
              <a:t>One of the most important benefits of Git is that it supports </a:t>
            </a:r>
            <a:r>
              <a:rPr lang="en-GB" sz="2000" b="1" dirty="0">
                <a:latin typeface="Times New Roman" pitchFamily="18" charset="0"/>
                <a:cs typeface="Times New Roman" pitchFamily="18" charset="0"/>
              </a:rPr>
              <a:t>offline working</a:t>
            </a:r>
            <a:r>
              <a:rPr lang="en-GB" sz="2000" dirty="0">
                <a:latin typeface="Times New Roman" pitchFamily="18" charset="0"/>
                <a:cs typeface="Times New Roman" pitchFamily="18" charset="0"/>
              </a:rPr>
              <a:t>. If we are facing internet connectivity issues, it will not affect our work. In Git, we can do almost everything locally. Comparatively, other CVS(Concurrent Version System ) like SVN (Sub version) is limited and prefer the connection with the central repository.</a:t>
            </a:r>
          </a:p>
          <a:p>
            <a:r>
              <a:rPr lang="en-GB" sz="2000" b="1" dirty="0">
                <a:latin typeface="Times New Roman" pitchFamily="18" charset="0"/>
                <a:cs typeface="Times New Roman" pitchFamily="18" charset="0"/>
              </a:rPr>
              <a:t>Undo Mistakes</a:t>
            </a: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r>
              <a:rPr lang="en-GB" sz="2000" dirty="0">
                <a:latin typeface="Times New Roman" pitchFamily="18" charset="0"/>
                <a:cs typeface="Times New Roman" pitchFamily="18" charset="0"/>
              </a:rPr>
              <a:t>One additional benefit of Git is we can </a:t>
            </a:r>
            <a:r>
              <a:rPr lang="en-GB" sz="2000" b="1" dirty="0">
                <a:latin typeface="Times New Roman" pitchFamily="18" charset="0"/>
                <a:cs typeface="Times New Roman" pitchFamily="18" charset="0"/>
              </a:rPr>
              <a:t>Undo</a:t>
            </a:r>
            <a:r>
              <a:rPr lang="en-GB" sz="2000" dirty="0">
                <a:latin typeface="Times New Roman" pitchFamily="18" charset="0"/>
                <a:cs typeface="Times New Roman" pitchFamily="18" charset="0"/>
              </a:rPr>
              <a:t> mistakes. Sometimes the undo can be a good option for us. Git provides the undo option for almost everything.</a:t>
            </a:r>
          </a:p>
          <a:p>
            <a:r>
              <a:rPr lang="en-GB" sz="2000" b="1" dirty="0">
                <a:latin typeface="Times New Roman" pitchFamily="18" charset="0"/>
                <a:cs typeface="Times New Roman" pitchFamily="18" charset="0"/>
              </a:rPr>
              <a:t>Track the Changes</a:t>
            </a:r>
            <a:r>
              <a:rPr lang="en-GB" sz="2000" dirty="0">
                <a:latin typeface="Times New Roman" pitchFamily="18" charset="0"/>
                <a:cs typeface="Times New Roman" pitchFamily="18" charset="0"/>
              </a:rPr>
              <a:t/>
            </a:r>
            <a:br>
              <a:rPr lang="en-GB" sz="2000" dirty="0">
                <a:latin typeface="Times New Roman" pitchFamily="18" charset="0"/>
                <a:cs typeface="Times New Roman" pitchFamily="18" charset="0"/>
              </a:rPr>
            </a:br>
            <a:r>
              <a:rPr lang="en-GB" sz="2000" dirty="0">
                <a:latin typeface="Times New Roman" pitchFamily="18" charset="0"/>
                <a:cs typeface="Times New Roman" pitchFamily="18" charset="0"/>
              </a:rPr>
              <a:t>Git facilitates with some exciting features such as </a:t>
            </a:r>
            <a:r>
              <a:rPr lang="en-GB" sz="2000" b="1" dirty="0">
                <a:latin typeface="Times New Roman" pitchFamily="18" charset="0"/>
                <a:cs typeface="Times New Roman" pitchFamily="18" charset="0"/>
              </a:rPr>
              <a:t>Diff, Log,</a:t>
            </a:r>
            <a:r>
              <a:rPr lang="en-GB" sz="2000" dirty="0">
                <a:latin typeface="Times New Roman" pitchFamily="18" charset="0"/>
                <a:cs typeface="Times New Roman" pitchFamily="18" charset="0"/>
              </a:rPr>
              <a:t> and </a:t>
            </a:r>
            <a:r>
              <a:rPr lang="en-GB" sz="2000" b="1" dirty="0">
                <a:latin typeface="Times New Roman" pitchFamily="18" charset="0"/>
                <a:cs typeface="Times New Roman" pitchFamily="18" charset="0"/>
              </a:rPr>
              <a:t>Status</a:t>
            </a:r>
            <a:r>
              <a:rPr lang="en-GB" sz="2000" dirty="0">
                <a:latin typeface="Times New Roman" pitchFamily="18" charset="0"/>
                <a:cs typeface="Times New Roman" pitchFamily="18" charset="0"/>
              </a:rPr>
              <a:t>, which allows us to track changes so we can </a:t>
            </a:r>
            <a:r>
              <a:rPr lang="en-GB" sz="2000" b="1" dirty="0">
                <a:latin typeface="Times New Roman" pitchFamily="18" charset="0"/>
                <a:cs typeface="Times New Roman" pitchFamily="18" charset="0"/>
              </a:rPr>
              <a:t>check the status, compare</a:t>
            </a:r>
            <a:r>
              <a:rPr lang="en-GB" sz="2000" dirty="0">
                <a:latin typeface="Times New Roman" pitchFamily="18" charset="0"/>
                <a:cs typeface="Times New Roman" pitchFamily="18" charset="0"/>
              </a:rPr>
              <a:t> our files or branches.</a:t>
            </a:r>
          </a:p>
          <a:p>
            <a:pPr>
              <a:buNone/>
            </a:pPr>
            <a:endParaRPr lang="en-US" sz="2000" b="1" dirty="0">
              <a:solidFill>
                <a:srgbClr val="FF0000"/>
              </a:solidFill>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b="1" dirty="0">
                <a:solidFill>
                  <a:srgbClr val="0000FF"/>
                </a:solidFill>
                <a:latin typeface="Times New Roman" pitchFamily="18" charset="0"/>
                <a:cs typeface="Times New Roman" pitchFamily="18" charset="0"/>
              </a:rPr>
              <a:t> Creating remote repo using GitHub:</a:t>
            </a:r>
          </a:p>
          <a:p>
            <a:pPr fontAlgn="base">
              <a:buFont typeface="+mj-lt"/>
              <a:buAutoNum type="arabicPeriod"/>
            </a:pPr>
            <a:r>
              <a:rPr lang="en-GB" sz="1800" dirty="0">
                <a:latin typeface="Times New Roman" pitchFamily="18" charset="0"/>
                <a:cs typeface="Times New Roman" pitchFamily="18" charset="0"/>
              </a:rPr>
              <a:t>Log on to your </a:t>
            </a:r>
            <a:r>
              <a:rPr lang="en-GB" sz="1800" dirty="0" err="1">
                <a:latin typeface="Times New Roman" pitchFamily="18" charset="0"/>
                <a:cs typeface="Times New Roman" pitchFamily="18" charset="0"/>
              </a:rPr>
              <a:t>github</a:t>
            </a:r>
            <a:r>
              <a:rPr lang="en-GB" sz="1800" dirty="0">
                <a:latin typeface="Times New Roman" pitchFamily="18" charset="0"/>
                <a:cs typeface="Times New Roman" pitchFamily="18" charset="0"/>
              </a:rPr>
              <a:t> account. Click on + icon located on top right corner to create a new remote git repo</a:t>
            </a:r>
          </a:p>
          <a:p>
            <a:pPr fontAlgn="base">
              <a:buFont typeface="+mj-lt"/>
              <a:buAutoNum type="arabicPeriod"/>
            </a:pPr>
            <a:r>
              <a:rPr lang="en-GB" sz="1800" dirty="0">
                <a:latin typeface="Times New Roman" pitchFamily="18" charset="0"/>
                <a:cs typeface="Times New Roman" pitchFamily="18" charset="0"/>
              </a:rPr>
              <a:t>Click on New Repository menu item. You will now see a screen shown below where you need to put repository name, description (optional), </a:t>
            </a:r>
          </a:p>
          <a:p>
            <a:pPr fontAlgn="base">
              <a:buFont typeface="+mj-lt"/>
              <a:buAutoNum type="arabicPeriod"/>
            </a:pPr>
            <a:r>
              <a:rPr lang="en-GB" sz="1800" b="1" dirty="0">
                <a:latin typeface="Times New Roman" pitchFamily="18" charset="0"/>
                <a:cs typeface="Times New Roman" pitchFamily="18" charset="0"/>
              </a:rPr>
              <a:t>select public or private and </a:t>
            </a:r>
          </a:p>
          <a:p>
            <a:pPr fontAlgn="base">
              <a:buFont typeface="+mj-lt"/>
              <a:buAutoNum type="arabicPeriod"/>
            </a:pPr>
            <a:r>
              <a:rPr lang="en-GB" sz="1800" b="1" dirty="0">
                <a:latin typeface="Times New Roman" pitchFamily="18" charset="0"/>
                <a:cs typeface="Times New Roman" pitchFamily="18" charset="0"/>
              </a:rPr>
              <a:t>hit Create Repository button</a:t>
            </a:r>
          </a:p>
          <a:p>
            <a:pPr fontAlgn="base">
              <a:buFont typeface="+mj-lt"/>
              <a:buAutoNum type="arabicPeriod"/>
            </a:pPr>
            <a:r>
              <a:rPr lang="en-GB" sz="1800" dirty="0">
                <a:latin typeface="Times New Roman" pitchFamily="18" charset="0"/>
                <a:cs typeface="Times New Roman" pitchFamily="18" charset="0"/>
              </a:rPr>
              <a:t> </a:t>
            </a:r>
            <a:r>
              <a:rPr lang="en-GB" sz="1800" b="1" dirty="0">
                <a:latin typeface="Times New Roman" pitchFamily="18" charset="0"/>
                <a:cs typeface="Times New Roman" pitchFamily="18" charset="0"/>
              </a:rPr>
              <a:t>make our local git repo to be aware of our newly created remote git repo. </a:t>
            </a:r>
            <a:r>
              <a:rPr lang="en-GB" sz="1800" dirty="0">
                <a:latin typeface="Times New Roman" pitchFamily="18" charset="0"/>
                <a:cs typeface="Times New Roman" pitchFamily="18" charset="0"/>
              </a:rPr>
              <a:t>So that you can push your local git changes to remote git repo.. For this, </a:t>
            </a:r>
            <a:r>
              <a:rPr lang="en-GB" sz="1800" dirty="0" err="1">
                <a:latin typeface="Times New Roman" pitchFamily="18" charset="0"/>
                <a:cs typeface="Times New Roman" pitchFamily="18" charset="0"/>
              </a:rPr>
              <a:t>goto</a:t>
            </a:r>
            <a:r>
              <a:rPr lang="en-GB" sz="1800" dirty="0">
                <a:latin typeface="Times New Roman" pitchFamily="18" charset="0"/>
                <a:cs typeface="Times New Roman" pitchFamily="18" charset="0"/>
              </a:rPr>
              <a:t> local repo from git bash. And from ‘git </a:t>
            </a:r>
            <a:r>
              <a:rPr lang="en-GB" sz="1800" dirty="0" err="1">
                <a:latin typeface="Times New Roman" pitchFamily="18" charset="0"/>
                <a:cs typeface="Times New Roman" pitchFamily="18" charset="0"/>
              </a:rPr>
              <a:t>bash’command</a:t>
            </a:r>
            <a:r>
              <a:rPr lang="en-GB" sz="1800" dirty="0">
                <a:latin typeface="Times New Roman" pitchFamily="18" charset="0"/>
                <a:cs typeface="Times New Roman" pitchFamily="18" charset="0"/>
              </a:rPr>
              <a:t> prompt issue the following command:</a:t>
            </a:r>
          </a:p>
          <a:p>
            <a:pPr marL="0" indent="0" fontAlgn="base">
              <a:buNone/>
            </a:pPr>
            <a:r>
              <a:rPr lang="en-GB" sz="1800" dirty="0">
                <a:latin typeface="Times New Roman" pitchFamily="18" charset="0"/>
                <a:cs typeface="Times New Roman" pitchFamily="18" charset="0"/>
              </a:rPr>
              <a:t>	git remote add origin </a:t>
            </a:r>
            <a:r>
              <a:rPr lang="en-GB" sz="1800" dirty="0" err="1">
                <a:latin typeface="Times New Roman" pitchFamily="18" charset="0"/>
                <a:cs typeface="Times New Roman" pitchFamily="18" charset="0"/>
                <a:hlinkClick r:id="rId2">
                  <a:extLst>
                    <a:ext uri="{A12FA001-AC4F-418D-AE19-62706E023703}">
                      <ahyp:hlinkClr xmlns:ahyp="http://schemas.microsoft.com/office/drawing/2018/hyperlinkcolor" xmlns="" val="tx"/>
                    </a:ext>
                  </a:extLst>
                </a:hlinkClick>
              </a:rPr>
              <a:t>git@github.com:kbhaskararao</a:t>
            </a:r>
            <a:r>
              <a:rPr lang="en-GB" sz="1800" dirty="0">
                <a:latin typeface="Times New Roman" pitchFamily="18" charset="0"/>
                <a:cs typeface="Times New Roman" pitchFamily="18" charset="0"/>
                <a:hlinkClick r:id="rId2">
                  <a:extLst>
                    <a:ext uri="{A12FA001-AC4F-418D-AE19-62706E023703}">
                      <ahyp:hlinkClr xmlns:ahyp="http://schemas.microsoft.com/office/drawing/2018/hyperlinkcolor" xmlns="" val="tx"/>
                    </a:ext>
                  </a:extLst>
                </a:hlinkClick>
              </a:rPr>
              <a:t>/CloudComp-R18-CR-2022-23.git</a:t>
            </a:r>
            <a:endParaRPr lang="en-GB" sz="1800" dirty="0">
              <a:latin typeface="Times New Roman" pitchFamily="18" charset="0"/>
              <a:cs typeface="Times New Roman" pitchFamily="18" charset="0"/>
            </a:endParaRPr>
          </a:p>
          <a:p>
            <a:pPr fontAlgn="base">
              <a:buFont typeface="+mj-lt"/>
              <a:buAutoNum type="arabicPeriod"/>
            </a:pPr>
            <a:endParaRPr lang="en-GB" sz="1800" dirty="0">
              <a:latin typeface="Times New Roman" pitchFamily="18" charset="0"/>
              <a:cs typeface="Times New Roman" pitchFamily="18" charset="0"/>
            </a:endParaRPr>
          </a:p>
          <a:p>
            <a:pPr marL="0" indent="0" fontAlgn="base">
              <a:buNone/>
            </a:pPr>
            <a:r>
              <a:rPr lang="en-GB" sz="1800" b="1" dirty="0">
                <a:latin typeface="Times New Roman" pitchFamily="18" charset="0"/>
                <a:cs typeface="Times New Roman" pitchFamily="18" charset="0"/>
              </a:rPr>
              <a:t>6. Generate </a:t>
            </a:r>
            <a:r>
              <a:rPr lang="en-GB" sz="1800" b="1" dirty="0" err="1">
                <a:latin typeface="Times New Roman" pitchFamily="18" charset="0"/>
                <a:cs typeface="Times New Roman" pitchFamily="18" charset="0"/>
              </a:rPr>
              <a:t>ssh</a:t>
            </a:r>
            <a:r>
              <a:rPr lang="en-GB" sz="1800" b="1" dirty="0">
                <a:latin typeface="Times New Roman" pitchFamily="18" charset="0"/>
                <a:cs typeface="Times New Roman" pitchFamily="18" charset="0"/>
              </a:rPr>
              <a:t> key for allowing write access to repo.</a:t>
            </a:r>
          </a:p>
          <a:p>
            <a:pPr marL="0" indent="0" fontAlgn="base">
              <a:buNone/>
            </a:pPr>
            <a:r>
              <a:rPr lang="nn-NO" sz="1800" dirty="0">
                <a:solidFill>
                  <a:prstClr val="black"/>
                </a:solidFill>
                <a:latin typeface="Lucida Console" panose="020B0609040504020204" pitchFamily="49" charset="0"/>
              </a:rPr>
              <a:t>$ ssh-keygen -t ed25519 -C "kbhskarararo"</a:t>
            </a:r>
            <a:r>
              <a:rPr lang="en-GB" sz="1800" dirty="0">
                <a:latin typeface="Times New Roman" pitchFamily="18" charset="0"/>
                <a:cs typeface="Times New Roman" pitchFamily="18" charset="0"/>
              </a:rPr>
              <a:t>   </a:t>
            </a:r>
          </a:p>
          <a:p>
            <a:pPr marL="0" indent="0" fontAlgn="base">
              <a:buNone/>
            </a:pPr>
            <a:r>
              <a:rPr lang="en-GB" sz="1800" dirty="0">
                <a:latin typeface="Times New Roman" pitchFamily="18" charset="0"/>
                <a:cs typeface="Times New Roman" pitchFamily="18" charset="0"/>
              </a:rPr>
              <a:t>Name: </a:t>
            </a:r>
          </a:p>
          <a:p>
            <a:pPr marL="0" indent="0" fontAlgn="base">
              <a:buNone/>
            </a:pPr>
            <a:r>
              <a:rPr lang="en-GB" sz="1800" dirty="0">
                <a:latin typeface="Times New Roman" pitchFamily="18" charset="0"/>
                <a:cs typeface="Times New Roman" pitchFamily="18" charset="0"/>
              </a:rPr>
              <a:t>Paste the </a:t>
            </a:r>
            <a:r>
              <a:rPr lang="en-GB" sz="1800" dirty="0" err="1">
                <a:latin typeface="Times New Roman" pitchFamily="18" charset="0"/>
                <a:cs typeface="Times New Roman" pitchFamily="18" charset="0"/>
              </a:rPr>
              <a:t>ssh</a:t>
            </a:r>
            <a:r>
              <a:rPr lang="en-GB" sz="1800" dirty="0">
                <a:latin typeface="Times New Roman" pitchFamily="18" charset="0"/>
                <a:cs typeface="Times New Roman" pitchFamily="18" charset="0"/>
              </a:rPr>
              <a:t> key in: </a:t>
            </a:r>
            <a:r>
              <a:rPr lang="en-GB" sz="1800" dirty="0" err="1">
                <a:latin typeface="Times New Roman" pitchFamily="18" charset="0"/>
                <a:cs typeface="Times New Roman" pitchFamily="18" charset="0"/>
              </a:rPr>
              <a:t>useracctname</a:t>
            </a:r>
            <a:r>
              <a:rPr lang="en-GB" sz="1800" dirty="0">
                <a:latin typeface="Times New Roman" pitchFamily="18" charset="0"/>
                <a:cs typeface="Times New Roman" pitchFamily="18" charset="0"/>
              </a:rPr>
              <a:t> </a:t>
            </a:r>
            <a:r>
              <a:rPr lang="en-GB" sz="1800" dirty="0">
                <a:latin typeface="Times New Roman" pitchFamily="18" charset="0"/>
                <a:cs typeface="Times New Roman" pitchFamily="18" charset="0"/>
                <a:sym typeface="Wingdings" panose="05000000000000000000" pitchFamily="2" charset="2"/>
              </a:rPr>
              <a:t> settings SSH / GPG keys</a:t>
            </a:r>
            <a:endParaRPr lang="en-GB" sz="1800" dirty="0">
              <a:latin typeface="Times New Roman" pitchFamily="18" charset="0"/>
              <a:cs typeface="Times New Roman" pitchFamily="18" charset="0"/>
            </a:endParaRPr>
          </a:p>
          <a:p>
            <a:pPr marL="0" indent="0" fontAlgn="base">
              <a:buNone/>
            </a:pPr>
            <a:r>
              <a:rPr lang="en-GB" sz="1800" b="1" dirty="0">
                <a:latin typeface="Times New Roman" pitchFamily="18" charset="0"/>
                <a:cs typeface="Times New Roman" pitchFamily="18" charset="0"/>
              </a:rPr>
              <a:t>7. Push local changes to Git</a:t>
            </a:r>
          </a:p>
          <a:p>
            <a:pPr marL="0" indent="0" fontAlgn="base">
              <a:buNone/>
            </a:pPr>
            <a:r>
              <a:rPr lang="en-GB" sz="1800" dirty="0">
                <a:latin typeface="Times New Roman" pitchFamily="18" charset="0"/>
                <a:cs typeface="Times New Roman" pitchFamily="18" charset="0"/>
              </a:rPr>
              <a:t>	git push -u origin master​ </a:t>
            </a:r>
          </a:p>
          <a:p>
            <a:pPr marL="0" indent="0" fontAlgn="base">
              <a:buNone/>
            </a:pPr>
            <a:r>
              <a:rPr lang="en-GB" sz="1800" dirty="0">
                <a:latin typeface="Times New Roman" pitchFamily="18" charset="0"/>
                <a:cs typeface="Times New Roman" pitchFamily="18" charset="0"/>
              </a:rPr>
              <a:t>Pushes your local repo contents </a:t>
            </a:r>
            <a:r>
              <a:rPr lang="en-GB" sz="1800">
                <a:latin typeface="Times New Roman" pitchFamily="18" charset="0"/>
                <a:cs typeface="Times New Roman" pitchFamily="18" charset="0"/>
              </a:rPr>
              <a:t>to remote repo</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90232523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marL="0" indent="0" fontAlgn="base">
              <a:buNone/>
            </a:pPr>
            <a:r>
              <a:rPr lang="en-GB" sz="1800" b="1" dirty="0">
                <a:latin typeface="Times New Roman" pitchFamily="18" charset="0"/>
                <a:cs typeface="Times New Roman" pitchFamily="18" charset="0"/>
              </a:rPr>
              <a:t>Create </a:t>
            </a:r>
            <a:r>
              <a:rPr lang="en-GB" sz="1800" b="1" dirty="0" err="1">
                <a:latin typeface="Times New Roman" pitchFamily="18" charset="0"/>
                <a:cs typeface="Times New Roman" pitchFamily="18" charset="0"/>
              </a:rPr>
              <a:t>remote_repo</a:t>
            </a:r>
            <a:r>
              <a:rPr lang="en-GB" sz="1800" b="1" dirty="0">
                <a:latin typeface="Times New Roman" pitchFamily="18" charset="0"/>
                <a:cs typeface="Times New Roman" pitchFamily="18" charset="0"/>
              </a:rPr>
              <a:t>:</a:t>
            </a:r>
          </a:p>
          <a:p>
            <a:pPr marL="0" indent="0" fontAlgn="base">
              <a:buNone/>
            </a:pPr>
            <a:r>
              <a:rPr lang="en-GB" sz="1800" b="1" dirty="0">
                <a:latin typeface="Times New Roman" pitchFamily="18" charset="0"/>
                <a:cs typeface="Times New Roman" pitchFamily="18" charset="0"/>
              </a:rPr>
              <a:t># New local repository</a:t>
            </a:r>
          </a:p>
          <a:p>
            <a:pPr marL="0" indent="0" fontAlgn="base">
              <a:buNone/>
            </a:pPr>
            <a:r>
              <a:rPr lang="en-GB" sz="1800" dirty="0">
                <a:latin typeface="Times New Roman" pitchFamily="18" charset="0"/>
                <a:cs typeface="Times New Roman" pitchFamily="18" charset="0"/>
              </a:rPr>
              <a:t>git </a:t>
            </a:r>
            <a:r>
              <a:rPr lang="en-GB" sz="1800" dirty="0" err="1">
                <a:latin typeface="Times New Roman" pitchFamily="18" charset="0"/>
                <a:cs typeface="Times New Roman" pitchFamily="18" charset="0"/>
              </a:rPr>
              <a:t>init</a:t>
            </a:r>
            <a:endParaRPr lang="en-GB" sz="1800" dirty="0">
              <a:latin typeface="Times New Roman" pitchFamily="18" charset="0"/>
              <a:cs typeface="Times New Roman" pitchFamily="18" charset="0"/>
            </a:endParaRPr>
          </a:p>
          <a:p>
            <a:pPr marL="0" indent="0" fontAlgn="base">
              <a:buNone/>
            </a:pPr>
            <a:r>
              <a:rPr lang="en-GB" sz="1800" dirty="0">
                <a:latin typeface="Times New Roman" pitchFamily="18" charset="0"/>
                <a:cs typeface="Times New Roman" pitchFamily="18" charset="0"/>
              </a:rPr>
              <a:t>git add .</a:t>
            </a:r>
          </a:p>
          <a:p>
            <a:pPr marL="0" indent="0" fontAlgn="base">
              <a:buNone/>
            </a:pPr>
            <a:r>
              <a:rPr lang="en-GB" sz="1800" dirty="0">
                <a:latin typeface="Times New Roman" pitchFamily="18" charset="0"/>
                <a:cs typeface="Times New Roman" pitchFamily="18" charset="0"/>
              </a:rPr>
              <a:t>git commit -m "Initial commit"</a:t>
            </a:r>
          </a:p>
          <a:p>
            <a:pPr marL="0" indent="0" fontAlgn="base">
              <a:buNone/>
            </a:pPr>
            <a:endParaRPr lang="en-GB" sz="1800" dirty="0">
              <a:latin typeface="Times New Roman" pitchFamily="18" charset="0"/>
              <a:cs typeface="Times New Roman" pitchFamily="18" charset="0"/>
            </a:endParaRPr>
          </a:p>
          <a:p>
            <a:pPr marL="0" indent="0" fontAlgn="base">
              <a:buNone/>
            </a:pPr>
            <a:r>
              <a:rPr lang="en-GB" sz="1800" b="1" dirty="0">
                <a:latin typeface="Times New Roman" pitchFamily="18" charset="0"/>
                <a:cs typeface="Times New Roman" pitchFamily="18" charset="0"/>
              </a:rPr>
              <a:t># New remote repository</a:t>
            </a:r>
          </a:p>
          <a:p>
            <a:pPr marL="0" indent="0" fontAlgn="base">
              <a:buNone/>
            </a:pPr>
            <a:r>
              <a:rPr lang="en-GB" sz="1800" dirty="0">
                <a:latin typeface="Times New Roman" pitchFamily="18" charset="0"/>
                <a:cs typeface="Times New Roman" pitchFamily="18" charset="0"/>
              </a:rPr>
              <a:t>git remote add origin </a:t>
            </a:r>
            <a:r>
              <a:rPr lang="en-GB" sz="1800" dirty="0" err="1">
                <a:latin typeface="Times New Roman" pitchFamily="18" charset="0"/>
                <a:cs typeface="Times New Roman" pitchFamily="18" charset="0"/>
              </a:rPr>
              <a:t>git@github.com:kbhaskararao</a:t>
            </a:r>
            <a:r>
              <a:rPr lang="en-GB" sz="1800" dirty="0">
                <a:latin typeface="Times New Roman" pitchFamily="18" charset="0"/>
                <a:cs typeface="Times New Roman" pitchFamily="18" charset="0"/>
              </a:rPr>
              <a:t>/</a:t>
            </a:r>
            <a:r>
              <a:rPr lang="en-GB" sz="1800" dirty="0" err="1">
                <a:latin typeface="Times New Roman" pitchFamily="18" charset="0"/>
                <a:cs typeface="Times New Roman" pitchFamily="18" charset="0"/>
              </a:rPr>
              <a:t>new_repo</a:t>
            </a:r>
            <a:r>
              <a:rPr lang="en-GB" sz="1800" dirty="0">
                <a:latin typeface="Times New Roman" pitchFamily="18" charset="0"/>
                <a:cs typeface="Times New Roman" pitchFamily="18" charset="0"/>
              </a:rPr>
              <a:t> #ssh</a:t>
            </a:r>
          </a:p>
          <a:p>
            <a:pPr marL="0" indent="0" fontAlgn="base">
              <a:buNone/>
            </a:pPr>
            <a:r>
              <a:rPr lang="en-GB" sz="1800" b="1" dirty="0">
                <a:latin typeface="Times New Roman" pitchFamily="18" charset="0"/>
                <a:cs typeface="Times New Roman" pitchFamily="18" charset="0"/>
              </a:rPr>
              <a:t># Now push</a:t>
            </a:r>
          </a:p>
          <a:p>
            <a:pPr marL="0" indent="0" fontAlgn="base">
              <a:buNone/>
            </a:pPr>
            <a:r>
              <a:rPr lang="en-GB" sz="1800" dirty="0">
                <a:latin typeface="Times New Roman" pitchFamily="18" charset="0"/>
                <a:cs typeface="Times New Roman" pitchFamily="18" charset="0"/>
              </a:rPr>
              <a:t>git push -u origin master</a:t>
            </a:r>
          </a:p>
          <a:p>
            <a:pPr marL="0" indent="0" fontAlgn="base">
              <a:buNone/>
            </a:pPr>
            <a:endParaRPr lang="en-GB" sz="1800" dirty="0">
              <a:latin typeface="Times New Roman" pitchFamily="18" charset="0"/>
              <a:cs typeface="Times New Roman" pitchFamily="18" charset="0"/>
            </a:endParaRPr>
          </a:p>
          <a:p>
            <a:pPr marL="400050" lvl="1" indent="0" fontAlgn="base">
              <a:buNone/>
            </a:pPr>
            <a:r>
              <a:rPr lang="en-GB" sz="1800" dirty="0">
                <a:latin typeface="Times New Roman" pitchFamily="18" charset="0"/>
                <a:cs typeface="Times New Roman" pitchFamily="18" charset="0"/>
              </a:rPr>
              <a:t>git remote add origin </a:t>
            </a:r>
            <a:r>
              <a:rPr lang="en-GB" sz="1800" dirty="0" err="1">
                <a:latin typeface="Times New Roman" pitchFamily="18" charset="0"/>
                <a:cs typeface="Times New Roman" pitchFamily="18" charset="0"/>
                <a:hlinkClick r:id="rId2"/>
              </a:rPr>
              <a:t>git@github.com:kbhaskararao</a:t>
            </a:r>
            <a:r>
              <a:rPr lang="en-GB" sz="1800" dirty="0">
                <a:latin typeface="Times New Roman" pitchFamily="18" charset="0"/>
                <a:cs typeface="Times New Roman" pitchFamily="18" charset="0"/>
                <a:hlinkClick r:id="rId2"/>
              </a:rPr>
              <a:t>/CC-CR-R18-2022-23</a:t>
            </a:r>
            <a:endParaRPr lang="en-GB" sz="1800" dirty="0">
              <a:latin typeface="Times New Roman" pitchFamily="18" charset="0"/>
              <a:cs typeface="Times New Roman" pitchFamily="18" charset="0"/>
            </a:endParaRPr>
          </a:p>
          <a:p>
            <a:pPr marL="400050" lvl="1" indent="0" fontAlgn="base">
              <a:buNone/>
            </a:pPr>
            <a:r>
              <a:rPr lang="en-GB" sz="1800" dirty="0">
                <a:latin typeface="Times New Roman" pitchFamily="18" charset="0"/>
                <a:cs typeface="Times New Roman" pitchFamily="18" charset="0"/>
              </a:rPr>
              <a:t>git remote add origin https://github.com/kbhaskararao/</a:t>
            </a:r>
            <a:r>
              <a:rPr lang="en-GB" sz="1800" dirty="0">
                <a:latin typeface="Times New Roman" pitchFamily="18" charset="0"/>
                <a:cs typeface="Times New Roman" pitchFamily="18" charset="0"/>
                <a:hlinkClick r:id="rId2"/>
              </a:rPr>
              <a:t>CC-CR-R18-2022-23</a:t>
            </a:r>
            <a:r>
              <a:rPr lang="en-GB" sz="1800" dirty="0">
                <a:latin typeface="Times New Roman" pitchFamily="18" charset="0"/>
                <a:cs typeface="Times New Roman" pitchFamily="18" charset="0"/>
              </a:rPr>
              <a:t>.git</a:t>
            </a:r>
          </a:p>
          <a:p>
            <a:pPr marL="0" indent="0" fontAlgn="base">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137167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git clone</a:t>
            </a:r>
          </a:p>
          <a:p>
            <a:pPr fontAlgn="base"/>
            <a:r>
              <a:rPr lang="en-GB" sz="1800" dirty="0">
                <a:latin typeface="Times New Roman" pitchFamily="18" charset="0"/>
                <a:cs typeface="Times New Roman" pitchFamily="18" charset="0"/>
              </a:rPr>
              <a:t>git remote add</a:t>
            </a:r>
          </a:p>
          <a:p>
            <a:pPr fontAlgn="base"/>
            <a:r>
              <a:rPr lang="en-GB" sz="1800" dirty="0">
                <a:latin typeface="Times New Roman" pitchFamily="18" charset="0"/>
                <a:cs typeface="Times New Roman" pitchFamily="18" charset="0"/>
              </a:rPr>
              <a:t>git push</a:t>
            </a:r>
          </a:p>
          <a:p>
            <a:pPr fontAlgn="base"/>
            <a:r>
              <a:rPr lang="en-GB" sz="1800" dirty="0">
                <a:latin typeface="Times New Roman" pitchFamily="18" charset="0"/>
                <a:cs typeface="Times New Roman" pitchFamily="18" charset="0"/>
              </a:rPr>
              <a:t>git fetch </a:t>
            </a:r>
          </a:p>
          <a:p>
            <a:pPr fontAlgn="base"/>
            <a:r>
              <a:rPr lang="en-GB" sz="1800" dirty="0">
                <a:latin typeface="Times New Roman" pitchFamily="18" charset="0"/>
                <a:cs typeface="Times New Roman" pitchFamily="18" charset="0"/>
              </a:rPr>
              <a:t>git pull</a:t>
            </a:r>
          </a:p>
          <a:p>
            <a:pPr marL="0" indent="0" fontAlgn="base">
              <a:buNone/>
            </a:pPr>
            <a:endParaRPr lang="en-GB" sz="1800" dirty="0">
              <a:latin typeface="Times New Roman" pitchFamily="18" charset="0"/>
              <a:cs typeface="Times New Roman" pitchFamily="18" charset="0"/>
            </a:endParaRPr>
          </a:p>
          <a:p>
            <a:pPr marL="0" indent="0" fontAlgn="base">
              <a:buNone/>
            </a:pPr>
            <a:r>
              <a:rPr lang="en-GB" sz="1800" b="1" dirty="0">
                <a:solidFill>
                  <a:srgbClr val="D60093"/>
                </a:solidFill>
                <a:latin typeface="Times New Roman" pitchFamily="18" charset="0"/>
                <a:cs typeface="Times New Roman" pitchFamily="18" charset="0"/>
              </a:rPr>
              <a:t>git clone: </a:t>
            </a:r>
            <a:r>
              <a:rPr lang="en-GB" sz="1800" dirty="0">
                <a:solidFill>
                  <a:srgbClr val="D60093"/>
                </a:solidFill>
                <a:latin typeface="Times New Roman" pitchFamily="18" charset="0"/>
                <a:cs typeface="Times New Roman" pitchFamily="18" charset="0"/>
              </a:rPr>
              <a:t> </a:t>
            </a:r>
            <a:r>
              <a:rPr lang="en-GB" sz="1800" dirty="0">
                <a:latin typeface="Times New Roman" pitchFamily="18" charset="0"/>
                <a:cs typeface="Times New Roman" pitchFamily="18" charset="0"/>
              </a:rPr>
              <a:t>git creates a new directory to put the content of the repository.</a:t>
            </a:r>
          </a:p>
          <a:p>
            <a:pPr marL="0" indent="0" fontAlgn="base">
              <a:buNone/>
            </a:pPr>
            <a:r>
              <a:rPr lang="en-GB" sz="1800" b="1" dirty="0" err="1">
                <a:latin typeface="Times New Roman" pitchFamily="18" charset="0"/>
                <a:cs typeface="Times New Roman" pitchFamily="18" charset="0"/>
                <a:hlinkClick r:id="rId2"/>
              </a:rPr>
              <a:t>git@github.com:kbhaskararao</a:t>
            </a:r>
            <a:r>
              <a:rPr lang="en-GB" sz="1800" b="1" dirty="0">
                <a:latin typeface="Times New Roman" pitchFamily="18" charset="0"/>
                <a:cs typeface="Times New Roman" pitchFamily="18" charset="0"/>
                <a:hlinkClick r:id="rId2"/>
              </a:rPr>
              <a:t>/</a:t>
            </a:r>
            <a:r>
              <a:rPr lang="en-GB" sz="1800" b="1" dirty="0" err="1">
                <a:latin typeface="Times New Roman" pitchFamily="18" charset="0"/>
                <a:cs typeface="Times New Roman" pitchFamily="18" charset="0"/>
                <a:hlinkClick r:id="rId2"/>
              </a:rPr>
              <a:t>DevOps.git</a:t>
            </a:r>
            <a:r>
              <a:rPr lang="en-GB" sz="1800" b="1" dirty="0">
                <a:latin typeface="Times New Roman" pitchFamily="18" charset="0"/>
                <a:cs typeface="Times New Roman" pitchFamily="18" charset="0"/>
              </a:rPr>
              <a:t>      </a:t>
            </a:r>
            <a:r>
              <a:rPr lang="en-GB" sz="1800" b="1" dirty="0">
                <a:latin typeface="Times New Roman" pitchFamily="18" charset="0"/>
                <a:cs typeface="Times New Roman" pitchFamily="18" charset="0"/>
                <a:sym typeface="Wingdings" panose="05000000000000000000" pitchFamily="2" charset="2"/>
              </a:rPr>
              <a:t></a:t>
            </a:r>
            <a:r>
              <a:rPr lang="en-GB" sz="1800" b="1" dirty="0" err="1">
                <a:latin typeface="Times New Roman" pitchFamily="18" charset="0"/>
                <a:cs typeface="Times New Roman" pitchFamily="18" charset="0"/>
                <a:sym typeface="Wingdings" panose="05000000000000000000" pitchFamily="2" charset="2"/>
              </a:rPr>
              <a:t>url</a:t>
            </a:r>
            <a:r>
              <a:rPr lang="en-GB" sz="1800" b="1" dirty="0">
                <a:latin typeface="Times New Roman" pitchFamily="18" charset="0"/>
                <a:cs typeface="Times New Roman" pitchFamily="18" charset="0"/>
                <a:sym typeface="Wingdings" panose="05000000000000000000" pitchFamily="2" charset="2"/>
              </a:rPr>
              <a:t> of remote repo</a:t>
            </a:r>
          </a:p>
          <a:p>
            <a:pPr marL="0" indent="0" fontAlgn="base">
              <a:buNone/>
            </a:pPr>
            <a:r>
              <a:rPr lang="en-GB" sz="1800" b="1" dirty="0">
                <a:latin typeface="Times New Roman" pitchFamily="18" charset="0"/>
                <a:cs typeface="Times New Roman" pitchFamily="18" charset="0"/>
                <a:sym typeface="Wingdings" panose="05000000000000000000" pitchFamily="2" charset="2"/>
              </a:rPr>
              <a:t>git clone &lt;</a:t>
            </a:r>
            <a:r>
              <a:rPr lang="en-GB" sz="1800" b="1" dirty="0" err="1">
                <a:latin typeface="Times New Roman" pitchFamily="18" charset="0"/>
                <a:cs typeface="Times New Roman" pitchFamily="18" charset="0"/>
                <a:sym typeface="Wingdings" panose="05000000000000000000" pitchFamily="2" charset="2"/>
              </a:rPr>
              <a:t>remote_repo_url</a:t>
            </a:r>
            <a:r>
              <a:rPr lang="en-GB" sz="1800" b="1" dirty="0">
                <a:latin typeface="Times New Roman" pitchFamily="18" charset="0"/>
                <a:cs typeface="Times New Roman" pitchFamily="18" charset="0"/>
                <a:sym typeface="Wingdings" panose="05000000000000000000" pitchFamily="2" charset="2"/>
              </a:rPr>
              <a:t>&gt;</a:t>
            </a:r>
          </a:p>
          <a:p>
            <a:pPr marL="0" indent="0" fontAlgn="base">
              <a:buNone/>
            </a:pPr>
            <a:r>
              <a:rPr lang="en-GB" sz="1800" b="1" dirty="0">
                <a:latin typeface="Times New Roman" pitchFamily="18" charset="0"/>
                <a:cs typeface="Times New Roman" pitchFamily="18" charset="0"/>
                <a:sym typeface="Wingdings" panose="05000000000000000000" pitchFamily="2" charset="2"/>
              </a:rPr>
              <a:t>Git clone </a:t>
            </a:r>
            <a:r>
              <a:rPr lang="en-GB" sz="1800" b="1" dirty="0" err="1">
                <a:latin typeface="Times New Roman" pitchFamily="18" charset="0"/>
                <a:cs typeface="Times New Roman" pitchFamily="18" charset="0"/>
                <a:sym typeface="Wingdings" panose="05000000000000000000" pitchFamily="2" charset="2"/>
                <a:hlinkClick r:id="rId2"/>
              </a:rPr>
              <a:t>git@github.com:kbhaskararao</a:t>
            </a:r>
            <a:r>
              <a:rPr lang="en-GB" sz="1800" b="1" dirty="0">
                <a:latin typeface="Times New Roman" pitchFamily="18" charset="0"/>
                <a:cs typeface="Times New Roman" pitchFamily="18" charset="0"/>
                <a:sym typeface="Wingdings" panose="05000000000000000000" pitchFamily="2" charset="2"/>
                <a:hlinkClick r:id="rId2"/>
              </a:rPr>
              <a:t>/</a:t>
            </a:r>
            <a:r>
              <a:rPr lang="en-GB" sz="1800" b="1" dirty="0" err="1">
                <a:latin typeface="Times New Roman" pitchFamily="18" charset="0"/>
                <a:cs typeface="Times New Roman" pitchFamily="18" charset="0"/>
                <a:sym typeface="Wingdings" panose="05000000000000000000" pitchFamily="2" charset="2"/>
                <a:hlinkClick r:id="rId2"/>
              </a:rPr>
              <a:t>DevOps.git</a:t>
            </a:r>
            <a:endParaRPr lang="en-GB" sz="1800" b="1" dirty="0">
              <a:latin typeface="Times New Roman" pitchFamily="18" charset="0"/>
              <a:cs typeface="Times New Roman" pitchFamily="18" charset="0"/>
              <a:sym typeface="Wingdings" panose="05000000000000000000" pitchFamily="2" charset="2"/>
            </a:endParaRPr>
          </a:p>
          <a:p>
            <a:pPr marL="0" indent="0" fontAlgn="base">
              <a:buNone/>
            </a:pPr>
            <a:r>
              <a:rPr lang="en-GB" sz="1800" b="1" dirty="0">
                <a:solidFill>
                  <a:srgbClr val="D60093"/>
                </a:solidFill>
                <a:latin typeface="Times New Roman" pitchFamily="18" charset="0"/>
                <a:cs typeface="Times New Roman" pitchFamily="18" charset="0"/>
                <a:sym typeface="Wingdings" panose="05000000000000000000" pitchFamily="2" charset="2"/>
              </a:rPr>
              <a:t>git remote add:</a:t>
            </a:r>
          </a:p>
          <a:p>
            <a:pPr marL="0" indent="0" fontAlgn="base">
              <a:buNone/>
            </a:pPr>
            <a:r>
              <a:rPr lang="en-GB" sz="1800" dirty="0">
                <a:latin typeface="Times New Roman" pitchFamily="18" charset="0"/>
                <a:cs typeface="Times New Roman" pitchFamily="18" charset="0"/>
                <a:sym typeface="Wingdings" panose="05000000000000000000" pitchFamily="2" charset="2"/>
              </a:rPr>
              <a:t>if you want to set up a remote server for a repository you have on your local machine, you will use the remote add command.</a:t>
            </a:r>
          </a:p>
          <a:p>
            <a:pPr marL="0" indent="0" fontAlgn="base">
              <a:buNone/>
            </a:pPr>
            <a:endParaRPr lang="en-GB" sz="1800" dirty="0">
              <a:latin typeface="Times New Roman" pitchFamily="18" charset="0"/>
              <a:cs typeface="Times New Roman" pitchFamily="18" charset="0"/>
              <a:sym typeface="Wingdings" panose="05000000000000000000" pitchFamily="2" charset="2"/>
            </a:endParaRPr>
          </a:p>
          <a:p>
            <a:pPr marL="0" indent="0" fontAlgn="base">
              <a:buNone/>
            </a:pPr>
            <a:r>
              <a:rPr lang="en-GB" sz="1800" dirty="0">
                <a:latin typeface="Times New Roman" pitchFamily="18" charset="0"/>
                <a:cs typeface="Times New Roman" pitchFamily="18" charset="0"/>
              </a:rPr>
              <a:t>Use</a:t>
            </a:r>
            <a:r>
              <a:rPr lang="en-GB" sz="1800" b="1" dirty="0">
                <a:latin typeface="Times New Roman" pitchFamily="18" charset="0"/>
                <a:cs typeface="Times New Roman" pitchFamily="18" charset="0"/>
              </a:rPr>
              <a:t> git remote add &lt;name&gt; &lt;</a:t>
            </a:r>
            <a:r>
              <a:rPr lang="en-GB" sz="1800" b="1" dirty="0" err="1">
                <a:latin typeface="Times New Roman" pitchFamily="18" charset="0"/>
                <a:cs typeface="Times New Roman" pitchFamily="18" charset="0"/>
              </a:rPr>
              <a:t>url</a:t>
            </a:r>
            <a:r>
              <a:rPr lang="en-GB" sz="1800" b="1" dirty="0">
                <a:latin typeface="Times New Roman" pitchFamily="18" charset="0"/>
                <a:cs typeface="Times New Roman" pitchFamily="18" charset="0"/>
              </a:rPr>
              <a:t>&gt; </a:t>
            </a:r>
            <a:r>
              <a:rPr lang="en-GB" sz="1800" dirty="0">
                <a:latin typeface="Times New Roman" pitchFamily="18" charset="0"/>
                <a:cs typeface="Times New Roman" pitchFamily="18" charset="0"/>
              </a:rPr>
              <a:t>to setup a remote server for the repository created </a:t>
            </a:r>
          </a:p>
          <a:p>
            <a:pPr marL="0" indent="0" fontAlgn="base">
              <a:buNone/>
            </a:pPr>
            <a:r>
              <a:rPr lang="en-GB" sz="1800" b="1" dirty="0">
                <a:latin typeface="Times New Roman" pitchFamily="18" charset="0"/>
                <a:cs typeface="Times New Roman" pitchFamily="18" charset="0"/>
              </a:rPr>
              <a:t>name </a:t>
            </a:r>
            <a:r>
              <a:rPr lang="en-GB" sz="1800" b="1" dirty="0">
                <a:latin typeface="Times New Roman" pitchFamily="18" charset="0"/>
                <a:cs typeface="Times New Roman" pitchFamily="18" charset="0"/>
                <a:sym typeface="Wingdings" panose="05000000000000000000" pitchFamily="2" charset="2"/>
              </a:rPr>
              <a:t> </a:t>
            </a:r>
            <a:r>
              <a:rPr lang="en-GB" sz="1800" dirty="0">
                <a:latin typeface="Times New Roman" pitchFamily="18" charset="0"/>
                <a:cs typeface="Times New Roman" pitchFamily="18" charset="0"/>
              </a:rPr>
              <a:t>is the name reference for the server, which is typically “origin”. The URL value can be grabbed off the GitHub page where you set up the empty repository.</a:t>
            </a:r>
          </a:p>
          <a:p>
            <a:pPr marL="0" indent="0" fontAlgn="base">
              <a:buNone/>
            </a:pPr>
            <a:endParaRPr lang="en-GB" sz="1800" dirty="0">
              <a:latin typeface="Times New Roman" pitchFamily="18" charset="0"/>
              <a:cs typeface="Times New Roman" pitchFamily="18" charset="0"/>
            </a:endParaRPr>
          </a:p>
          <a:p>
            <a:pPr marL="0" indent="0" fontAlgn="base">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401858023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p>
        </p:txBody>
      </p:sp>
      <p:pic>
        <p:nvPicPr>
          <p:cNvPr id="1026" name="Picture 2">
            <a:extLst>
              <a:ext uri="{FF2B5EF4-FFF2-40B4-BE49-F238E27FC236}">
                <a16:creationId xmlns:a16="http://schemas.microsoft.com/office/drawing/2014/main" xmlns="" id="{DB183F3E-EDFB-4869-1AA1-D90363DA5DF7}"/>
              </a:ext>
            </a:extLst>
          </p:cNvPr>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36051" y="1524000"/>
            <a:ext cx="9001125" cy="27813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123366598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b="1" dirty="0">
                <a:solidFill>
                  <a:srgbClr val="D60093"/>
                </a:solidFill>
                <a:latin typeface="Times New Roman" pitchFamily="18" charset="0"/>
                <a:cs typeface="Times New Roman" pitchFamily="18" charset="0"/>
              </a:rPr>
              <a:t>Git push:</a:t>
            </a:r>
          </a:p>
          <a:p>
            <a:pPr fontAlgn="base"/>
            <a:r>
              <a:rPr lang="en-GB" sz="1800" b="1" dirty="0">
                <a:latin typeface="Times New Roman" pitchFamily="18" charset="0"/>
                <a:cs typeface="Times New Roman" pitchFamily="18" charset="0"/>
              </a:rPr>
              <a:t>git push --set-upstream origin master  </a:t>
            </a:r>
          </a:p>
          <a:p>
            <a:pPr fontAlgn="base"/>
            <a:r>
              <a:rPr lang="en-GB" sz="1800" dirty="0">
                <a:latin typeface="Times New Roman" pitchFamily="18" charset="0"/>
                <a:cs typeface="Times New Roman" pitchFamily="18" charset="0"/>
              </a:rPr>
              <a:t>When that command was run in the example, it was setting the current local branch, which was “master”, to a branch on the remote server that we set up, “origin”, to a branch we called “master”.</a:t>
            </a:r>
          </a:p>
          <a:p>
            <a:pPr fontAlgn="base"/>
            <a:r>
              <a:rPr lang="en-GB" sz="1800" b="1" dirty="0">
                <a:latin typeface="Times New Roman" pitchFamily="18" charset="0"/>
                <a:cs typeface="Times New Roman" pitchFamily="18" charset="0"/>
              </a:rPr>
              <a:t>Git push –delete origin old-branch  </a:t>
            </a:r>
            <a:r>
              <a:rPr lang="en-GB" sz="1800" dirty="0">
                <a:latin typeface="Times New Roman" pitchFamily="18" charset="0"/>
                <a:cs typeface="Times New Roman" pitchFamily="18" charset="0"/>
                <a:sym typeface="Wingdings" panose="05000000000000000000" pitchFamily="2" charset="2"/>
              </a:rPr>
              <a:t> “old-branch” branch is deleted from the server that is called “origin”.</a:t>
            </a:r>
          </a:p>
          <a:p>
            <a:pPr fontAlgn="base"/>
            <a:r>
              <a:rPr lang="en-GB" sz="1800" b="1" dirty="0">
                <a:solidFill>
                  <a:srgbClr val="D60093"/>
                </a:solidFill>
                <a:latin typeface="Times New Roman" pitchFamily="18" charset="0"/>
                <a:cs typeface="Times New Roman" pitchFamily="18" charset="0"/>
                <a:sym typeface="Wingdings" panose="05000000000000000000" pitchFamily="2" charset="2"/>
              </a:rPr>
              <a:t>Git fetch: </a:t>
            </a:r>
          </a:p>
          <a:p>
            <a:pPr fontAlgn="base"/>
            <a:r>
              <a:rPr lang="en-GB" sz="1800" dirty="0">
                <a:latin typeface="Times New Roman" pitchFamily="18" charset="0"/>
                <a:cs typeface="Times New Roman" pitchFamily="18" charset="0"/>
                <a:sym typeface="Wingdings" panose="05000000000000000000" pitchFamily="2" charset="2"/>
              </a:rPr>
              <a:t>The fetch command is used to update any references to remote branches or tags. </a:t>
            </a:r>
          </a:p>
          <a:p>
            <a:pPr fontAlgn="base"/>
            <a:r>
              <a:rPr lang="en-GB" sz="1800" dirty="0">
                <a:latin typeface="Times New Roman" pitchFamily="18" charset="0"/>
                <a:cs typeface="Times New Roman" pitchFamily="18" charset="0"/>
                <a:sym typeface="Wingdings" panose="05000000000000000000" pitchFamily="2" charset="2"/>
              </a:rPr>
              <a:t>This means that you will bring those changes down from the remote server, and the local repository will be aware of the changes that have occurred, but the changes will not be made to the local repository branches.</a:t>
            </a:r>
          </a:p>
          <a:p>
            <a:pPr fontAlgn="base"/>
            <a:r>
              <a:rPr lang="en-GB" sz="1800" b="1" dirty="0">
                <a:solidFill>
                  <a:srgbClr val="D60093"/>
                </a:solidFill>
                <a:latin typeface="Times New Roman" pitchFamily="18" charset="0"/>
                <a:cs typeface="Times New Roman" pitchFamily="18" charset="0"/>
                <a:sym typeface="Wingdings" panose="05000000000000000000" pitchFamily="2" charset="2"/>
              </a:rPr>
              <a:t>Git pull:</a:t>
            </a:r>
          </a:p>
          <a:p>
            <a:pPr fontAlgn="base"/>
            <a:r>
              <a:rPr lang="en-GB" sz="1800" dirty="0">
                <a:latin typeface="Times New Roman" pitchFamily="18" charset="0"/>
                <a:cs typeface="Times New Roman" pitchFamily="18" charset="0"/>
                <a:sym typeface="Wingdings" panose="05000000000000000000" pitchFamily="2" charset="2"/>
              </a:rPr>
              <a:t>The pull command is used to take any changes that have occurred on the remote repository, and move them into you local repository. </a:t>
            </a:r>
          </a:p>
          <a:p>
            <a:pPr fontAlgn="base"/>
            <a:r>
              <a:rPr lang="en-GB" sz="1800" dirty="0">
                <a:latin typeface="Times New Roman" pitchFamily="18" charset="0"/>
                <a:cs typeface="Times New Roman" pitchFamily="18" charset="0"/>
                <a:sym typeface="Wingdings" panose="05000000000000000000" pitchFamily="2" charset="2"/>
              </a:rPr>
              <a:t>When you run “git fetch”, the reference of the changes on the remote come down to your local repository. </a:t>
            </a:r>
          </a:p>
          <a:p>
            <a:pPr fontAlgn="base"/>
            <a:r>
              <a:rPr lang="en-GB" sz="1800" dirty="0">
                <a:latin typeface="Times New Roman" pitchFamily="18" charset="0"/>
                <a:cs typeface="Times New Roman" pitchFamily="18" charset="0"/>
                <a:sym typeface="Wingdings" panose="05000000000000000000" pitchFamily="2" charset="2"/>
              </a:rPr>
              <a:t>When you run “git pull”, you actually put the changes into your repository.</a:t>
            </a:r>
          </a:p>
          <a:p>
            <a:pPr fontAlgn="base"/>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5588840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Working with Remote Repository</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marL="0" indent="0" fontAlgn="base">
              <a:buNone/>
            </a:pPr>
            <a:r>
              <a:rPr lang="en-GB" sz="1800" b="1" dirty="0">
                <a:latin typeface="Times New Roman" pitchFamily="18" charset="0"/>
                <a:cs typeface="Times New Roman" pitchFamily="18" charset="0"/>
              </a:rPr>
              <a:t>Creating remote repo:</a:t>
            </a:r>
          </a:p>
          <a:p>
            <a:pPr fontAlgn="base"/>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22745279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Why Git</a:t>
            </a:r>
            <a:endParaRPr lang="en-US" sz="2800" b="1" dirty="0">
              <a:solidFill>
                <a:srgbClr val="C0000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90600" y="655320"/>
            <a:ext cx="6934200" cy="554736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Why Git contd..</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92500" lnSpcReduction="10000"/>
          </a:bodyPr>
          <a:lstStyle/>
          <a:p>
            <a:r>
              <a:rPr lang="en-IN" sz="2000" dirty="0">
                <a:latin typeface="Times New Roman" pitchFamily="18" charset="0"/>
                <a:cs typeface="Times New Roman" pitchFamily="18" charset="0"/>
              </a:rPr>
              <a:t>  </a:t>
            </a:r>
            <a:r>
              <a:rPr lang="en-GB" sz="2000" b="1" dirty="0"/>
              <a:t>Git Integrity</a:t>
            </a:r>
            <a:r>
              <a:rPr lang="en-GB" sz="2000" dirty="0"/>
              <a:t/>
            </a:r>
            <a:br>
              <a:rPr lang="en-GB" sz="2000" dirty="0"/>
            </a:br>
            <a:r>
              <a:rPr lang="en-GB" sz="2000" dirty="0"/>
              <a:t>Git is </a:t>
            </a:r>
            <a:r>
              <a:rPr lang="en-GB" sz="2000" b="1" dirty="0"/>
              <a:t>developed to ensure</a:t>
            </a:r>
            <a:r>
              <a:rPr lang="en-GB" sz="2000" dirty="0"/>
              <a:t> the </a:t>
            </a:r>
            <a:r>
              <a:rPr lang="en-GB" sz="2000" b="1" dirty="0"/>
              <a:t>security</a:t>
            </a:r>
            <a:r>
              <a:rPr lang="en-GB" sz="2000" dirty="0"/>
              <a:t> and </a:t>
            </a:r>
            <a:r>
              <a:rPr lang="en-GB" sz="2000" b="1" dirty="0"/>
              <a:t>integrity</a:t>
            </a:r>
            <a:r>
              <a:rPr lang="en-GB" sz="2000" dirty="0"/>
              <a:t> of content being version controlled. It uses checksum during transit or tampering with the file system to confirm that information is not lost. Internally it creates a checksum value from the contents of the file and then verifies it when transmitting or storing data.</a:t>
            </a:r>
          </a:p>
          <a:p>
            <a:r>
              <a:rPr lang="en-GB" sz="2000" b="1" dirty="0"/>
              <a:t>Trendy Version Control System</a:t>
            </a:r>
            <a:r>
              <a:rPr lang="en-GB" sz="2000" dirty="0"/>
              <a:t/>
            </a:r>
            <a:br>
              <a:rPr lang="en-GB" sz="2000" dirty="0"/>
            </a:br>
            <a:r>
              <a:rPr lang="en-GB" sz="2000" dirty="0"/>
              <a:t>Git is the </a:t>
            </a:r>
            <a:r>
              <a:rPr lang="en-GB" sz="2000" b="1" dirty="0"/>
              <a:t>most widely used version control system</a:t>
            </a:r>
            <a:r>
              <a:rPr lang="en-GB" sz="2000" dirty="0"/>
              <a:t>. It has </a:t>
            </a:r>
            <a:r>
              <a:rPr lang="en-GB" sz="2000" b="1" dirty="0"/>
              <a:t>maximum projects</a:t>
            </a:r>
            <a:r>
              <a:rPr lang="en-GB" sz="2000" dirty="0"/>
              <a:t> among all the version control systems. Due to its </a:t>
            </a:r>
            <a:r>
              <a:rPr lang="en-GB" sz="2000" b="1" dirty="0"/>
              <a:t>amazing workflow</a:t>
            </a:r>
            <a:r>
              <a:rPr lang="en-GB" sz="2000" dirty="0"/>
              <a:t> and features, it is a preferred choice of developers.</a:t>
            </a:r>
          </a:p>
          <a:p>
            <a:r>
              <a:rPr lang="en-GB" sz="2000" b="1" dirty="0"/>
              <a:t>Everything is Local</a:t>
            </a:r>
            <a:r>
              <a:rPr lang="en-GB" sz="2000" dirty="0"/>
              <a:t/>
            </a:r>
            <a:br>
              <a:rPr lang="en-GB" sz="2000" dirty="0"/>
            </a:br>
            <a:r>
              <a:rPr lang="en-GB" sz="2000" dirty="0"/>
              <a:t>Almost All operations of Git can be performed locally; this is a significant reason for the use of Git. We will not have to ensure internet connectivity.</a:t>
            </a:r>
          </a:p>
          <a:p>
            <a:r>
              <a:rPr lang="en-GB" sz="2000" b="1" dirty="0"/>
              <a:t>Collaborate to Public Projects</a:t>
            </a:r>
            <a:r>
              <a:rPr lang="en-GB" sz="2000" dirty="0"/>
              <a:t/>
            </a:r>
            <a:br>
              <a:rPr lang="en-GB" sz="2000" dirty="0"/>
            </a:br>
            <a:r>
              <a:rPr lang="en-GB" sz="2000" dirty="0"/>
              <a:t>There are many public projects available on the </a:t>
            </a:r>
            <a:r>
              <a:rPr lang="en-GB" sz="2000" dirty="0" err="1"/>
              <a:t>GitHub</a:t>
            </a:r>
            <a:r>
              <a:rPr lang="en-GB" sz="2000" dirty="0"/>
              <a:t>. We can collaborate on those projects and show our creativity to the world. Many developers are collaborating on public projects. The collaboration allows us to stand with experienced developers and learn a lot from them; thus, it takes our programming skills to the next level.</a:t>
            </a:r>
          </a:p>
          <a:p>
            <a:r>
              <a:rPr lang="en-GB" sz="2000" b="1" dirty="0"/>
              <a:t>Impress Recruiters</a:t>
            </a:r>
            <a:r>
              <a:rPr lang="en-GB" sz="2000" dirty="0"/>
              <a:t/>
            </a:r>
            <a:br>
              <a:rPr lang="en-GB" sz="2000" dirty="0"/>
            </a:br>
            <a:r>
              <a:rPr lang="en-GB" sz="2000" dirty="0"/>
              <a:t>We can impress recruiters by mentioning the Git and </a:t>
            </a:r>
            <a:r>
              <a:rPr lang="en-GB" sz="2000" dirty="0" err="1"/>
              <a:t>GitHub</a:t>
            </a:r>
            <a:r>
              <a:rPr lang="en-GB" sz="2000" dirty="0"/>
              <a:t> on our resume. Send your </a:t>
            </a:r>
            <a:r>
              <a:rPr lang="en-GB" sz="2000" dirty="0" err="1"/>
              <a:t>GitHub</a:t>
            </a:r>
            <a:r>
              <a:rPr lang="en-GB" sz="2000" dirty="0"/>
              <a:t> profile link to the HR of the organization you want to join. Show your skills and influence them through your work. It increases the chances of getting hired.</a:t>
            </a:r>
          </a:p>
        </p:txBody>
      </p:sp>
    </p:spTree>
    <p:extLst>
      <p:ext uri="{BB962C8B-B14F-4D97-AF65-F5344CB8AC3E}">
        <p14:creationId xmlns:p14="http://schemas.microsoft.com/office/powerpoint/2010/main" xmlns="" val="1352521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latin typeface="Times New Roman" pitchFamily="18" charset="0"/>
                <a:cs typeface="Times New Roman" pitchFamily="18" charset="0"/>
              </a:rPr>
              <a:t>Types of Version Control Systems:</a:t>
            </a:r>
            <a:r>
              <a:rPr lang="en-GB" sz="1800" dirty="0">
                <a:latin typeface="Times New Roman" pitchFamily="18" charset="0"/>
                <a:cs typeface="Times New Roman" pitchFamily="18" charset="0"/>
              </a:rPr>
              <a:t> </a:t>
            </a:r>
          </a:p>
          <a:p>
            <a:pPr fontAlgn="base"/>
            <a:r>
              <a:rPr lang="en-GB" sz="1800" dirty="0">
                <a:latin typeface="Times New Roman" pitchFamily="18" charset="0"/>
                <a:cs typeface="Times New Roman" pitchFamily="18" charset="0"/>
              </a:rPr>
              <a:t>Local Version Control Systems</a:t>
            </a:r>
          </a:p>
          <a:p>
            <a:pPr fontAlgn="base"/>
            <a:r>
              <a:rPr lang="en-GB" sz="1800" dirty="0">
                <a:latin typeface="Times New Roman" pitchFamily="18" charset="0"/>
                <a:cs typeface="Times New Roman" pitchFamily="18" charset="0"/>
              </a:rPr>
              <a:t>Centralized Version Control Systems</a:t>
            </a:r>
          </a:p>
          <a:p>
            <a:pPr fontAlgn="base"/>
            <a:r>
              <a:rPr lang="en-GB" sz="1800" dirty="0">
                <a:latin typeface="Times New Roman" pitchFamily="18" charset="0"/>
                <a:cs typeface="Times New Roman" pitchFamily="18" charset="0"/>
              </a:rPr>
              <a:t>Distributed Version Control Systems</a:t>
            </a:r>
          </a:p>
          <a:p>
            <a:pPr fontAlgn="base">
              <a:buNone/>
            </a:pPr>
            <a:r>
              <a:rPr lang="en-GB" sz="1800" b="1" dirty="0">
                <a:latin typeface="Times New Roman" pitchFamily="18" charset="0"/>
                <a:cs typeface="Times New Roman" pitchFamily="18" charset="0"/>
              </a:rPr>
              <a:t>Local Version Control Systems:</a:t>
            </a:r>
            <a:r>
              <a:rPr lang="en-GB" sz="1800" dirty="0">
                <a:latin typeface="Times New Roman" pitchFamily="18" charset="0"/>
                <a:cs typeface="Times New Roman" pitchFamily="18" charset="0"/>
              </a:rPr>
              <a:t> </a:t>
            </a:r>
          </a:p>
          <a:p>
            <a:pPr fontAlgn="base"/>
            <a:r>
              <a:rPr lang="en-GB" sz="1800" b="1" dirty="0">
                <a:latin typeface="Times New Roman" pitchFamily="18" charset="0"/>
                <a:cs typeface="Times New Roman" pitchFamily="18" charset="0"/>
              </a:rPr>
              <a:t>Local version control system maintains track of files within the local system. </a:t>
            </a:r>
          </a:p>
          <a:p>
            <a:pPr fontAlgn="base"/>
            <a:r>
              <a:rPr lang="en-GB" sz="1800" dirty="0">
                <a:latin typeface="Times New Roman" pitchFamily="18" charset="0"/>
                <a:cs typeface="Times New Roman" pitchFamily="18" charset="0"/>
              </a:rPr>
              <a:t>This approach is very common and simple. This type is also error prone which means the chances of accidentally writing to the wrong file is higher.</a:t>
            </a:r>
          </a:p>
          <a:p>
            <a:pPr fontAlgn="base"/>
            <a:r>
              <a:rPr lang="en-GB" sz="1800" dirty="0">
                <a:latin typeface="Times New Roman" pitchFamily="18" charset="0"/>
                <a:cs typeface="Times New Roman" pitchFamily="18" charset="0"/>
              </a:rPr>
              <a:t>It is one of the simplest forms and has a database that kept all the changes to files under revision control. </a:t>
            </a:r>
          </a:p>
          <a:p>
            <a:pPr fontAlgn="base"/>
            <a:r>
              <a:rPr lang="en-GB" sz="1800" dirty="0">
                <a:latin typeface="Times New Roman" pitchFamily="18" charset="0"/>
                <a:cs typeface="Times New Roman" pitchFamily="18" charset="0"/>
              </a:rPr>
              <a:t>RCS is one of the most common VCS tools. It keeps </a:t>
            </a:r>
            <a:r>
              <a:rPr lang="en-GB" sz="1800" b="1" dirty="0">
                <a:latin typeface="Times New Roman" pitchFamily="18" charset="0"/>
                <a:cs typeface="Times New Roman" pitchFamily="18" charset="0"/>
              </a:rPr>
              <a:t>patch sets </a:t>
            </a:r>
            <a:r>
              <a:rPr lang="en-GB" sz="1800" dirty="0">
                <a:latin typeface="Times New Roman" pitchFamily="18" charset="0"/>
                <a:cs typeface="Times New Roman" pitchFamily="18" charset="0"/>
              </a:rPr>
              <a:t>(differences between files) in a special format on disk. By adding up all the patches it can then re-create what any file looked like at any point in time. </a:t>
            </a:r>
          </a:p>
          <a:p>
            <a:pPr fontAlgn="base">
              <a:buNone/>
            </a:pPr>
            <a:r>
              <a:rPr lang="en-GB" sz="1800" b="1" dirty="0">
                <a:latin typeface="Times New Roman" pitchFamily="18" charset="0"/>
                <a:cs typeface="Times New Roman" pitchFamily="18" charset="0"/>
              </a:rPr>
              <a:t>  </a:t>
            </a:r>
            <a:endParaRPr lang="en-GB"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latin typeface="Times New Roman" pitchFamily="18" charset="0"/>
                <a:cs typeface="Times New Roman" pitchFamily="18" charset="0"/>
              </a:rPr>
              <a:t>Types of Version Control Systems:</a:t>
            </a:r>
            <a:r>
              <a:rPr lang="en-GB" sz="1800" dirty="0">
                <a:latin typeface="Times New Roman" pitchFamily="18" charset="0"/>
                <a:cs typeface="Times New Roman" pitchFamily="18" charset="0"/>
              </a:rPr>
              <a:t> </a:t>
            </a:r>
          </a:p>
          <a:p>
            <a:pPr fontAlgn="base"/>
            <a:r>
              <a:rPr lang="en-GB" sz="1800" dirty="0">
                <a:latin typeface="Times New Roman" pitchFamily="18" charset="0"/>
                <a:cs typeface="Times New Roman" pitchFamily="18" charset="0"/>
              </a:rPr>
              <a:t>Local Version Control Systems</a:t>
            </a:r>
          </a:p>
          <a:p>
            <a:pPr>
              <a:buNone/>
            </a:pPr>
            <a:endParaRPr lang="en-GB"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066800" y="1295400"/>
            <a:ext cx="6194096" cy="39624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Autofit/>
          </a:bodyPr>
          <a:lstStyle/>
          <a:p>
            <a:pPr fontAlgn="base">
              <a:buNone/>
            </a:pPr>
            <a:r>
              <a:rPr lang="en-GB" sz="1700" b="1" dirty="0">
                <a:latin typeface="Times New Roman" pitchFamily="18" charset="0"/>
                <a:cs typeface="Times New Roman" pitchFamily="18" charset="0"/>
              </a:rPr>
              <a:t> Centralized Version Control Systems:</a:t>
            </a:r>
            <a:r>
              <a:rPr lang="en-GB" sz="1700" dirty="0">
                <a:latin typeface="Times New Roman" pitchFamily="18" charset="0"/>
                <a:cs typeface="Times New Roman" pitchFamily="18" charset="0"/>
              </a:rPr>
              <a:t> </a:t>
            </a:r>
          </a:p>
          <a:p>
            <a:pPr fontAlgn="base"/>
            <a:r>
              <a:rPr lang="en-GB" sz="1700" dirty="0">
                <a:latin typeface="Times New Roman" pitchFamily="18" charset="0"/>
                <a:cs typeface="Times New Roman" pitchFamily="18" charset="0"/>
              </a:rPr>
              <a:t>With centralized version control systems, you have a single “central” copy of your project on a server and commit your changes to this central copy. You pull the files that you need, but </a:t>
            </a:r>
            <a:r>
              <a:rPr lang="en-GB" sz="1700" b="1" dirty="0">
                <a:latin typeface="Times New Roman" pitchFamily="18" charset="0"/>
                <a:cs typeface="Times New Roman" pitchFamily="18" charset="0"/>
              </a:rPr>
              <a:t>you never have a full copy of your project locally. </a:t>
            </a:r>
          </a:p>
          <a:p>
            <a:pPr fontAlgn="base"/>
            <a:r>
              <a:rPr lang="en-GB" sz="1700" dirty="0">
                <a:latin typeface="Times New Roman" pitchFamily="18" charset="0"/>
                <a:cs typeface="Times New Roman" pitchFamily="18" charset="0"/>
              </a:rPr>
              <a:t>Centralized version control systems contain just one repository globally and every user need to commit for reflecting one’s changes in the repository. It is possible for others to see your changes by updating. </a:t>
            </a:r>
          </a:p>
          <a:p>
            <a:pPr fontAlgn="base"/>
            <a:r>
              <a:rPr lang="en-GB" sz="1700" dirty="0">
                <a:latin typeface="Times New Roman" pitchFamily="18" charset="0"/>
                <a:cs typeface="Times New Roman" pitchFamily="18" charset="0"/>
              </a:rPr>
              <a:t>Two things are required to make your changes visible to others which are:  </a:t>
            </a:r>
          </a:p>
          <a:p>
            <a:pPr lvl="1" fontAlgn="base"/>
            <a:r>
              <a:rPr lang="en-GB" sz="1700" dirty="0">
                <a:latin typeface="Times New Roman" pitchFamily="18" charset="0"/>
                <a:cs typeface="Times New Roman" pitchFamily="18" charset="0"/>
              </a:rPr>
              <a:t>You commit</a:t>
            </a:r>
          </a:p>
          <a:p>
            <a:pPr lvl="1" fontAlgn="base"/>
            <a:r>
              <a:rPr lang="en-GB" sz="1700" dirty="0">
                <a:latin typeface="Times New Roman" pitchFamily="18" charset="0"/>
                <a:cs typeface="Times New Roman" pitchFamily="18" charset="0"/>
              </a:rPr>
              <a:t>They update</a:t>
            </a:r>
          </a:p>
          <a:p>
            <a:pPr fontAlgn="base"/>
            <a:r>
              <a:rPr lang="en-GB" sz="1700" dirty="0">
                <a:latin typeface="Times New Roman" pitchFamily="18" charset="0"/>
                <a:cs typeface="Times New Roman" pitchFamily="18" charset="0"/>
              </a:rPr>
              <a:t>The </a:t>
            </a:r>
            <a:r>
              <a:rPr lang="en-GB" sz="1700" b="1" dirty="0">
                <a:latin typeface="Times New Roman" pitchFamily="18" charset="0"/>
                <a:cs typeface="Times New Roman" pitchFamily="18" charset="0"/>
              </a:rPr>
              <a:t>benefit</a:t>
            </a:r>
            <a:r>
              <a:rPr lang="en-GB" sz="1700" dirty="0">
                <a:latin typeface="Times New Roman" pitchFamily="18" charset="0"/>
                <a:cs typeface="Times New Roman" pitchFamily="18" charset="0"/>
              </a:rPr>
              <a:t> of CVCS (Centralized Version Control Systems) makes collaboration amongst developers along with providing an insight to a certain extent on what everyone else is doing on the project. It allows administrators to fine-grained control over who can do what. </a:t>
            </a:r>
          </a:p>
          <a:p>
            <a:pPr fontAlgn="base"/>
            <a:r>
              <a:rPr lang="en-GB" sz="1700" dirty="0">
                <a:latin typeface="Times New Roman" pitchFamily="18" charset="0"/>
                <a:cs typeface="Times New Roman" pitchFamily="18" charset="0"/>
              </a:rPr>
              <a:t>It has some </a:t>
            </a:r>
            <a:r>
              <a:rPr lang="en-GB" sz="1700" b="1" dirty="0">
                <a:latin typeface="Times New Roman" pitchFamily="18" charset="0"/>
                <a:cs typeface="Times New Roman" pitchFamily="18" charset="0"/>
              </a:rPr>
              <a:t>downsides</a:t>
            </a:r>
            <a:r>
              <a:rPr lang="en-GB" sz="1700" dirty="0">
                <a:latin typeface="Times New Roman" pitchFamily="18" charset="0"/>
                <a:cs typeface="Times New Roman" pitchFamily="18" charset="0"/>
              </a:rPr>
              <a:t> as well which led to the development of DVS. </a:t>
            </a:r>
          </a:p>
          <a:p>
            <a:pPr lvl="1" fontAlgn="base"/>
            <a:r>
              <a:rPr lang="en-GB" sz="1700" dirty="0">
                <a:latin typeface="Times New Roman" pitchFamily="18" charset="0"/>
                <a:cs typeface="Times New Roman" pitchFamily="18" charset="0"/>
              </a:rPr>
              <a:t>The most obvious is the single point of failure that the centralized repository represents </a:t>
            </a:r>
            <a:r>
              <a:rPr lang="en-GB" sz="1700" b="1" dirty="0">
                <a:latin typeface="Times New Roman" pitchFamily="18" charset="0"/>
                <a:cs typeface="Times New Roman" pitchFamily="18" charset="0"/>
              </a:rPr>
              <a:t>if it goes down</a:t>
            </a:r>
            <a:r>
              <a:rPr lang="en-GB" sz="1700" dirty="0">
                <a:latin typeface="Times New Roman" pitchFamily="18" charset="0"/>
                <a:cs typeface="Times New Roman" pitchFamily="18" charset="0"/>
              </a:rPr>
              <a:t> during that period collaboration and saving versioned changes is not possible. </a:t>
            </a:r>
          </a:p>
          <a:p>
            <a:pPr lvl="1" fontAlgn="base"/>
            <a:r>
              <a:rPr lang="en-GB" sz="1700" dirty="0">
                <a:latin typeface="Times New Roman" pitchFamily="18" charset="0"/>
                <a:cs typeface="Times New Roman" pitchFamily="18" charset="0"/>
              </a:rPr>
              <a:t>What </a:t>
            </a:r>
            <a:r>
              <a:rPr lang="en-GB" sz="1700" b="1" dirty="0">
                <a:latin typeface="Times New Roman" pitchFamily="18" charset="0"/>
                <a:cs typeface="Times New Roman" pitchFamily="18" charset="0"/>
              </a:rPr>
              <a:t>if the hard disk of the central database becomes corrupted</a:t>
            </a:r>
            <a:r>
              <a:rPr lang="en-GB" sz="1700" dirty="0">
                <a:latin typeface="Times New Roman" pitchFamily="18" charset="0"/>
                <a:cs typeface="Times New Roman" pitchFamily="18" charset="0"/>
              </a:rPr>
              <a:t>, and proper backups haven’t been kept? You lose absolutely everything. </a:t>
            </a:r>
          </a:p>
          <a:p>
            <a:pPr lvl="1" fontAlgn="base"/>
            <a:r>
              <a:rPr lang="en-GB" sz="1700" dirty="0">
                <a:latin typeface="Times New Roman" pitchFamily="18" charset="0"/>
                <a:cs typeface="Times New Roman" pitchFamily="18" charset="0"/>
              </a:rPr>
              <a:t>when working in larger teams, the central server and repository can become a bottleneck.</a:t>
            </a:r>
          </a:p>
          <a:p>
            <a:pPr fontAlgn="base"/>
            <a:r>
              <a:rPr lang="en-GB" sz="1700" dirty="0">
                <a:latin typeface="Times New Roman" pitchFamily="18" charset="0"/>
                <a:cs typeface="Times New Roman" pitchFamily="18" charset="0"/>
              </a:rPr>
              <a:t> Examples are </a:t>
            </a:r>
            <a:r>
              <a:rPr lang="en-US" sz="1700" b="1" dirty="0">
                <a:latin typeface="Times New Roman" pitchFamily="18" charset="0"/>
                <a:cs typeface="Times New Roman" pitchFamily="18" charset="0"/>
              </a:rPr>
              <a:t>Subversion (SVN) and Perforce, Tortoise SVN,  Concurrent Version Systems (CVS) </a:t>
            </a:r>
            <a:endParaRPr lang="en-GB" sz="1700" b="1" dirty="0">
              <a:latin typeface="Times New Roman" pitchFamily="18" charset="0"/>
              <a:cs typeface="Times New Roman" pitchFamily="18" charset="0"/>
            </a:endParaRPr>
          </a:p>
          <a:p>
            <a:pPr>
              <a:buNone/>
            </a:pPr>
            <a:r>
              <a:rPr lang="en-GB" sz="17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b="1" dirty="0">
                <a:latin typeface="Times New Roman" pitchFamily="18" charset="0"/>
                <a:cs typeface="Times New Roman" pitchFamily="18" charset="0"/>
              </a:rPr>
              <a:t> </a:t>
            </a:r>
            <a:r>
              <a:rPr lang="en-GB" sz="1800" dirty="0">
                <a:latin typeface="Times New Roman" pitchFamily="18" charset="0"/>
                <a:cs typeface="Times New Roman" pitchFamily="18" charset="0"/>
              </a:rPr>
              <a:t>In centralized source control</a:t>
            </a:r>
            <a:r>
              <a:rPr lang="en-GB" sz="1800" b="1" dirty="0">
                <a:latin typeface="Times New Roman" pitchFamily="18" charset="0"/>
                <a:cs typeface="Times New Roman" pitchFamily="18" charset="0"/>
              </a:rPr>
              <a:t>, there is a server and a client. </a:t>
            </a:r>
            <a:r>
              <a:rPr lang="en-GB" sz="1800" dirty="0">
                <a:latin typeface="Times New Roman" pitchFamily="18" charset="0"/>
                <a:cs typeface="Times New Roman" pitchFamily="18" charset="0"/>
              </a:rPr>
              <a:t>The server is the master repository that contains all of the versions of the code. </a:t>
            </a:r>
          </a:p>
          <a:p>
            <a:pPr fontAlgn="base"/>
            <a:r>
              <a:rPr lang="en-GB" sz="1800" dirty="0">
                <a:latin typeface="Times New Roman" pitchFamily="18" charset="0"/>
                <a:cs typeface="Times New Roman" pitchFamily="18" charset="0"/>
              </a:rPr>
              <a:t>To work on any project, firstly user or client needs to get the code from the master repository or server. So the client communicates with the server and </a:t>
            </a:r>
            <a:r>
              <a:rPr lang="en-GB" sz="1800" b="1" dirty="0">
                <a:latin typeface="Times New Roman" pitchFamily="18" charset="0"/>
                <a:cs typeface="Times New Roman" pitchFamily="18" charset="0"/>
              </a:rPr>
              <a:t>pulls all the code or current version of the code from the server to their local machine. </a:t>
            </a:r>
            <a:r>
              <a:rPr lang="en-GB" sz="1800" dirty="0">
                <a:latin typeface="Times New Roman" pitchFamily="18" charset="0"/>
                <a:cs typeface="Times New Roman" pitchFamily="18" charset="0"/>
              </a:rPr>
              <a:t>In other terms we can say, you need to take an update from the master repository and then you get the local copy of the code in your system. </a:t>
            </a:r>
          </a:p>
          <a:p>
            <a:pPr fontAlgn="base"/>
            <a:r>
              <a:rPr lang="en-GB" sz="1800" dirty="0">
                <a:latin typeface="Times New Roman" pitchFamily="18" charset="0"/>
                <a:cs typeface="Times New Roman" pitchFamily="18" charset="0"/>
              </a:rPr>
              <a:t>So once you get the latest version of the code, you start making your own changes in the code and after that, you simply </a:t>
            </a:r>
            <a:r>
              <a:rPr lang="en-GB" sz="1800" b="1" dirty="0">
                <a:latin typeface="Times New Roman" pitchFamily="18" charset="0"/>
                <a:cs typeface="Times New Roman" pitchFamily="18" charset="0"/>
              </a:rPr>
              <a:t>need to commit those changes straight forward into the master repository.</a:t>
            </a:r>
            <a:r>
              <a:rPr lang="en-GB" sz="1800" dirty="0">
                <a:latin typeface="Times New Roman" pitchFamily="18" charset="0"/>
                <a:cs typeface="Times New Roman" pitchFamily="18" charset="0"/>
              </a:rPr>
              <a:t> Committing a change simply means merging your own code into the master repository or making a new version of the source code. So everything is centralized in this model. </a:t>
            </a:r>
          </a:p>
          <a:p>
            <a:pPr fontAlgn="base"/>
            <a:r>
              <a:rPr lang="en-GB" sz="1800" b="1" dirty="0">
                <a:latin typeface="Times New Roman" pitchFamily="18" charset="0"/>
                <a:cs typeface="Times New Roman" pitchFamily="18" charset="0"/>
              </a:rPr>
              <a:t>There will be just one repository and that will contain all the history or version of the code and different branches of the code. </a:t>
            </a:r>
          </a:p>
          <a:p>
            <a:pPr fontAlgn="base">
              <a:buNone/>
            </a:pPr>
            <a:r>
              <a:rPr lang="en-GB" sz="1800" b="1" dirty="0">
                <a:latin typeface="Times New Roman" pitchFamily="18" charset="0"/>
                <a:cs typeface="Times New Roman" pitchFamily="18" charset="0"/>
              </a:rPr>
              <a:t>Working:</a:t>
            </a:r>
          </a:p>
          <a:p>
            <a:pPr fontAlgn="base"/>
            <a:r>
              <a:rPr lang="en-GB" sz="1800" dirty="0">
                <a:latin typeface="Times New Roman" pitchFamily="18" charset="0"/>
                <a:cs typeface="Times New Roman" pitchFamily="18" charset="0"/>
              </a:rPr>
              <a:t> So the basic workflow involves in the centralized source control is getting the latest version of the code from a central repository that will contain other people’s code as well, making your own changes in the code, and then committing or merging those changes into the central repository. </a:t>
            </a:r>
          </a:p>
        </p:txBody>
      </p:sp>
    </p:spTree>
    <p:extLst>
      <p:ext uri="{BB962C8B-B14F-4D97-AF65-F5344CB8AC3E}">
        <p14:creationId xmlns:p14="http://schemas.microsoft.com/office/powerpoint/2010/main" xmlns="" val="1352521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endParaRPr lang="en-US" sz="2800" b="1" dirty="0">
              <a:solidFill>
                <a:srgbClr val="C00000"/>
              </a:solidFill>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1295400" y="609600"/>
            <a:ext cx="5181600" cy="2830286"/>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1219200" y="3581400"/>
            <a:ext cx="5199713" cy="22860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2000" b="1" dirty="0"/>
              <a:t> </a:t>
            </a:r>
            <a:r>
              <a:rPr lang="en-GB" sz="1600" b="1" dirty="0"/>
              <a:t>Centralized Version Control Systems: </a:t>
            </a:r>
            <a:endParaRPr lang="en-GB" sz="1600" dirty="0"/>
          </a:p>
          <a:p>
            <a:pPr>
              <a:buNone/>
            </a:pPr>
            <a:r>
              <a:rPr lang="en-GB" sz="2000" dirty="0"/>
              <a:t> </a:t>
            </a:r>
          </a:p>
        </p:txBody>
      </p:sp>
      <p:pic>
        <p:nvPicPr>
          <p:cNvPr id="4099" name="Picture 3"/>
          <p:cNvPicPr>
            <a:picLocks noChangeAspect="1" noChangeArrowheads="1"/>
          </p:cNvPicPr>
          <p:nvPr/>
        </p:nvPicPr>
        <p:blipFill>
          <a:blip r:embed="rId2" cstate="print"/>
          <a:srcRect/>
          <a:stretch>
            <a:fillRect/>
          </a:stretch>
        </p:blipFill>
        <p:spPr bwMode="auto">
          <a:xfrm>
            <a:off x="838200" y="1219200"/>
            <a:ext cx="6735019" cy="43434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981200"/>
            <a:ext cx="6629400" cy="1219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800" b="1" dirty="0" err="1">
                <a:solidFill>
                  <a:srgbClr val="FF0000"/>
                </a:solidFill>
              </a:rPr>
              <a:t>DevOps</a:t>
            </a:r>
            <a:endParaRPr lang="en-US" sz="3800" b="1" dirty="0">
              <a:solidFill>
                <a:srgbClr val="FF0000"/>
              </a:solidFill>
            </a:endParaRPr>
          </a:p>
        </p:txBody>
      </p:sp>
    </p:spTree>
    <p:extLst>
      <p:ext uri="{BB962C8B-B14F-4D97-AF65-F5344CB8AC3E}">
        <p14:creationId xmlns:p14="http://schemas.microsoft.com/office/powerpoint/2010/main" xmlns="" val="2292998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a:t>
            </a:r>
            <a:r>
              <a:rPr lang="en-GB" sz="2800" b="1" dirty="0">
                <a:latin typeface="Times New Roman" pitchFamily="18" charset="0"/>
                <a:cs typeface="Times New Roman" pitchFamily="18" charset="0"/>
              </a:rPr>
              <a:t>Distributed Version Control Systems</a:t>
            </a:r>
            <a:endParaRPr lang="en-US" sz="2800" b="1" dirty="0">
              <a:solidFill>
                <a:srgbClr val="C00000"/>
              </a:solidFill>
              <a:latin typeface="Times New Roman" pitchFamily="18" charset="0"/>
              <a:cs typeface="Times New Roman" pitchFamily="18" charset="0"/>
            </a:endParaRPr>
          </a:p>
        </p:txBody>
      </p:sp>
      <p:sp>
        <p:nvSpPr>
          <p:cNvPr id="6" name="Content Placeholder 5"/>
          <p:cNvSpPr>
            <a:spLocks noGrp="1"/>
          </p:cNvSpPr>
          <p:nvPr>
            <p:ph idx="1"/>
          </p:nvPr>
        </p:nvSpPr>
        <p:spPr>
          <a:xfrm>
            <a:off x="0" y="457200"/>
            <a:ext cx="9144000" cy="6400800"/>
          </a:xfrm>
        </p:spPr>
        <p:txBody>
          <a:bodyPr>
            <a:normAutofit/>
          </a:bodyPr>
          <a:lstStyle/>
          <a:p>
            <a:pPr fontAlgn="base"/>
            <a:r>
              <a:rPr lang="en-GB" sz="1800" dirty="0">
                <a:latin typeface="Times New Roman" pitchFamily="18" charset="0"/>
                <a:cs typeface="Times New Roman" pitchFamily="18" charset="0"/>
              </a:rPr>
              <a:t> </a:t>
            </a:r>
            <a:r>
              <a:rPr lang="en-GB" sz="1800" dirty="0"/>
              <a:t>A distributed version control system (DVCS) is a type of version control where the complete codebase — including its full version history — is mirrored on every developer's computer.  </a:t>
            </a:r>
            <a:endParaRPr lang="en-GB" sz="1800" dirty="0">
              <a:latin typeface="Times New Roman" pitchFamily="18" charset="0"/>
              <a:cs typeface="Times New Roman" pitchFamily="18" charset="0"/>
            </a:endParaRPr>
          </a:p>
          <a:p>
            <a:pPr fontAlgn="base"/>
            <a:r>
              <a:rPr lang="en-GB" sz="1800" dirty="0">
                <a:latin typeface="Times New Roman" pitchFamily="18" charset="0"/>
                <a:cs typeface="Times New Roman" pitchFamily="18" charset="0"/>
              </a:rPr>
              <a:t>Distributed version control systems contain multiple repositories. Each user has their own repository and working copy. Just committing your changes will not give others access to your changes. This is because commit will reflect those changes in your local repository and you need to push them in order to make them visible on the central repository. Similarly, When you update, you do not get others’ changes unless you have first pulled those changes into your repository. </a:t>
            </a:r>
          </a:p>
          <a:p>
            <a:pPr fontAlgn="base"/>
            <a:r>
              <a:rPr lang="en-GB" sz="1800" b="1" dirty="0"/>
              <a:t>The clients completely clone the repository including its full history. </a:t>
            </a:r>
            <a:endParaRPr lang="en-GB" sz="1800" b="1" dirty="0">
              <a:latin typeface="Times New Roman" pitchFamily="18" charset="0"/>
              <a:cs typeface="Times New Roman" pitchFamily="18" charset="0"/>
            </a:endParaRPr>
          </a:p>
          <a:p>
            <a:pPr fontAlgn="base"/>
            <a:r>
              <a:rPr lang="en-GB" sz="1800" dirty="0">
                <a:latin typeface="Times New Roman" pitchFamily="18" charset="0"/>
                <a:cs typeface="Times New Roman" pitchFamily="18" charset="0"/>
              </a:rPr>
              <a:t>To make your changes visible to others, 4 things are required:  </a:t>
            </a:r>
          </a:p>
          <a:p>
            <a:pPr lvl="1" fontAlgn="base">
              <a:buFont typeface="+mj-lt"/>
              <a:buAutoNum type="arabicPeriod"/>
            </a:pPr>
            <a:r>
              <a:rPr lang="en-GB" sz="1400" dirty="0">
                <a:latin typeface="Times New Roman" pitchFamily="18" charset="0"/>
                <a:cs typeface="Times New Roman" pitchFamily="18" charset="0"/>
              </a:rPr>
              <a:t>You commit</a:t>
            </a:r>
          </a:p>
          <a:p>
            <a:pPr lvl="1" fontAlgn="base">
              <a:buFont typeface="+mj-lt"/>
              <a:buAutoNum type="arabicPeriod"/>
            </a:pPr>
            <a:r>
              <a:rPr lang="en-GB" sz="1400" dirty="0">
                <a:latin typeface="Times New Roman" pitchFamily="18" charset="0"/>
                <a:cs typeface="Times New Roman" pitchFamily="18" charset="0"/>
              </a:rPr>
              <a:t>You push</a:t>
            </a:r>
          </a:p>
          <a:p>
            <a:pPr lvl="1" fontAlgn="base">
              <a:buFont typeface="+mj-lt"/>
              <a:buAutoNum type="arabicPeriod"/>
            </a:pPr>
            <a:r>
              <a:rPr lang="en-GB" sz="1400" dirty="0">
                <a:latin typeface="Times New Roman" pitchFamily="18" charset="0"/>
                <a:cs typeface="Times New Roman" pitchFamily="18" charset="0"/>
              </a:rPr>
              <a:t>They pull</a:t>
            </a:r>
          </a:p>
          <a:p>
            <a:pPr lvl="1" fontAlgn="base">
              <a:buFont typeface="+mj-lt"/>
              <a:buAutoNum type="arabicPeriod"/>
            </a:pPr>
            <a:r>
              <a:rPr lang="en-GB" sz="1400" dirty="0">
                <a:latin typeface="Times New Roman" pitchFamily="18" charset="0"/>
                <a:cs typeface="Times New Roman" pitchFamily="18" charset="0"/>
              </a:rPr>
              <a:t>They update</a:t>
            </a:r>
          </a:p>
          <a:p>
            <a:pPr fontAlgn="base"/>
            <a:r>
              <a:rPr lang="en-GB" sz="1800" b="1" dirty="0">
                <a:latin typeface="Times New Roman" pitchFamily="18" charset="0"/>
                <a:cs typeface="Times New Roman" pitchFamily="18" charset="0"/>
              </a:rPr>
              <a:t>The most popular distributed version control systems are Git, and Mercurial</a:t>
            </a:r>
            <a:r>
              <a:rPr lang="en-GB" sz="1800" dirty="0">
                <a:latin typeface="Times New Roman" pitchFamily="18" charset="0"/>
                <a:cs typeface="Times New Roman" pitchFamily="18" charset="0"/>
              </a:rPr>
              <a:t>.  </a:t>
            </a:r>
          </a:p>
          <a:p>
            <a:pPr fontAlgn="base"/>
            <a:r>
              <a:rPr lang="en-GB" sz="1800" dirty="0"/>
              <a:t>Git is open source software distributed under the terms of the GNU (General Public License).</a:t>
            </a:r>
          </a:p>
          <a:p>
            <a:pPr fontAlgn="base">
              <a:buNone/>
            </a:pPr>
            <a:r>
              <a:rPr lang="en-GB" sz="1800" b="1" dirty="0">
                <a:latin typeface="Times New Roman" pitchFamily="18" charset="0"/>
                <a:cs typeface="Times New Roman" pitchFamily="18" charset="0"/>
              </a:rPr>
              <a:t>Advantages:</a:t>
            </a:r>
          </a:p>
          <a:p>
            <a:r>
              <a:rPr lang="en-GB" sz="1800" dirty="0"/>
              <a:t>Branching and merging can happen automatically and quickly</a:t>
            </a:r>
          </a:p>
          <a:p>
            <a:r>
              <a:rPr lang="en-GB" sz="1800" dirty="0"/>
              <a:t>Developers have the ability to work offline</a:t>
            </a:r>
          </a:p>
          <a:p>
            <a:r>
              <a:rPr lang="en-GB" sz="1800" dirty="0"/>
              <a:t>Multiple copies of the software eliminate reliance on a single backup</a:t>
            </a:r>
          </a:p>
          <a:p>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a:t>
            </a:r>
            <a:r>
              <a:rPr lang="en-GB" sz="2800" b="1" dirty="0">
                <a:latin typeface="Times New Roman" pitchFamily="18" charset="0"/>
                <a:cs typeface="Times New Roman" pitchFamily="18" charset="0"/>
              </a:rPr>
              <a:t>Distributed Version Control Systems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2000" b="1" dirty="0"/>
              <a:t> </a:t>
            </a:r>
            <a:endParaRPr lang="en-GB" sz="1600" dirty="0"/>
          </a:p>
          <a:p>
            <a:pPr>
              <a:buNone/>
            </a:pPr>
            <a:endParaRPr lang="en-GB" sz="2000" dirty="0"/>
          </a:p>
        </p:txBody>
      </p:sp>
      <p:pic>
        <p:nvPicPr>
          <p:cNvPr id="5" name="Picture 2" descr="dvcs"/>
          <p:cNvPicPr>
            <a:picLocks noChangeAspect="1" noChangeArrowheads="1"/>
          </p:cNvPicPr>
          <p:nvPr/>
        </p:nvPicPr>
        <p:blipFill>
          <a:blip r:embed="rId2" cstate="print"/>
          <a:srcRect/>
          <a:stretch>
            <a:fillRect/>
          </a:stretch>
        </p:blipFill>
        <p:spPr bwMode="auto">
          <a:xfrm>
            <a:off x="533400" y="609600"/>
            <a:ext cx="4419600" cy="3395546"/>
          </a:xfrm>
          <a:prstGeom prst="rect">
            <a:avLst/>
          </a:prstGeom>
          <a:noFill/>
        </p:spPr>
      </p:pic>
      <p:pic>
        <p:nvPicPr>
          <p:cNvPr id="2050" name="Picture 2" descr="CVCS-vs-DVCS"/>
          <p:cNvPicPr>
            <a:picLocks noChangeAspect="1" noChangeArrowheads="1"/>
          </p:cNvPicPr>
          <p:nvPr/>
        </p:nvPicPr>
        <p:blipFill>
          <a:blip r:embed="rId3" cstate="print"/>
          <a:srcRect/>
          <a:stretch>
            <a:fillRect/>
          </a:stretch>
        </p:blipFill>
        <p:spPr bwMode="auto">
          <a:xfrm>
            <a:off x="3505200" y="3914547"/>
            <a:ext cx="5638800" cy="2943453"/>
          </a:xfrm>
          <a:prstGeom prst="rect">
            <a:avLst/>
          </a:prstGeom>
          <a:noFill/>
        </p:spPr>
      </p:pic>
    </p:spTree>
    <p:extLst>
      <p:ext uri="{BB962C8B-B14F-4D97-AF65-F5344CB8AC3E}">
        <p14:creationId xmlns:p14="http://schemas.microsoft.com/office/powerpoint/2010/main" xmlns="" val="1352521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a:t>
            </a:r>
            <a:r>
              <a:rPr lang="en-GB" sz="2800" b="1" dirty="0">
                <a:latin typeface="Times New Roman" pitchFamily="18" charset="0"/>
                <a:cs typeface="Times New Roman" pitchFamily="18" charset="0"/>
              </a:rPr>
              <a:t>Distributed Version Control Systems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lnSpcReduction="10000"/>
          </a:bodyPr>
          <a:lstStyle/>
          <a:p>
            <a:pPr fontAlgn="base"/>
            <a:r>
              <a:rPr lang="en-GB" sz="1800" b="1" dirty="0">
                <a:latin typeface="Times New Roman" pitchFamily="18" charset="0"/>
                <a:cs typeface="Times New Roman" pitchFamily="18" charset="0"/>
              </a:rPr>
              <a:t> </a:t>
            </a:r>
            <a:r>
              <a:rPr lang="en-GB" sz="1800" dirty="0">
                <a:latin typeface="Times New Roman" pitchFamily="18" charset="0"/>
                <a:cs typeface="Times New Roman" pitchFamily="18" charset="0"/>
              </a:rPr>
              <a:t>In distributed version control most of the mechanism or model applies the same as centralized. The only major difference you will find here is</a:t>
            </a:r>
            <a:r>
              <a:rPr lang="en-GB" sz="1800" b="1" dirty="0">
                <a:latin typeface="Times New Roman" pitchFamily="18" charset="0"/>
                <a:cs typeface="Times New Roman" pitchFamily="18" charset="0"/>
              </a:rPr>
              <a:t>, instead of one single repository which is the server, here every single developer or client has their own server and they will have a copy of the entire history or version of the code and all of its branches in their local server or machine. </a:t>
            </a:r>
          </a:p>
          <a:p>
            <a:pPr fontAlgn="base"/>
            <a:r>
              <a:rPr lang="en-GB" sz="1800" dirty="0">
                <a:latin typeface="Times New Roman" pitchFamily="18" charset="0"/>
                <a:cs typeface="Times New Roman" pitchFamily="18" charset="0"/>
              </a:rPr>
              <a:t>Basically, every client or </a:t>
            </a:r>
            <a:r>
              <a:rPr lang="en-GB" sz="1800" b="1" dirty="0">
                <a:latin typeface="Times New Roman" pitchFamily="18" charset="0"/>
                <a:cs typeface="Times New Roman" pitchFamily="18" charset="0"/>
              </a:rPr>
              <a:t>user can work locally and disconnected </a:t>
            </a:r>
            <a:r>
              <a:rPr lang="en-GB" sz="1800" dirty="0">
                <a:latin typeface="Times New Roman" pitchFamily="18" charset="0"/>
                <a:cs typeface="Times New Roman" pitchFamily="18" charset="0"/>
              </a:rPr>
              <a:t>which is more convenient than centralized source control and that’s why it is called distributed. </a:t>
            </a:r>
          </a:p>
          <a:p>
            <a:pPr fontAlgn="base"/>
            <a:r>
              <a:rPr lang="en-GB" sz="1800" dirty="0">
                <a:latin typeface="Times New Roman" pitchFamily="18" charset="0"/>
                <a:cs typeface="Times New Roman" pitchFamily="18" charset="0"/>
              </a:rPr>
              <a:t>You don’t need to rely on the central server, you can clone the entire history or copy of the code to your hard drive. So when you start working on a project, you clone the code from the master repository in your own hard drive, then you get the code from your own repository to make changes and after doing changes, you commit your changes to your local repository and at this point, your local repository will have ‘</a:t>
            </a:r>
            <a:r>
              <a:rPr lang="en-GB" sz="1800" i="1" dirty="0">
                <a:latin typeface="Times New Roman" pitchFamily="18" charset="0"/>
                <a:cs typeface="Times New Roman" pitchFamily="18" charset="0"/>
              </a:rPr>
              <a:t>change sets</a:t>
            </a:r>
            <a:r>
              <a:rPr lang="en-GB" sz="1800" dirty="0">
                <a:latin typeface="Times New Roman" pitchFamily="18" charset="0"/>
                <a:cs typeface="Times New Roman" pitchFamily="18" charset="0"/>
              </a:rPr>
              <a:t>‘ but it is still disconnected with the master repository (master repository will have different ‘</a:t>
            </a:r>
            <a:r>
              <a:rPr lang="en-GB" sz="1800" b="1" i="1" dirty="0">
                <a:latin typeface="Times New Roman" pitchFamily="18" charset="0"/>
                <a:cs typeface="Times New Roman" pitchFamily="18" charset="0"/>
              </a:rPr>
              <a:t>sets of changes</a:t>
            </a:r>
            <a:r>
              <a:rPr lang="en-GB" sz="1800" dirty="0">
                <a:latin typeface="Times New Roman" pitchFamily="18" charset="0"/>
                <a:cs typeface="Times New Roman" pitchFamily="18" charset="0"/>
              </a:rPr>
              <a:t>‘ from each and every individual developer’s repository), so to communicate with it, you issue a request to the master repository and push your local repository code to the master repository. Getting the new change from a repository is called “</a:t>
            </a:r>
            <a:r>
              <a:rPr lang="en-GB" sz="1800" b="1" dirty="0">
                <a:latin typeface="Times New Roman" pitchFamily="18" charset="0"/>
                <a:cs typeface="Times New Roman" pitchFamily="18" charset="0"/>
              </a:rPr>
              <a:t>pulling</a:t>
            </a:r>
            <a:r>
              <a:rPr lang="en-GB" sz="1800" dirty="0">
                <a:latin typeface="Times New Roman" pitchFamily="18" charset="0"/>
                <a:cs typeface="Times New Roman" pitchFamily="18" charset="0"/>
              </a:rPr>
              <a:t>” and merging your local repository’s ‘set of changes’ is called “</a:t>
            </a:r>
            <a:r>
              <a:rPr lang="en-GB" sz="1800" b="1" dirty="0">
                <a:latin typeface="Times New Roman" pitchFamily="18" charset="0"/>
                <a:cs typeface="Times New Roman" pitchFamily="18" charset="0"/>
              </a:rPr>
              <a:t>pushing</a:t>
            </a:r>
            <a:r>
              <a:rPr lang="en-GB" sz="1800" dirty="0">
                <a:latin typeface="Times New Roman" pitchFamily="18" charset="0"/>
                <a:cs typeface="Times New Roman" pitchFamily="18" charset="0"/>
              </a:rPr>
              <a:t>“. </a:t>
            </a:r>
          </a:p>
          <a:p>
            <a:pPr fontAlgn="base"/>
            <a:r>
              <a:rPr lang="en-GB" sz="1800" dirty="0">
                <a:latin typeface="Times New Roman" pitchFamily="18" charset="0"/>
                <a:cs typeface="Times New Roman" pitchFamily="18" charset="0"/>
              </a:rPr>
              <a:t>It doesn’t follow the way of communicating or merging the code straight forward to the master repository after making changes. </a:t>
            </a:r>
          </a:p>
          <a:p>
            <a:pPr fontAlgn="base"/>
            <a:r>
              <a:rPr lang="en-GB" sz="1800" b="1" dirty="0">
                <a:latin typeface="Times New Roman" pitchFamily="18" charset="0"/>
                <a:cs typeface="Times New Roman" pitchFamily="18" charset="0"/>
              </a:rPr>
              <a:t>Firstly you commit all the changes in your own server or repository and then the ‘set of changes’ will merge to the master repository. </a:t>
            </a: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a:t>
            </a:r>
            <a:r>
              <a:rPr lang="en-GB" sz="2800" b="1" dirty="0">
                <a:latin typeface="Times New Roman" pitchFamily="18" charset="0"/>
                <a:cs typeface="Times New Roman" pitchFamily="18" charset="0"/>
              </a:rPr>
              <a:t>Distributed Version Control Systems</a:t>
            </a:r>
            <a:endParaRPr lang="en-US" sz="2800" b="1" dirty="0">
              <a:solidFill>
                <a:srgbClr val="C00000"/>
              </a:solidFill>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1143000" y="838200"/>
            <a:ext cx="6279917" cy="41148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r>
              <a:rPr lang="en-IN" sz="2800" b="1" dirty="0" err="1">
                <a:solidFill>
                  <a:srgbClr val="FF0000"/>
                </a:solidFill>
                <a:latin typeface="Cambria-Bold"/>
              </a:rPr>
              <a:t>vs</a:t>
            </a:r>
            <a:r>
              <a:rPr lang="en-IN" sz="2800" b="1" dirty="0">
                <a:solidFill>
                  <a:srgbClr val="FF0000"/>
                </a:solidFill>
                <a:latin typeface="Cambria-Bold"/>
              </a:rPr>
              <a:t> distributed </a:t>
            </a:r>
            <a:r>
              <a:rPr lang="en-IN" sz="2800" b="1" dirty="0" err="1">
                <a:solidFill>
                  <a:srgbClr val="FF0000"/>
                </a:solidFill>
                <a:latin typeface="Cambria-Bold"/>
              </a:rPr>
              <a:t>vcs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b="1" dirty="0">
                <a:latin typeface="Times New Roman" pitchFamily="18" charset="0"/>
                <a:cs typeface="Times New Roman" pitchFamily="18" charset="0"/>
              </a:rPr>
              <a:t> Centralized version control is easier to learn than distributed</a:t>
            </a:r>
            <a:r>
              <a:rPr lang="en-GB" sz="1800" dirty="0">
                <a:latin typeface="Times New Roman" pitchFamily="18" charset="0"/>
                <a:cs typeface="Times New Roman" pitchFamily="18" charset="0"/>
              </a:rPr>
              <a:t>. If you are a beginner you’ll have to remember all the commands for all the operations in DVCS and working on DVCS might be confusing initially. </a:t>
            </a:r>
            <a:r>
              <a:rPr lang="en-GB" sz="1800" b="1" dirty="0">
                <a:latin typeface="Times New Roman" pitchFamily="18" charset="0"/>
                <a:cs typeface="Times New Roman" pitchFamily="18" charset="0"/>
              </a:rPr>
              <a:t>CVCS is easy to learn and easy to set up</a:t>
            </a:r>
            <a:r>
              <a:rPr lang="en-GB" sz="1800" dirty="0">
                <a:latin typeface="Times New Roman" pitchFamily="18" charset="0"/>
                <a:cs typeface="Times New Roman" pitchFamily="18" charset="0"/>
              </a:rPr>
              <a:t>.</a:t>
            </a:r>
          </a:p>
          <a:p>
            <a:pPr fontAlgn="base"/>
            <a:r>
              <a:rPr lang="en-GB" sz="1800" b="1" dirty="0">
                <a:latin typeface="Times New Roman" pitchFamily="18" charset="0"/>
                <a:cs typeface="Times New Roman" pitchFamily="18" charset="0"/>
              </a:rPr>
              <a:t>DVCS </a:t>
            </a:r>
            <a:r>
              <a:rPr lang="en-GB" sz="1800" dirty="0">
                <a:latin typeface="Times New Roman" pitchFamily="18" charset="0"/>
                <a:cs typeface="Times New Roman" pitchFamily="18" charset="0"/>
              </a:rPr>
              <a:t>has the biggest advantage in that </a:t>
            </a:r>
            <a:r>
              <a:rPr lang="en-GB" sz="1800" b="1" dirty="0">
                <a:latin typeface="Times New Roman" pitchFamily="18" charset="0"/>
                <a:cs typeface="Times New Roman" pitchFamily="18" charset="0"/>
              </a:rPr>
              <a:t>it allows you to work offline and gives flexibility</a:t>
            </a:r>
            <a:r>
              <a:rPr lang="en-GB" sz="1800" dirty="0">
                <a:latin typeface="Times New Roman" pitchFamily="18" charset="0"/>
                <a:cs typeface="Times New Roman" pitchFamily="18" charset="0"/>
              </a:rPr>
              <a:t>. You have the entire history of the code in your own hard drive, so all the changes you will be making in your own server or to your own repository which doesn’t require an internet connection, but this is not in the case of CVCS.</a:t>
            </a:r>
          </a:p>
          <a:p>
            <a:pPr fontAlgn="base"/>
            <a:r>
              <a:rPr lang="en-GB" sz="1800" b="1" dirty="0">
                <a:latin typeface="Times New Roman" pitchFamily="18" charset="0"/>
                <a:cs typeface="Times New Roman" pitchFamily="18" charset="0"/>
              </a:rPr>
              <a:t>DVCS is faster than CVCS </a:t>
            </a:r>
            <a:r>
              <a:rPr lang="en-GB" sz="1800" dirty="0">
                <a:latin typeface="Times New Roman" pitchFamily="18" charset="0"/>
                <a:cs typeface="Times New Roman" pitchFamily="18" charset="0"/>
              </a:rPr>
              <a:t>because you don’t need to communicate with the remote server for each and every command. </a:t>
            </a:r>
            <a:r>
              <a:rPr lang="en-GB" sz="1800" b="1" dirty="0">
                <a:latin typeface="Times New Roman" pitchFamily="18" charset="0"/>
                <a:cs typeface="Times New Roman" pitchFamily="18" charset="0"/>
              </a:rPr>
              <a:t>You do everything locally which gives you the benefit to work faster than CVCS.</a:t>
            </a:r>
          </a:p>
          <a:p>
            <a:pPr fontAlgn="base"/>
            <a:r>
              <a:rPr lang="en-GB" sz="1800" b="1" dirty="0">
                <a:latin typeface="Times New Roman" pitchFamily="18" charset="0"/>
                <a:cs typeface="Times New Roman" pitchFamily="18" charset="0"/>
              </a:rPr>
              <a:t>Working on branches is easy in DVCS. </a:t>
            </a:r>
            <a:r>
              <a:rPr lang="en-GB" sz="1800" dirty="0">
                <a:latin typeface="Times New Roman" pitchFamily="18" charset="0"/>
                <a:cs typeface="Times New Roman" pitchFamily="18" charset="0"/>
              </a:rPr>
              <a:t>Every developer has an entire history of the code in DVCS, so developers can share their changes before merging all the ‘sets of changes to the remote server. In CVCS it’s difficult and time-consuming to work on branches because it requires to communicate with the server directly.</a:t>
            </a:r>
          </a:p>
          <a:p>
            <a:pPr fontAlgn="base"/>
            <a:r>
              <a:rPr lang="en-GB" sz="1800" dirty="0">
                <a:latin typeface="Times New Roman" pitchFamily="18" charset="0"/>
                <a:cs typeface="Times New Roman" pitchFamily="18" charset="0"/>
              </a:rPr>
              <a:t>If the project has a long history or the project contain large binary files, in that case</a:t>
            </a:r>
            <a:r>
              <a:rPr lang="en-GB" sz="1800" b="1" dirty="0">
                <a:latin typeface="Times New Roman" pitchFamily="18" charset="0"/>
                <a:cs typeface="Times New Roman" pitchFamily="18" charset="0"/>
              </a:rPr>
              <a:t>, downloading the entire project in DVCS can take more time and space than usual</a:t>
            </a:r>
            <a:r>
              <a:rPr lang="en-GB" sz="1800" dirty="0">
                <a:latin typeface="Times New Roman" pitchFamily="18" charset="0"/>
                <a:cs typeface="Times New Roman" pitchFamily="18" charset="0"/>
              </a:rPr>
              <a:t>, whereas in CVCS you just need to get few lines of code because you don’t need to save the entire history or complete project in your own server so there is no requirement for additional space.</a:t>
            </a:r>
          </a:p>
          <a:p>
            <a:pPr fontAlgn="base">
              <a:buNone/>
            </a:pP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r>
              <a:rPr lang="en-IN" sz="2800" b="1" dirty="0" err="1">
                <a:solidFill>
                  <a:srgbClr val="FF0000"/>
                </a:solidFill>
                <a:latin typeface="Cambria-Bold"/>
              </a:rPr>
              <a:t>vs</a:t>
            </a:r>
            <a:r>
              <a:rPr lang="en-IN" sz="2800" b="1" dirty="0">
                <a:solidFill>
                  <a:srgbClr val="FF0000"/>
                </a:solidFill>
                <a:latin typeface="Cambria-Bold"/>
              </a:rPr>
              <a:t> distributed </a:t>
            </a:r>
            <a:r>
              <a:rPr lang="en-IN" sz="2800" b="1" dirty="0" err="1">
                <a:solidFill>
                  <a:srgbClr val="FF0000"/>
                </a:solidFill>
                <a:latin typeface="Cambria-Bold"/>
              </a:rPr>
              <a:t>vcs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b="1" dirty="0">
                <a:latin typeface="Times New Roman" pitchFamily="18" charset="0"/>
                <a:cs typeface="Times New Roman" pitchFamily="18" charset="0"/>
              </a:rPr>
              <a:t>If the main server goes down or it crashes in DVCS, you can still get the backup </a:t>
            </a:r>
            <a:r>
              <a:rPr lang="en-GB" sz="1800" dirty="0">
                <a:latin typeface="Times New Roman" pitchFamily="18" charset="0"/>
                <a:cs typeface="Times New Roman" pitchFamily="18" charset="0"/>
              </a:rPr>
              <a:t>or entire history of the code from your local repository or server where the full revision of the code is already saved. This is not in the case of CVCS, there is just a single remote server that has entire code history.</a:t>
            </a:r>
          </a:p>
          <a:p>
            <a:pPr fontAlgn="base"/>
            <a:r>
              <a:rPr lang="en-GB" sz="1800" b="1" dirty="0">
                <a:latin typeface="Times New Roman" pitchFamily="18" charset="0"/>
                <a:cs typeface="Times New Roman" pitchFamily="18" charset="0"/>
              </a:rPr>
              <a:t>Merge conflicts with other developer’s code are less in DVCS</a:t>
            </a:r>
            <a:r>
              <a:rPr lang="en-GB" sz="1800" dirty="0">
                <a:latin typeface="Times New Roman" pitchFamily="18" charset="0"/>
                <a:cs typeface="Times New Roman" pitchFamily="18" charset="0"/>
              </a:rPr>
              <a:t>. Because every developer work on their own piece of code. </a:t>
            </a:r>
            <a:r>
              <a:rPr lang="en-GB" sz="1800" b="1" dirty="0">
                <a:latin typeface="Times New Roman" pitchFamily="18" charset="0"/>
                <a:cs typeface="Times New Roman" pitchFamily="18" charset="0"/>
              </a:rPr>
              <a:t>Merge conflicts are more in CVCS </a:t>
            </a:r>
            <a:r>
              <a:rPr lang="en-GB" sz="1800" dirty="0">
                <a:latin typeface="Times New Roman" pitchFamily="18" charset="0"/>
                <a:cs typeface="Times New Roman" pitchFamily="18" charset="0"/>
              </a:rPr>
              <a:t>in comparison to DVCS.</a:t>
            </a:r>
          </a:p>
          <a:p>
            <a:pPr fontAlgn="base"/>
            <a:r>
              <a:rPr lang="en-GB" sz="1800" b="1" dirty="0">
                <a:latin typeface="Times New Roman" pitchFamily="18" charset="0"/>
                <a:cs typeface="Times New Roman" pitchFamily="18" charset="0"/>
              </a:rPr>
              <a:t>In DVCS, sometimes developers take the advantage of having the entire history of the code and they may work for too long in isolation</a:t>
            </a:r>
            <a:r>
              <a:rPr lang="en-GB" sz="1800" dirty="0">
                <a:latin typeface="Times New Roman" pitchFamily="18" charset="0"/>
                <a:cs typeface="Times New Roman" pitchFamily="18" charset="0"/>
              </a:rPr>
              <a:t> which is not a good thing. This is not in the case of CVCS.</a:t>
            </a:r>
          </a:p>
          <a:p>
            <a:pPr fontAlgn="base">
              <a:buNone/>
            </a:pP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r>
              <a:rPr lang="en-IN" sz="2800" b="1" dirty="0" err="1">
                <a:solidFill>
                  <a:srgbClr val="FF0000"/>
                </a:solidFill>
                <a:latin typeface="Cambria-Bold"/>
              </a:rPr>
              <a:t>vs</a:t>
            </a:r>
            <a:r>
              <a:rPr lang="en-IN" sz="2800" b="1" dirty="0">
                <a:solidFill>
                  <a:srgbClr val="FF0000"/>
                </a:solidFill>
                <a:latin typeface="Cambria-Bold"/>
              </a:rPr>
              <a:t> distributed </a:t>
            </a:r>
            <a:r>
              <a:rPr lang="en-IN" sz="2800" b="1" dirty="0" err="1">
                <a:solidFill>
                  <a:srgbClr val="FF0000"/>
                </a:solidFill>
                <a:latin typeface="Cambria-Bold"/>
              </a:rPr>
              <a:t>vcs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p:txBody>
          <a:bodyPr/>
          <a:lstStyle/>
          <a:p>
            <a:r>
              <a:rPr lang="en-IN" dirty="0"/>
              <a:t>  </a:t>
            </a:r>
            <a:endParaRPr lang="en-US" dirty="0"/>
          </a:p>
        </p:txBody>
      </p:sp>
      <p:graphicFrame>
        <p:nvGraphicFramePr>
          <p:cNvPr id="5" name="Table 4"/>
          <p:cNvGraphicFramePr>
            <a:graphicFrameLocks noGrp="1"/>
          </p:cNvGraphicFramePr>
          <p:nvPr/>
        </p:nvGraphicFramePr>
        <p:xfrm>
          <a:off x="533400" y="914400"/>
          <a:ext cx="8305800" cy="545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xmlns="" val="20000"/>
                    </a:ext>
                  </a:extLst>
                </a:gridCol>
                <a:gridCol w="3733800">
                  <a:extLst>
                    <a:ext uri="{9D8B030D-6E8A-4147-A177-3AD203B41FA5}">
                      <a16:colId xmlns:a16="http://schemas.microsoft.com/office/drawing/2014/main" xmlns="" val="20001"/>
                    </a:ext>
                  </a:extLst>
                </a:gridCol>
                <a:gridCol w="3962400">
                  <a:extLst>
                    <a:ext uri="{9D8B030D-6E8A-4147-A177-3AD203B41FA5}">
                      <a16:colId xmlns:a16="http://schemas.microsoft.com/office/drawing/2014/main" xmlns="" val="20002"/>
                    </a:ext>
                  </a:extLst>
                </a:gridCol>
              </a:tblGrid>
              <a:tr h="266700">
                <a:tc>
                  <a:txBody>
                    <a:bodyPr/>
                    <a:lstStyle/>
                    <a:p>
                      <a:pPr algn="ctr"/>
                      <a:r>
                        <a:rPr lang="en-IN" dirty="0"/>
                        <a:t>  Sl. No.</a:t>
                      </a:r>
                      <a:endParaRPr lang="en-US" dirty="0"/>
                    </a:p>
                  </a:txBody>
                  <a:tcPr/>
                </a:tc>
                <a:tc>
                  <a:txBody>
                    <a:bodyPr/>
                    <a:lstStyle/>
                    <a:p>
                      <a:r>
                        <a:rPr lang="en-IN" dirty="0"/>
                        <a:t>Centralized</a:t>
                      </a:r>
                      <a:r>
                        <a:rPr lang="en-IN" baseline="0" dirty="0"/>
                        <a:t> VCS</a:t>
                      </a:r>
                      <a:endParaRPr lang="en-US" dirty="0"/>
                    </a:p>
                  </a:txBody>
                  <a:tcPr/>
                </a:tc>
                <a:tc>
                  <a:txBody>
                    <a:bodyPr/>
                    <a:lstStyle/>
                    <a:p>
                      <a:r>
                        <a:rPr lang="en-IN" dirty="0"/>
                        <a:t>Distributed VCS</a:t>
                      </a:r>
                      <a:endParaRPr lang="en-US" dirty="0"/>
                    </a:p>
                  </a:txBody>
                  <a:tcPr/>
                </a:tc>
                <a:extLst>
                  <a:ext uri="{0D108BD9-81ED-4DB2-BD59-A6C34878D82A}">
                    <a16:rowId xmlns:a16="http://schemas.microsoft.com/office/drawing/2014/main" xmlns="" val="10000"/>
                  </a:ext>
                </a:extLst>
              </a:tr>
              <a:tr h="393700">
                <a:tc>
                  <a:txBody>
                    <a:bodyPr/>
                    <a:lstStyle/>
                    <a:p>
                      <a:pPr algn="ctr"/>
                      <a:r>
                        <a:rPr lang="en-IN" dirty="0"/>
                        <a:t>1</a:t>
                      </a:r>
                      <a:endParaRPr lang="en-US" dirty="0"/>
                    </a:p>
                  </a:txBody>
                  <a:tcPr/>
                </a:tc>
                <a:tc>
                  <a:txBody>
                    <a:bodyPr/>
                    <a:lstStyle/>
                    <a:p>
                      <a:r>
                        <a:rPr lang="en-IN" dirty="0"/>
                        <a:t>Centralized VCS </a:t>
                      </a:r>
                      <a:r>
                        <a:rPr lang="en-IN" baseline="0" dirty="0"/>
                        <a:t> is the simplest form of version control  in which the central repository of the server  provides the latest code to the clients.</a:t>
                      </a:r>
                      <a:endParaRPr lang="en-US" dirty="0"/>
                    </a:p>
                  </a:txBody>
                  <a:tcPr/>
                </a:tc>
                <a:tc>
                  <a:txBody>
                    <a:bodyPr/>
                    <a:lstStyle/>
                    <a:p>
                      <a:r>
                        <a:rPr lang="en-IN" dirty="0"/>
                        <a:t>Distributed </a:t>
                      </a:r>
                      <a:r>
                        <a:rPr lang="en-IN" dirty="0" err="1"/>
                        <a:t>vcs</a:t>
                      </a:r>
                      <a:r>
                        <a:rPr lang="en-IN" baseline="0" dirty="0"/>
                        <a:t> is a form of </a:t>
                      </a:r>
                      <a:r>
                        <a:rPr lang="en-IN" baseline="0" dirty="0" err="1"/>
                        <a:t>vcs</a:t>
                      </a:r>
                      <a:r>
                        <a:rPr lang="en-IN" baseline="0" dirty="0"/>
                        <a:t>  where the complete codebase (including the history) is mirrored on every developer’s computer.</a:t>
                      </a:r>
                      <a:endParaRPr lang="en-US" dirty="0"/>
                    </a:p>
                  </a:txBody>
                  <a:tcPr/>
                </a:tc>
                <a:extLst>
                  <a:ext uri="{0D108BD9-81ED-4DB2-BD59-A6C34878D82A}">
                    <a16:rowId xmlns:a16="http://schemas.microsoft.com/office/drawing/2014/main" xmlns="" val="10001"/>
                  </a:ext>
                </a:extLst>
              </a:tr>
              <a:tr h="393700">
                <a:tc>
                  <a:txBody>
                    <a:bodyPr/>
                    <a:lstStyle/>
                    <a:p>
                      <a:pPr algn="ctr"/>
                      <a:r>
                        <a:rPr lang="en-IN" dirty="0"/>
                        <a:t>2</a:t>
                      </a:r>
                      <a:endParaRPr lang="en-US" dirty="0"/>
                    </a:p>
                  </a:txBody>
                  <a:tcPr/>
                </a:tc>
                <a:tc>
                  <a:txBody>
                    <a:bodyPr/>
                    <a:lstStyle/>
                    <a:p>
                      <a:r>
                        <a:rPr lang="en-IN" dirty="0"/>
                        <a:t>There</a:t>
                      </a:r>
                      <a:r>
                        <a:rPr lang="en-IN" baseline="0" dirty="0"/>
                        <a:t> are no local repositories</a:t>
                      </a:r>
                      <a:endParaRPr lang="en-US" dirty="0"/>
                    </a:p>
                  </a:txBody>
                  <a:tcPr/>
                </a:tc>
                <a:tc>
                  <a:txBody>
                    <a:bodyPr/>
                    <a:lstStyle/>
                    <a:p>
                      <a:r>
                        <a:rPr lang="en-IN" dirty="0"/>
                        <a:t>There are local</a:t>
                      </a:r>
                      <a:r>
                        <a:rPr lang="en-IN" baseline="0" dirty="0"/>
                        <a:t> repositories</a:t>
                      </a:r>
                      <a:endParaRPr lang="en-US" dirty="0"/>
                    </a:p>
                  </a:txBody>
                  <a:tcPr/>
                </a:tc>
                <a:extLst>
                  <a:ext uri="{0D108BD9-81ED-4DB2-BD59-A6C34878D82A}">
                    <a16:rowId xmlns:a16="http://schemas.microsoft.com/office/drawing/2014/main" xmlns="" val="10002"/>
                  </a:ext>
                </a:extLst>
              </a:tr>
              <a:tr h="393700">
                <a:tc>
                  <a:txBody>
                    <a:bodyPr/>
                    <a:lstStyle/>
                    <a:p>
                      <a:pPr algn="ctr"/>
                      <a:r>
                        <a:rPr lang="en-IN" dirty="0"/>
                        <a:t>3</a:t>
                      </a:r>
                      <a:endParaRPr lang="en-US" dirty="0"/>
                    </a:p>
                  </a:txBody>
                  <a:tcPr/>
                </a:tc>
                <a:tc>
                  <a:txBody>
                    <a:bodyPr/>
                    <a:lstStyle/>
                    <a:p>
                      <a:r>
                        <a:rPr lang="en-IN" dirty="0"/>
                        <a:t>Works comparatively slower</a:t>
                      </a:r>
                      <a:endParaRPr lang="en-US" dirty="0"/>
                    </a:p>
                  </a:txBody>
                  <a:tcPr/>
                </a:tc>
                <a:tc>
                  <a:txBody>
                    <a:bodyPr/>
                    <a:lstStyle/>
                    <a:p>
                      <a:r>
                        <a:rPr lang="en-IN" dirty="0"/>
                        <a:t>Works faster</a:t>
                      </a:r>
                      <a:endParaRPr lang="en-US" dirty="0"/>
                    </a:p>
                  </a:txBody>
                  <a:tcPr/>
                </a:tc>
                <a:extLst>
                  <a:ext uri="{0D108BD9-81ED-4DB2-BD59-A6C34878D82A}">
                    <a16:rowId xmlns:a16="http://schemas.microsoft.com/office/drawing/2014/main" xmlns="" val="10003"/>
                  </a:ext>
                </a:extLst>
              </a:tr>
              <a:tr h="393700">
                <a:tc>
                  <a:txBody>
                    <a:bodyPr/>
                    <a:lstStyle/>
                    <a:p>
                      <a:pPr algn="ctr"/>
                      <a:r>
                        <a:rPr lang="en-IN" dirty="0"/>
                        <a:t>4</a:t>
                      </a:r>
                      <a:endParaRPr lang="en-US" dirty="0"/>
                    </a:p>
                  </a:txBody>
                  <a:tcPr/>
                </a:tc>
                <a:tc>
                  <a:txBody>
                    <a:bodyPr/>
                    <a:lstStyle/>
                    <a:p>
                      <a:r>
                        <a:rPr lang="en-IN" dirty="0"/>
                        <a:t>Always require</a:t>
                      </a:r>
                      <a:r>
                        <a:rPr lang="en-IN" baseline="0" dirty="0"/>
                        <a:t> internet connectivity</a:t>
                      </a:r>
                      <a:endParaRPr lang="en-US" dirty="0"/>
                    </a:p>
                  </a:txBody>
                  <a:tcPr/>
                </a:tc>
                <a:tc>
                  <a:txBody>
                    <a:bodyPr/>
                    <a:lstStyle/>
                    <a:p>
                      <a:r>
                        <a:rPr lang="en-IN" dirty="0"/>
                        <a:t>Developers can work with a local repository</a:t>
                      </a:r>
                      <a:r>
                        <a:rPr lang="en-IN" baseline="0" dirty="0"/>
                        <a:t> without an internet connection</a:t>
                      </a:r>
                      <a:endParaRPr lang="en-US" dirty="0"/>
                    </a:p>
                  </a:txBody>
                  <a:tcPr/>
                </a:tc>
                <a:extLst>
                  <a:ext uri="{0D108BD9-81ED-4DB2-BD59-A6C34878D82A}">
                    <a16:rowId xmlns:a16="http://schemas.microsoft.com/office/drawing/2014/main" xmlns="" val="10004"/>
                  </a:ext>
                </a:extLst>
              </a:tr>
              <a:tr h="393700">
                <a:tc>
                  <a:txBody>
                    <a:bodyPr/>
                    <a:lstStyle/>
                    <a:p>
                      <a:pPr algn="ctr"/>
                      <a:r>
                        <a:rPr lang="en-IN" dirty="0"/>
                        <a:t>5</a:t>
                      </a:r>
                      <a:endParaRPr lang="en-US" dirty="0"/>
                    </a:p>
                  </a:txBody>
                  <a:tcPr/>
                </a:tc>
                <a:tc>
                  <a:txBody>
                    <a:bodyPr/>
                    <a:lstStyle/>
                    <a:p>
                      <a:r>
                        <a:rPr lang="en-IN" dirty="0"/>
                        <a:t>Considers</a:t>
                      </a:r>
                      <a:r>
                        <a:rPr lang="en-IN" baseline="0" dirty="0"/>
                        <a:t> the entire columns for compression.</a:t>
                      </a:r>
                      <a:endParaRPr lang="en-US" dirty="0"/>
                    </a:p>
                  </a:txBody>
                  <a:tcPr/>
                </a:tc>
                <a:tc>
                  <a:txBody>
                    <a:bodyPr/>
                    <a:lstStyle/>
                    <a:p>
                      <a:r>
                        <a:rPr lang="en-IN" dirty="0"/>
                        <a:t>Considers</a:t>
                      </a:r>
                      <a:r>
                        <a:rPr lang="en-IN" baseline="0" dirty="0"/>
                        <a:t> columns as well as partial columns.</a:t>
                      </a:r>
                      <a:endParaRPr lang="en-US" dirty="0"/>
                    </a:p>
                  </a:txBody>
                  <a:tcPr/>
                </a:tc>
                <a:extLst>
                  <a:ext uri="{0D108BD9-81ED-4DB2-BD59-A6C34878D82A}">
                    <a16:rowId xmlns:a16="http://schemas.microsoft.com/office/drawing/2014/main" xmlns="" val="10005"/>
                  </a:ext>
                </a:extLst>
              </a:tr>
              <a:tr h="393700">
                <a:tc>
                  <a:txBody>
                    <a:bodyPr/>
                    <a:lstStyle/>
                    <a:p>
                      <a:pPr algn="ctr"/>
                      <a:r>
                        <a:rPr lang="en-IN" dirty="0"/>
                        <a:t>6</a:t>
                      </a:r>
                      <a:endParaRPr lang="en-US" dirty="0"/>
                    </a:p>
                  </a:txBody>
                  <a:tcPr/>
                </a:tc>
                <a:tc>
                  <a:txBody>
                    <a:bodyPr/>
                    <a:lstStyle/>
                    <a:p>
                      <a:r>
                        <a:rPr lang="en-IN" dirty="0"/>
                        <a:t>Focuses</a:t>
                      </a:r>
                      <a:r>
                        <a:rPr lang="en-IN" baseline="0" dirty="0"/>
                        <a:t> on synchronizing, tracking and backing up files</a:t>
                      </a:r>
                      <a:endParaRPr lang="en-US" dirty="0"/>
                    </a:p>
                  </a:txBody>
                  <a:tcPr/>
                </a:tc>
                <a:tc>
                  <a:txBody>
                    <a:bodyPr/>
                    <a:lstStyle/>
                    <a:p>
                      <a:r>
                        <a:rPr lang="en-IN" dirty="0"/>
                        <a:t>Focuses</a:t>
                      </a:r>
                      <a:r>
                        <a:rPr lang="en-IN" baseline="0" dirty="0"/>
                        <a:t> on sharing changes</a:t>
                      </a:r>
                    </a:p>
                    <a:p>
                      <a:endParaRPr lang="en-US" dirty="0"/>
                    </a:p>
                  </a:txBody>
                  <a:tcPr/>
                </a:tc>
                <a:extLst>
                  <a:ext uri="{0D108BD9-81ED-4DB2-BD59-A6C34878D82A}">
                    <a16:rowId xmlns:a16="http://schemas.microsoft.com/office/drawing/2014/main" xmlns="" val="10006"/>
                  </a:ext>
                </a:extLst>
              </a:tr>
              <a:tr h="393700">
                <a:tc>
                  <a:txBody>
                    <a:bodyPr/>
                    <a:lstStyle/>
                    <a:p>
                      <a:pPr algn="ctr"/>
                      <a:r>
                        <a:rPr lang="en-IN" dirty="0"/>
                        <a:t>7</a:t>
                      </a:r>
                      <a:endParaRPr lang="en-US" dirty="0"/>
                    </a:p>
                  </a:txBody>
                  <a:tcPr/>
                </a:tc>
                <a:tc>
                  <a:txBody>
                    <a:bodyPr/>
                    <a:lstStyle/>
                    <a:p>
                      <a:r>
                        <a:rPr lang="en-IN" dirty="0"/>
                        <a:t>A failure in</a:t>
                      </a:r>
                      <a:r>
                        <a:rPr lang="en-IN" baseline="0" dirty="0"/>
                        <a:t> the central server terminates all the versions</a:t>
                      </a:r>
                      <a:endParaRPr lang="en-US" dirty="0"/>
                    </a:p>
                  </a:txBody>
                  <a:tcPr/>
                </a:tc>
                <a:tc>
                  <a:txBody>
                    <a:bodyPr/>
                    <a:lstStyle/>
                    <a:p>
                      <a:r>
                        <a:rPr lang="en-IN" dirty="0"/>
                        <a:t>A failure in the main server does</a:t>
                      </a:r>
                      <a:r>
                        <a:rPr lang="en-IN" baseline="0" dirty="0"/>
                        <a:t> not affect the development</a:t>
                      </a:r>
                      <a:endParaRPr lang="en-US" dirty="0"/>
                    </a:p>
                  </a:txBody>
                  <a:tcPr/>
                </a:tc>
                <a:extLst>
                  <a:ext uri="{0D108BD9-81ED-4DB2-BD59-A6C34878D82A}">
                    <a16:rowId xmlns:a16="http://schemas.microsoft.com/office/drawing/2014/main" xmlns="" val="10007"/>
                  </a:ext>
                </a:extLst>
              </a:tr>
            </a:tbl>
          </a:graphicData>
        </a:graphic>
      </p:graphicFrame>
    </p:spTree>
    <p:extLst>
      <p:ext uri="{BB962C8B-B14F-4D97-AF65-F5344CB8AC3E}">
        <p14:creationId xmlns:p14="http://schemas.microsoft.com/office/powerpoint/2010/main" xmlns="" val="13525216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r>
              <a:rPr lang="en-IN" sz="2800" b="1" dirty="0" err="1">
                <a:solidFill>
                  <a:srgbClr val="FF0000"/>
                </a:solidFill>
                <a:latin typeface="Cambria-Bold"/>
              </a:rPr>
              <a:t>vs</a:t>
            </a:r>
            <a:r>
              <a:rPr lang="en-IN" sz="2800" b="1" dirty="0">
                <a:solidFill>
                  <a:srgbClr val="FF0000"/>
                </a:solidFill>
                <a:latin typeface="Cambria-Bold"/>
              </a:rPr>
              <a:t> distributed </a:t>
            </a:r>
            <a:r>
              <a:rPr lang="en-IN" sz="2800" b="1" dirty="0" err="1">
                <a:solidFill>
                  <a:srgbClr val="FF0000"/>
                </a:solidFill>
                <a:latin typeface="Cambria-Bold"/>
              </a:rPr>
              <a:t>vcs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5592763"/>
          </a:xfrm>
        </p:spPr>
        <p:txBody>
          <a:bodyPr>
            <a:normAutofit fontScale="92500" lnSpcReduction="20000"/>
          </a:bodyPr>
          <a:lstStyle/>
          <a:p>
            <a:pPr fontAlgn="base">
              <a:buNone/>
            </a:pPr>
            <a:r>
              <a:rPr lang="en-GB" sz="1800" b="1" dirty="0"/>
              <a:t>Definition</a:t>
            </a:r>
          </a:p>
          <a:p>
            <a:pPr fontAlgn="base"/>
            <a:r>
              <a:rPr lang="en-GB" sz="1800" dirty="0"/>
              <a:t>Centralized version control is the simplest form of version control in which the central repository of the server provides the latest code to the client machines. Distributed version control, on the other hand, is a form of version control where the complete codebase (including its full history) is mirrored on every developer’s computer. Thus, this is the main difference between centralized and distributed version control.</a:t>
            </a:r>
          </a:p>
          <a:p>
            <a:pPr fontAlgn="base">
              <a:buNone/>
            </a:pPr>
            <a:r>
              <a:rPr lang="en-GB" sz="1800" b="1" dirty="0"/>
              <a:t>Local Repositories</a:t>
            </a:r>
          </a:p>
          <a:p>
            <a:pPr fontAlgn="base"/>
            <a:r>
              <a:rPr lang="en-GB" sz="1800" dirty="0"/>
              <a:t>In centralized version control, there are no local repositories; however, in distributed version control, there are local repositories. Hence, this is also an important difference between centralized and distributed version control.</a:t>
            </a:r>
          </a:p>
          <a:p>
            <a:pPr fontAlgn="base">
              <a:buNone/>
            </a:pPr>
            <a:r>
              <a:rPr lang="en-GB" sz="1800" b="1" dirty="0"/>
              <a:t>Speed</a:t>
            </a:r>
          </a:p>
          <a:p>
            <a:pPr fontAlgn="base"/>
            <a:r>
              <a:rPr lang="en-GB" sz="1800" dirty="0"/>
              <a:t>Furthermore, distributed version control works faster than centralized version control.</a:t>
            </a:r>
          </a:p>
          <a:p>
            <a:pPr fontAlgn="base">
              <a:buNone/>
            </a:pPr>
            <a:r>
              <a:rPr lang="en-GB" sz="1800" b="1" dirty="0"/>
              <a:t>Internet Connectivity</a:t>
            </a:r>
          </a:p>
          <a:p>
            <a:pPr fontAlgn="base"/>
            <a:r>
              <a:rPr lang="en-GB" sz="1800" dirty="0"/>
              <a:t>Moreover, centralized version controlling always require internet connectivity while developers in distributed version control can work with a local repository without an internet connection.</a:t>
            </a:r>
          </a:p>
          <a:p>
            <a:pPr fontAlgn="base">
              <a:buNone/>
            </a:pPr>
            <a:r>
              <a:rPr lang="en-GB" sz="1800" b="1" dirty="0"/>
              <a:t>Main Focus</a:t>
            </a:r>
          </a:p>
          <a:p>
            <a:pPr fontAlgn="base"/>
            <a:r>
              <a:rPr lang="en-GB" sz="1800" dirty="0"/>
              <a:t>Also, one other difference between centralized and distributed version control is their </a:t>
            </a:r>
            <a:r>
              <a:rPr lang="en-GB" sz="1800" b="1" dirty="0"/>
              <a:t>focus</a:t>
            </a:r>
            <a:r>
              <a:rPr lang="en-GB" sz="1800" dirty="0"/>
              <a:t>. Centralized version control focuses on synchronizing, tracking, and backing up files, while distributed version control focuses on sharing changes.</a:t>
            </a:r>
          </a:p>
          <a:p>
            <a:pPr fontAlgn="base">
              <a:buNone/>
            </a:pPr>
            <a:r>
              <a:rPr lang="en-GB" sz="1800" b="1" dirty="0"/>
              <a:t>Failures</a:t>
            </a:r>
          </a:p>
          <a:p>
            <a:pPr fontAlgn="base"/>
            <a:r>
              <a:rPr lang="en-GB" sz="1800" dirty="0"/>
              <a:t>In centralized version control, a failure in the central server terminates all the versions, while in distributed version control, a failure in the main server does not affect the development. Thus, this is another important difference between centralized and distributed version control</a:t>
            </a:r>
          </a:p>
          <a:p>
            <a:pPr>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VCS Types – centralized </a:t>
            </a:r>
            <a:r>
              <a:rPr lang="en-IN" sz="2800" b="1" dirty="0" err="1">
                <a:solidFill>
                  <a:srgbClr val="FF0000"/>
                </a:solidFill>
                <a:latin typeface="Cambria-Bold"/>
              </a:rPr>
              <a:t>vs</a:t>
            </a:r>
            <a:r>
              <a:rPr lang="en-IN" sz="2800" b="1" dirty="0">
                <a:solidFill>
                  <a:srgbClr val="FF0000"/>
                </a:solidFill>
                <a:latin typeface="Cambria-Bold"/>
              </a:rPr>
              <a:t> distributed </a:t>
            </a:r>
            <a:r>
              <a:rPr lang="en-IN" sz="2800" b="1" dirty="0" err="1">
                <a:solidFill>
                  <a:srgbClr val="FF0000"/>
                </a:solidFill>
                <a:latin typeface="Cambria-Bold"/>
              </a:rPr>
              <a:t>vcs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2000" dirty="0">
                <a:latin typeface="Times New Roman" pitchFamily="18" charset="0"/>
                <a:cs typeface="Times New Roman" pitchFamily="18" charset="0"/>
                <a:hlinkClick r:id="rId2"/>
              </a:rPr>
              <a:t>https://www.geeksforgeeks.org/comparison-centralized-decentralized-and-distributed-systems/?ref=lbp</a:t>
            </a:r>
            <a:r>
              <a:rPr lang="en-GB" sz="2000" dirty="0">
                <a:latin typeface="Times New Roman" pitchFamily="18" charset="0"/>
                <a:cs typeface="Times New Roman" pitchFamily="18" charset="0"/>
              </a:rPr>
              <a:t> </a:t>
            </a:r>
          </a:p>
          <a:p>
            <a:pPr fontAlgn="base"/>
            <a:r>
              <a:rPr lang="en-GB" sz="2000" dirty="0">
                <a:latin typeface="Times New Roman" pitchFamily="18" charset="0"/>
                <a:cs typeface="Times New Roman" pitchFamily="18" charset="0"/>
                <a:hlinkClick r:id="rId3"/>
              </a:rPr>
              <a:t>https://www.w3schools.com/git/</a:t>
            </a:r>
            <a:r>
              <a:rPr lang="en-GB" sz="2000" dirty="0">
                <a:latin typeface="Times New Roman" pitchFamily="18" charset="0"/>
                <a:cs typeface="Times New Roman" pitchFamily="18" charset="0"/>
              </a:rPr>
              <a:t>	</a:t>
            </a:r>
          </a:p>
          <a:p>
            <a:pPr fontAlgn="base"/>
            <a:r>
              <a:rPr lang="en-GB" sz="2000" dirty="0">
                <a:latin typeface="Times New Roman" pitchFamily="18" charset="0"/>
                <a:cs typeface="Times New Roman" pitchFamily="18" charset="0"/>
                <a:hlinkClick r:id="rId4"/>
              </a:rPr>
              <a:t>https://www.tutorialspoint.com/git/git_basic_concepts.htm</a:t>
            </a:r>
            <a:r>
              <a:rPr lang="en-GB" sz="2000" dirty="0">
                <a:latin typeface="Times New Roman" pitchFamily="18" charset="0"/>
                <a:cs typeface="Times New Roman" pitchFamily="18" charset="0"/>
              </a:rPr>
              <a:t>	</a:t>
            </a:r>
          </a:p>
          <a:p>
            <a:pPr fontAlgn="base"/>
            <a:r>
              <a:rPr lang="en-GB" sz="2000" dirty="0">
                <a:latin typeface="Times New Roman" pitchFamily="18" charset="0"/>
                <a:cs typeface="Times New Roman" pitchFamily="18" charset="0"/>
              </a:rPr>
              <a:t> </a:t>
            </a:r>
          </a:p>
          <a:p>
            <a:pPr>
              <a:buNone/>
            </a:pPr>
            <a:r>
              <a:rPr lang="en-GB"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981200"/>
            <a:ext cx="6629400" cy="1219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800" b="1" dirty="0">
                <a:solidFill>
                  <a:srgbClr val="FF0000"/>
                </a:solidFill>
              </a:rPr>
              <a:t>Git</a:t>
            </a:r>
          </a:p>
          <a:p>
            <a:pPr algn="ctr"/>
            <a:r>
              <a:rPr lang="en-GB" b="1" dirty="0">
                <a:solidFill>
                  <a:srgbClr val="FF0000"/>
                </a:solidFill>
              </a:rPr>
              <a:t>Git basics, Git features, installing Git, Git essentials, common commands in Git, Working with remote repositories.</a:t>
            </a:r>
            <a:endParaRPr lang="en-US" b="1" dirty="0">
              <a:solidFill>
                <a:srgbClr val="FF0000"/>
              </a:solidFill>
            </a:endParaRPr>
          </a:p>
        </p:txBody>
      </p:sp>
    </p:spTree>
    <p:extLst>
      <p:ext uri="{BB962C8B-B14F-4D97-AF65-F5344CB8AC3E}">
        <p14:creationId xmlns:p14="http://schemas.microsoft.com/office/powerpoint/2010/main" xmlns="" val="229299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0" y="1828800"/>
            <a:ext cx="9144000" cy="21336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2000" dirty="0">
              <a:solidFill>
                <a:schemeClr val="tx1"/>
              </a:solidFill>
              <a:latin typeface="Times New Roman" pitchFamily="18" charset="0"/>
              <a:cs typeface="Times New Roman" pitchFamily="18" charset="0"/>
            </a:endParaRPr>
          </a:p>
          <a:p>
            <a:endParaRPr lang="en-IN" sz="2000" dirty="0">
              <a:solidFill>
                <a:schemeClr val="tx1"/>
              </a:solidFill>
              <a:latin typeface="Times New Roman" pitchFamily="18" charset="0"/>
              <a:cs typeface="Times New Roman" pitchFamily="18" charset="0"/>
            </a:endParaRPr>
          </a:p>
          <a:p>
            <a:r>
              <a:rPr lang="en-IN" sz="2000" b="1" dirty="0">
                <a:solidFill>
                  <a:srgbClr val="FF0000"/>
                </a:solidFill>
                <a:latin typeface="Times New Roman" pitchFamily="18" charset="0"/>
                <a:cs typeface="Times New Roman" pitchFamily="18" charset="0"/>
              </a:rPr>
              <a:t>UNIT-2:  </a:t>
            </a:r>
            <a:r>
              <a:rPr lang="en-GB" sz="2000" b="1" dirty="0">
                <a:solidFill>
                  <a:srgbClr val="FF0000"/>
                </a:solidFill>
                <a:latin typeface="Times New Roman" panose="02020603050405020304" pitchFamily="18" charset="0"/>
                <a:cs typeface="Times New Roman" panose="02020603050405020304" pitchFamily="18" charset="0"/>
              </a:rPr>
              <a:t>Version control with Git: </a:t>
            </a:r>
            <a:r>
              <a:rPr lang="en-GB" sz="2000" dirty="0">
                <a:solidFill>
                  <a:srgbClr val="FF0000"/>
                </a:solidFill>
                <a:latin typeface="Times New Roman" panose="02020603050405020304" pitchFamily="18" charset="0"/>
                <a:cs typeface="Times New Roman" panose="02020603050405020304" pitchFamily="18" charset="0"/>
              </a:rPr>
              <a:t>introduction, version control system and types, difference between centralized version control and distributed version control, Git basics, Git features, installing Git, Git essentials, common commands in Git, Working with remote repositories. </a:t>
            </a:r>
            <a:endParaRPr lang="en-IN" sz="3800" dirty="0">
              <a:solidFill>
                <a:srgbClr val="FF0000"/>
              </a:solidFill>
            </a:endParaRPr>
          </a:p>
          <a:p>
            <a:pPr algn="ctr"/>
            <a:endParaRPr lang="en-US" sz="3800" b="1" dirty="0">
              <a:solidFill>
                <a:srgbClr val="FF0000"/>
              </a:solidFill>
            </a:endParaRPr>
          </a:p>
        </p:txBody>
      </p:sp>
    </p:spTree>
    <p:extLst>
      <p:ext uri="{BB962C8B-B14F-4D97-AF65-F5344CB8AC3E}">
        <p14:creationId xmlns:p14="http://schemas.microsoft.com/office/powerpoint/2010/main" xmlns="" val="22929983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https://git-scm.com/  </a:t>
            </a:r>
          </a:p>
          <a:p>
            <a:r>
              <a:rPr lang="en-GB" sz="1800" dirty="0">
                <a:latin typeface="Times New Roman" pitchFamily="18" charset="0"/>
                <a:cs typeface="Times New Roman" pitchFamily="18" charset="0"/>
              </a:rPr>
              <a:t>Git is a </a:t>
            </a:r>
            <a:r>
              <a:rPr lang="en-GB" sz="1800" dirty="0">
                <a:latin typeface="Times New Roman" pitchFamily="18" charset="0"/>
                <a:cs typeface="Times New Roman" pitchFamily="18" charset="0"/>
                <a:hlinkClick r:id="rId2"/>
              </a:rPr>
              <a:t>free and open source</a:t>
            </a:r>
            <a:r>
              <a:rPr lang="en-GB" sz="1800" dirty="0">
                <a:latin typeface="Times New Roman" pitchFamily="18" charset="0"/>
                <a:cs typeface="Times New Roman" pitchFamily="18" charset="0"/>
              </a:rPr>
              <a:t> distributed version control system designed to handle everything from small to very large projects with speed and efficiency.</a:t>
            </a:r>
          </a:p>
          <a:p>
            <a:r>
              <a:rPr lang="en-GB" sz="1800" dirty="0">
                <a:latin typeface="Times New Roman" pitchFamily="18" charset="0"/>
                <a:cs typeface="Times New Roman" pitchFamily="18" charset="0"/>
              </a:rPr>
              <a:t>Git is a popular version control system. It was created by </a:t>
            </a:r>
            <a:r>
              <a:rPr lang="en-GB" sz="1800" dirty="0" err="1">
                <a:latin typeface="Times New Roman" pitchFamily="18" charset="0"/>
                <a:cs typeface="Times New Roman" pitchFamily="18" charset="0"/>
              </a:rPr>
              <a:t>Linus</a:t>
            </a:r>
            <a:r>
              <a:rPr lang="en-GB" sz="1800" dirty="0">
                <a:latin typeface="Times New Roman" pitchFamily="18" charset="0"/>
                <a:cs typeface="Times New Roman" pitchFamily="18" charset="0"/>
              </a:rPr>
              <a:t> </a:t>
            </a:r>
            <a:r>
              <a:rPr lang="en-GB" sz="1800" dirty="0" err="1">
                <a:latin typeface="Times New Roman" pitchFamily="18" charset="0"/>
                <a:cs typeface="Times New Roman" pitchFamily="18" charset="0"/>
              </a:rPr>
              <a:t>Torvalds</a:t>
            </a:r>
            <a:r>
              <a:rPr lang="en-GB" sz="1800" dirty="0">
                <a:latin typeface="Times New Roman" pitchFamily="18" charset="0"/>
                <a:cs typeface="Times New Roman" pitchFamily="18" charset="0"/>
              </a:rPr>
              <a:t> in 2005, and has been maintained by </a:t>
            </a:r>
            <a:r>
              <a:rPr lang="en-GB" sz="1800" dirty="0" err="1">
                <a:latin typeface="Times New Roman" pitchFamily="18" charset="0"/>
                <a:cs typeface="Times New Roman" pitchFamily="18" charset="0"/>
              </a:rPr>
              <a:t>Junio</a:t>
            </a:r>
            <a:r>
              <a:rPr lang="en-GB" sz="1800" dirty="0">
                <a:latin typeface="Times New Roman" pitchFamily="18" charset="0"/>
                <a:cs typeface="Times New Roman" pitchFamily="18" charset="0"/>
              </a:rPr>
              <a:t> Hamano since then.</a:t>
            </a:r>
          </a:p>
          <a:p>
            <a:r>
              <a:rPr lang="en-GB" sz="1800" dirty="0">
                <a:latin typeface="Times New Roman" pitchFamily="18" charset="0"/>
                <a:cs typeface="Times New Roman" pitchFamily="18" charset="0"/>
              </a:rPr>
              <a:t>Git is </a:t>
            </a:r>
            <a:r>
              <a:rPr lang="en-GB" sz="1800" dirty="0">
                <a:latin typeface="Times New Roman" pitchFamily="18" charset="0"/>
                <a:cs typeface="Times New Roman" pitchFamily="18" charset="0"/>
                <a:hlinkClick r:id="rId3"/>
              </a:rPr>
              <a:t>easy to learn</a:t>
            </a:r>
            <a:r>
              <a:rPr lang="en-GB" sz="1800" dirty="0">
                <a:latin typeface="Times New Roman" pitchFamily="18" charset="0"/>
                <a:cs typeface="Times New Roman" pitchFamily="18" charset="0"/>
              </a:rPr>
              <a:t> and has a </a:t>
            </a:r>
            <a:r>
              <a:rPr lang="en-GB" sz="1800" dirty="0">
                <a:latin typeface="Times New Roman" pitchFamily="18" charset="0"/>
                <a:cs typeface="Times New Roman" pitchFamily="18" charset="0"/>
                <a:hlinkClick r:id="rId4"/>
              </a:rPr>
              <a:t>tiny footprint with lightning fast performance</a:t>
            </a:r>
            <a:r>
              <a:rPr lang="en-GB" sz="1800" dirty="0">
                <a:latin typeface="Times New Roman" pitchFamily="18" charset="0"/>
                <a:cs typeface="Times New Roman" pitchFamily="18" charset="0"/>
              </a:rPr>
              <a:t>. It outclasses SCM tools like Subversion, CVS, Perforce, and </a:t>
            </a:r>
            <a:r>
              <a:rPr lang="en-GB" sz="1800" dirty="0" err="1">
                <a:latin typeface="Times New Roman" pitchFamily="18" charset="0"/>
                <a:cs typeface="Times New Roman" pitchFamily="18" charset="0"/>
              </a:rPr>
              <a:t>ClearCase</a:t>
            </a:r>
            <a:r>
              <a:rPr lang="en-GB" sz="1800" dirty="0">
                <a:latin typeface="Times New Roman" pitchFamily="18" charset="0"/>
                <a:cs typeface="Times New Roman" pitchFamily="18" charset="0"/>
              </a:rPr>
              <a:t> with features like </a:t>
            </a:r>
            <a:r>
              <a:rPr lang="en-GB" sz="1800" dirty="0">
                <a:latin typeface="Times New Roman" pitchFamily="18" charset="0"/>
                <a:cs typeface="Times New Roman" pitchFamily="18" charset="0"/>
                <a:hlinkClick r:id="rId5"/>
              </a:rPr>
              <a:t>cheap local branching</a:t>
            </a:r>
            <a:r>
              <a:rPr lang="en-GB" sz="1800" dirty="0">
                <a:latin typeface="Times New Roman" pitchFamily="18" charset="0"/>
                <a:cs typeface="Times New Roman" pitchFamily="18" charset="0"/>
              </a:rPr>
              <a:t>, convenient </a:t>
            </a:r>
            <a:r>
              <a:rPr lang="en-GB" sz="1800" dirty="0">
                <a:latin typeface="Times New Roman" pitchFamily="18" charset="0"/>
                <a:cs typeface="Times New Roman" pitchFamily="18" charset="0"/>
                <a:hlinkClick r:id="rId6"/>
              </a:rPr>
              <a:t>staging areas</a:t>
            </a:r>
            <a:r>
              <a:rPr lang="en-GB" sz="1800" dirty="0">
                <a:latin typeface="Times New Roman" pitchFamily="18" charset="0"/>
                <a:cs typeface="Times New Roman" pitchFamily="18" charset="0"/>
              </a:rPr>
              <a:t>, and </a:t>
            </a:r>
            <a:r>
              <a:rPr lang="en-GB" sz="1800" dirty="0">
                <a:latin typeface="Times New Roman" pitchFamily="18" charset="0"/>
                <a:cs typeface="Times New Roman" pitchFamily="18" charset="0"/>
                <a:hlinkClick r:id="rId7"/>
              </a:rPr>
              <a:t>multiple workflows</a:t>
            </a:r>
            <a:r>
              <a:rPr lang="en-GB" sz="1800" dirty="0">
                <a:latin typeface="Times New Roman" pitchFamily="18" charset="0"/>
                <a:cs typeface="Times New Roman" pitchFamily="18" charset="0"/>
              </a:rPr>
              <a:t>. </a:t>
            </a:r>
          </a:p>
          <a:p>
            <a:r>
              <a:rPr lang="en-GB" sz="1800" b="1" dirty="0">
                <a:latin typeface="Times New Roman" pitchFamily="18" charset="0"/>
                <a:cs typeface="Times New Roman" pitchFamily="18" charset="0"/>
              </a:rPr>
              <a:t>It is used for:</a:t>
            </a:r>
          </a:p>
          <a:p>
            <a:pPr lvl="1"/>
            <a:r>
              <a:rPr lang="en-GB" sz="1800" dirty="0">
                <a:latin typeface="Times New Roman" pitchFamily="18" charset="0"/>
                <a:cs typeface="Times New Roman" pitchFamily="18" charset="0"/>
              </a:rPr>
              <a:t>Tracking code changes</a:t>
            </a:r>
          </a:p>
          <a:p>
            <a:pPr lvl="1"/>
            <a:r>
              <a:rPr lang="en-GB" sz="1800" dirty="0">
                <a:latin typeface="Times New Roman" pitchFamily="18" charset="0"/>
                <a:cs typeface="Times New Roman" pitchFamily="18" charset="0"/>
              </a:rPr>
              <a:t>Tracking who made changes</a:t>
            </a:r>
          </a:p>
          <a:p>
            <a:pPr lvl="1"/>
            <a:r>
              <a:rPr lang="en-GB" sz="1800" dirty="0">
                <a:latin typeface="Times New Roman" pitchFamily="18" charset="0"/>
                <a:cs typeface="Times New Roman" pitchFamily="18" charset="0"/>
              </a:rPr>
              <a:t>Coding collaboration</a:t>
            </a:r>
          </a:p>
          <a:p>
            <a:pPr lvl="1" indent="-742950">
              <a:buNone/>
            </a:pPr>
            <a:r>
              <a:rPr lang="en-GB" sz="1800" b="1" dirty="0">
                <a:latin typeface="Times New Roman" pitchFamily="18" charset="0"/>
                <a:cs typeface="Times New Roman" pitchFamily="18" charset="0"/>
              </a:rPr>
              <a:t>What does Git do?</a:t>
            </a:r>
          </a:p>
          <a:p>
            <a:pPr lvl="1" indent="-115888">
              <a:buFont typeface="Wingdings" pitchFamily="2" charset="2"/>
              <a:buChar char="Ø"/>
            </a:pPr>
            <a:r>
              <a:rPr lang="en-GB" sz="1800" dirty="0">
                <a:latin typeface="Times New Roman" pitchFamily="18" charset="0"/>
                <a:cs typeface="Times New Roman" pitchFamily="18" charset="0"/>
              </a:rPr>
              <a:t>Manage projects with Repositories</a:t>
            </a:r>
          </a:p>
          <a:p>
            <a:pPr lvl="1" indent="-115888">
              <a:buFont typeface="Wingdings" pitchFamily="2" charset="2"/>
              <a:buChar char="Ø"/>
            </a:pPr>
            <a:r>
              <a:rPr lang="en-GB" sz="1800" dirty="0">
                <a:latin typeface="Times New Roman" pitchFamily="18" charset="0"/>
                <a:cs typeface="Times New Roman" pitchFamily="18" charset="0"/>
              </a:rPr>
              <a:t>Clone a project to work on a </a:t>
            </a:r>
            <a:r>
              <a:rPr lang="en-GB" sz="1800" b="1" dirty="0">
                <a:latin typeface="Times New Roman" pitchFamily="18" charset="0"/>
                <a:cs typeface="Times New Roman" pitchFamily="18" charset="0"/>
              </a:rPr>
              <a:t>local copy</a:t>
            </a:r>
          </a:p>
          <a:p>
            <a:pPr lvl="1" indent="-115888">
              <a:buFont typeface="Wingdings" pitchFamily="2" charset="2"/>
              <a:buChar char="Ø"/>
            </a:pPr>
            <a:r>
              <a:rPr lang="en-GB" sz="1800" dirty="0">
                <a:latin typeface="Times New Roman" pitchFamily="18" charset="0"/>
                <a:cs typeface="Times New Roman" pitchFamily="18" charset="0"/>
              </a:rPr>
              <a:t>Control and track changes with </a:t>
            </a:r>
            <a:r>
              <a:rPr lang="en-GB" sz="1800" b="1" dirty="0">
                <a:latin typeface="Times New Roman" pitchFamily="18" charset="0"/>
                <a:cs typeface="Times New Roman" pitchFamily="18" charset="0"/>
              </a:rPr>
              <a:t>Staging and Committing</a:t>
            </a:r>
          </a:p>
          <a:p>
            <a:pPr lvl="1" indent="-115888">
              <a:buFont typeface="Wingdings" pitchFamily="2" charset="2"/>
              <a:buChar char="Ø"/>
            </a:pPr>
            <a:r>
              <a:rPr lang="en-GB" sz="1800" b="1" dirty="0">
                <a:latin typeface="Times New Roman" pitchFamily="18" charset="0"/>
                <a:cs typeface="Times New Roman" pitchFamily="18" charset="0"/>
              </a:rPr>
              <a:t>Branch</a:t>
            </a:r>
            <a:r>
              <a:rPr lang="en-GB" sz="1800" dirty="0">
                <a:latin typeface="Times New Roman" pitchFamily="18" charset="0"/>
                <a:cs typeface="Times New Roman" pitchFamily="18" charset="0"/>
              </a:rPr>
              <a:t> and Merge to allow for work on different parts and versions of a project</a:t>
            </a:r>
          </a:p>
          <a:p>
            <a:pPr lvl="1" indent="-115888">
              <a:buFont typeface="Wingdings" pitchFamily="2" charset="2"/>
              <a:buChar char="Ø"/>
            </a:pPr>
            <a:r>
              <a:rPr lang="en-GB" sz="1800" b="1" dirty="0">
                <a:latin typeface="Times New Roman" pitchFamily="18" charset="0"/>
                <a:cs typeface="Times New Roman" pitchFamily="18" charset="0"/>
              </a:rPr>
              <a:t>Pull</a:t>
            </a:r>
            <a:r>
              <a:rPr lang="en-GB" sz="1800" dirty="0">
                <a:latin typeface="Times New Roman" pitchFamily="18" charset="0"/>
                <a:cs typeface="Times New Roman" pitchFamily="18" charset="0"/>
              </a:rPr>
              <a:t> the latest version of the project to a local copy</a:t>
            </a:r>
          </a:p>
          <a:p>
            <a:pPr lvl="1" indent="-115888">
              <a:buFont typeface="Wingdings" pitchFamily="2" charset="2"/>
              <a:buChar char="Ø"/>
            </a:pPr>
            <a:r>
              <a:rPr lang="en-GB" sz="1800" b="1" dirty="0">
                <a:latin typeface="Times New Roman" pitchFamily="18" charset="0"/>
                <a:cs typeface="Times New Roman" pitchFamily="18" charset="0"/>
              </a:rPr>
              <a:t>Push</a:t>
            </a:r>
            <a:r>
              <a:rPr lang="en-GB" sz="1800" dirty="0">
                <a:latin typeface="Times New Roman" pitchFamily="18" charset="0"/>
                <a:cs typeface="Times New Roman" pitchFamily="18" charset="0"/>
              </a:rPr>
              <a:t> local updates to the main project</a:t>
            </a:r>
          </a:p>
          <a:p>
            <a:pPr lvl="1">
              <a:buNone/>
            </a:pPr>
            <a:endParaRPr lang="en-GB" sz="1800" dirty="0">
              <a:latin typeface="Times New Roman" pitchFamily="18" charset="0"/>
              <a:cs typeface="Times New Roman" pitchFamily="18" charset="0"/>
            </a:endParaRPr>
          </a:p>
          <a:p>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latin typeface="Times New Roman" pitchFamily="18" charset="0"/>
                <a:cs typeface="Times New Roman" pitchFamily="18" charset="0"/>
              </a:rPr>
              <a:t>Why Git?</a:t>
            </a:r>
          </a:p>
          <a:p>
            <a:r>
              <a:rPr lang="en-GB" sz="1800" dirty="0">
                <a:latin typeface="Times New Roman" pitchFamily="18" charset="0"/>
                <a:cs typeface="Times New Roman" pitchFamily="18" charset="0"/>
              </a:rPr>
              <a:t>Over 70% of developers use Git!</a:t>
            </a:r>
          </a:p>
          <a:p>
            <a:r>
              <a:rPr lang="en-GB" sz="1800" dirty="0">
                <a:latin typeface="Times New Roman" pitchFamily="18" charset="0"/>
                <a:cs typeface="Times New Roman" pitchFamily="18" charset="0"/>
              </a:rPr>
              <a:t>Developers can work together from anywhere in the world.</a:t>
            </a:r>
          </a:p>
          <a:p>
            <a:r>
              <a:rPr lang="en-GB" sz="1800" dirty="0">
                <a:latin typeface="Times New Roman" pitchFamily="18" charset="0"/>
                <a:cs typeface="Times New Roman" pitchFamily="18" charset="0"/>
              </a:rPr>
              <a:t>Developers can see the full history of the project.</a:t>
            </a:r>
          </a:p>
          <a:p>
            <a:r>
              <a:rPr lang="en-GB" sz="1800" dirty="0">
                <a:latin typeface="Times New Roman" pitchFamily="18" charset="0"/>
                <a:cs typeface="Times New Roman" pitchFamily="18" charset="0"/>
              </a:rPr>
              <a:t>Developers can revert to earlier versions of a project.</a:t>
            </a:r>
          </a:p>
          <a:p>
            <a:r>
              <a:rPr lang="en-GB" sz="1800" dirty="0">
                <a:latin typeface="Times New Roman" pitchFamily="18" charset="0"/>
                <a:cs typeface="Times New Roman" pitchFamily="18" charset="0"/>
              </a:rPr>
              <a:t>We can use </a:t>
            </a:r>
            <a:r>
              <a:rPr lang="en-GB" sz="1800" b="1" dirty="0">
                <a:latin typeface="Times New Roman" pitchFamily="18" charset="0"/>
                <a:cs typeface="Times New Roman" pitchFamily="18" charset="0"/>
              </a:rPr>
              <a:t>‘git bash’  </a:t>
            </a:r>
            <a:r>
              <a:rPr lang="en-GB" sz="1800" dirty="0">
                <a:latin typeface="Times New Roman" pitchFamily="18" charset="0"/>
                <a:cs typeface="Times New Roman" pitchFamily="18" charset="0"/>
              </a:rPr>
              <a:t>command shell in Windows to use Git.</a:t>
            </a:r>
          </a:p>
          <a:p>
            <a:pPr>
              <a:buNone/>
            </a:pPr>
            <a:r>
              <a:rPr lang="en-GB" sz="1800" b="1" dirty="0">
                <a:latin typeface="Times New Roman" pitchFamily="18" charset="0"/>
                <a:cs typeface="Times New Roman" pitchFamily="18" charset="0"/>
              </a:rPr>
              <a:t>Git Bash commands:</a:t>
            </a:r>
          </a:p>
          <a:p>
            <a:pPr>
              <a:buNone/>
            </a:pPr>
            <a:r>
              <a:rPr lang="en-GB" sz="1800" b="1" dirty="0">
                <a:latin typeface="Times New Roman" pitchFamily="18" charset="0"/>
                <a:cs typeface="Times New Roman" pitchFamily="18" charset="0"/>
              </a:rPr>
              <a:t>To check the installation version of the Git:</a:t>
            </a:r>
          </a:p>
          <a:p>
            <a:pPr>
              <a:buNone/>
            </a:pPr>
            <a:r>
              <a:rPr lang="en-US" sz="1800" b="1" dirty="0">
                <a:latin typeface="Times New Roman" pitchFamily="18" charset="0"/>
                <a:cs typeface="Times New Roman" pitchFamily="18" charset="0"/>
              </a:rPr>
              <a:t>$ </a:t>
            </a:r>
            <a:r>
              <a:rPr lang="en-US" sz="1800" b="1" dirty="0" err="1">
                <a:latin typeface="Times New Roman" pitchFamily="18" charset="0"/>
                <a:cs typeface="Times New Roman" pitchFamily="18" charset="0"/>
              </a:rPr>
              <a:t>git</a:t>
            </a:r>
            <a:r>
              <a:rPr lang="en-US" sz="1800" b="1" dirty="0">
                <a:latin typeface="Times New Roman" pitchFamily="18" charset="0"/>
                <a:cs typeface="Times New Roman" pitchFamily="18" charset="0"/>
              </a:rPr>
              <a:t> --version</a:t>
            </a:r>
          </a:p>
          <a:p>
            <a:pPr>
              <a:buNone/>
            </a:pPr>
            <a:r>
              <a:rPr lang="en-US" sz="1800" dirty="0" err="1">
                <a:latin typeface="Times New Roman" pitchFamily="18" charset="0"/>
                <a:cs typeface="Times New Roman" pitchFamily="18" charset="0"/>
              </a:rPr>
              <a:t>git</a:t>
            </a:r>
            <a:r>
              <a:rPr lang="en-US" sz="1800" dirty="0">
                <a:latin typeface="Times New Roman" pitchFamily="18" charset="0"/>
                <a:cs typeface="Times New Roman" pitchFamily="18" charset="0"/>
              </a:rPr>
              <a:t> version 2.37.1.windows.1</a:t>
            </a:r>
          </a:p>
          <a:p>
            <a:pPr>
              <a:buNone/>
            </a:pPr>
            <a:endParaRPr lang="en-US" sz="1800" dirty="0">
              <a:latin typeface="Times New Roman" pitchFamily="18" charset="0"/>
              <a:cs typeface="Times New Roman" pitchFamily="18" charset="0"/>
            </a:endParaRPr>
          </a:p>
          <a:p>
            <a:pPr>
              <a:buNone/>
            </a:pPr>
            <a:endParaRPr 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Installation</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dirty="0"/>
              <a:t>to install it. You can get it a number of ways; the two major ones are </a:t>
            </a:r>
            <a:r>
              <a:rPr lang="en-GB" sz="1800" b="1" dirty="0"/>
              <a:t>to install it from source </a:t>
            </a:r>
            <a:r>
              <a:rPr lang="en-GB" sz="1800" dirty="0"/>
              <a:t>or </a:t>
            </a:r>
            <a:r>
              <a:rPr lang="en-GB" sz="1800" b="1" dirty="0"/>
              <a:t>to install an existing package for your platform.</a:t>
            </a:r>
            <a:endParaRPr lang="en-GB" sz="1800" b="1" dirty="0">
              <a:latin typeface="Times New Roman" pitchFamily="18" charset="0"/>
              <a:cs typeface="Times New Roman" pitchFamily="18" charset="0"/>
            </a:endParaRPr>
          </a:p>
          <a:p>
            <a:r>
              <a:rPr lang="en-GB" sz="1800" dirty="0"/>
              <a:t>To install Git, you need to have the following libraries that Git depends on: </a:t>
            </a:r>
            <a:r>
              <a:rPr lang="en-GB" sz="1800" b="1" dirty="0"/>
              <a:t>curl, </a:t>
            </a:r>
            <a:r>
              <a:rPr lang="en-GB" sz="1800" b="1" dirty="0" err="1"/>
              <a:t>zlib</a:t>
            </a:r>
            <a:r>
              <a:rPr lang="en-GB" sz="1800" b="1" dirty="0"/>
              <a:t>, </a:t>
            </a:r>
            <a:r>
              <a:rPr lang="en-GB" sz="1800" b="1" dirty="0" err="1"/>
              <a:t>openssl</a:t>
            </a:r>
            <a:r>
              <a:rPr lang="en-GB" sz="1800" b="1" dirty="0"/>
              <a:t>, expat, and </a:t>
            </a:r>
            <a:r>
              <a:rPr lang="en-GB" sz="1800" b="1" dirty="0" err="1"/>
              <a:t>libiconv</a:t>
            </a:r>
            <a:r>
              <a:rPr lang="en-GB" sz="1800" b="1" dirty="0"/>
              <a:t>. </a:t>
            </a:r>
          </a:p>
          <a:p>
            <a:r>
              <a:rPr lang="en-GB" sz="1800" dirty="0"/>
              <a:t>For example, if you’re on a system that has </a:t>
            </a:r>
            <a:r>
              <a:rPr lang="en-GB" sz="1800" b="1" dirty="0"/>
              <a:t>yum</a:t>
            </a:r>
            <a:r>
              <a:rPr lang="en-GB" sz="1800" dirty="0"/>
              <a:t> (such as Fedora) or </a:t>
            </a:r>
            <a:r>
              <a:rPr lang="en-GB" sz="1800" b="1" dirty="0"/>
              <a:t>apt-get</a:t>
            </a:r>
            <a:r>
              <a:rPr lang="en-GB" sz="1800" dirty="0"/>
              <a:t> (such as a </a:t>
            </a:r>
            <a:r>
              <a:rPr lang="en-GB" sz="1800" dirty="0" err="1"/>
              <a:t>Debian</a:t>
            </a:r>
            <a:r>
              <a:rPr lang="en-GB" sz="1800" dirty="0"/>
              <a:t> based system), you can use one of these commands to install all of the dependencies: </a:t>
            </a:r>
          </a:p>
          <a:p>
            <a:r>
              <a:rPr lang="en-GB" sz="1800" b="1" dirty="0"/>
              <a:t>yum install curl-</a:t>
            </a:r>
            <a:r>
              <a:rPr lang="en-GB" sz="1800" b="1" dirty="0" err="1"/>
              <a:t>devel</a:t>
            </a:r>
            <a:r>
              <a:rPr lang="en-GB" sz="1800" b="1" dirty="0"/>
              <a:t> expat-</a:t>
            </a:r>
            <a:r>
              <a:rPr lang="en-GB" sz="1800" b="1" dirty="0" err="1"/>
              <a:t>devel</a:t>
            </a:r>
            <a:r>
              <a:rPr lang="en-GB" sz="1800" b="1" dirty="0"/>
              <a:t> </a:t>
            </a:r>
            <a:r>
              <a:rPr lang="en-GB" sz="1800" b="1" dirty="0" err="1"/>
              <a:t>gettext-devel</a:t>
            </a:r>
            <a:r>
              <a:rPr lang="en-GB" sz="1800" b="1" dirty="0"/>
              <a:t> \</a:t>
            </a:r>
          </a:p>
          <a:p>
            <a:r>
              <a:rPr lang="en-US" sz="1800" dirty="0" err="1"/>
              <a:t>openssl-devel</a:t>
            </a:r>
            <a:r>
              <a:rPr lang="en-US" sz="1800" dirty="0"/>
              <a:t> </a:t>
            </a:r>
            <a:r>
              <a:rPr lang="en-US" sz="1800" dirty="0" err="1"/>
              <a:t>zlib-devel</a:t>
            </a:r>
            <a:endParaRPr lang="en-US" sz="1800" dirty="0"/>
          </a:p>
          <a:p>
            <a:r>
              <a:rPr lang="en-US" sz="1800" dirty="0"/>
              <a:t>$ </a:t>
            </a:r>
            <a:r>
              <a:rPr lang="en-US" sz="1800" b="1" dirty="0"/>
              <a:t>apt-get install libcurl4-gnutls-dev libexpat1-dev </a:t>
            </a:r>
            <a:r>
              <a:rPr lang="en-US" sz="1800" b="1" dirty="0" err="1"/>
              <a:t>gettext</a:t>
            </a:r>
            <a:r>
              <a:rPr lang="en-US" sz="1800" b="1" dirty="0"/>
              <a:t> \</a:t>
            </a:r>
          </a:p>
          <a:p>
            <a:pPr>
              <a:buNone/>
            </a:pPr>
            <a:r>
              <a:rPr lang="en-US" sz="1800" b="1" dirty="0"/>
              <a:t>	</a:t>
            </a:r>
            <a:r>
              <a:rPr lang="en-US" sz="1800" b="1" dirty="0" err="1"/>
              <a:t>libz</a:t>
            </a:r>
            <a:r>
              <a:rPr lang="en-US" sz="1800" b="1" dirty="0"/>
              <a:t>-dev </a:t>
            </a:r>
            <a:r>
              <a:rPr lang="en-US" sz="1800" b="1" dirty="0" err="1"/>
              <a:t>libssl</a:t>
            </a:r>
            <a:r>
              <a:rPr lang="en-US" sz="1800" b="1" dirty="0"/>
              <a:t>-dev</a:t>
            </a:r>
          </a:p>
          <a:p>
            <a:pPr>
              <a:buNone/>
            </a:pPr>
            <a:r>
              <a:rPr lang="en-IN" sz="1800" b="1" dirty="0">
                <a:latin typeface="Times New Roman" pitchFamily="18" charset="0"/>
                <a:cs typeface="Times New Roman" pitchFamily="18" charset="0"/>
              </a:rPr>
              <a:t>To Install on Windows:</a:t>
            </a:r>
          </a:p>
          <a:p>
            <a:r>
              <a:rPr lang="en-GB" sz="1800" dirty="0"/>
              <a:t>Installing Git on Windows is very easy. The </a:t>
            </a:r>
            <a:r>
              <a:rPr lang="en-GB" sz="1800" dirty="0" err="1"/>
              <a:t>msysGit</a:t>
            </a:r>
            <a:r>
              <a:rPr lang="en-GB" sz="1800" dirty="0"/>
              <a:t> project has one of the easier installation procedures. Simply download the installer exe file from the </a:t>
            </a:r>
            <a:r>
              <a:rPr lang="en-GB" sz="1800" dirty="0" err="1"/>
              <a:t>GitHub</a:t>
            </a:r>
            <a:r>
              <a:rPr lang="en-GB" sz="1800" dirty="0"/>
              <a:t> page, and run it:</a:t>
            </a:r>
          </a:p>
          <a:p>
            <a:pPr>
              <a:buNone/>
            </a:pPr>
            <a:r>
              <a:rPr lang="en-US" sz="1800" dirty="0"/>
              <a:t>		http:</a:t>
            </a:r>
            <a:r>
              <a:rPr lang="en-US" sz="1800" b="1" dirty="0"/>
              <a:t>//msysgit.github.io</a:t>
            </a:r>
          </a:p>
          <a:p>
            <a:r>
              <a:rPr lang="en-GB" sz="1800" dirty="0"/>
              <a:t>After it’s installed, you have both a command-line version (including an </a:t>
            </a:r>
            <a:r>
              <a:rPr lang="en-GB" sz="1800" b="1" dirty="0"/>
              <a:t>SSH client </a:t>
            </a:r>
            <a:r>
              <a:rPr lang="en-GB" sz="1800" dirty="0"/>
              <a:t>that will come in handy later) and </a:t>
            </a:r>
            <a:r>
              <a:rPr lang="en-US" sz="1800" dirty="0"/>
              <a:t>the </a:t>
            </a:r>
            <a:r>
              <a:rPr lang="en-US" sz="1800" b="1" dirty="0"/>
              <a:t>standard GUI.</a:t>
            </a:r>
            <a:endParaRPr 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GitHub.com</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dirty="0">
                <a:latin typeface="Times New Roman" pitchFamily="18" charset="0"/>
                <a:cs typeface="Times New Roman" pitchFamily="18" charset="0"/>
              </a:rPr>
              <a:t> </a:t>
            </a:r>
            <a:r>
              <a:rPr lang="en-GB" sz="1800" b="1" dirty="0"/>
              <a:t>GitHub.com</a:t>
            </a:r>
            <a:r>
              <a:rPr lang="en-GB" sz="1800" dirty="0"/>
              <a:t> makes storing Git repositories and sharing code simple. Once published to </a:t>
            </a:r>
            <a:r>
              <a:rPr lang="en-GB" sz="1800" dirty="0" err="1"/>
              <a:t>GitHub</a:t>
            </a:r>
            <a:r>
              <a:rPr lang="en-GB" sz="1800" dirty="0"/>
              <a:t>, the process of sharing Git repositories, facilitating code review, and contributing content changes becomes simpler than ever.</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commands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US" sz="1800" dirty="0" err="1"/>
              <a:t>Git</a:t>
            </a:r>
            <a:r>
              <a:rPr lang="en-US" sz="1800" dirty="0"/>
              <a:t> </a:t>
            </a:r>
            <a:r>
              <a:rPr lang="en-US" sz="1800" dirty="0" err="1"/>
              <a:t>config</a:t>
            </a:r>
            <a:r>
              <a:rPr lang="en-US" sz="1800" dirty="0"/>
              <a:t> command</a:t>
            </a:r>
          </a:p>
          <a:p>
            <a:r>
              <a:rPr lang="en-US" sz="1800" dirty="0" err="1"/>
              <a:t>Git</a:t>
            </a:r>
            <a:r>
              <a:rPr lang="en-US" sz="1800" dirty="0"/>
              <a:t> init command</a:t>
            </a:r>
          </a:p>
          <a:p>
            <a:r>
              <a:rPr lang="en-US" sz="1800" dirty="0" err="1"/>
              <a:t>Git</a:t>
            </a:r>
            <a:r>
              <a:rPr lang="en-US" sz="1800" dirty="0"/>
              <a:t> clone command</a:t>
            </a:r>
          </a:p>
          <a:p>
            <a:r>
              <a:rPr lang="en-US" sz="1800" dirty="0" err="1"/>
              <a:t>Git</a:t>
            </a:r>
            <a:r>
              <a:rPr lang="en-US" sz="1800" dirty="0"/>
              <a:t> add command</a:t>
            </a:r>
          </a:p>
          <a:p>
            <a:r>
              <a:rPr lang="en-US" sz="1800" dirty="0" err="1"/>
              <a:t>Git</a:t>
            </a:r>
            <a:r>
              <a:rPr lang="en-US" sz="1800" dirty="0"/>
              <a:t> commit command</a:t>
            </a:r>
          </a:p>
          <a:p>
            <a:r>
              <a:rPr lang="en-US" sz="1800" dirty="0" err="1"/>
              <a:t>Git</a:t>
            </a:r>
            <a:r>
              <a:rPr lang="en-US" sz="1800" dirty="0"/>
              <a:t> status command</a:t>
            </a:r>
          </a:p>
          <a:p>
            <a:r>
              <a:rPr lang="en-US" sz="1800" b="1" dirty="0" err="1"/>
              <a:t>Git</a:t>
            </a:r>
            <a:r>
              <a:rPr lang="en-US" sz="1800" b="1" dirty="0"/>
              <a:t> push Command</a:t>
            </a:r>
          </a:p>
          <a:p>
            <a:r>
              <a:rPr lang="en-US" sz="1800" b="1" dirty="0" err="1"/>
              <a:t>Git</a:t>
            </a:r>
            <a:r>
              <a:rPr lang="en-US" sz="1800" b="1" dirty="0"/>
              <a:t> pull command</a:t>
            </a:r>
          </a:p>
          <a:p>
            <a:r>
              <a:rPr lang="en-US" sz="1800" b="1" dirty="0" err="1"/>
              <a:t>Git</a:t>
            </a:r>
            <a:r>
              <a:rPr lang="en-US" sz="1800" b="1" dirty="0"/>
              <a:t> Branch Command</a:t>
            </a:r>
          </a:p>
          <a:p>
            <a:r>
              <a:rPr lang="en-US" sz="1800" b="1" dirty="0" err="1"/>
              <a:t>Git</a:t>
            </a:r>
            <a:r>
              <a:rPr lang="en-US" sz="1800" b="1" dirty="0"/>
              <a:t> Merge Command</a:t>
            </a:r>
          </a:p>
          <a:p>
            <a:r>
              <a:rPr lang="en-US" sz="1800" b="1" dirty="0" err="1"/>
              <a:t>Git</a:t>
            </a:r>
            <a:r>
              <a:rPr lang="en-US" sz="1800" b="1" dirty="0"/>
              <a:t> remote command</a:t>
            </a:r>
          </a:p>
          <a:p>
            <a:r>
              <a:rPr lang="en-US" sz="1800" dirty="0" err="1"/>
              <a:t>Git</a:t>
            </a:r>
            <a:r>
              <a:rPr lang="en-US" sz="1800" dirty="0"/>
              <a:t> log command</a:t>
            </a:r>
          </a:p>
          <a:p>
            <a:endParaRPr lang="en-US" sz="1800" dirty="0"/>
          </a:p>
          <a:p>
            <a:endParaRPr lang="en-US" sz="1800" dirty="0"/>
          </a:p>
          <a:p>
            <a:pPr fontAlgn="base"/>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solidFill>
                  <a:srgbClr val="FF0000"/>
                </a:solidFill>
                <a:latin typeface="Times New Roman" pitchFamily="18" charset="0"/>
                <a:cs typeface="Times New Roman" pitchFamily="18" charset="0"/>
              </a:rPr>
              <a:t>Git Configuration:</a:t>
            </a:r>
            <a:r>
              <a:rPr lang="en-GB" sz="1800" b="1" dirty="0">
                <a:latin typeface="Times New Roman" pitchFamily="18" charset="0"/>
                <a:cs typeface="Times New Roman" pitchFamily="18" charset="0"/>
              </a:rPr>
              <a:t>	</a:t>
            </a:r>
          </a:p>
          <a:p>
            <a:pPr>
              <a:buNone/>
            </a:pPr>
            <a:endParaRPr lang="en-GB" sz="1800" b="1" dirty="0">
              <a:latin typeface="Times New Roman" pitchFamily="18" charset="0"/>
              <a:cs typeface="Times New Roman" pitchFamily="18" charset="0"/>
            </a:endParaRPr>
          </a:p>
          <a:p>
            <a:pPr>
              <a:buNone/>
            </a:pPr>
            <a:r>
              <a:rPr lang="en-GB" sz="1800" b="1" dirty="0">
                <a:latin typeface="Times New Roman" pitchFamily="18" charset="0"/>
                <a:cs typeface="Times New Roman" pitchFamily="18" charset="0"/>
              </a:rPr>
              <a:t>Step 1:Create folder for Git:</a:t>
            </a:r>
          </a:p>
          <a:p>
            <a:pPr>
              <a:buNone/>
            </a:pPr>
            <a:r>
              <a:rPr lang="en-US" sz="1800" b="1" dirty="0">
                <a:solidFill>
                  <a:srgbClr val="FF0000"/>
                </a:solidFill>
                <a:latin typeface="Times New Roman" pitchFamily="18" charset="0"/>
                <a:cs typeface="Times New Roman" pitchFamily="18" charset="0"/>
              </a:rPr>
              <a:t>$</a:t>
            </a:r>
            <a:r>
              <a:rPr lang="en-US" sz="1800" b="1" dirty="0" err="1">
                <a:solidFill>
                  <a:srgbClr val="FF0000"/>
                </a:solidFill>
                <a:latin typeface="Times New Roman" pitchFamily="18" charset="0"/>
                <a:cs typeface="Times New Roman" pitchFamily="18" charset="0"/>
              </a:rPr>
              <a:t>mkdir</a:t>
            </a:r>
            <a:r>
              <a:rPr lang="en-US" sz="1800" b="1" dirty="0">
                <a:solidFill>
                  <a:srgbClr val="FF0000"/>
                </a:solidFill>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myproject</a:t>
            </a:r>
            <a:r>
              <a:rPr lang="en-US" sz="1800" b="1" dirty="0">
                <a:solidFill>
                  <a:srgbClr val="FF0000"/>
                </a:solidFill>
                <a:latin typeface="Times New Roman" pitchFamily="18" charset="0"/>
                <a:cs typeface="Times New Roman" pitchFamily="18" charset="0"/>
              </a:rPr>
              <a:t> </a:t>
            </a:r>
          </a:p>
          <a:p>
            <a:pPr>
              <a:buNone/>
            </a:pPr>
            <a:r>
              <a:rPr lang="en-IN" sz="1800" dirty="0">
                <a:latin typeface="Times New Roman" pitchFamily="18" charset="0"/>
                <a:cs typeface="Times New Roman" pitchFamily="18" charset="0"/>
              </a:rPr>
              <a:t># A folder will be created in c:/users/bh/ with </a:t>
            </a:r>
            <a:r>
              <a:rPr lang="en-IN" sz="1800" dirty="0" err="1">
                <a:latin typeface="Times New Roman" pitchFamily="18" charset="0"/>
                <a:cs typeface="Times New Roman" pitchFamily="18" charset="0"/>
              </a:rPr>
              <a:t>myproject</a:t>
            </a:r>
            <a:r>
              <a:rPr lang="en-IN" sz="1800" dirty="0">
                <a:latin typeface="Times New Roman" pitchFamily="18" charset="0"/>
                <a:cs typeface="Times New Roman" pitchFamily="18" charset="0"/>
              </a:rPr>
              <a:t> name</a:t>
            </a:r>
          </a:p>
          <a:p>
            <a:pPr>
              <a:buNone/>
            </a:pPr>
            <a:endParaRPr lang="en-IN" sz="1800" dirty="0">
              <a:latin typeface="Times New Roman" pitchFamily="18" charset="0"/>
              <a:cs typeface="Times New Roman" pitchFamily="18" charset="0"/>
            </a:endParaRPr>
          </a:p>
          <a:p>
            <a:pPr>
              <a:buNone/>
            </a:pPr>
            <a:r>
              <a:rPr lang="en-US" sz="1800" b="1" dirty="0">
                <a:solidFill>
                  <a:srgbClr val="FF0000"/>
                </a:solidFill>
                <a:latin typeface="Times New Roman" pitchFamily="18" charset="0"/>
                <a:cs typeface="Times New Roman" pitchFamily="18" charset="0"/>
              </a:rPr>
              <a:t>$</a:t>
            </a:r>
            <a:r>
              <a:rPr lang="en-US" sz="1800" b="1" dirty="0" err="1">
                <a:solidFill>
                  <a:srgbClr val="FF0000"/>
                </a:solidFill>
                <a:latin typeface="Times New Roman" pitchFamily="18" charset="0"/>
                <a:cs typeface="Times New Roman" pitchFamily="18" charset="0"/>
              </a:rPr>
              <a:t>cd</a:t>
            </a:r>
            <a:r>
              <a:rPr lang="en-US" sz="1800" b="1" dirty="0">
                <a:solidFill>
                  <a:srgbClr val="FF0000"/>
                </a:solidFill>
                <a:latin typeface="Times New Roman" pitchFamily="18" charset="0"/>
                <a:cs typeface="Times New Roman" pitchFamily="18" charset="0"/>
              </a:rPr>
              <a:t> </a:t>
            </a:r>
            <a:r>
              <a:rPr lang="en-US" sz="1800" b="1" dirty="0" err="1">
                <a:solidFill>
                  <a:srgbClr val="FF0000"/>
                </a:solidFill>
                <a:latin typeface="Times New Roman" pitchFamily="18" charset="0"/>
                <a:cs typeface="Times New Roman" pitchFamily="18" charset="0"/>
              </a:rPr>
              <a:t>myproject</a:t>
            </a:r>
            <a:endParaRPr lang="en-US" sz="1800" b="1" dirty="0">
              <a:solidFill>
                <a:srgbClr val="FF0000"/>
              </a:solidFill>
              <a:latin typeface="Times New Roman" pitchFamily="18" charset="0"/>
              <a:cs typeface="Times New Roman" pitchFamily="18" charset="0"/>
            </a:endParaRPr>
          </a:p>
          <a:p>
            <a:pPr>
              <a:buNone/>
            </a:pPr>
            <a:r>
              <a:rPr lang="en-IN" sz="1800" b="1" dirty="0">
                <a:latin typeface="Times New Roman" pitchFamily="18" charset="0"/>
                <a:cs typeface="Times New Roman" pitchFamily="18" charset="0"/>
              </a:rPr>
              <a:t>Step 2: Initialize git: </a:t>
            </a:r>
            <a:r>
              <a:rPr lang="en-GB" sz="1800" dirty="0"/>
              <a:t>initialize the project directory as a Git repository.</a:t>
            </a:r>
            <a:endParaRPr lang="en-IN" sz="1800" b="1" dirty="0">
              <a:latin typeface="Times New Roman" pitchFamily="18" charset="0"/>
              <a:cs typeface="Times New Roman" pitchFamily="18" charset="0"/>
            </a:endParaRPr>
          </a:p>
          <a:p>
            <a:pPr>
              <a:buNone/>
            </a:pPr>
            <a:r>
              <a:rPr lang="en-US" sz="1800" b="1" dirty="0">
                <a:solidFill>
                  <a:srgbClr val="FF0000"/>
                </a:solidFill>
                <a:latin typeface="Times New Roman" pitchFamily="18" charset="0"/>
                <a:cs typeface="Times New Roman" pitchFamily="18" charset="0"/>
              </a:rPr>
              <a:t>$</a:t>
            </a:r>
            <a:r>
              <a:rPr lang="en-US" sz="1800" b="1" dirty="0" err="1">
                <a:solidFill>
                  <a:srgbClr val="FF0000"/>
                </a:solidFill>
                <a:latin typeface="Times New Roman" pitchFamily="18" charset="0"/>
                <a:cs typeface="Times New Roman" pitchFamily="18" charset="0"/>
              </a:rPr>
              <a:t>git</a:t>
            </a:r>
            <a:r>
              <a:rPr lang="en-US" sz="1800" b="1" dirty="0">
                <a:solidFill>
                  <a:srgbClr val="FF0000"/>
                </a:solidFill>
                <a:latin typeface="Times New Roman" pitchFamily="18" charset="0"/>
                <a:cs typeface="Times New Roman" pitchFamily="18" charset="0"/>
              </a:rPr>
              <a:t> init</a:t>
            </a:r>
            <a:r>
              <a:rPr lang="en-GB" sz="1800" b="1" dirty="0">
                <a:solidFill>
                  <a:srgbClr val="FF0000"/>
                </a:solidFill>
                <a:latin typeface="Times New Roman" pitchFamily="18" charset="0"/>
                <a:cs typeface="Times New Roman" pitchFamily="18" charset="0"/>
              </a:rPr>
              <a:t>   </a:t>
            </a:r>
          </a:p>
          <a:p>
            <a:pPr indent="12700">
              <a:buNone/>
            </a:pPr>
            <a:r>
              <a:rPr lang="en-US" sz="1800" dirty="0" err="1">
                <a:solidFill>
                  <a:srgbClr val="0000FF"/>
                </a:solidFill>
              </a:rPr>
              <a:t>git</a:t>
            </a:r>
            <a:r>
              <a:rPr lang="en-US" sz="1800" dirty="0">
                <a:solidFill>
                  <a:srgbClr val="0000FF"/>
                </a:solidFill>
              </a:rPr>
              <a:t> init</a:t>
            </a:r>
          </a:p>
          <a:p>
            <a:pPr indent="12700">
              <a:buNone/>
            </a:pPr>
            <a:r>
              <a:rPr lang="en-US" sz="1800" dirty="0" err="1">
                <a:solidFill>
                  <a:srgbClr val="0000FF"/>
                </a:solidFill>
              </a:rPr>
              <a:t>git</a:t>
            </a:r>
            <a:r>
              <a:rPr lang="en-US" sz="1800" dirty="0">
                <a:solidFill>
                  <a:srgbClr val="0000FF"/>
                </a:solidFill>
              </a:rPr>
              <a:t> add .</a:t>
            </a:r>
          </a:p>
          <a:p>
            <a:pPr indent="12700">
              <a:buNone/>
            </a:pPr>
            <a:r>
              <a:rPr lang="en-GB" sz="1800" dirty="0">
                <a:solidFill>
                  <a:srgbClr val="0000FF"/>
                </a:solidFill>
              </a:rPr>
              <a:t>git commit –m “The first commit”</a:t>
            </a:r>
            <a:endParaRPr lang="en-GB" sz="1800" b="1" dirty="0">
              <a:solidFill>
                <a:srgbClr val="0000FF"/>
              </a:solidFill>
              <a:latin typeface="Times New Roman" pitchFamily="18" charset="0"/>
              <a:cs typeface="Times New Roman" pitchFamily="18" charset="0"/>
            </a:endParaRPr>
          </a:p>
          <a:p>
            <a:pPr>
              <a:buNone/>
            </a:pPr>
            <a:r>
              <a:rPr lang="en-GB" sz="1800" b="1" dirty="0">
                <a:solidFill>
                  <a:srgbClr val="FF0000"/>
                </a:solidFill>
                <a:latin typeface="Times New Roman" pitchFamily="18" charset="0"/>
                <a:cs typeface="Times New Roman" pitchFamily="18" charset="0"/>
              </a:rPr>
              <a:t>Step 3: Username password setting: (User Identity setting):</a:t>
            </a:r>
          </a:p>
          <a:p>
            <a:pPr>
              <a:buNone/>
            </a:pPr>
            <a:r>
              <a:rPr lang="en-GB" sz="1800" b="1" dirty="0">
                <a:latin typeface="Times New Roman" pitchFamily="18" charset="0"/>
                <a:cs typeface="Times New Roman" pitchFamily="18" charset="0"/>
              </a:rPr>
              <a:t>git </a:t>
            </a:r>
            <a:r>
              <a:rPr lang="en-GB" sz="1800" b="1" dirty="0" err="1">
                <a:latin typeface="Times New Roman" pitchFamily="18" charset="0"/>
                <a:cs typeface="Times New Roman" pitchFamily="18" charset="0"/>
              </a:rPr>
              <a:t>config</a:t>
            </a:r>
            <a:r>
              <a:rPr lang="en-GB" sz="1800" b="1" dirty="0">
                <a:latin typeface="Times New Roman" pitchFamily="18" charset="0"/>
                <a:cs typeface="Times New Roman" pitchFamily="18" charset="0"/>
              </a:rPr>
              <a:t> --global user.name "w3schools-test" </a:t>
            </a:r>
          </a:p>
          <a:p>
            <a:pPr>
              <a:buNone/>
            </a:pPr>
            <a:r>
              <a:rPr lang="en-GB" sz="1800" dirty="0">
                <a:latin typeface="Times New Roman" pitchFamily="18" charset="0"/>
                <a:cs typeface="Times New Roman" pitchFamily="18" charset="0"/>
              </a:rPr>
              <a:t>git </a:t>
            </a:r>
            <a:r>
              <a:rPr lang="en-GB" sz="1800" dirty="0" err="1">
                <a:latin typeface="Times New Roman" pitchFamily="18" charset="0"/>
                <a:cs typeface="Times New Roman" pitchFamily="18" charset="0"/>
              </a:rPr>
              <a:t>config</a:t>
            </a:r>
            <a:r>
              <a:rPr lang="en-GB" sz="1800" dirty="0">
                <a:latin typeface="Times New Roman" pitchFamily="18" charset="0"/>
                <a:cs typeface="Times New Roman" pitchFamily="18" charset="0"/>
              </a:rPr>
              <a:t> --global </a:t>
            </a:r>
            <a:r>
              <a:rPr lang="en-GB" sz="1800" dirty="0" err="1">
                <a:latin typeface="Times New Roman" pitchFamily="18" charset="0"/>
                <a:cs typeface="Times New Roman" pitchFamily="18" charset="0"/>
              </a:rPr>
              <a:t>user.email</a:t>
            </a:r>
            <a:r>
              <a:rPr lang="en-GB" sz="1800" dirty="0">
                <a:latin typeface="Times New Roman" pitchFamily="18" charset="0"/>
                <a:cs typeface="Times New Roman" pitchFamily="18" charset="0"/>
              </a:rPr>
              <a:t> </a:t>
            </a:r>
            <a:r>
              <a:rPr lang="en-GB" sz="1800" dirty="0">
                <a:latin typeface="Times New Roman" pitchFamily="18" charset="0"/>
                <a:cs typeface="Times New Roman" pitchFamily="18" charset="0"/>
                <a:hlinkClick r:id="rId2"/>
              </a:rPr>
              <a:t>test@w3schools.com</a:t>
            </a:r>
            <a:endParaRPr lang="en-GB" sz="1800" dirty="0">
              <a:latin typeface="Times New Roman" pitchFamily="18" charset="0"/>
              <a:cs typeface="Times New Roman" pitchFamily="18" charset="0"/>
            </a:endParaRPr>
          </a:p>
          <a:p>
            <a:pPr>
              <a:buNone/>
            </a:pPr>
            <a:r>
              <a:rPr lang="en-GB" sz="1800" b="1" dirty="0">
                <a:latin typeface="Times New Roman" pitchFamily="18" charset="0"/>
                <a:cs typeface="Times New Roman" pitchFamily="18" charset="0"/>
              </a:rPr>
              <a:t>Ex: </a:t>
            </a:r>
            <a:r>
              <a:rPr lang="en-US" sz="1800" b="1" dirty="0" err="1"/>
              <a:t>git</a:t>
            </a:r>
            <a:r>
              <a:rPr lang="en-US" sz="1800" b="1" dirty="0"/>
              <a:t> </a:t>
            </a:r>
            <a:r>
              <a:rPr lang="en-US" sz="1800" b="1" dirty="0" err="1"/>
              <a:t>config</a:t>
            </a:r>
            <a:r>
              <a:rPr lang="en-US" sz="1800" b="1" dirty="0"/>
              <a:t> user.name "</a:t>
            </a:r>
            <a:r>
              <a:rPr lang="en-US" sz="1800" b="1" dirty="0" err="1"/>
              <a:t>kbhaskar</a:t>
            </a:r>
            <a:r>
              <a:rPr lang="en-US" sz="1800" b="1" dirty="0"/>
              <a:t>"</a:t>
            </a:r>
          </a:p>
          <a:p>
            <a:pPr>
              <a:buNone/>
            </a:pPr>
            <a:r>
              <a:rPr lang="en-GB" sz="1800" b="1" dirty="0">
                <a:latin typeface="Times New Roman" pitchFamily="18" charset="0"/>
                <a:cs typeface="Times New Roman" pitchFamily="18" charset="0"/>
              </a:rPr>
              <a:t>git </a:t>
            </a:r>
            <a:r>
              <a:rPr lang="en-GB" sz="1800" b="1" dirty="0" err="1">
                <a:latin typeface="Times New Roman" pitchFamily="18" charset="0"/>
                <a:cs typeface="Times New Roman" pitchFamily="18" charset="0"/>
              </a:rPr>
              <a:t>config</a:t>
            </a:r>
            <a:r>
              <a:rPr lang="en-GB" sz="1800" b="1" dirty="0">
                <a:latin typeface="Times New Roman" pitchFamily="18" charset="0"/>
                <a:cs typeface="Times New Roman" pitchFamily="18" charset="0"/>
              </a:rPr>
              <a:t> </a:t>
            </a:r>
            <a:r>
              <a:rPr lang="en-GB" sz="1800" b="1" dirty="0" err="1">
                <a:latin typeface="Times New Roman" pitchFamily="18" charset="0"/>
                <a:cs typeface="Times New Roman" pitchFamily="18" charset="0"/>
              </a:rPr>
              <a:t>user.email</a:t>
            </a:r>
            <a:r>
              <a:rPr lang="en-GB" sz="1800" b="1" dirty="0">
                <a:latin typeface="Times New Roman" pitchFamily="18" charset="0"/>
                <a:cs typeface="Times New Roman" pitchFamily="18" charset="0"/>
              </a:rPr>
              <a:t> “kbhaskar511@gmail.com”</a:t>
            </a:r>
          </a:p>
          <a:p>
            <a:pPr>
              <a:buNone/>
            </a:pPr>
            <a:r>
              <a:rPr lang="en-GB" sz="1800" dirty="0">
                <a:latin typeface="Times New Roman" pitchFamily="18" charset="0"/>
                <a:cs typeface="Times New Roman" pitchFamily="18" charset="0"/>
              </a:rPr>
              <a:t>   </a:t>
            </a:r>
          </a:p>
          <a:p>
            <a:pPr>
              <a:buNone/>
            </a:pPr>
            <a:r>
              <a:rPr lang="en-GB" sz="1800" b="1" dirty="0">
                <a:latin typeface="Times New Roman" pitchFamily="18" charset="0"/>
                <a:cs typeface="Times New Roman" pitchFamily="18" charset="0"/>
              </a:rPr>
              <a:t>--global </a:t>
            </a:r>
            <a:r>
              <a:rPr lang="en-GB" sz="1800" dirty="0">
                <a:latin typeface="Times New Roman" pitchFamily="18" charset="0"/>
                <a:cs typeface="Times New Roman" pitchFamily="18" charset="0"/>
              </a:rPr>
              <a:t>specifies username and password is for all repositories </a:t>
            </a:r>
          </a:p>
        </p:txBody>
      </p:sp>
    </p:spTree>
    <p:extLst>
      <p:ext uri="{BB962C8B-B14F-4D97-AF65-F5344CB8AC3E}">
        <p14:creationId xmlns:p14="http://schemas.microsoft.com/office/powerpoint/2010/main" xmlns="" val="1352521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92500" lnSpcReduction="10000"/>
          </a:bodyPr>
          <a:lstStyle/>
          <a:p>
            <a:pPr fontAlgn="base">
              <a:buNone/>
            </a:pPr>
            <a:r>
              <a:rPr lang="en-GB" sz="1800" b="1" dirty="0">
                <a:solidFill>
                  <a:srgbClr val="FF0000"/>
                </a:solidFill>
                <a:latin typeface="Times New Roman" pitchFamily="18" charset="0"/>
                <a:cs typeface="Times New Roman" pitchFamily="18" charset="0"/>
              </a:rPr>
              <a:t>$git status:  </a:t>
            </a:r>
          </a:p>
          <a:p>
            <a:pPr fontAlgn="base">
              <a:buNone/>
            </a:pPr>
            <a:r>
              <a:rPr lang="en-GB" sz="1800" dirty="0">
                <a:latin typeface="Times New Roman" pitchFamily="18" charset="0"/>
                <a:cs typeface="Times New Roman" pitchFamily="18" charset="0"/>
              </a:rPr>
              <a:t>To check the status of git repo  ( gives tracked and untracked files details)</a:t>
            </a:r>
          </a:p>
          <a:p>
            <a:pPr fontAlgn="base"/>
            <a:r>
              <a:rPr lang="en-GB" sz="1800" dirty="0"/>
              <a:t>The </a:t>
            </a:r>
            <a:r>
              <a:rPr lang="en-GB" sz="1800" b="1" i="1" dirty="0"/>
              <a:t>git status </a:t>
            </a:r>
            <a:r>
              <a:rPr lang="en-GB" sz="1800" dirty="0"/>
              <a:t>command is used to display the state of the working directory and the staging area. It allows you to see which changes have been staged, which haven't, and which files </a:t>
            </a:r>
            <a:r>
              <a:rPr lang="en-GB" sz="1800" dirty="0" err="1"/>
              <a:t>arenot</a:t>
            </a:r>
            <a:r>
              <a:rPr lang="en-GB" sz="1800" dirty="0"/>
              <a:t> being tracked by Git. </a:t>
            </a:r>
          </a:p>
          <a:p>
            <a:pPr fontAlgn="base"/>
            <a:r>
              <a:rPr lang="en-GB" sz="1800" b="1" dirty="0"/>
              <a:t>It does not show you any information about the committed project history. </a:t>
            </a:r>
            <a:r>
              <a:rPr lang="en-GB" sz="1800" dirty="0"/>
              <a:t>For this, you need to use the git log. It also lists the files that you've changed and those you still need to add or commit.</a:t>
            </a:r>
            <a:endParaRPr lang="en-GB" sz="1800" dirty="0">
              <a:latin typeface="Times New Roman" pitchFamily="18" charset="0"/>
              <a:cs typeface="Times New Roman" pitchFamily="18" charset="0"/>
            </a:endParaRPr>
          </a:p>
          <a:p>
            <a:pPr fontAlgn="base">
              <a:buNone/>
            </a:pPr>
            <a:r>
              <a:rPr lang="en-GB" sz="1800" b="1" dirty="0">
                <a:solidFill>
                  <a:srgbClr val="FF0000"/>
                </a:solidFill>
                <a:latin typeface="Times New Roman" pitchFamily="18" charset="0"/>
                <a:cs typeface="Times New Roman" pitchFamily="18" charset="0"/>
              </a:rPr>
              <a:t>Output:</a:t>
            </a:r>
          </a:p>
          <a:p>
            <a:pPr>
              <a:buNone/>
            </a:pPr>
            <a:r>
              <a:rPr lang="en-GB" sz="1800" dirty="0">
                <a:latin typeface="Times New Roman" pitchFamily="18" charset="0"/>
                <a:cs typeface="Times New Roman" pitchFamily="18" charset="0"/>
              </a:rPr>
              <a:t>  	</a:t>
            </a:r>
            <a:r>
              <a:rPr lang="en-US" sz="1800" dirty="0"/>
              <a:t>On branch master</a:t>
            </a:r>
          </a:p>
          <a:p>
            <a:pPr>
              <a:buNone/>
            </a:pPr>
            <a:r>
              <a:rPr lang="en-US" sz="1800" dirty="0"/>
              <a:t>	No commits yet</a:t>
            </a:r>
          </a:p>
          <a:p>
            <a:pPr>
              <a:buNone/>
            </a:pPr>
            <a:r>
              <a:rPr lang="en-US" sz="1800" dirty="0"/>
              <a:t>	Untracked files:</a:t>
            </a:r>
          </a:p>
          <a:p>
            <a:pPr>
              <a:buNone/>
            </a:pPr>
            <a:r>
              <a:rPr lang="en-GB" sz="1800" dirty="0"/>
              <a:t> 		 (use "git add &lt;file&gt;..." to include in what will be committed)</a:t>
            </a:r>
          </a:p>
          <a:p>
            <a:pPr>
              <a:buNone/>
            </a:pPr>
            <a:r>
              <a:rPr lang="en-US" sz="1800" dirty="0"/>
              <a:t>        	sample.html</a:t>
            </a:r>
          </a:p>
          <a:p>
            <a:pPr>
              <a:buNone/>
            </a:pPr>
            <a:r>
              <a:rPr lang="en-GB" sz="1800" dirty="0"/>
              <a:t>	nothing added to commit but untracked files present (use "git add" to track)</a:t>
            </a:r>
          </a:p>
          <a:p>
            <a:pPr>
              <a:buNone/>
            </a:pPr>
            <a:endParaRPr lang="en-GB" sz="1800" dirty="0"/>
          </a:p>
          <a:p>
            <a:pPr fontAlgn="base">
              <a:buNone/>
            </a:pPr>
            <a:r>
              <a:rPr lang="en-GB" sz="1800" b="1" dirty="0">
                <a:solidFill>
                  <a:srgbClr val="FF0000"/>
                </a:solidFill>
                <a:latin typeface="Times New Roman" pitchFamily="18" charset="0"/>
                <a:cs typeface="Times New Roman" pitchFamily="18" charset="0"/>
              </a:rPr>
              <a:t>git Repo folder files status:</a:t>
            </a:r>
          </a:p>
          <a:p>
            <a:r>
              <a:rPr lang="en-GB" sz="1800" dirty="0"/>
              <a:t>Files in your Git repository folder can be in one of 2 states:</a:t>
            </a:r>
          </a:p>
          <a:p>
            <a:pPr marL="627063" indent="177800">
              <a:buFont typeface="+mj-lt"/>
              <a:buAutoNum type="arabicPeriod"/>
            </a:pPr>
            <a:r>
              <a:rPr lang="en-GB" sz="1800" b="1" dirty="0"/>
              <a:t>Tracked - </a:t>
            </a:r>
            <a:r>
              <a:rPr lang="en-GB" sz="1800" dirty="0"/>
              <a:t>files that Git knows about and are added to the repository</a:t>
            </a:r>
          </a:p>
          <a:p>
            <a:pPr marL="627063" indent="177800">
              <a:buFont typeface="+mj-lt"/>
              <a:buAutoNum type="arabicPeriod"/>
            </a:pPr>
            <a:r>
              <a:rPr lang="en-GB" sz="1800" b="1" dirty="0"/>
              <a:t>Untracked -</a:t>
            </a:r>
            <a:r>
              <a:rPr lang="en-GB" sz="1800" dirty="0"/>
              <a:t> files that are in your working directory, but not added to the repository</a:t>
            </a:r>
          </a:p>
          <a:p>
            <a:pPr marL="95250" indent="0">
              <a:buFont typeface="Wingdings" pitchFamily="2" charset="2"/>
              <a:buChar char="ü"/>
            </a:pPr>
            <a:r>
              <a:rPr lang="en-GB" sz="1800" dirty="0"/>
              <a:t> When you first add files to an empty repository, they are all untracked. To get Git to track them, you need to stage them, or add them to the staging environment.</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t>Git add command:</a:t>
            </a:r>
          </a:p>
          <a:p>
            <a:r>
              <a:rPr lang="en-GB" sz="1800" dirty="0"/>
              <a:t>This command is used to add one or more files to staging (Index) area.</a:t>
            </a:r>
          </a:p>
          <a:p>
            <a:r>
              <a:rPr lang="en-GB" sz="1800" dirty="0"/>
              <a:t>To add one file</a:t>
            </a:r>
          </a:p>
          <a:p>
            <a:pPr>
              <a:buNone/>
            </a:pPr>
            <a:r>
              <a:rPr lang="en-GB" sz="1800" dirty="0"/>
              <a:t>		$ git add Filename  </a:t>
            </a:r>
          </a:p>
          <a:p>
            <a:r>
              <a:rPr lang="en-GB" sz="1800" dirty="0"/>
              <a:t>To add more than one file</a:t>
            </a:r>
          </a:p>
          <a:p>
            <a:pPr>
              <a:buNone/>
            </a:pPr>
            <a:r>
              <a:rPr lang="en-GB" sz="1800" dirty="0"/>
              <a:t>		$ git add*  </a:t>
            </a:r>
          </a:p>
          <a:p>
            <a:pPr>
              <a:buNone/>
            </a:pPr>
            <a:r>
              <a:rPr lang="en-GB" sz="1800" b="1" dirty="0"/>
              <a:t>Git init command:</a:t>
            </a:r>
          </a:p>
          <a:p>
            <a:pPr>
              <a:buNone/>
            </a:pPr>
            <a:r>
              <a:rPr lang="en-GB" sz="1800" dirty="0"/>
              <a:t>The git init command </a:t>
            </a:r>
            <a:r>
              <a:rPr lang="en-GB" sz="1800" b="1" dirty="0"/>
              <a:t>creates a new Git repository</a:t>
            </a:r>
            <a:r>
              <a:rPr lang="en-GB" sz="1800" dirty="0"/>
              <a:t>. It can be used to convert an existing, </a:t>
            </a:r>
            <a:r>
              <a:rPr lang="en-GB" sz="1800" dirty="0" err="1"/>
              <a:t>unversioned</a:t>
            </a:r>
            <a:r>
              <a:rPr lang="en-GB" sz="1800" dirty="0"/>
              <a:t> project to a Git repository or initialize a new, empty repository.  </a:t>
            </a:r>
          </a:p>
          <a:p>
            <a:pPr fontAlgn="base">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solidFill>
                  <a:srgbClr val="FF0000"/>
                </a:solidFill>
                <a:latin typeface="Times New Roman" pitchFamily="18" charset="0"/>
                <a:cs typeface="Times New Roman" pitchFamily="18" charset="0"/>
              </a:rPr>
              <a:t>Commit changes: </a:t>
            </a:r>
            <a:r>
              <a:rPr lang="en-GB" sz="1800" dirty="0">
                <a:latin typeface="Times New Roman" pitchFamily="18" charset="0"/>
                <a:cs typeface="Times New Roman" pitchFamily="18" charset="0"/>
              </a:rPr>
              <a:t>To</a:t>
            </a:r>
            <a:r>
              <a:rPr lang="en-GB" sz="1800" b="1" dirty="0">
                <a:latin typeface="Times New Roman" pitchFamily="18" charset="0"/>
                <a:cs typeface="Times New Roman" pitchFamily="18" charset="0"/>
              </a:rPr>
              <a:t> </a:t>
            </a:r>
            <a:r>
              <a:rPr lang="en-GB" sz="1800" dirty="0">
                <a:latin typeface="Times New Roman" pitchFamily="18" charset="0"/>
                <a:cs typeface="Times New Roman" pitchFamily="18" charset="0"/>
              </a:rPr>
              <a:t>Commit all the files that have been added, along with a commit message:</a:t>
            </a:r>
            <a:endParaRPr lang="en-GB" sz="1800" b="1" dirty="0">
              <a:latin typeface="Times New Roman" pitchFamily="18" charset="0"/>
              <a:cs typeface="Times New Roman" pitchFamily="18" charset="0"/>
            </a:endParaRPr>
          </a:p>
          <a:p>
            <a:pPr fontAlgn="base">
              <a:buNone/>
            </a:pPr>
            <a:r>
              <a:rPr lang="en-GB" sz="1800" dirty="0">
                <a:latin typeface="Times New Roman" pitchFamily="18" charset="0"/>
                <a:cs typeface="Times New Roman" pitchFamily="18" charset="0"/>
              </a:rPr>
              <a:t>	</a:t>
            </a:r>
            <a:r>
              <a:rPr lang="en-GB" sz="1800" b="1" i="1" dirty="0">
                <a:latin typeface="Times New Roman" pitchFamily="18" charset="0"/>
                <a:cs typeface="Times New Roman" pitchFamily="18" charset="0"/>
              </a:rPr>
              <a:t>git commit -m "Initial commit"  </a:t>
            </a:r>
          </a:p>
          <a:p>
            <a:r>
              <a:rPr lang="en-GB" sz="1800" dirty="0">
                <a:latin typeface="Times New Roman" pitchFamily="18" charset="0"/>
                <a:cs typeface="Times New Roman" pitchFamily="18" charset="0"/>
              </a:rPr>
              <a:t>This creates a new commit with the given message. A commit is like a save or snapshot of your entire project.  </a:t>
            </a:r>
          </a:p>
          <a:p>
            <a:r>
              <a:rPr lang="en-US" sz="1800" b="1" dirty="0" err="1"/>
              <a:t>Git</a:t>
            </a:r>
            <a:r>
              <a:rPr lang="en-US" sz="1800" b="1" dirty="0"/>
              <a:t> commit -m &lt;</a:t>
            </a:r>
            <a:r>
              <a:rPr lang="en-US" sz="1800" b="1" dirty="0" err="1"/>
              <a:t>msg</a:t>
            </a:r>
            <a:r>
              <a:rPr lang="en-US" sz="1800" b="1" dirty="0"/>
              <a:t>&gt;</a:t>
            </a:r>
          </a:p>
          <a:p>
            <a:pPr>
              <a:buNone/>
            </a:pPr>
            <a:r>
              <a:rPr lang="en-IN" sz="1800" b="1" dirty="0">
                <a:latin typeface="Times New Roman" pitchFamily="18" charset="0"/>
                <a:cs typeface="Times New Roman" pitchFamily="18" charset="0"/>
              </a:rPr>
              <a:t>	</a:t>
            </a:r>
            <a:r>
              <a:rPr lang="en-GB" sz="1800" dirty="0"/>
              <a:t>Use the given &lt;</a:t>
            </a:r>
            <a:r>
              <a:rPr lang="en-GB" sz="1800" dirty="0" err="1"/>
              <a:t>msg</a:t>
            </a:r>
            <a:r>
              <a:rPr lang="en-GB" sz="1800" dirty="0"/>
              <a:t>&gt; as the commit message. If multiple -m options are given, their values are concatenated as separate paragraphs. </a:t>
            </a:r>
            <a:endParaRPr lang="en-GB" sz="1800" dirty="0">
              <a:latin typeface="Times New Roman" pitchFamily="18" charset="0"/>
              <a:cs typeface="Times New Roman" pitchFamily="18" charset="0"/>
            </a:endParaRPr>
          </a:p>
          <a:p>
            <a:pPr>
              <a:buNone/>
            </a:pPr>
            <a:r>
              <a:rPr lang="en-GB" sz="1800" b="1" dirty="0">
                <a:latin typeface="Times New Roman" pitchFamily="18" charset="0"/>
                <a:cs typeface="Times New Roman" pitchFamily="18" charset="0"/>
              </a:rPr>
              <a:t>Ex1:  </a:t>
            </a:r>
            <a:r>
              <a:rPr lang="en-GB" sz="1800" b="1" dirty="0"/>
              <a:t>$ git commit -m "first commit“     </a:t>
            </a:r>
            <a:r>
              <a:rPr lang="en-GB" sz="1800" b="1" dirty="0">
                <a:sym typeface="Wingdings" pitchFamily="2" charset="2"/>
              </a:rPr>
              <a:t> </a:t>
            </a:r>
            <a:r>
              <a:rPr lang="en-GB" sz="1800" dirty="0"/>
              <a:t> immediately creates a commit with a passed commit message</a:t>
            </a:r>
            <a:endParaRPr lang="en-GB" sz="1800" b="1" dirty="0"/>
          </a:p>
          <a:p>
            <a:pPr indent="188913">
              <a:buNone/>
            </a:pPr>
            <a:r>
              <a:rPr lang="en-IN" sz="1800" dirty="0"/>
              <a:t> </a:t>
            </a:r>
            <a:r>
              <a:rPr lang="en-US" sz="1800" dirty="0" err="1"/>
              <a:t>bh@mypc</a:t>
            </a:r>
            <a:r>
              <a:rPr lang="en-US" sz="1800" dirty="0"/>
              <a:t> MINGW64 ~/repo_ex1 (master)</a:t>
            </a:r>
          </a:p>
          <a:p>
            <a:pPr indent="188913">
              <a:buNone/>
            </a:pPr>
            <a:r>
              <a:rPr lang="en-GB" sz="1800" dirty="0"/>
              <a:t>$ git commit -a -m  "first commit"</a:t>
            </a:r>
          </a:p>
          <a:p>
            <a:pPr indent="188913">
              <a:buNone/>
            </a:pPr>
            <a:r>
              <a:rPr lang="en-GB" sz="1800" dirty="0"/>
              <a:t>[master (root-commit) de08805] first commit</a:t>
            </a:r>
          </a:p>
          <a:p>
            <a:pPr indent="188913">
              <a:buNone/>
            </a:pPr>
            <a:r>
              <a:rPr lang="en-US" sz="1800" dirty="0"/>
              <a:t> 1 file changed, 12 insertions(+)</a:t>
            </a:r>
          </a:p>
          <a:p>
            <a:pPr indent="188913">
              <a:buNone/>
            </a:pPr>
            <a:r>
              <a:rPr lang="en-US" sz="1800" dirty="0"/>
              <a:t> create mode 100644 sample.html</a:t>
            </a:r>
          </a:p>
          <a:p>
            <a:pPr>
              <a:buNone/>
            </a:pPr>
            <a:endParaRPr lang="en-US" sz="1800" dirty="0"/>
          </a:p>
          <a:p>
            <a:pPr>
              <a:buNone/>
            </a:pPr>
            <a:r>
              <a:rPr lang="en-US" sz="1800" b="1" dirty="0"/>
              <a:t>Ex2:</a:t>
            </a:r>
            <a:r>
              <a:rPr lang="en-US" sz="1800" dirty="0"/>
              <a:t/>
            </a:r>
            <a:br>
              <a:rPr lang="en-US" sz="1800" dirty="0"/>
            </a:br>
            <a:r>
              <a:rPr lang="en-US" sz="1800" b="1" dirty="0" err="1"/>
              <a:t>git</a:t>
            </a:r>
            <a:r>
              <a:rPr lang="en-US" sz="1800" b="1" dirty="0"/>
              <a:t> commit –a     </a:t>
            </a:r>
            <a:r>
              <a:rPr lang="en-US" sz="1800" b="1" dirty="0">
                <a:sym typeface="Wingdings" pitchFamily="2" charset="2"/>
              </a:rPr>
              <a:t> </a:t>
            </a:r>
            <a:r>
              <a:rPr lang="en-GB" sz="1800" dirty="0"/>
              <a:t>Tell the command to automatically stage files that have been modified and deleted, but new files you have not told Git about are not affected. </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85000" lnSpcReduction="20000"/>
          </a:bodyPr>
          <a:lstStyle/>
          <a:p>
            <a:pPr>
              <a:buNone/>
            </a:pPr>
            <a:r>
              <a:rPr lang="en-IN" sz="1800" b="1" dirty="0">
                <a:solidFill>
                  <a:srgbClr val="FF0000"/>
                </a:solidFill>
                <a:latin typeface="Times New Roman" pitchFamily="18" charset="0"/>
                <a:cs typeface="Times New Roman" pitchFamily="18" charset="0"/>
              </a:rPr>
              <a:t>  </a:t>
            </a:r>
            <a:r>
              <a:rPr lang="en-GB" sz="1800" b="1" dirty="0">
                <a:solidFill>
                  <a:srgbClr val="FF0000"/>
                </a:solidFill>
                <a:latin typeface="Times New Roman" pitchFamily="18" charset="0"/>
                <a:cs typeface="Times New Roman" pitchFamily="18" charset="0"/>
              </a:rPr>
              <a:t>git clone:</a:t>
            </a:r>
          </a:p>
          <a:p>
            <a:r>
              <a:rPr lang="en-GB" sz="1800" dirty="0"/>
              <a:t>This command is used to make a copy of a repository from an existing URL. If I want a local copy of my repository from </a:t>
            </a:r>
            <a:r>
              <a:rPr lang="en-GB" sz="1800" dirty="0" err="1"/>
              <a:t>GitHub</a:t>
            </a:r>
            <a:r>
              <a:rPr lang="en-GB" sz="1800" dirty="0"/>
              <a:t>, this command allows creating a local copy of that repository on your local directory from the repository URL.</a:t>
            </a:r>
            <a:endParaRPr lang="en-GB" sz="1800" b="1" dirty="0">
              <a:solidFill>
                <a:srgbClr val="FF0000"/>
              </a:solidFill>
              <a:latin typeface="Times New Roman" pitchFamily="18" charset="0"/>
              <a:cs typeface="Times New Roman" pitchFamily="18" charset="0"/>
            </a:endParaRPr>
          </a:p>
          <a:p>
            <a:pPr>
              <a:buNone/>
            </a:pPr>
            <a:endParaRPr lang="en-GB" sz="1800" b="1" dirty="0">
              <a:solidFill>
                <a:srgbClr val="FF0000"/>
              </a:solidFill>
              <a:latin typeface="Times New Roman" pitchFamily="18" charset="0"/>
              <a:cs typeface="Times New Roman" pitchFamily="18" charset="0"/>
            </a:endParaRPr>
          </a:p>
          <a:p>
            <a:r>
              <a:rPr lang="en-GB" sz="1800" dirty="0">
                <a:latin typeface="Times New Roman" pitchFamily="18" charset="0"/>
                <a:cs typeface="Times New Roman" pitchFamily="18" charset="0"/>
              </a:rPr>
              <a:t>The </a:t>
            </a:r>
            <a:r>
              <a:rPr lang="en-GB" sz="1800" b="1" dirty="0">
                <a:latin typeface="Times New Roman" pitchFamily="18" charset="0"/>
                <a:cs typeface="Times New Roman" pitchFamily="18" charset="0"/>
              </a:rPr>
              <a:t>git clone </a:t>
            </a:r>
            <a:r>
              <a:rPr lang="en-GB" sz="1800" dirty="0">
                <a:latin typeface="Times New Roman" pitchFamily="18" charset="0"/>
                <a:cs typeface="Times New Roman" pitchFamily="18" charset="0"/>
              </a:rPr>
              <a:t>command is used to copy an existing Git repository from a server to the local machine. </a:t>
            </a:r>
          </a:p>
          <a:p>
            <a:pPr>
              <a:buNone/>
            </a:pPr>
            <a:r>
              <a:rPr lang="en-GB" sz="1800" b="1" dirty="0">
                <a:latin typeface="Times New Roman" pitchFamily="18" charset="0"/>
                <a:cs typeface="Times New Roman" pitchFamily="18" charset="0"/>
              </a:rPr>
              <a:t>Syntax: $git clone &lt;URL&gt;</a:t>
            </a:r>
          </a:p>
          <a:p>
            <a:r>
              <a:rPr lang="en-GB" sz="1800" b="1" dirty="0">
                <a:latin typeface="Times New Roman" pitchFamily="18" charset="0"/>
                <a:cs typeface="Times New Roman" pitchFamily="18" charset="0"/>
              </a:rPr>
              <a:t>Ex: </a:t>
            </a:r>
            <a:r>
              <a:rPr lang="en-US" sz="1800" dirty="0"/>
              <a:t>$ </a:t>
            </a:r>
            <a:r>
              <a:rPr lang="en-US" sz="1800" dirty="0" err="1"/>
              <a:t>git</a:t>
            </a:r>
            <a:r>
              <a:rPr lang="en-US" sz="1800" dirty="0"/>
              <a:t> clone https://github.com/kbhaskararao/DevOps.git</a:t>
            </a:r>
          </a:p>
          <a:p>
            <a:pPr indent="12700">
              <a:buNone/>
            </a:pPr>
            <a:r>
              <a:rPr lang="en-US" sz="1800" dirty="0"/>
              <a:t>Cloning into '</a:t>
            </a:r>
            <a:r>
              <a:rPr lang="en-US" sz="1800" dirty="0" err="1"/>
              <a:t>DevOps</a:t>
            </a:r>
            <a:r>
              <a:rPr lang="en-US" sz="1800" dirty="0"/>
              <a:t>'...</a:t>
            </a:r>
          </a:p>
          <a:p>
            <a:pPr indent="12700">
              <a:buNone/>
            </a:pPr>
            <a:r>
              <a:rPr lang="en-GB" sz="1800" dirty="0"/>
              <a:t>remote: Enumerating objects: 16, done.</a:t>
            </a:r>
          </a:p>
          <a:p>
            <a:pPr indent="12700">
              <a:buNone/>
            </a:pPr>
            <a:r>
              <a:rPr lang="en-GB" sz="1800" dirty="0"/>
              <a:t>remote: Counting objects: 100% (16/16), done.</a:t>
            </a:r>
          </a:p>
          <a:p>
            <a:pPr indent="12700">
              <a:buNone/>
            </a:pPr>
            <a:r>
              <a:rPr lang="en-GB" sz="1800" dirty="0"/>
              <a:t>remote: Compressing objects: 100% (13/13), done.</a:t>
            </a:r>
          </a:p>
          <a:p>
            <a:pPr indent="12700">
              <a:buNone/>
            </a:pPr>
            <a:r>
              <a:rPr lang="en-US" sz="1800" dirty="0"/>
              <a:t>remote: Total 16 (delta 1), reused 0 (delta 0), pack-reused 0</a:t>
            </a:r>
          </a:p>
          <a:p>
            <a:pPr indent="12700">
              <a:buNone/>
            </a:pPr>
            <a:r>
              <a:rPr lang="en-GB" sz="1800" dirty="0"/>
              <a:t>Receiving objects: 100% (16/16), 16.18 </a:t>
            </a:r>
            <a:r>
              <a:rPr lang="en-GB" sz="1800" dirty="0" err="1"/>
              <a:t>MiB</a:t>
            </a:r>
            <a:r>
              <a:rPr lang="en-GB" sz="1800" dirty="0"/>
              <a:t> | 3.48 </a:t>
            </a:r>
            <a:r>
              <a:rPr lang="en-GB" sz="1800" dirty="0" err="1"/>
              <a:t>MiB</a:t>
            </a:r>
            <a:r>
              <a:rPr lang="en-GB" sz="1800" dirty="0"/>
              <a:t>/s, done.</a:t>
            </a:r>
          </a:p>
          <a:p>
            <a:pPr indent="12700">
              <a:buNone/>
            </a:pPr>
            <a:r>
              <a:rPr lang="en-GB" sz="1800" dirty="0"/>
              <a:t>Resolving deltas: 100% (1/1), done.</a:t>
            </a:r>
            <a:endParaRPr lang="en-GB" sz="1800" b="1" dirty="0">
              <a:latin typeface="Times New Roman" pitchFamily="18" charset="0"/>
              <a:cs typeface="Times New Roman" pitchFamily="18" charset="0"/>
            </a:endParaRPr>
          </a:p>
          <a:p>
            <a:pPr>
              <a:buNone/>
            </a:pPr>
            <a:r>
              <a:rPr lang="en-GB" sz="1800" b="1" dirty="0">
                <a:solidFill>
                  <a:srgbClr val="FF0000"/>
                </a:solidFill>
                <a:latin typeface="Times New Roman" pitchFamily="18" charset="0"/>
                <a:cs typeface="Times New Roman" pitchFamily="18" charset="0"/>
              </a:rPr>
              <a:t>Ex:</a:t>
            </a:r>
          </a:p>
          <a:p>
            <a:r>
              <a:rPr lang="en-GB" sz="1800" b="1" dirty="0" err="1"/>
              <a:t>cd</a:t>
            </a:r>
            <a:r>
              <a:rPr lang="en-GB" sz="1800" b="1" dirty="0"/>
              <a:t> &lt;path where you'd like the clone to create a directory&gt;</a:t>
            </a:r>
          </a:p>
          <a:p>
            <a:r>
              <a:rPr lang="en-US" sz="1800" dirty="0" err="1"/>
              <a:t>git</a:t>
            </a:r>
            <a:r>
              <a:rPr lang="en-US" sz="1800" dirty="0"/>
              <a:t> clone </a:t>
            </a:r>
            <a:r>
              <a:rPr lang="en-US" sz="1800" dirty="0">
                <a:hlinkClick r:id="rId2"/>
              </a:rPr>
              <a:t>https://github.com/username/projectname.git</a:t>
            </a:r>
            <a:r>
              <a:rPr lang="en-GB" sz="1800" b="1" dirty="0">
                <a:solidFill>
                  <a:srgbClr val="FF0000"/>
                </a:solidFill>
                <a:latin typeface="Times New Roman" pitchFamily="18" charset="0"/>
                <a:cs typeface="Times New Roman" pitchFamily="18" charset="0"/>
              </a:rPr>
              <a:t> </a:t>
            </a:r>
          </a:p>
          <a:p>
            <a:r>
              <a:rPr lang="en-GB" sz="1800" dirty="0">
                <a:latin typeface="Times New Roman" pitchFamily="18" charset="0"/>
                <a:cs typeface="Times New Roman" pitchFamily="18" charset="0"/>
              </a:rPr>
              <a:t>This creates a directory called </a:t>
            </a:r>
            <a:r>
              <a:rPr lang="en-GB" sz="1800" dirty="0" err="1">
                <a:latin typeface="Times New Roman" pitchFamily="18" charset="0"/>
                <a:cs typeface="Times New Roman" pitchFamily="18" charset="0"/>
              </a:rPr>
              <a:t>projectname</a:t>
            </a:r>
            <a:r>
              <a:rPr lang="en-GB" sz="1800" dirty="0">
                <a:latin typeface="Times New Roman" pitchFamily="18" charset="0"/>
                <a:cs typeface="Times New Roman" pitchFamily="18" charset="0"/>
              </a:rPr>
              <a:t> on the local machine, containing all the files in the remote Git repository. This includes </a:t>
            </a:r>
            <a:r>
              <a:rPr lang="en-GB" sz="1800" b="1" dirty="0">
                <a:latin typeface="Times New Roman" pitchFamily="18" charset="0"/>
                <a:cs typeface="Times New Roman" pitchFamily="18" charset="0"/>
              </a:rPr>
              <a:t>source files for the project</a:t>
            </a:r>
            <a:r>
              <a:rPr lang="en-GB" sz="1800" dirty="0">
                <a:latin typeface="Times New Roman" pitchFamily="18" charset="0"/>
                <a:cs typeface="Times New Roman" pitchFamily="18" charset="0"/>
              </a:rPr>
              <a:t>, as well as a .git sub-directory which contains the entire </a:t>
            </a:r>
            <a:r>
              <a:rPr lang="en-GB" sz="1800" b="1" dirty="0">
                <a:latin typeface="Times New Roman" pitchFamily="18" charset="0"/>
                <a:cs typeface="Times New Roman" pitchFamily="18" charset="0"/>
              </a:rPr>
              <a:t>history and configuration for the project.    </a:t>
            </a:r>
          </a:p>
          <a:p>
            <a:r>
              <a:rPr lang="en-GB" sz="1800" dirty="0"/>
              <a:t>To declare that identity for </a:t>
            </a:r>
            <a:r>
              <a:rPr lang="en-GB" sz="1800" i="1" dirty="0"/>
              <a:t>all repositories, use </a:t>
            </a:r>
            <a:r>
              <a:rPr lang="en-GB" sz="1800" b="1" i="1" dirty="0"/>
              <a:t>git </a:t>
            </a:r>
            <a:r>
              <a:rPr lang="en-GB" sz="1800" b="1" i="1" dirty="0" err="1"/>
              <a:t>config</a:t>
            </a:r>
            <a:r>
              <a:rPr lang="en-GB" sz="1800" b="1" i="1" dirty="0"/>
              <a:t> –global</a:t>
            </a:r>
          </a:p>
          <a:p>
            <a:pPr>
              <a:buNone/>
            </a:pPr>
            <a:r>
              <a:rPr lang="en-GB" sz="1800" b="1" i="1" dirty="0"/>
              <a:t>To get command help:</a:t>
            </a:r>
          </a:p>
          <a:p>
            <a:pPr>
              <a:buNone/>
            </a:pPr>
            <a:r>
              <a:rPr lang="en-GB" sz="1800" b="1" i="1" dirty="0">
                <a:latin typeface="Times New Roman" pitchFamily="18" charset="0"/>
                <a:cs typeface="Times New Roman" pitchFamily="18" charset="0"/>
              </a:rPr>
              <a:t>	git </a:t>
            </a:r>
            <a:r>
              <a:rPr lang="en-GB" sz="1800" b="1" i="1" dirty="0" err="1">
                <a:latin typeface="Times New Roman" pitchFamily="18" charset="0"/>
                <a:cs typeface="Times New Roman" pitchFamily="18" charset="0"/>
              </a:rPr>
              <a:t>config</a:t>
            </a:r>
            <a:r>
              <a:rPr lang="en-GB" sz="1800" b="1" i="1" dirty="0">
                <a:latin typeface="Times New Roman" pitchFamily="18" charset="0"/>
                <a:cs typeface="Times New Roman" pitchFamily="18" charset="0"/>
              </a:rPr>
              <a:t>  -help   </a:t>
            </a:r>
            <a:r>
              <a:rPr lang="en-GB" sz="1800" i="1" dirty="0">
                <a:latin typeface="Times New Roman" pitchFamily="18" charset="0"/>
                <a:cs typeface="Times New Roman" pitchFamily="18" charset="0"/>
                <a:sym typeface="Wingdings" pitchFamily="2" charset="2"/>
              </a:rPr>
              <a:t> gives help regarding ‘git </a:t>
            </a:r>
            <a:r>
              <a:rPr lang="en-GB" sz="1800" i="1" dirty="0" err="1">
                <a:latin typeface="Times New Roman" pitchFamily="18" charset="0"/>
                <a:cs typeface="Times New Roman" pitchFamily="18" charset="0"/>
                <a:sym typeface="Wingdings" pitchFamily="2" charset="2"/>
              </a:rPr>
              <a:t>config</a:t>
            </a:r>
            <a:r>
              <a:rPr lang="en-GB" sz="1800" i="1" dirty="0">
                <a:latin typeface="Times New Roman" pitchFamily="18" charset="0"/>
                <a:cs typeface="Times New Roman" pitchFamily="18" charset="0"/>
                <a:sym typeface="Wingdings" pitchFamily="2" charset="2"/>
              </a:rPr>
              <a:t>’ command.</a:t>
            </a:r>
          </a:p>
          <a:p>
            <a:pPr>
              <a:buNone/>
            </a:pPr>
            <a:r>
              <a:rPr lang="en-IN" sz="1800" b="1" dirty="0"/>
              <a:t>Ex 2:</a:t>
            </a:r>
            <a:endParaRPr lang="en-US" sz="1800" b="1" dirty="0"/>
          </a:p>
          <a:p>
            <a:pPr>
              <a:buNone/>
            </a:pPr>
            <a:r>
              <a:rPr lang="en-US" sz="1800" dirty="0"/>
              <a:t> $</a:t>
            </a:r>
            <a:r>
              <a:rPr lang="en-US" sz="1800" dirty="0" err="1"/>
              <a:t>git</a:t>
            </a:r>
            <a:r>
              <a:rPr lang="en-US" sz="1800" dirty="0"/>
              <a:t> clone  	 	</a:t>
            </a:r>
            <a:endParaRPr lang="en-GB" sz="1800" dirty="0">
              <a:latin typeface="Times New Roman" pitchFamily="18" charset="0"/>
              <a:cs typeface="Times New Roman" pitchFamily="18" charset="0"/>
            </a:endParaRPr>
          </a:p>
          <a:p>
            <a:pPr fontAlgn="base">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Autofit/>
          </a:bodyPr>
          <a:lstStyle/>
          <a:p>
            <a:r>
              <a:rPr lang="en-IN" sz="2800" b="1" dirty="0">
                <a:solidFill>
                  <a:srgbClr val="FF0000"/>
                </a:solidFill>
                <a:latin typeface="Cambria-Bold"/>
              </a:rPr>
              <a:t> </a:t>
            </a:r>
            <a:r>
              <a:rPr lang="en-IN" sz="2000" b="1" dirty="0">
                <a:solidFill>
                  <a:srgbClr val="FF0000"/>
                </a:solidFill>
                <a:latin typeface="Cambria-Bold"/>
              </a:rPr>
              <a:t>Git</a:t>
            </a:r>
            <a:endParaRPr lang="en-US"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r>
              <a:rPr lang="en-GB" sz="1800" dirty="0">
                <a:latin typeface="Times New Roman" pitchFamily="18" charset="0"/>
                <a:cs typeface="Times New Roman" pitchFamily="18" charset="0"/>
                <a:hlinkClick r:id="rId2"/>
              </a:rPr>
              <a:t>https://www.javatpoint.com/git</a:t>
            </a:r>
            <a:endParaRPr lang="en-GB" sz="1800" dirty="0">
              <a:latin typeface="Times New Roman" pitchFamily="18" charset="0"/>
              <a:cs typeface="Times New Roman" pitchFamily="18" charset="0"/>
            </a:endParaRPr>
          </a:p>
          <a:p>
            <a:r>
              <a:rPr lang="en-GB" sz="1800" dirty="0">
                <a:latin typeface="Times New Roman" pitchFamily="18" charset="0"/>
                <a:cs typeface="Times New Roman" pitchFamily="18" charset="0"/>
                <a:hlinkClick r:id="rId3"/>
              </a:rPr>
              <a:t>https://www.javatpoint.com/github</a:t>
            </a:r>
            <a:endParaRPr lang="en-GB" sz="1800" dirty="0">
              <a:latin typeface="Times New Roman" pitchFamily="18" charset="0"/>
              <a:cs typeface="Times New Roman" pitchFamily="18" charset="0"/>
            </a:endParaRPr>
          </a:p>
          <a:p>
            <a:r>
              <a:rPr lang="en-GB" sz="1800" dirty="0">
                <a:latin typeface="Times New Roman" pitchFamily="18" charset="0"/>
                <a:cs typeface="Times New Roman" pitchFamily="18" charset="0"/>
                <a:hlinkClick r:id="rId4"/>
              </a:rPr>
              <a:t>https://www.geeksforgeeks.org/version-control-systems/</a:t>
            </a:r>
            <a:r>
              <a:rPr lang="en-GB" sz="1800" dirty="0">
                <a:latin typeface="Times New Roman" pitchFamily="18" charset="0"/>
                <a:cs typeface="Times New Roman" pitchFamily="18" charset="0"/>
              </a:rPr>
              <a:t> </a:t>
            </a:r>
          </a:p>
          <a:p>
            <a:pPr marL="0" indent="0" algn="just">
              <a:buNone/>
            </a:pP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Autofit/>
          </a:bodyPr>
          <a:lstStyle/>
          <a:p>
            <a:pPr>
              <a:buNone/>
            </a:pPr>
            <a:r>
              <a:rPr lang="en-GB" sz="1600" b="1" dirty="0">
                <a:solidFill>
                  <a:srgbClr val="FF0000"/>
                </a:solidFill>
                <a:latin typeface="Times New Roman" pitchFamily="18" charset="0"/>
                <a:cs typeface="Times New Roman" pitchFamily="18" charset="0"/>
              </a:rPr>
              <a:t> </a:t>
            </a:r>
            <a:r>
              <a:rPr lang="en-US" sz="1600" dirty="0" err="1">
                <a:latin typeface="Times New Roman" pitchFamily="18" charset="0"/>
                <a:cs typeface="Times New Roman" pitchFamily="18" charset="0"/>
              </a:rPr>
              <a:t>git</a:t>
            </a:r>
            <a:r>
              <a:rPr lang="en-US" sz="1600" dirty="0">
                <a:latin typeface="Times New Roman" pitchFamily="18" charset="0"/>
                <a:cs typeface="Times New Roman" pitchFamily="18" charset="0"/>
              </a:rPr>
              <a:t> checkout master </a:t>
            </a:r>
          </a:p>
          <a:p>
            <a:pPr>
              <a:buNone/>
            </a:pPr>
            <a:r>
              <a:rPr lang="en-GB" sz="1600" dirty="0">
                <a:latin typeface="Times New Roman" pitchFamily="18" charset="0"/>
                <a:cs typeface="Times New Roman" pitchFamily="18" charset="0"/>
              </a:rPr>
              <a:t>git add . </a:t>
            </a:r>
          </a:p>
          <a:p>
            <a:pPr>
              <a:buNone/>
            </a:pPr>
            <a:r>
              <a:rPr lang="en-GB" sz="1600" dirty="0">
                <a:latin typeface="Times New Roman" pitchFamily="18" charset="0"/>
                <a:cs typeface="Times New Roman" pitchFamily="18" charset="0"/>
              </a:rPr>
              <a:t>git commit -m "my changes" </a:t>
            </a:r>
            <a:r>
              <a:rPr lang="en-US" sz="1600" dirty="0">
                <a:latin typeface="Times New Roman" pitchFamily="18" charset="0"/>
                <a:cs typeface="Times New Roman" pitchFamily="18" charset="0"/>
              </a:rPr>
              <a:t>	 	</a:t>
            </a:r>
            <a:endParaRPr lang="en-GB" sz="1600" dirty="0">
              <a:latin typeface="Times New Roman" pitchFamily="18" charset="0"/>
              <a:cs typeface="Times New Roman" pitchFamily="18" charset="0"/>
            </a:endParaRPr>
          </a:p>
          <a:p>
            <a:pPr fontAlgn="base">
              <a:buNone/>
            </a:pPr>
            <a:r>
              <a:rPr lang="en-GB" sz="1600" dirty="0">
                <a:solidFill>
                  <a:srgbClr val="0000FF"/>
                </a:solidFill>
                <a:latin typeface="Times New Roman" pitchFamily="18" charset="0"/>
                <a:cs typeface="Times New Roman" pitchFamily="18" charset="0"/>
              </a:rPr>
              <a:t> </a:t>
            </a:r>
            <a:r>
              <a:rPr lang="en-GB" sz="1600" b="1" dirty="0">
                <a:solidFill>
                  <a:srgbClr val="0000FF"/>
                </a:solidFill>
                <a:latin typeface="Times New Roman" pitchFamily="18" charset="0"/>
                <a:cs typeface="Times New Roman" pitchFamily="18" charset="0"/>
              </a:rPr>
              <a:t>git push origin master</a:t>
            </a:r>
            <a:endParaRPr lang="en-GB" sz="1600" dirty="0">
              <a:solidFill>
                <a:srgbClr val="0000FF"/>
              </a:solidFill>
              <a:latin typeface="Times New Roman" pitchFamily="18" charset="0"/>
              <a:cs typeface="Times New Roman" pitchFamily="18" charset="0"/>
            </a:endParaRPr>
          </a:p>
          <a:p>
            <a:pPr fontAlgn="base">
              <a:buNone/>
            </a:pPr>
            <a:r>
              <a:rPr lang="en-GB" sz="1600" dirty="0">
                <a:latin typeface="Times New Roman" pitchFamily="18" charset="0"/>
                <a:cs typeface="Times New Roman" pitchFamily="18" charset="0"/>
              </a:rPr>
              <a:t>Where:</a:t>
            </a:r>
          </a:p>
          <a:p>
            <a:pPr fontAlgn="base">
              <a:buNone/>
            </a:pPr>
            <a:r>
              <a:rPr lang="en-GB" sz="1600" b="1" dirty="0">
                <a:latin typeface="Times New Roman" pitchFamily="18" charset="0"/>
                <a:cs typeface="Times New Roman" pitchFamily="18" charset="0"/>
              </a:rPr>
              <a:t>	origin</a:t>
            </a:r>
            <a:r>
              <a:rPr lang="en-GB" sz="1600" dirty="0">
                <a:latin typeface="Times New Roman" pitchFamily="18" charset="0"/>
                <a:cs typeface="Times New Roman" pitchFamily="18" charset="0"/>
              </a:rPr>
              <a:t> is the default name (alias) of Your remote repository and </a:t>
            </a:r>
          </a:p>
          <a:p>
            <a:pPr fontAlgn="base">
              <a:buNone/>
            </a:pPr>
            <a:r>
              <a:rPr lang="en-GB" sz="1600" b="1" dirty="0">
                <a:latin typeface="Times New Roman" pitchFamily="18" charset="0"/>
                <a:cs typeface="Times New Roman" pitchFamily="18" charset="0"/>
              </a:rPr>
              <a:t>	master</a:t>
            </a:r>
            <a:r>
              <a:rPr lang="en-GB" sz="1600" dirty="0">
                <a:latin typeface="Times New Roman" pitchFamily="18" charset="0"/>
                <a:cs typeface="Times New Roman" pitchFamily="18" charset="0"/>
              </a:rPr>
              <a:t> is the remote branch You want to push Your changes to.  </a:t>
            </a:r>
          </a:p>
          <a:p>
            <a:pPr fontAlgn="base">
              <a:buNone/>
            </a:pPr>
            <a:endParaRPr lang="en-GB" sz="1600" dirty="0">
              <a:latin typeface="Times New Roman" pitchFamily="18" charset="0"/>
              <a:cs typeface="Times New Roman" pitchFamily="18" charset="0"/>
            </a:endParaRPr>
          </a:p>
          <a:p>
            <a:pPr fontAlgn="base">
              <a:buNone/>
            </a:pPr>
            <a:r>
              <a:rPr lang="en-GB" sz="1600" b="1" dirty="0">
                <a:latin typeface="Times New Roman" pitchFamily="18" charset="0"/>
                <a:cs typeface="Times New Roman" pitchFamily="18" charset="0"/>
              </a:rPr>
              <a:t>git remote </a:t>
            </a:r>
            <a:r>
              <a:rPr lang="en-GB" sz="1600" dirty="0">
                <a:latin typeface="Times New Roman" pitchFamily="18" charset="0"/>
                <a:cs typeface="Times New Roman" pitchFamily="18" charset="0"/>
              </a:rPr>
              <a:t>–v     </a:t>
            </a:r>
            <a:r>
              <a:rPr lang="en-GB" sz="1600" dirty="0">
                <a:latin typeface="Times New Roman" pitchFamily="18" charset="0"/>
                <a:cs typeface="Times New Roman" pitchFamily="18" charset="0"/>
                <a:sym typeface="Wingdings" pitchFamily="2" charset="2"/>
              </a:rPr>
              <a:t> check the remote origin</a:t>
            </a:r>
          </a:p>
          <a:p>
            <a:pPr fontAlgn="base">
              <a:buNone/>
            </a:pPr>
            <a:r>
              <a:rPr lang="en-US" sz="1600" b="1" dirty="0" err="1">
                <a:latin typeface="Times New Roman" pitchFamily="18" charset="0"/>
                <a:cs typeface="Times New Roman" pitchFamily="18" charset="0"/>
              </a:rPr>
              <a:t>git</a:t>
            </a:r>
            <a:r>
              <a:rPr lang="en-US" sz="1600" b="1" dirty="0">
                <a:latin typeface="Times New Roman" pitchFamily="18" charset="0"/>
                <a:cs typeface="Times New Roman" pitchFamily="18" charset="0"/>
              </a:rPr>
              <a:t> remote remove origin   </a:t>
            </a:r>
            <a:r>
              <a:rPr lang="en-US" sz="1600" dirty="0">
                <a:latin typeface="Times New Roman" pitchFamily="18" charset="0"/>
                <a:cs typeface="Times New Roman" pitchFamily="18" charset="0"/>
                <a:sym typeface="Wingdings" pitchFamily="2" charset="2"/>
              </a:rPr>
              <a:t> </a:t>
            </a:r>
          </a:p>
          <a:p>
            <a:pPr fontAlgn="base">
              <a:buNone/>
            </a:pPr>
            <a:r>
              <a:rPr lang="en-GB" sz="1600" b="1" dirty="0">
                <a:solidFill>
                  <a:srgbClr val="0000FF"/>
                </a:solidFill>
                <a:latin typeface="Times New Roman" pitchFamily="18" charset="0"/>
                <a:cs typeface="Times New Roman" pitchFamily="18" charset="0"/>
              </a:rPr>
              <a:t>git remote add origin </a:t>
            </a:r>
            <a:r>
              <a:rPr lang="en-GB" sz="1600" dirty="0" err="1">
                <a:latin typeface="Times New Roman" pitchFamily="18" charset="0"/>
                <a:cs typeface="Times New Roman" pitchFamily="18" charset="0"/>
              </a:rPr>
              <a:t>git@github.com:kbhaskararao</a:t>
            </a:r>
            <a:r>
              <a:rPr lang="en-GB" sz="1600" dirty="0">
                <a:latin typeface="Times New Roman" pitchFamily="18" charset="0"/>
                <a:cs typeface="Times New Roman" pitchFamily="18" charset="0"/>
              </a:rPr>
              <a:t>/DevOps.git</a:t>
            </a:r>
          </a:p>
          <a:p>
            <a:pPr fontAlgn="base"/>
            <a:r>
              <a:rPr lang="en-GB" sz="1600" dirty="0">
                <a:latin typeface="Times New Roman" pitchFamily="18" charset="0"/>
                <a:cs typeface="Times New Roman" pitchFamily="18" charset="0"/>
              </a:rPr>
              <a:t>When developers want to take their local Git repository and share it with another developer or push the code into a cloud-based distributed version control service, such as </a:t>
            </a:r>
            <a:r>
              <a:rPr lang="en-GB" sz="1600" dirty="0" err="1">
                <a:latin typeface="Times New Roman" pitchFamily="18" charset="0"/>
                <a:cs typeface="Times New Roman" pitchFamily="18" charset="0"/>
              </a:rPr>
              <a:t>GitHub</a:t>
            </a:r>
            <a:r>
              <a:rPr lang="en-GB" sz="1600" dirty="0">
                <a:latin typeface="Times New Roman" pitchFamily="18" charset="0"/>
                <a:cs typeface="Times New Roman" pitchFamily="18" charset="0"/>
              </a:rPr>
              <a:t> or </a:t>
            </a:r>
            <a:r>
              <a:rPr lang="en-GB" sz="1600" dirty="0" err="1">
                <a:latin typeface="Times New Roman" pitchFamily="18" charset="0"/>
                <a:cs typeface="Times New Roman" pitchFamily="18" charset="0"/>
              </a:rPr>
              <a:t>GitLab</a:t>
            </a:r>
            <a:r>
              <a:rPr lang="en-GB" sz="1600" dirty="0">
                <a:latin typeface="Times New Roman" pitchFamily="18" charset="0"/>
                <a:cs typeface="Times New Roman" pitchFamily="18" charset="0"/>
              </a:rPr>
              <a:t>, they can use the git remote add origin command. </a:t>
            </a:r>
          </a:p>
          <a:p>
            <a:pPr fontAlgn="base"/>
            <a:endParaRPr lang="en-GB" sz="1600" dirty="0">
              <a:latin typeface="Times New Roman" pitchFamily="18" charset="0"/>
              <a:cs typeface="Times New Roman" pitchFamily="18" charset="0"/>
            </a:endParaRPr>
          </a:p>
          <a:p>
            <a:pPr lvl="1" indent="-742950" fontAlgn="base">
              <a:buNone/>
            </a:pPr>
            <a:r>
              <a:rPr lang="en-GB" sz="1600" b="1" dirty="0">
                <a:solidFill>
                  <a:srgbClr val="0000FF"/>
                </a:solidFill>
                <a:latin typeface="Times New Roman" pitchFamily="18" charset="0"/>
                <a:cs typeface="Times New Roman" pitchFamily="18" charset="0"/>
              </a:rPr>
              <a:t>Git </a:t>
            </a:r>
            <a:r>
              <a:rPr lang="en-GB" sz="1600" b="1" dirty="0" err="1">
                <a:solidFill>
                  <a:srgbClr val="0000FF"/>
                </a:solidFill>
                <a:latin typeface="Times New Roman" pitchFamily="18" charset="0"/>
                <a:cs typeface="Times New Roman" pitchFamily="18" charset="0"/>
              </a:rPr>
              <a:t>reflog</a:t>
            </a:r>
            <a:r>
              <a:rPr lang="en-GB" sz="1600" b="1" dirty="0">
                <a:solidFill>
                  <a:srgbClr val="0000FF"/>
                </a:solidFill>
                <a:latin typeface="Times New Roman" pitchFamily="18" charset="0"/>
                <a:cs typeface="Times New Roman" pitchFamily="18" charset="0"/>
              </a:rPr>
              <a:t> (reference logs) command:  </a:t>
            </a:r>
          </a:p>
          <a:p>
            <a:pPr>
              <a:buNone/>
            </a:pPr>
            <a:r>
              <a:rPr lang="en-US" sz="1600" dirty="0" err="1">
                <a:latin typeface="Times New Roman" pitchFamily="18" charset="0"/>
                <a:cs typeface="Times New Roman" pitchFamily="18" charset="0"/>
              </a:rPr>
              <a:t>bh@mypc</a:t>
            </a:r>
            <a:r>
              <a:rPr lang="en-US" sz="1600" dirty="0">
                <a:latin typeface="Times New Roman" pitchFamily="18" charset="0"/>
                <a:cs typeface="Times New Roman" pitchFamily="18" charset="0"/>
              </a:rPr>
              <a:t> MINGW64 ~/</a:t>
            </a:r>
            <a:r>
              <a:rPr lang="en-US" sz="1600" dirty="0" err="1">
                <a:latin typeface="Times New Roman" pitchFamily="18" charset="0"/>
                <a:cs typeface="Times New Roman" pitchFamily="18" charset="0"/>
              </a:rPr>
              <a:t>DevOps</a:t>
            </a:r>
            <a:r>
              <a:rPr lang="en-US" sz="1600" dirty="0">
                <a:latin typeface="Times New Roman" pitchFamily="18" charset="0"/>
                <a:cs typeface="Times New Roman" pitchFamily="18" charset="0"/>
              </a:rPr>
              <a:t> (master)</a:t>
            </a:r>
          </a:p>
          <a:p>
            <a:pPr>
              <a:buNone/>
            </a:pP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git</a:t>
            </a:r>
            <a:r>
              <a:rPr lang="en-US" sz="1600" dirty="0">
                <a:latin typeface="Times New Roman" pitchFamily="18" charset="0"/>
                <a:cs typeface="Times New Roman" pitchFamily="18" charset="0"/>
              </a:rPr>
              <a:t> </a:t>
            </a:r>
            <a:r>
              <a:rPr lang="en-US" sz="1600" dirty="0" err="1">
                <a:latin typeface="Times New Roman" pitchFamily="18" charset="0"/>
                <a:cs typeface="Times New Roman" pitchFamily="18" charset="0"/>
              </a:rPr>
              <a:t>reflog</a:t>
            </a:r>
            <a:endParaRPr lang="en-US" sz="1600" dirty="0">
              <a:latin typeface="Times New Roman" pitchFamily="18" charset="0"/>
              <a:cs typeface="Times New Roman" pitchFamily="18" charset="0"/>
            </a:endParaRPr>
          </a:p>
          <a:p>
            <a:pPr>
              <a:buNone/>
            </a:pPr>
            <a:r>
              <a:rPr lang="en-GB" sz="1600" dirty="0">
                <a:latin typeface="Times New Roman" pitchFamily="18" charset="0"/>
                <a:cs typeface="Times New Roman" pitchFamily="18" charset="0"/>
              </a:rPr>
              <a:t>0d46ec1 (</a:t>
            </a:r>
            <a:r>
              <a:rPr lang="en-GB" sz="1600" b="1" dirty="0">
                <a:latin typeface="Times New Roman" pitchFamily="18" charset="0"/>
                <a:cs typeface="Times New Roman" pitchFamily="18" charset="0"/>
              </a:rPr>
              <a:t>HEAD -&gt; master) HEAD@{0}: commit: first changes</a:t>
            </a:r>
          </a:p>
          <a:p>
            <a:pPr>
              <a:buNone/>
            </a:pPr>
            <a:r>
              <a:rPr lang="en-GB" sz="1600" dirty="0">
                <a:latin typeface="Times New Roman" pitchFamily="18" charset="0"/>
                <a:cs typeface="Times New Roman" pitchFamily="18" charset="0"/>
              </a:rPr>
              <a:t>9a857aa HEAD@{1}: initial pull</a:t>
            </a:r>
            <a:endParaRPr lang="en-US" sz="1600" dirty="0">
              <a:latin typeface="Times New Roman" pitchFamily="18" charset="0"/>
              <a:cs typeface="Times New Roman" pitchFamily="18" charset="0"/>
            </a:endParaRPr>
          </a:p>
          <a:p>
            <a:pPr>
              <a:buNone/>
            </a:pPr>
            <a:r>
              <a:rPr lang="en-US" sz="1600" dirty="0" err="1">
                <a:latin typeface="Times New Roman" pitchFamily="18" charset="0"/>
                <a:cs typeface="Times New Roman" pitchFamily="18" charset="0"/>
              </a:rPr>
              <a:t>bh@mypc</a:t>
            </a:r>
            <a:r>
              <a:rPr lang="en-US" sz="1600" dirty="0">
                <a:latin typeface="Times New Roman" pitchFamily="18" charset="0"/>
                <a:cs typeface="Times New Roman" pitchFamily="18" charset="0"/>
              </a:rPr>
              <a:t> MINGW64 ~/</a:t>
            </a:r>
            <a:r>
              <a:rPr lang="en-US" sz="1600" dirty="0" err="1">
                <a:latin typeface="Times New Roman" pitchFamily="18" charset="0"/>
                <a:cs typeface="Times New Roman" pitchFamily="18" charset="0"/>
              </a:rPr>
              <a:t>DevOps</a:t>
            </a:r>
            <a:r>
              <a:rPr lang="en-US" sz="1600" dirty="0">
                <a:latin typeface="Times New Roman" pitchFamily="18" charset="0"/>
                <a:cs typeface="Times New Roman" pitchFamily="18" charset="0"/>
              </a:rPr>
              <a:t> (master)</a:t>
            </a:r>
          </a:p>
          <a:p>
            <a:r>
              <a:rPr lang="en-US" sz="1600" dirty="0">
                <a:latin typeface="Times New Roman" pitchFamily="18" charset="0"/>
                <a:cs typeface="Times New Roman" pitchFamily="18" charset="0"/>
              </a:rPr>
              <a:t>$</a:t>
            </a:r>
          </a:p>
          <a:p>
            <a:pPr lvl="1" indent="-742950" fontAlgn="base">
              <a:buNone/>
            </a:pPr>
            <a:endParaRPr lang="en-GB" sz="20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92500" lnSpcReduction="10000"/>
          </a:bodyPr>
          <a:lstStyle/>
          <a:p>
            <a:pPr fontAlgn="base">
              <a:buNone/>
            </a:pPr>
            <a:r>
              <a:rPr lang="en-GB" sz="1800" b="1" dirty="0" err="1">
                <a:solidFill>
                  <a:srgbClr val="FF0000"/>
                </a:solidFill>
              </a:rPr>
              <a:t>Commiting</a:t>
            </a:r>
            <a:r>
              <a:rPr lang="en-GB" sz="1800" b="1" dirty="0">
                <a:solidFill>
                  <a:srgbClr val="FF0000"/>
                </a:solidFill>
              </a:rPr>
              <a:t> changes to Remote Repo:</a:t>
            </a:r>
          </a:p>
          <a:p>
            <a:pPr fontAlgn="base"/>
            <a:r>
              <a:rPr lang="en-GB" sz="1800" dirty="0"/>
              <a:t>To share your code you create a repository on a remote server to which you will copy your local repository.</a:t>
            </a:r>
            <a:r>
              <a:rPr lang="en-GB" sz="1800" dirty="0">
                <a:latin typeface="Times New Roman" pitchFamily="18" charset="0"/>
                <a:cs typeface="Times New Roman" pitchFamily="18" charset="0"/>
              </a:rPr>
              <a:t>  </a:t>
            </a:r>
          </a:p>
          <a:p>
            <a:pPr>
              <a:buNone/>
            </a:pPr>
            <a:r>
              <a:rPr lang="en-US" sz="1800" b="1" dirty="0">
                <a:solidFill>
                  <a:srgbClr val="FF0000"/>
                </a:solidFill>
              </a:rPr>
              <a:t>On the remote server:</a:t>
            </a:r>
          </a:p>
          <a:p>
            <a:r>
              <a:rPr lang="en-US" sz="1800" b="1" dirty="0" err="1"/>
              <a:t>git</a:t>
            </a:r>
            <a:r>
              <a:rPr lang="en-US" sz="1800" b="1" dirty="0"/>
              <a:t> init --bare /path/to/repo.git</a:t>
            </a:r>
          </a:p>
          <a:p>
            <a:r>
              <a:rPr lang="en-GB" sz="1800" dirty="0"/>
              <a:t> </a:t>
            </a:r>
            <a:endParaRPr lang="en-US" sz="1800" b="1" dirty="0"/>
          </a:p>
          <a:p>
            <a:pPr>
              <a:buNone/>
            </a:pPr>
            <a:r>
              <a:rPr lang="en-US" sz="1800" b="1" dirty="0">
                <a:solidFill>
                  <a:srgbClr val="FF0000"/>
                </a:solidFill>
              </a:rPr>
              <a:t>On the local machine:</a:t>
            </a:r>
          </a:p>
          <a:p>
            <a:r>
              <a:rPr lang="en-GB" sz="1800" b="1" dirty="0"/>
              <a:t>git remote add origin ssh://username@server:/path/to/repo.git</a:t>
            </a:r>
          </a:p>
          <a:p>
            <a:r>
              <a:rPr lang="en-GB" sz="1800" dirty="0"/>
              <a:t>(Note that </a:t>
            </a:r>
            <a:r>
              <a:rPr lang="en-GB" sz="1800" dirty="0" err="1"/>
              <a:t>ssh</a:t>
            </a:r>
            <a:r>
              <a:rPr lang="en-GB" sz="1800" dirty="0"/>
              <a:t>: is just one possible way of accessing the remote repository.)</a:t>
            </a:r>
          </a:p>
          <a:p>
            <a:pPr>
              <a:buNone/>
            </a:pPr>
            <a:r>
              <a:rPr lang="en-GB" sz="1800" b="1" dirty="0">
                <a:solidFill>
                  <a:srgbClr val="FF0000"/>
                </a:solidFill>
              </a:rPr>
              <a:t>Copying local repository to the remote: </a:t>
            </a:r>
          </a:p>
          <a:p>
            <a:pPr>
              <a:buNone/>
            </a:pPr>
            <a:r>
              <a:rPr lang="en-US" sz="1800" dirty="0"/>
              <a:t>	On the remote server:</a:t>
            </a:r>
          </a:p>
          <a:p>
            <a:pPr>
              <a:buNone/>
            </a:pPr>
            <a:r>
              <a:rPr lang="en-US" sz="1800" b="1" dirty="0"/>
              <a:t>		</a:t>
            </a:r>
            <a:r>
              <a:rPr lang="en-US" sz="1800" b="1" dirty="0" err="1"/>
              <a:t>git</a:t>
            </a:r>
            <a:r>
              <a:rPr lang="en-US" sz="1800" b="1" dirty="0"/>
              <a:t> init --bare /path/to/repo.git</a:t>
            </a:r>
          </a:p>
          <a:p>
            <a:pPr>
              <a:buNone/>
            </a:pPr>
            <a:r>
              <a:rPr lang="en-US" sz="1800" dirty="0"/>
              <a:t>	On the local machine:</a:t>
            </a:r>
          </a:p>
          <a:p>
            <a:pPr>
              <a:buNone/>
            </a:pPr>
            <a:r>
              <a:rPr lang="en-GB" sz="1800" b="1" dirty="0"/>
              <a:t>		git remote add origin ssh://username@server:/path/to/repo.git </a:t>
            </a:r>
          </a:p>
          <a:p>
            <a:pPr>
              <a:buNone/>
            </a:pPr>
            <a:r>
              <a:rPr lang="en-GB" sz="1800" b="1" dirty="0"/>
              <a:t>Ex:</a:t>
            </a:r>
          </a:p>
          <a:p>
            <a:pPr>
              <a:buNone/>
            </a:pPr>
            <a:r>
              <a:rPr lang="en-GB" sz="1800" dirty="0"/>
              <a:t>git remote add origin http://</a:t>
            </a:r>
            <a:r>
              <a:rPr lang="en-GB" sz="1800" b="1" dirty="0"/>
              <a:t>cameronmcnz:T55tutorial@</a:t>
            </a:r>
            <a:r>
              <a:rPr lang="en-GB" sz="1800" dirty="0"/>
              <a:t>github.com/cameronmcnz/my-github-repo.git</a:t>
            </a:r>
            <a:endParaRPr lang="en-GB" sz="1800" b="1" dirty="0"/>
          </a:p>
          <a:p>
            <a:pPr>
              <a:buNone/>
            </a:pPr>
            <a:r>
              <a:rPr lang="en-GB" sz="1800" b="1" dirty="0"/>
              <a:t>	git push --set-upstream origin master</a:t>
            </a:r>
          </a:p>
          <a:p>
            <a:pPr>
              <a:buNone/>
            </a:pPr>
            <a:r>
              <a:rPr lang="en-GB" sz="1800" b="1" dirty="0">
                <a:solidFill>
                  <a:srgbClr val="FF0000"/>
                </a:solidFill>
              </a:rPr>
              <a:t>Setting your user name and email:</a:t>
            </a:r>
          </a:p>
          <a:p>
            <a:r>
              <a:rPr lang="en-GB" sz="1800" dirty="0"/>
              <a:t>You need to </a:t>
            </a:r>
            <a:r>
              <a:rPr lang="en-GB" sz="1800" b="1" dirty="0"/>
              <a:t>set who you are *before* creating any commit. That will allow commits to have</a:t>
            </a:r>
          </a:p>
          <a:p>
            <a:r>
              <a:rPr lang="en-GB" sz="1800" b="1" dirty="0"/>
              <a:t>git </a:t>
            </a:r>
            <a:r>
              <a:rPr lang="en-GB" sz="1800" b="1" dirty="0" err="1"/>
              <a:t>config</a:t>
            </a:r>
            <a:r>
              <a:rPr lang="en-GB" sz="1800" b="1" dirty="0"/>
              <a:t> --global user.name "Your Name"</a:t>
            </a:r>
          </a:p>
          <a:p>
            <a:r>
              <a:rPr lang="en-US" sz="1800" b="1" dirty="0" err="1"/>
              <a:t>git</a:t>
            </a:r>
            <a:r>
              <a:rPr lang="en-US" sz="1800" b="1" dirty="0"/>
              <a:t> </a:t>
            </a:r>
            <a:r>
              <a:rPr lang="en-US" sz="1800" b="1" dirty="0" err="1"/>
              <a:t>config</a:t>
            </a:r>
            <a:r>
              <a:rPr lang="en-US" sz="1800" b="1" dirty="0"/>
              <a:t> --global </a:t>
            </a:r>
            <a:r>
              <a:rPr lang="en-US" sz="1800" b="1" dirty="0" err="1"/>
              <a:t>user.email</a:t>
            </a:r>
            <a:r>
              <a:rPr lang="en-US" sz="1800" b="1" dirty="0"/>
              <a:t> mail@example.com</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a:t>Viewing the history:</a:t>
            </a:r>
          </a:p>
          <a:p>
            <a:pPr fontAlgn="base">
              <a:buNone/>
            </a:pPr>
            <a:r>
              <a:rPr lang="en-GB" sz="1800" dirty="0"/>
              <a:t>Git is able to show the history of the repository.</a:t>
            </a:r>
            <a:endParaRPr lang="en-GB" sz="1800" dirty="0">
              <a:latin typeface="Times New Roman" pitchFamily="18" charset="0"/>
              <a:cs typeface="Times New Roman" pitchFamily="18" charset="0"/>
            </a:endParaRPr>
          </a:p>
          <a:p>
            <a:pPr>
              <a:buNone/>
            </a:pPr>
            <a:r>
              <a:rPr lang="en-GB" sz="1800" b="1" dirty="0">
                <a:latin typeface="Times New Roman" pitchFamily="18" charset="0"/>
                <a:cs typeface="Times New Roman" pitchFamily="18" charset="0"/>
              </a:rPr>
              <a:t> $</a:t>
            </a:r>
            <a:r>
              <a:rPr lang="en-US" sz="1800" b="1" dirty="0" err="1"/>
              <a:t>git</a:t>
            </a:r>
            <a:r>
              <a:rPr lang="en-US" sz="1800" b="1" dirty="0"/>
              <a:t> log </a:t>
            </a:r>
          </a:p>
          <a:p>
            <a:pPr>
              <a:buNone/>
            </a:pPr>
            <a:r>
              <a:rPr lang="en-GB" sz="1800" b="1" dirty="0"/>
              <a:t>$git log --all --graph --decorate –</a:t>
            </a:r>
            <a:r>
              <a:rPr lang="en-GB" sz="1800" b="1" dirty="0" err="1"/>
              <a:t>oneline</a:t>
            </a:r>
            <a:r>
              <a:rPr lang="en-GB" sz="1800" b="1" dirty="0"/>
              <a:t>                 </a:t>
            </a:r>
            <a:r>
              <a:rPr lang="en-GB" sz="1800" dirty="0">
                <a:sym typeface="Wingdings" pitchFamily="2" charset="2"/>
              </a:rPr>
              <a:t> gives </a:t>
            </a:r>
            <a:r>
              <a:rPr lang="en-GB" sz="1800" dirty="0" err="1">
                <a:sym typeface="Wingdings" pitchFamily="2" charset="2"/>
              </a:rPr>
              <a:t>oneline</a:t>
            </a:r>
            <a:r>
              <a:rPr lang="en-GB" sz="1800" dirty="0">
                <a:sym typeface="Wingdings" pitchFamily="2" charset="2"/>
              </a:rPr>
              <a:t> output</a:t>
            </a:r>
            <a:r>
              <a:rPr lang="en-GB" sz="1800" dirty="0">
                <a:latin typeface="Times New Roman" pitchFamily="18" charset="0"/>
                <a:cs typeface="Times New Roman" pitchFamily="18" charset="0"/>
              </a:rPr>
              <a:t> </a:t>
            </a:r>
          </a:p>
          <a:p>
            <a:pPr>
              <a:buNone/>
            </a:pPr>
            <a:r>
              <a:rPr lang="en-GB" sz="1800" b="1" dirty="0">
                <a:latin typeface="Times New Roman" pitchFamily="18" charset="0"/>
                <a:cs typeface="Times New Roman" pitchFamily="18" charset="0"/>
              </a:rPr>
              <a:t>Setting editor:  </a:t>
            </a:r>
            <a:r>
              <a:rPr lang="en-US" sz="1800" dirty="0"/>
              <a:t> </a:t>
            </a:r>
          </a:p>
          <a:p>
            <a:pPr>
              <a:buNone/>
            </a:pPr>
            <a:r>
              <a:rPr lang="en-US" sz="1800" dirty="0"/>
              <a:t>$</a:t>
            </a:r>
            <a:r>
              <a:rPr lang="en-US" sz="1800" dirty="0" err="1"/>
              <a:t>git</a:t>
            </a:r>
            <a:r>
              <a:rPr lang="en-US" sz="1800" dirty="0"/>
              <a:t> </a:t>
            </a:r>
            <a:r>
              <a:rPr lang="en-US" sz="1800" dirty="0" err="1"/>
              <a:t>config</a:t>
            </a:r>
            <a:r>
              <a:rPr lang="en-US" sz="1800" dirty="0"/>
              <a:t> --global </a:t>
            </a:r>
            <a:r>
              <a:rPr lang="en-US" sz="1800" dirty="0" err="1"/>
              <a:t>core.editor</a:t>
            </a:r>
            <a:r>
              <a:rPr lang="en-US" sz="1800" dirty="0"/>
              <a:t> notepad++</a:t>
            </a:r>
          </a:p>
          <a:p>
            <a:pPr>
              <a:buNone/>
            </a:pPr>
            <a:r>
              <a:rPr lang="en-GB" sz="1800" b="1" dirty="0" err="1">
                <a:latin typeface="Times New Roman" pitchFamily="18" charset="0"/>
                <a:cs typeface="Times New Roman" pitchFamily="18" charset="0"/>
              </a:rPr>
              <a:t>Cheking</a:t>
            </a:r>
            <a:r>
              <a:rPr lang="en-GB" sz="1800" b="1" dirty="0">
                <a:latin typeface="Times New Roman" pitchFamily="18" charset="0"/>
                <a:cs typeface="Times New Roman" pitchFamily="18" charset="0"/>
              </a:rPr>
              <a:t> the settings:</a:t>
            </a:r>
          </a:p>
          <a:p>
            <a:pPr>
              <a:buNone/>
            </a:pPr>
            <a:r>
              <a:rPr lang="en-GB" sz="1800" dirty="0">
                <a:latin typeface="Times New Roman" pitchFamily="18" charset="0"/>
                <a:cs typeface="Times New Roman" pitchFamily="18" charset="0"/>
              </a:rPr>
              <a:t>$git </a:t>
            </a:r>
            <a:r>
              <a:rPr lang="en-GB" sz="1800" dirty="0" err="1">
                <a:latin typeface="Times New Roman" pitchFamily="18" charset="0"/>
                <a:cs typeface="Times New Roman" pitchFamily="18" charset="0"/>
              </a:rPr>
              <a:t>config</a:t>
            </a:r>
            <a:r>
              <a:rPr lang="en-GB" sz="1800" dirty="0">
                <a:latin typeface="Times New Roman" pitchFamily="18" charset="0"/>
                <a:cs typeface="Times New Roman" pitchFamily="18" charset="0"/>
              </a:rPr>
              <a:t> –list</a:t>
            </a:r>
          </a:p>
          <a:p>
            <a:pPr>
              <a:buNone/>
            </a:pPr>
            <a:r>
              <a:rPr lang="en-GB" sz="1800" dirty="0"/>
              <a:t>$ Git </a:t>
            </a:r>
            <a:r>
              <a:rPr lang="en-GB" sz="1800" dirty="0" err="1"/>
              <a:t>config</a:t>
            </a:r>
            <a:r>
              <a:rPr lang="en-GB" sz="1800" dirty="0"/>
              <a:t> -global </a:t>
            </a:r>
            <a:r>
              <a:rPr lang="en-GB" sz="1800" dirty="0" err="1"/>
              <a:t>color.ui</a:t>
            </a:r>
            <a:r>
              <a:rPr lang="en-GB" sz="1800" dirty="0"/>
              <a:t> true  </a:t>
            </a:r>
            <a:endParaRPr lang="en-GB" dirty="0"/>
          </a:p>
          <a:p>
            <a:pPr>
              <a:buNone/>
            </a:pPr>
            <a:r>
              <a:rPr lang="en-GB" sz="1800" b="1" dirty="0" err="1">
                <a:latin typeface="Times New Roman" pitchFamily="18" charset="0"/>
                <a:cs typeface="Times New Roman" pitchFamily="18" charset="0"/>
              </a:rPr>
              <a:t>Color.ui</a:t>
            </a:r>
            <a:r>
              <a:rPr lang="en-GB" sz="1800" b="1" dirty="0">
                <a:latin typeface="Times New Roman" pitchFamily="18" charset="0"/>
                <a:cs typeface="Times New Roman" pitchFamily="18" charset="0"/>
              </a:rPr>
              <a:t>:</a:t>
            </a:r>
          </a:p>
          <a:p>
            <a:pPr>
              <a:buNone/>
            </a:pPr>
            <a:r>
              <a:rPr lang="en-GB" sz="1800" dirty="0"/>
              <a:t>$ Git </a:t>
            </a:r>
            <a:r>
              <a:rPr lang="en-GB" sz="1800" dirty="0" err="1"/>
              <a:t>config</a:t>
            </a:r>
            <a:r>
              <a:rPr lang="en-GB" sz="1800" dirty="0"/>
              <a:t> -global </a:t>
            </a:r>
            <a:r>
              <a:rPr lang="en-GB" sz="1800" dirty="0" err="1"/>
              <a:t>color.ui</a:t>
            </a:r>
            <a:r>
              <a:rPr lang="en-GB" sz="1800" dirty="0"/>
              <a:t> true  </a:t>
            </a:r>
          </a:p>
          <a:p>
            <a:pPr>
              <a:buNone/>
            </a:pPr>
            <a:endParaRPr lang="en-GB" sz="1800" dirty="0">
              <a:latin typeface="Times New Roman" pitchFamily="18" charset="0"/>
              <a:cs typeface="Times New Roman" pitchFamily="18" charset="0"/>
            </a:endParaRPr>
          </a:p>
          <a:p>
            <a:pPr>
              <a:buNone/>
            </a:pPr>
            <a:r>
              <a:rPr lang="en-GB" sz="1800" dirty="0"/>
              <a:t>The default value of </a:t>
            </a:r>
            <a:r>
              <a:rPr lang="en-GB" sz="1800" dirty="0" err="1"/>
              <a:t>color.ui</a:t>
            </a:r>
            <a:r>
              <a:rPr lang="en-GB" sz="1800" dirty="0"/>
              <a:t> is set as auto, which will apply </a:t>
            </a:r>
            <a:r>
              <a:rPr lang="en-GB" sz="1800" dirty="0" err="1"/>
              <a:t>colors</a:t>
            </a:r>
            <a:r>
              <a:rPr lang="en-GB" sz="1800" dirty="0"/>
              <a:t> to the immediate terminal output stream. You can set the </a:t>
            </a:r>
            <a:r>
              <a:rPr lang="en-GB" sz="1800" dirty="0" err="1"/>
              <a:t>color</a:t>
            </a:r>
            <a:r>
              <a:rPr lang="en-GB" sz="1800" dirty="0"/>
              <a:t> value as true, false, auto, and always.</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t> 	Git configuration levels:</a:t>
            </a:r>
          </a:p>
          <a:p>
            <a:r>
              <a:rPr lang="en-GB" sz="1800" dirty="0"/>
              <a:t>The git </a:t>
            </a:r>
            <a:r>
              <a:rPr lang="en-GB" sz="1800" dirty="0" err="1"/>
              <a:t>config</a:t>
            </a:r>
            <a:r>
              <a:rPr lang="en-GB" sz="1800" dirty="0"/>
              <a:t> command can accept arguments to specify the configuration level. The following configuration levels are available in the Git </a:t>
            </a:r>
            <a:r>
              <a:rPr lang="en-GB" sz="1800" dirty="0" err="1"/>
              <a:t>config</a:t>
            </a:r>
            <a:r>
              <a:rPr lang="en-GB" sz="1800" dirty="0"/>
              <a:t>.</a:t>
            </a:r>
          </a:p>
          <a:p>
            <a:pPr marL="627063" indent="177800"/>
            <a:r>
              <a:rPr lang="en-GB" sz="1800" dirty="0"/>
              <a:t>local</a:t>
            </a:r>
          </a:p>
          <a:p>
            <a:pPr marL="627063" indent="177800"/>
            <a:r>
              <a:rPr lang="en-GB" sz="1800" dirty="0"/>
              <a:t>global</a:t>
            </a:r>
          </a:p>
          <a:p>
            <a:pPr marL="627063" indent="177800"/>
            <a:r>
              <a:rPr lang="en-GB" sz="1800" dirty="0"/>
              <a:t>system</a:t>
            </a:r>
          </a:p>
          <a:p>
            <a:r>
              <a:rPr lang="en-GB" sz="1800" b="1" dirty="0"/>
              <a:t>--local</a:t>
            </a:r>
            <a:endParaRPr lang="en-GB" sz="1800" dirty="0"/>
          </a:p>
          <a:p>
            <a:r>
              <a:rPr lang="en-GB" sz="1800" dirty="0"/>
              <a:t>It is the default level in Git. Git </a:t>
            </a:r>
            <a:r>
              <a:rPr lang="en-GB" sz="1800" dirty="0" err="1"/>
              <a:t>config</a:t>
            </a:r>
            <a:r>
              <a:rPr lang="en-GB" sz="1800" dirty="0"/>
              <a:t> will write to a local level if no configuration option is given. Local configuration values are stored in </a:t>
            </a:r>
            <a:r>
              <a:rPr lang="en-GB" sz="1800" b="1" dirty="0"/>
              <a:t>.git/</a:t>
            </a:r>
            <a:r>
              <a:rPr lang="en-GB" sz="1800" b="1" dirty="0" err="1"/>
              <a:t>config</a:t>
            </a:r>
            <a:r>
              <a:rPr lang="en-GB" sz="1800" dirty="0"/>
              <a:t> directory as a file.</a:t>
            </a:r>
          </a:p>
          <a:p>
            <a:r>
              <a:rPr lang="en-GB" sz="1800" b="1" dirty="0"/>
              <a:t>--global</a:t>
            </a:r>
            <a:endParaRPr lang="en-GB" sz="1800" dirty="0"/>
          </a:p>
          <a:p>
            <a:r>
              <a:rPr lang="en-GB" sz="1800" dirty="0"/>
              <a:t>The global level configuration is </a:t>
            </a:r>
            <a:r>
              <a:rPr lang="en-GB" sz="1800" b="1" dirty="0"/>
              <a:t>user-specific configuration</a:t>
            </a:r>
            <a:r>
              <a:rPr lang="en-GB" sz="1800" dirty="0"/>
              <a:t>. User-specific means, it is applied to an individual operating system user. Global configuration values are stored in a user's home directory. </a:t>
            </a:r>
            <a:r>
              <a:rPr lang="en-GB" sz="1800" b="1" dirty="0"/>
              <a:t>~ /.</a:t>
            </a:r>
            <a:r>
              <a:rPr lang="en-GB" sz="1800" b="1" dirty="0" err="1"/>
              <a:t>gitconfig</a:t>
            </a:r>
            <a:r>
              <a:rPr lang="en-GB" sz="1800" dirty="0"/>
              <a:t> on UNIX systems and </a:t>
            </a:r>
            <a:r>
              <a:rPr lang="en-GB" sz="1800" b="1" dirty="0"/>
              <a:t>C:\Users\\.</a:t>
            </a:r>
            <a:r>
              <a:rPr lang="en-GB" sz="1800" b="1" dirty="0" err="1"/>
              <a:t>gitconfig</a:t>
            </a:r>
            <a:r>
              <a:rPr lang="en-GB" sz="1800" dirty="0"/>
              <a:t> on windows as a file format.</a:t>
            </a:r>
          </a:p>
          <a:p>
            <a:r>
              <a:rPr lang="en-GB" sz="1800" b="1" dirty="0"/>
              <a:t>--system</a:t>
            </a:r>
            <a:endParaRPr lang="en-GB" sz="1800" dirty="0"/>
          </a:p>
          <a:p>
            <a:r>
              <a:rPr lang="en-GB" sz="1800" dirty="0"/>
              <a:t>The system-level configuration is applied across an entire system. The entire system means </a:t>
            </a:r>
            <a:r>
              <a:rPr lang="en-GB" sz="1800" b="1" dirty="0"/>
              <a:t>all users on an operating system and all repositories</a:t>
            </a:r>
            <a:r>
              <a:rPr lang="en-GB" sz="1800" dirty="0"/>
              <a:t>. The system-level configuration file stores in a </a:t>
            </a:r>
            <a:r>
              <a:rPr lang="en-GB" sz="1800" b="1" dirty="0" err="1"/>
              <a:t>gitconfig</a:t>
            </a:r>
            <a:r>
              <a:rPr lang="en-GB" sz="1800" dirty="0"/>
              <a:t> file off the system directory. </a:t>
            </a:r>
            <a:r>
              <a:rPr lang="en-GB" sz="1800" b="1" dirty="0"/>
              <a:t>$(prefix)/etc/</a:t>
            </a:r>
            <a:r>
              <a:rPr lang="en-GB" sz="1800" b="1" dirty="0" err="1"/>
              <a:t>gitconfig</a:t>
            </a:r>
            <a:r>
              <a:rPr lang="en-GB" sz="1800" dirty="0"/>
              <a:t> on UNIX systems and </a:t>
            </a:r>
            <a:r>
              <a:rPr lang="en-GB" sz="1800" b="1" dirty="0"/>
              <a:t>C:\ProgramData\Git\config</a:t>
            </a:r>
            <a:r>
              <a:rPr lang="en-GB" sz="1800" dirty="0"/>
              <a:t> on Windows.</a:t>
            </a:r>
          </a:p>
        </p:txBody>
      </p:sp>
    </p:spTree>
    <p:extLst>
      <p:ext uri="{BB962C8B-B14F-4D97-AF65-F5344CB8AC3E}">
        <p14:creationId xmlns:p14="http://schemas.microsoft.com/office/powerpoint/2010/main" xmlns="" val="13525216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t> </a:t>
            </a:r>
            <a:r>
              <a:rPr lang="en-GB" sz="1800" dirty="0">
                <a:latin typeface="ui-monospace"/>
              </a:rPr>
              <a:t># There are 3 levels of git </a:t>
            </a:r>
            <a:r>
              <a:rPr lang="en-GB" sz="1800" dirty="0" err="1">
                <a:latin typeface="ui-monospace"/>
              </a:rPr>
              <a:t>config</a:t>
            </a:r>
            <a:r>
              <a:rPr lang="en-GB" sz="1800" dirty="0">
                <a:latin typeface="ui-monospace"/>
              </a:rPr>
              <a:t>; project, global and system. </a:t>
            </a:r>
          </a:p>
          <a:p>
            <a:pPr>
              <a:buNone/>
            </a:pPr>
            <a:r>
              <a:rPr lang="en-GB" sz="1800" dirty="0">
                <a:latin typeface="ui-monospace"/>
              </a:rPr>
              <a:t># project: Project </a:t>
            </a:r>
            <a:r>
              <a:rPr lang="en-GB" sz="1800" dirty="0" err="1">
                <a:latin typeface="ui-monospace"/>
              </a:rPr>
              <a:t>configs</a:t>
            </a:r>
            <a:r>
              <a:rPr lang="en-GB" sz="1800" dirty="0">
                <a:latin typeface="ui-monospace"/>
              </a:rPr>
              <a:t> are only available for the </a:t>
            </a:r>
            <a:r>
              <a:rPr lang="en-GB" sz="1800" b="1" dirty="0">
                <a:latin typeface="ui-monospace"/>
              </a:rPr>
              <a:t>current project </a:t>
            </a:r>
            <a:r>
              <a:rPr lang="en-GB" sz="1800" dirty="0">
                <a:latin typeface="ui-monospace"/>
              </a:rPr>
              <a:t>and stored in .git/</a:t>
            </a:r>
            <a:r>
              <a:rPr lang="en-GB" sz="1800" dirty="0" err="1">
                <a:latin typeface="ui-monospace"/>
              </a:rPr>
              <a:t>config</a:t>
            </a:r>
            <a:r>
              <a:rPr lang="en-GB" sz="1800" dirty="0">
                <a:latin typeface="ui-monospace"/>
              </a:rPr>
              <a:t> in the project's directory.</a:t>
            </a:r>
          </a:p>
          <a:p>
            <a:pPr>
              <a:buNone/>
            </a:pPr>
            <a:r>
              <a:rPr lang="en-GB" sz="1800" dirty="0">
                <a:latin typeface="ui-monospace"/>
              </a:rPr>
              <a:t># global: Global </a:t>
            </a:r>
            <a:r>
              <a:rPr lang="en-GB" sz="1800" dirty="0" err="1">
                <a:latin typeface="ui-monospace"/>
              </a:rPr>
              <a:t>configs</a:t>
            </a:r>
            <a:r>
              <a:rPr lang="en-GB" sz="1800" dirty="0">
                <a:latin typeface="ui-monospace"/>
              </a:rPr>
              <a:t> are available </a:t>
            </a:r>
            <a:r>
              <a:rPr lang="en-GB" sz="1800" b="1" dirty="0">
                <a:latin typeface="ui-monospace"/>
              </a:rPr>
              <a:t>for all projects for the current user</a:t>
            </a:r>
            <a:r>
              <a:rPr lang="en-GB" sz="1800" dirty="0">
                <a:latin typeface="ui-monospace"/>
              </a:rPr>
              <a:t> and stored in ~/.</a:t>
            </a:r>
            <a:r>
              <a:rPr lang="en-GB" sz="1800" dirty="0" err="1">
                <a:latin typeface="ui-monospace"/>
              </a:rPr>
              <a:t>gitconfig</a:t>
            </a:r>
            <a:r>
              <a:rPr lang="en-GB" sz="1800" dirty="0">
                <a:latin typeface="ui-monospace"/>
              </a:rPr>
              <a:t>.</a:t>
            </a:r>
          </a:p>
          <a:p>
            <a:pPr>
              <a:buNone/>
            </a:pPr>
            <a:r>
              <a:rPr lang="en-GB" sz="1800" dirty="0">
                <a:latin typeface="ui-monospace"/>
              </a:rPr>
              <a:t># system: System </a:t>
            </a:r>
            <a:r>
              <a:rPr lang="en-GB" sz="1800" dirty="0" err="1">
                <a:latin typeface="ui-monospace"/>
              </a:rPr>
              <a:t>configs</a:t>
            </a:r>
            <a:r>
              <a:rPr lang="en-GB" sz="1800" dirty="0">
                <a:latin typeface="ui-monospace"/>
              </a:rPr>
              <a:t> are available </a:t>
            </a:r>
            <a:r>
              <a:rPr lang="en-GB" sz="1800" b="1" dirty="0">
                <a:latin typeface="ui-monospace"/>
              </a:rPr>
              <a:t>for all the users/projects</a:t>
            </a:r>
            <a:r>
              <a:rPr lang="en-GB" sz="1800" dirty="0">
                <a:latin typeface="ui-monospace"/>
              </a:rPr>
              <a:t> and stored in /etc/</a:t>
            </a:r>
            <a:r>
              <a:rPr lang="en-GB" sz="1800" dirty="0" err="1">
                <a:latin typeface="ui-monospace"/>
              </a:rPr>
              <a:t>gitconfig</a:t>
            </a:r>
            <a:r>
              <a:rPr lang="en-GB" sz="1800" dirty="0">
                <a:latin typeface="ui-monospace"/>
              </a:rPr>
              <a:t>. </a:t>
            </a:r>
          </a:p>
          <a:p>
            <a:pPr>
              <a:buNone/>
            </a:pPr>
            <a:r>
              <a:rPr lang="en-GB" sz="1800" dirty="0">
                <a:latin typeface="ui-monospace"/>
              </a:rPr>
              <a:t># Create a project specific </a:t>
            </a:r>
            <a:r>
              <a:rPr lang="en-GB" sz="1800" dirty="0" err="1">
                <a:latin typeface="ui-monospace"/>
              </a:rPr>
              <a:t>config</a:t>
            </a:r>
            <a:r>
              <a:rPr lang="en-GB" sz="1800" dirty="0">
                <a:latin typeface="ui-monospace"/>
              </a:rPr>
              <a:t>, you have to execute this under the project's directory.</a:t>
            </a:r>
          </a:p>
          <a:p>
            <a:pPr>
              <a:buNone/>
            </a:pPr>
            <a:r>
              <a:rPr lang="en-GB" sz="1800" b="1" dirty="0">
                <a:latin typeface="ui-monospace"/>
              </a:rPr>
              <a:t>$ git </a:t>
            </a:r>
            <a:r>
              <a:rPr lang="en-GB" sz="1800" b="1" dirty="0" err="1">
                <a:latin typeface="ui-monospace"/>
              </a:rPr>
              <a:t>config</a:t>
            </a:r>
            <a:r>
              <a:rPr lang="en-GB" sz="1800" b="1" dirty="0">
                <a:latin typeface="ui-monospace"/>
              </a:rPr>
              <a:t> user.name "John Doe" </a:t>
            </a:r>
          </a:p>
          <a:p>
            <a:pPr>
              <a:buNone/>
            </a:pPr>
            <a:r>
              <a:rPr lang="en-GB" sz="1800" dirty="0">
                <a:latin typeface="ui-monospace"/>
              </a:rPr>
              <a:t># Create a global </a:t>
            </a:r>
            <a:r>
              <a:rPr lang="en-GB" sz="1800" dirty="0" err="1">
                <a:latin typeface="ui-monospace"/>
              </a:rPr>
              <a:t>config</a:t>
            </a:r>
            <a:endParaRPr lang="en-GB" sz="1800" dirty="0">
              <a:latin typeface="ui-monospace"/>
            </a:endParaRPr>
          </a:p>
          <a:p>
            <a:pPr>
              <a:buNone/>
            </a:pPr>
            <a:r>
              <a:rPr lang="en-GB" sz="1800" b="1" dirty="0">
                <a:latin typeface="ui-monospace"/>
              </a:rPr>
              <a:t>$ git </a:t>
            </a:r>
            <a:r>
              <a:rPr lang="en-GB" sz="1800" b="1" dirty="0" err="1">
                <a:latin typeface="ui-monospace"/>
              </a:rPr>
              <a:t>config</a:t>
            </a:r>
            <a:r>
              <a:rPr lang="en-GB" sz="1800" b="1" dirty="0">
                <a:latin typeface="ui-monospace"/>
              </a:rPr>
              <a:t> --global user.name "John Doe" </a:t>
            </a:r>
          </a:p>
          <a:p>
            <a:pPr>
              <a:buNone/>
            </a:pPr>
            <a:r>
              <a:rPr lang="en-GB" sz="1800" dirty="0">
                <a:latin typeface="ui-monospace"/>
              </a:rPr>
              <a:t># Create a system </a:t>
            </a:r>
            <a:r>
              <a:rPr lang="en-GB" sz="1800" dirty="0" err="1">
                <a:latin typeface="ui-monospace"/>
              </a:rPr>
              <a:t>config</a:t>
            </a:r>
            <a:endParaRPr lang="en-GB" sz="1800" dirty="0">
              <a:latin typeface="ui-monospace"/>
            </a:endParaRPr>
          </a:p>
          <a:p>
            <a:pPr>
              <a:buNone/>
            </a:pPr>
            <a:r>
              <a:rPr lang="en-GB" sz="1800" b="1" dirty="0">
                <a:latin typeface="ui-monospace"/>
              </a:rPr>
              <a:t>$ git </a:t>
            </a:r>
            <a:r>
              <a:rPr lang="en-GB" sz="1800" b="1" dirty="0" err="1">
                <a:latin typeface="ui-monospace"/>
              </a:rPr>
              <a:t>config</a:t>
            </a:r>
            <a:r>
              <a:rPr lang="en-GB" sz="1800" b="1" dirty="0">
                <a:latin typeface="ui-monospace"/>
              </a:rPr>
              <a:t> --system user.name "John Doe"</a:t>
            </a:r>
            <a:endParaRPr lang="en-GB" sz="1800" b="1" dirty="0"/>
          </a:p>
        </p:txBody>
      </p:sp>
    </p:spTree>
    <p:extLst>
      <p:ext uri="{BB962C8B-B14F-4D97-AF65-F5344CB8AC3E}">
        <p14:creationId xmlns:p14="http://schemas.microsoft.com/office/powerpoint/2010/main" xmlns="" val="13525216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Tools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US" sz="1800" dirty="0" err="1"/>
              <a:t>Git</a:t>
            </a:r>
            <a:r>
              <a:rPr lang="en-US" sz="1800" dirty="0"/>
              <a:t> Bash</a:t>
            </a:r>
          </a:p>
          <a:p>
            <a:pPr fontAlgn="base"/>
            <a:r>
              <a:rPr lang="en-GB" sz="1800" dirty="0">
                <a:latin typeface="Times New Roman" pitchFamily="18" charset="0"/>
                <a:cs typeface="Times New Roman" pitchFamily="18" charset="0"/>
              </a:rPr>
              <a:t>Git GUI</a:t>
            </a:r>
          </a:p>
          <a:p>
            <a:pPr fontAlgn="base"/>
            <a:r>
              <a:rPr lang="en-GB" sz="1800" dirty="0">
                <a:latin typeface="Times New Roman" pitchFamily="18" charset="0"/>
                <a:cs typeface="Times New Roman" pitchFamily="18" charset="0"/>
              </a:rPr>
              <a:t>Git CMD</a:t>
            </a:r>
          </a:p>
          <a:p>
            <a:pPr fontAlgn="base"/>
            <a:r>
              <a:rPr lang="en-GB" sz="1800" dirty="0" err="1">
                <a:latin typeface="Times New Roman" pitchFamily="18" charset="0"/>
                <a:cs typeface="Times New Roman" pitchFamily="18" charset="0"/>
              </a:rPr>
              <a:t>Gitk</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a:p>
            <a:pPr>
              <a:buNone/>
            </a:pPr>
            <a:r>
              <a:rPr lang="en-GB" sz="1800" b="1" dirty="0" err="1">
                <a:latin typeface="Times New Roman" pitchFamily="18" charset="0"/>
                <a:cs typeface="Times New Roman" pitchFamily="18" charset="0"/>
              </a:rPr>
              <a:t>GitBash</a:t>
            </a:r>
            <a:r>
              <a:rPr lang="en-GB" sz="1800" b="1" dirty="0">
                <a:latin typeface="Times New Roman" pitchFamily="18" charset="0"/>
                <a:cs typeface="Times New Roman" pitchFamily="18" charset="0"/>
              </a:rPr>
              <a:t>: </a:t>
            </a:r>
          </a:p>
          <a:p>
            <a:r>
              <a:rPr lang="en-GB" sz="1800" dirty="0"/>
              <a:t>Git Bash is an application for the Windows environment. It is used as Git command line for windows. Git Bash provides an emulation layer for a Git command-line experience. </a:t>
            </a:r>
            <a:endParaRPr lang="en-GB" sz="1800" b="1" dirty="0">
              <a:latin typeface="Times New Roman" pitchFamily="18" charset="0"/>
              <a:cs typeface="Times New Roman" pitchFamily="18" charset="0"/>
            </a:endParaRPr>
          </a:p>
          <a:p>
            <a:r>
              <a:rPr lang="en-GB" sz="1800" dirty="0"/>
              <a:t>Bash is a standard default shell on Linux and </a:t>
            </a:r>
            <a:r>
              <a:rPr lang="en-GB" sz="1800" dirty="0" err="1"/>
              <a:t>macOS</a:t>
            </a:r>
            <a:r>
              <a:rPr lang="en-GB" sz="1800" dirty="0"/>
              <a:t>. A shell is a terminal application which is used to create an interface with an operating system through commands.</a:t>
            </a:r>
          </a:p>
          <a:p>
            <a:r>
              <a:rPr lang="en-GB" sz="1800" dirty="0"/>
              <a:t>By default, Git Windows package contains the Git Bash tool. We can access it by right-click on a folder in Windows Explorer.</a:t>
            </a:r>
          </a:p>
          <a:p>
            <a:r>
              <a:rPr lang="en-GB" sz="1800" dirty="0"/>
              <a:t> Git Bash also includes the full set of Git core commands like </a:t>
            </a:r>
            <a:r>
              <a:rPr lang="en-GB" sz="1800" b="1" dirty="0"/>
              <a:t>git clone, git commit, git checkout, git push</a:t>
            </a:r>
            <a:r>
              <a:rPr lang="en-GB" sz="1800" dirty="0"/>
              <a:t>, and more. </a:t>
            </a:r>
          </a:p>
          <a:p>
            <a:pPr>
              <a:buNone/>
            </a:pPr>
            <a:endParaRPr lang="en-GB"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Tools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IN" sz="1600" b="1" dirty="0"/>
              <a:t>Git GUI: </a:t>
            </a:r>
          </a:p>
          <a:p>
            <a:pPr fontAlgn="base"/>
            <a:r>
              <a:rPr lang="en-GB" sz="1600" dirty="0"/>
              <a:t>Git GUI is a powerful alternative to Git BASH. It offers a graphical version of the Git command line function, as well as comprehensive visual diff tools. We can access it by simply right click on a folder or location in windows explorer.</a:t>
            </a:r>
          </a:p>
          <a:p>
            <a:pPr fontAlgn="base"/>
            <a:r>
              <a:rPr lang="en-GB" sz="1600" b="1" dirty="0"/>
              <a:t>$ git </a:t>
            </a:r>
            <a:r>
              <a:rPr lang="en-GB" sz="1600" b="1" dirty="0" err="1"/>
              <a:t>gui</a:t>
            </a:r>
            <a:r>
              <a:rPr lang="en-GB" sz="1600" b="1" dirty="0"/>
              <a:t>    </a:t>
            </a:r>
            <a:r>
              <a:rPr lang="en-GB" sz="1600" b="1" dirty="0">
                <a:sym typeface="Wingdings" pitchFamily="2" charset="2"/>
              </a:rPr>
              <a:t> for running Git GUI tool</a:t>
            </a:r>
          </a:p>
          <a:p>
            <a:pPr fontAlgn="base">
              <a:buNone/>
            </a:pPr>
            <a:r>
              <a:rPr lang="en-GB" sz="1600" b="1" dirty="0" err="1">
                <a:sym typeface="Wingdings" pitchFamily="2" charset="2"/>
              </a:rPr>
              <a:t>Gitk</a:t>
            </a:r>
            <a:r>
              <a:rPr lang="en-GB" sz="1600" b="1" dirty="0">
                <a:sym typeface="Wingdings" pitchFamily="2" charset="2"/>
              </a:rPr>
              <a:t>:</a:t>
            </a:r>
          </a:p>
          <a:p>
            <a:pPr fontAlgn="base"/>
            <a:r>
              <a:rPr lang="en-GB" sz="1600" b="1" dirty="0" err="1"/>
              <a:t>gitk</a:t>
            </a:r>
            <a:r>
              <a:rPr lang="en-GB" sz="1600" b="1" dirty="0"/>
              <a:t> is a graphical history viewer tool</a:t>
            </a:r>
            <a:r>
              <a:rPr lang="en-GB" sz="1600" dirty="0"/>
              <a:t>. It's a robust GUI shell over </a:t>
            </a:r>
            <a:r>
              <a:rPr lang="en-GB" sz="1600" b="1" dirty="0"/>
              <a:t>git log</a:t>
            </a:r>
            <a:r>
              <a:rPr lang="en-GB" sz="1600" dirty="0"/>
              <a:t> and </a:t>
            </a:r>
            <a:r>
              <a:rPr lang="en-GB" sz="1600" b="1" dirty="0"/>
              <a:t>git </a:t>
            </a:r>
            <a:r>
              <a:rPr lang="en-GB" sz="1600" b="1" dirty="0" err="1"/>
              <a:t>grep</a:t>
            </a:r>
            <a:r>
              <a:rPr lang="en-GB" sz="1600" dirty="0"/>
              <a:t>. This tool is used to find something that happened in the past or visualize your project's history.</a:t>
            </a:r>
          </a:p>
          <a:p>
            <a:pPr fontAlgn="base"/>
            <a:r>
              <a:rPr lang="en-GB" sz="1600" dirty="0"/>
              <a:t>This command invokes the </a:t>
            </a:r>
            <a:r>
              <a:rPr lang="en-GB" sz="1600" dirty="0" err="1"/>
              <a:t>gitk</a:t>
            </a:r>
            <a:r>
              <a:rPr lang="en-GB" sz="1600" dirty="0"/>
              <a:t> graphical interface and displays the project history. The </a:t>
            </a:r>
            <a:r>
              <a:rPr lang="en-GB" sz="1600" dirty="0" err="1"/>
              <a:t>Gitk</a:t>
            </a:r>
            <a:r>
              <a:rPr lang="en-GB" sz="1600" dirty="0"/>
              <a:t> interface looks like this:</a:t>
            </a:r>
            <a:endParaRPr lang="en-GB" sz="1600" b="1" dirty="0">
              <a:sym typeface="Wingdings" pitchFamily="2" charset="2"/>
            </a:endParaRPr>
          </a:p>
          <a:p>
            <a:pPr fontAlgn="base"/>
            <a:endParaRPr lang="en-IN" sz="1800" b="1" dirty="0"/>
          </a:p>
          <a:p>
            <a:pPr fontAlgn="base">
              <a:buNone/>
            </a:pPr>
            <a:endParaRPr lang="en-GB" sz="1800" dirty="0"/>
          </a:p>
          <a:p>
            <a:pPr>
              <a:buNone/>
            </a:pPr>
            <a:endParaRPr lang="en-GB"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3429000" y="2978232"/>
            <a:ext cx="4248150" cy="3879768"/>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commands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US" sz="1800" dirty="0" err="1"/>
              <a:t>Git</a:t>
            </a:r>
            <a:r>
              <a:rPr lang="en-US" sz="1800" dirty="0"/>
              <a:t> </a:t>
            </a:r>
            <a:r>
              <a:rPr lang="en-US" sz="1800" dirty="0" err="1"/>
              <a:t>Config</a:t>
            </a:r>
            <a:r>
              <a:rPr lang="en-US" sz="1800" dirty="0"/>
              <a:t> command</a:t>
            </a:r>
          </a:p>
          <a:p>
            <a:r>
              <a:rPr lang="en-US" sz="1800" dirty="0" err="1"/>
              <a:t>Git</a:t>
            </a:r>
            <a:r>
              <a:rPr lang="en-US" sz="1800" dirty="0"/>
              <a:t> init command</a:t>
            </a:r>
          </a:p>
          <a:p>
            <a:r>
              <a:rPr lang="en-US" sz="1800" dirty="0" err="1"/>
              <a:t>Git</a:t>
            </a:r>
            <a:r>
              <a:rPr lang="en-US" sz="1800" dirty="0"/>
              <a:t> clone command</a:t>
            </a:r>
          </a:p>
          <a:p>
            <a:r>
              <a:rPr lang="en-US" sz="1800" dirty="0" err="1"/>
              <a:t>Git</a:t>
            </a:r>
            <a:r>
              <a:rPr lang="en-US" sz="1800" dirty="0"/>
              <a:t> add command</a:t>
            </a:r>
          </a:p>
          <a:p>
            <a:r>
              <a:rPr lang="en-US" sz="1800" dirty="0" err="1"/>
              <a:t>Git</a:t>
            </a:r>
            <a:r>
              <a:rPr lang="en-US" sz="1800" dirty="0"/>
              <a:t> commit command</a:t>
            </a:r>
          </a:p>
          <a:p>
            <a:r>
              <a:rPr lang="en-US" sz="1800" dirty="0" err="1"/>
              <a:t>Git</a:t>
            </a:r>
            <a:r>
              <a:rPr lang="en-US" sz="1800" dirty="0"/>
              <a:t> status command</a:t>
            </a:r>
          </a:p>
          <a:p>
            <a:r>
              <a:rPr lang="en-US" sz="1800" dirty="0" err="1"/>
              <a:t>Git</a:t>
            </a:r>
            <a:r>
              <a:rPr lang="en-US" sz="1800" dirty="0"/>
              <a:t> push Command</a:t>
            </a:r>
          </a:p>
          <a:p>
            <a:r>
              <a:rPr lang="en-US" sz="1800" dirty="0" err="1"/>
              <a:t>Git</a:t>
            </a:r>
            <a:r>
              <a:rPr lang="en-US" sz="1800" dirty="0"/>
              <a:t> pull command</a:t>
            </a:r>
          </a:p>
          <a:p>
            <a:r>
              <a:rPr lang="en-US" sz="1800" dirty="0" err="1"/>
              <a:t>Git</a:t>
            </a:r>
            <a:r>
              <a:rPr lang="en-US" sz="1800" dirty="0"/>
              <a:t> Branch Command</a:t>
            </a:r>
          </a:p>
          <a:p>
            <a:r>
              <a:rPr lang="en-US" sz="1800" dirty="0" err="1"/>
              <a:t>Git</a:t>
            </a:r>
            <a:r>
              <a:rPr lang="en-US" sz="1800" dirty="0"/>
              <a:t> Merge Command</a:t>
            </a:r>
          </a:p>
          <a:p>
            <a:r>
              <a:rPr lang="en-US" sz="1800" dirty="0" err="1"/>
              <a:t>Git</a:t>
            </a:r>
            <a:r>
              <a:rPr lang="en-US" sz="1800" dirty="0"/>
              <a:t> log command</a:t>
            </a:r>
          </a:p>
          <a:p>
            <a:r>
              <a:rPr lang="en-US" sz="1800" dirty="0" err="1"/>
              <a:t>Git</a:t>
            </a:r>
            <a:r>
              <a:rPr lang="en-US" sz="1800" dirty="0"/>
              <a:t> remote command</a:t>
            </a:r>
          </a:p>
          <a:p>
            <a:endParaRPr lang="en-US" sz="1800" dirty="0"/>
          </a:p>
          <a:p>
            <a:pPr fontAlgn="base"/>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git Push</a:t>
            </a:r>
          </a:p>
          <a:p>
            <a:pPr fontAlgn="base"/>
            <a:r>
              <a:rPr lang="en-GB" sz="1800" dirty="0">
                <a:latin typeface="Times New Roman" pitchFamily="18" charset="0"/>
                <a:cs typeface="Times New Roman" pitchFamily="18" charset="0"/>
              </a:rPr>
              <a:t>git  Pull</a:t>
            </a:r>
          </a:p>
          <a:p>
            <a:pPr fontAlgn="base"/>
            <a:r>
              <a:rPr lang="en-GB" sz="1800" dirty="0">
                <a:latin typeface="Times New Roman" pitchFamily="18" charset="0"/>
                <a:cs typeface="Times New Roman" pitchFamily="18" charset="0"/>
              </a:rPr>
              <a:t>git  Branch</a:t>
            </a:r>
          </a:p>
          <a:p>
            <a:pPr fontAlgn="base"/>
            <a:r>
              <a:rPr lang="en-GB" sz="1800" dirty="0">
                <a:latin typeface="Times New Roman" pitchFamily="18" charset="0"/>
                <a:cs typeface="Times New Roman" pitchFamily="18" charset="0"/>
              </a:rPr>
              <a:t>git Merge</a:t>
            </a:r>
          </a:p>
          <a:p>
            <a:pPr fontAlgn="base"/>
            <a:r>
              <a:rPr lang="en-GB" sz="1800" dirty="0">
                <a:latin typeface="Times New Roman" pitchFamily="18" charset="0"/>
                <a:cs typeface="Times New Roman" pitchFamily="18" charset="0"/>
              </a:rPr>
              <a:t> git Remote</a:t>
            </a:r>
          </a:p>
          <a:p>
            <a:pPr fontAlgn="base"/>
            <a:r>
              <a:rPr lang="en-GB" sz="1800" dirty="0">
                <a:latin typeface="Times New Roman" pitchFamily="18" charset="0"/>
                <a:cs typeface="Times New Roman" pitchFamily="18" charset="0"/>
              </a:rPr>
              <a:t> git checkout</a:t>
            </a:r>
          </a:p>
          <a:p>
            <a:pPr fontAlgn="base"/>
            <a:r>
              <a:rPr lang="en-GB" sz="1800" dirty="0">
                <a:latin typeface="Times New Roman" pitchFamily="18" charset="0"/>
                <a:cs typeface="Times New Roman" pitchFamily="18" charset="0"/>
              </a:rPr>
              <a:t>git diff</a:t>
            </a:r>
          </a:p>
          <a:p>
            <a:pPr fontAlgn="base"/>
            <a:r>
              <a:rPr lang="en-GB" sz="1800" dirty="0">
                <a:latin typeface="Times New Roman" pitchFamily="18" charset="0"/>
                <a:cs typeface="Times New Roman" pitchFamily="18" charset="0"/>
              </a:rPr>
              <a:t>git reset</a:t>
            </a:r>
          </a:p>
          <a:p>
            <a:pPr fontAlgn="base"/>
            <a:r>
              <a:rPr lang="en-GB" sz="1800" dirty="0">
                <a:latin typeface="Times New Roman" pitchFamily="18" charset="0"/>
                <a:cs typeface="Times New Roman" pitchFamily="18" charset="0"/>
              </a:rPr>
              <a:t>git </a:t>
            </a:r>
            <a:r>
              <a:rPr lang="en-GB" sz="1800" dirty="0" err="1">
                <a:latin typeface="Times New Roman" pitchFamily="18" charset="0"/>
                <a:cs typeface="Times New Roman" pitchFamily="18" charset="0"/>
              </a:rPr>
              <a:t>rm</a:t>
            </a:r>
            <a:endParaRPr lang="en-GB" sz="1800" dirty="0">
              <a:latin typeface="Times New Roman" pitchFamily="18" charset="0"/>
              <a:cs typeface="Times New Roman" pitchFamily="18" charset="0"/>
            </a:endParaRPr>
          </a:p>
          <a:p>
            <a:pPr fontAlgn="base"/>
            <a:r>
              <a:rPr lang="en-GB" sz="1800" dirty="0">
                <a:latin typeface="Times New Roman" pitchFamily="18" charset="0"/>
                <a:cs typeface="Times New Roman" pitchFamily="18" charset="0"/>
              </a:rPr>
              <a:t>git log</a:t>
            </a:r>
          </a:p>
          <a:p>
            <a:pPr fontAlgn="base"/>
            <a:r>
              <a:rPr lang="en-GB" sz="1800" dirty="0">
                <a:latin typeface="Times New Roman" pitchFamily="18" charset="0"/>
                <a:cs typeface="Times New Roman" pitchFamily="18" charset="0"/>
              </a:rPr>
              <a:t>git show</a:t>
            </a:r>
          </a:p>
          <a:p>
            <a:pPr fontAlgn="base"/>
            <a:r>
              <a:rPr lang="en-GB" sz="1800" dirty="0">
                <a:latin typeface="Times New Roman" pitchFamily="18" charset="0"/>
                <a:cs typeface="Times New Roman" pitchFamily="18" charset="0"/>
              </a:rPr>
              <a:t>git tag</a:t>
            </a: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push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latin typeface="Times New Roman" pitchFamily="18" charset="0"/>
                <a:cs typeface="Times New Roman" pitchFamily="18" charset="0"/>
              </a:rPr>
              <a:t>git push: </a:t>
            </a:r>
          </a:p>
          <a:p>
            <a:pPr fontAlgn="base">
              <a:buNone/>
            </a:pPr>
            <a:r>
              <a:rPr lang="en-GB" sz="1800" b="1" dirty="0">
                <a:latin typeface="Times New Roman" pitchFamily="18" charset="0"/>
                <a:cs typeface="Times New Roman" pitchFamily="18" charset="0"/>
              </a:rPr>
              <a:t>	</a:t>
            </a:r>
            <a:r>
              <a:rPr lang="en-GB" sz="1800" dirty="0"/>
              <a:t>The push term refers to upload local repository content to a remote repository. Pushing is an act of </a:t>
            </a:r>
            <a:r>
              <a:rPr lang="en-GB" sz="1800" b="1" dirty="0"/>
              <a:t>transfer commits from your local repository to a remote repository</a:t>
            </a:r>
            <a:r>
              <a:rPr lang="en-GB" sz="1800" dirty="0"/>
              <a:t>. Pushing is capable of overwriting changes; caution should be taken when pushing. </a:t>
            </a:r>
            <a:endParaRPr lang="en-GB" sz="1800" b="1" dirty="0">
              <a:latin typeface="Times New Roman" pitchFamily="18" charset="0"/>
              <a:cs typeface="Times New Roman" pitchFamily="18" charset="0"/>
            </a:endParaRPr>
          </a:p>
          <a:p>
            <a:pPr fontAlgn="base"/>
            <a:r>
              <a:rPr lang="en-GB" sz="1800" dirty="0"/>
              <a:t>we can say the push updates the remote refs with local refs.  </a:t>
            </a:r>
          </a:p>
          <a:p>
            <a:pPr fontAlgn="base"/>
            <a:r>
              <a:rPr lang="en-GB" sz="1800" dirty="0"/>
              <a:t>If we do not specify the location of a repository, then it will push to default location at </a:t>
            </a:r>
            <a:r>
              <a:rPr lang="en-GB" sz="1800" b="1" dirty="0"/>
              <a:t>origin master</a:t>
            </a:r>
            <a:r>
              <a:rPr lang="en-GB" sz="1800" dirty="0"/>
              <a:t>.</a:t>
            </a:r>
            <a:r>
              <a:rPr lang="en-GB" sz="1800" b="1" dirty="0">
                <a:latin typeface="Times New Roman" pitchFamily="18" charset="0"/>
                <a:cs typeface="Times New Roman" pitchFamily="18" charset="0"/>
              </a:rPr>
              <a:t>  </a:t>
            </a:r>
          </a:p>
          <a:p>
            <a:r>
              <a:rPr lang="en-GB" sz="1800" dirty="0"/>
              <a:t>The "git push" command is used to push into the repository. The push command can be considered as a tool to transfer commits between local and remote repositories. The basic syntax is given below:</a:t>
            </a:r>
          </a:p>
          <a:p>
            <a:r>
              <a:rPr lang="en-GB" sz="1800" b="1" dirty="0"/>
              <a:t>$ git push &lt;option&gt; [&lt;Remote URL&gt;&lt;branch name&gt;&lt;</a:t>
            </a:r>
            <a:r>
              <a:rPr lang="en-GB" sz="1800" b="1" dirty="0" err="1"/>
              <a:t>refspec</a:t>
            </a:r>
            <a:r>
              <a:rPr lang="en-GB" sz="1800" b="1" dirty="0"/>
              <a:t>&gt;...]</a:t>
            </a:r>
            <a:r>
              <a:rPr lang="en-GB" sz="1800" dirty="0"/>
              <a:t>  </a:t>
            </a:r>
          </a:p>
          <a:p>
            <a:pPr>
              <a:buNone/>
            </a:pPr>
            <a:endParaRPr lang="en-GB" sz="18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cstate="print"/>
          <a:srcRect/>
          <a:stretch>
            <a:fillRect/>
          </a:stretch>
        </p:blipFill>
        <p:spPr bwMode="auto">
          <a:xfrm>
            <a:off x="1752600" y="4648200"/>
            <a:ext cx="5686425" cy="196215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11162"/>
          </a:xfrm>
        </p:spPr>
        <p:txBody>
          <a:bodyPr>
            <a:noAutofit/>
          </a:bodyPr>
          <a:lstStyle/>
          <a:p>
            <a:r>
              <a:rPr lang="en-IN" sz="2800" b="1" dirty="0">
                <a:solidFill>
                  <a:srgbClr val="FF0000"/>
                </a:solidFill>
                <a:latin typeface="Cambria-Bold"/>
              </a:rPr>
              <a:t> </a:t>
            </a:r>
            <a:r>
              <a:rPr lang="en-IN" sz="2000" b="1" dirty="0">
                <a:solidFill>
                  <a:srgbClr val="FF0000"/>
                </a:solidFill>
                <a:latin typeface="Cambria-Bold"/>
              </a:rPr>
              <a:t>Git</a:t>
            </a:r>
            <a:endParaRPr lang="en-US" sz="2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Autofit/>
          </a:bodyPr>
          <a:lstStyle/>
          <a:p>
            <a:r>
              <a:rPr lang="en-GB" sz="1800" b="1" dirty="0">
                <a:latin typeface="Times New Roman" pitchFamily="18" charset="0"/>
                <a:cs typeface="Times New Roman" pitchFamily="18" charset="0"/>
              </a:rPr>
              <a:t>Git</a:t>
            </a:r>
            <a:r>
              <a:rPr lang="en-GB" sz="1800" dirty="0">
                <a:latin typeface="Times New Roman" pitchFamily="18" charset="0"/>
                <a:cs typeface="Times New Roman" pitchFamily="18" charset="0"/>
              </a:rPr>
              <a:t> is an </a:t>
            </a:r>
            <a:r>
              <a:rPr lang="en-GB" sz="1800" b="1" dirty="0">
                <a:latin typeface="Times New Roman" pitchFamily="18" charset="0"/>
                <a:cs typeface="Times New Roman" pitchFamily="18" charset="0"/>
              </a:rPr>
              <a:t>open-source distributed version control system</a:t>
            </a:r>
            <a:r>
              <a:rPr lang="en-GB" sz="1800" dirty="0">
                <a:latin typeface="Times New Roman" pitchFamily="18" charset="0"/>
                <a:cs typeface="Times New Roman" pitchFamily="18" charset="0"/>
              </a:rPr>
              <a:t>. </a:t>
            </a:r>
          </a:p>
          <a:p>
            <a:r>
              <a:rPr lang="en-GB" sz="1800" dirty="0">
                <a:latin typeface="Times New Roman" pitchFamily="18" charset="0"/>
                <a:cs typeface="Times New Roman" pitchFamily="18" charset="0"/>
              </a:rPr>
              <a:t> It was created by </a:t>
            </a:r>
            <a:r>
              <a:rPr lang="en-GB" sz="1800" b="1" dirty="0" err="1">
                <a:latin typeface="Times New Roman" pitchFamily="18" charset="0"/>
                <a:cs typeface="Times New Roman" pitchFamily="18" charset="0"/>
              </a:rPr>
              <a:t>Linus</a:t>
            </a:r>
            <a:r>
              <a:rPr lang="en-GB" sz="1800" b="1" dirty="0">
                <a:latin typeface="Times New Roman" pitchFamily="18" charset="0"/>
                <a:cs typeface="Times New Roman" pitchFamily="18" charset="0"/>
              </a:rPr>
              <a:t> </a:t>
            </a:r>
            <a:r>
              <a:rPr lang="en-GB" sz="1800" b="1" dirty="0" err="1">
                <a:latin typeface="Times New Roman" pitchFamily="18" charset="0"/>
                <a:cs typeface="Times New Roman" pitchFamily="18" charset="0"/>
              </a:rPr>
              <a:t>Torvalds</a:t>
            </a:r>
            <a:r>
              <a:rPr lang="en-GB" sz="1800" b="1" dirty="0">
                <a:latin typeface="Times New Roman" pitchFamily="18" charset="0"/>
                <a:cs typeface="Times New Roman" pitchFamily="18" charset="0"/>
              </a:rPr>
              <a:t> in 2005</a:t>
            </a:r>
            <a:r>
              <a:rPr lang="en-GB" sz="1800" dirty="0">
                <a:latin typeface="Times New Roman" pitchFamily="18" charset="0"/>
                <a:cs typeface="Times New Roman" pitchFamily="18" charset="0"/>
              </a:rPr>
              <a:t>.</a:t>
            </a:r>
          </a:p>
          <a:p>
            <a:r>
              <a:rPr lang="en-GB" sz="1800" dirty="0">
                <a:latin typeface="Times New Roman" pitchFamily="18" charset="0"/>
                <a:cs typeface="Times New Roman" pitchFamily="18" charset="0"/>
              </a:rPr>
              <a:t>It is used for: </a:t>
            </a:r>
          </a:p>
          <a:p>
            <a:pPr lvl="1"/>
            <a:r>
              <a:rPr lang="en-GB" sz="1800" dirty="0">
                <a:latin typeface="Times New Roman" pitchFamily="18" charset="0"/>
                <a:cs typeface="Times New Roman" pitchFamily="18" charset="0"/>
              </a:rPr>
              <a:t>Tracking code changes</a:t>
            </a:r>
          </a:p>
          <a:p>
            <a:pPr lvl="1"/>
            <a:r>
              <a:rPr lang="en-GB" sz="1800" dirty="0">
                <a:latin typeface="Times New Roman" pitchFamily="18" charset="0"/>
                <a:cs typeface="Times New Roman" pitchFamily="18" charset="0"/>
              </a:rPr>
              <a:t>Tracking who made changes</a:t>
            </a:r>
          </a:p>
          <a:p>
            <a:pPr lvl="1"/>
            <a:r>
              <a:rPr lang="en-GB" sz="1800" dirty="0">
                <a:latin typeface="Times New Roman" pitchFamily="18" charset="0"/>
                <a:cs typeface="Times New Roman" pitchFamily="18" charset="0"/>
              </a:rPr>
              <a:t>Coding collaboration</a:t>
            </a:r>
          </a:p>
          <a:p>
            <a:r>
              <a:rPr lang="en-GB" sz="1800" dirty="0">
                <a:latin typeface="Times New Roman" pitchFamily="18" charset="0"/>
                <a:cs typeface="Times New Roman" pitchFamily="18" charset="0"/>
              </a:rPr>
              <a:t>It is developed to manage projects with high speed and efficiency. </a:t>
            </a:r>
          </a:p>
          <a:p>
            <a:r>
              <a:rPr lang="en-GB" sz="1800" dirty="0">
                <a:latin typeface="Times New Roman" pitchFamily="18" charset="0"/>
                <a:cs typeface="Times New Roman" pitchFamily="18" charset="0"/>
              </a:rPr>
              <a:t>The version control system allows us to monitor and work together with our team members at the same workspace.</a:t>
            </a:r>
          </a:p>
          <a:p>
            <a:r>
              <a:rPr lang="en-GB" sz="1800" dirty="0">
                <a:latin typeface="Times New Roman" pitchFamily="18" charset="0"/>
                <a:cs typeface="Times New Roman" pitchFamily="18" charset="0"/>
              </a:rPr>
              <a:t>Git can be used with Windows, Linux, Mac</a:t>
            </a:r>
          </a:p>
          <a:p>
            <a:r>
              <a:rPr lang="en-GB" sz="1800" dirty="0">
                <a:latin typeface="Times New Roman" pitchFamily="18" charset="0"/>
                <a:cs typeface="Times New Roman" pitchFamily="18" charset="0"/>
              </a:rPr>
              <a:t>It is designed to handle minor to major projects with high speed and efficiency. It is developed to co-ordinate the work among the developers. The version control allows us to track and work together with our team members at the same workspace. </a:t>
            </a:r>
          </a:p>
          <a:p>
            <a:r>
              <a:rPr lang="en-GB" sz="1800" dirty="0">
                <a:latin typeface="Times New Roman" pitchFamily="18" charset="0"/>
                <a:cs typeface="Times New Roman" pitchFamily="18" charset="0"/>
              </a:rPr>
              <a:t>Git is foundation of many services like </a:t>
            </a:r>
            <a:r>
              <a:rPr lang="en-GB" sz="1800" b="1" dirty="0" err="1">
                <a:latin typeface="Times New Roman" pitchFamily="18" charset="0"/>
                <a:cs typeface="Times New Roman" pitchFamily="18" charset="0"/>
              </a:rPr>
              <a:t>GitHub</a:t>
            </a:r>
            <a:r>
              <a:rPr lang="en-GB" sz="1800" dirty="0">
                <a:latin typeface="Times New Roman" pitchFamily="18" charset="0"/>
                <a:cs typeface="Times New Roman" pitchFamily="18" charset="0"/>
              </a:rPr>
              <a:t> and </a:t>
            </a:r>
            <a:r>
              <a:rPr lang="en-GB" sz="1800" b="1" dirty="0" err="1">
                <a:latin typeface="Times New Roman" pitchFamily="18" charset="0"/>
                <a:cs typeface="Times New Roman" pitchFamily="18" charset="0"/>
              </a:rPr>
              <a:t>GitLab</a:t>
            </a:r>
            <a:r>
              <a:rPr lang="en-GB" sz="1800" dirty="0">
                <a:latin typeface="Times New Roman" pitchFamily="18" charset="0"/>
                <a:cs typeface="Times New Roman" pitchFamily="18" charset="0"/>
              </a:rPr>
              <a:t>, but we can use Git without using any other Git services. </a:t>
            </a:r>
          </a:p>
          <a:p>
            <a:r>
              <a:rPr lang="en-GB" sz="1800" dirty="0">
                <a:latin typeface="Times New Roman" pitchFamily="18" charset="0"/>
                <a:cs typeface="Times New Roman" pitchFamily="18" charset="0"/>
              </a:rPr>
              <a:t>Git can be used </a:t>
            </a:r>
            <a:r>
              <a:rPr lang="en-GB" sz="1800" b="1" dirty="0">
                <a:latin typeface="Times New Roman" pitchFamily="18" charset="0"/>
                <a:cs typeface="Times New Roman" pitchFamily="18" charset="0"/>
              </a:rPr>
              <a:t>privately</a:t>
            </a:r>
            <a:r>
              <a:rPr lang="en-GB" sz="1800" dirty="0">
                <a:latin typeface="Times New Roman" pitchFamily="18" charset="0"/>
                <a:cs typeface="Times New Roman" pitchFamily="18" charset="0"/>
              </a:rPr>
              <a:t> and </a:t>
            </a:r>
            <a:r>
              <a:rPr lang="en-GB" sz="1800" b="1" dirty="0">
                <a:latin typeface="Times New Roman" pitchFamily="18" charset="0"/>
                <a:cs typeface="Times New Roman" pitchFamily="18" charset="0"/>
              </a:rPr>
              <a:t>publicly</a:t>
            </a:r>
            <a:r>
              <a:rPr lang="en-GB" sz="1800" dirty="0">
                <a:latin typeface="Times New Roman" pitchFamily="18" charset="0"/>
                <a:cs typeface="Times New Roman" pitchFamily="18" charset="0"/>
              </a:rPr>
              <a:t>. it is easy to learn, and has fast performance. </a:t>
            </a:r>
          </a:p>
          <a:p>
            <a:r>
              <a:rPr lang="en-GB" sz="1800" dirty="0">
                <a:latin typeface="Times New Roman" pitchFamily="18" charset="0"/>
                <a:cs typeface="Times New Roman" pitchFamily="18" charset="0"/>
              </a:rPr>
              <a:t>It is superior to other </a:t>
            </a:r>
            <a:r>
              <a:rPr lang="en-GB" sz="1800" b="1" dirty="0">
                <a:latin typeface="Times New Roman" pitchFamily="18" charset="0"/>
                <a:cs typeface="Times New Roman" pitchFamily="18" charset="0"/>
              </a:rPr>
              <a:t>SCM (Source Code Management) </a:t>
            </a:r>
            <a:r>
              <a:rPr lang="en-GB" sz="1800" dirty="0">
                <a:latin typeface="Times New Roman" pitchFamily="18" charset="0"/>
                <a:cs typeface="Times New Roman" pitchFamily="18" charset="0"/>
              </a:rPr>
              <a:t>tools like Subversion, </a:t>
            </a:r>
            <a:r>
              <a:rPr lang="en-GB" sz="1800" b="1" dirty="0">
                <a:latin typeface="Times New Roman" pitchFamily="18" charset="0"/>
                <a:cs typeface="Times New Roman" pitchFamily="18" charset="0"/>
              </a:rPr>
              <a:t>CVS (Concurrent Versions System</a:t>
            </a:r>
            <a:r>
              <a:rPr lang="en-GB" sz="1800" dirty="0">
                <a:latin typeface="Times New Roman" pitchFamily="18" charset="0"/>
                <a:cs typeface="Times New Roman" pitchFamily="18" charset="0"/>
              </a:rPr>
              <a:t>), Perforce, and </a:t>
            </a:r>
            <a:r>
              <a:rPr lang="en-GB" sz="1800" dirty="0" err="1">
                <a:latin typeface="Times New Roman" pitchFamily="18" charset="0"/>
                <a:cs typeface="Times New Roman" pitchFamily="18" charset="0"/>
              </a:rPr>
              <a:t>ClearCase</a:t>
            </a:r>
            <a:r>
              <a:rPr lang="en-GB" sz="1800" dirty="0">
                <a:latin typeface="Times New Roman" pitchFamily="18" charset="0"/>
                <a:cs typeface="Times New Roman" pitchFamily="18" charset="0"/>
              </a:rPr>
              <a:t>. </a:t>
            </a:r>
          </a:p>
          <a:p>
            <a:r>
              <a:rPr lang="en-GB" sz="1800" dirty="0">
                <a:latin typeface="Times New Roman" pitchFamily="18" charset="0"/>
                <a:cs typeface="Times New Roman" pitchFamily="18" charset="0"/>
              </a:rPr>
              <a:t> Other distributed version control system is </a:t>
            </a:r>
            <a:r>
              <a:rPr lang="en-GB" sz="1800" b="1" dirty="0">
                <a:latin typeface="Times New Roman" pitchFamily="18" charset="0"/>
                <a:cs typeface="Times New Roman" pitchFamily="18" charset="0"/>
              </a:rPr>
              <a:t>Mercurial</a:t>
            </a:r>
          </a:p>
          <a:p>
            <a:r>
              <a:rPr lang="en-GB" sz="1800" b="1" dirty="0">
                <a:latin typeface="Times New Roman" pitchFamily="18" charset="0"/>
                <a:cs typeface="Times New Roman" pitchFamily="18" charset="0"/>
              </a:rPr>
              <a:t> VCS examples are </a:t>
            </a:r>
            <a:r>
              <a:rPr lang="en-US" sz="1800" b="1" dirty="0" err="1">
                <a:latin typeface="Times New Roman" pitchFamily="18" charset="0"/>
                <a:cs typeface="Times New Roman" pitchFamily="18" charset="0"/>
              </a:rPr>
              <a:t>Git</a:t>
            </a:r>
            <a:r>
              <a:rPr lang="en-US" sz="1800" b="1" dirty="0">
                <a:latin typeface="Times New Roman" pitchFamily="18" charset="0"/>
                <a:cs typeface="Times New Roman" pitchFamily="18" charset="0"/>
              </a:rPr>
              <a:t>, Helix core, Microsoft TFS,</a:t>
            </a:r>
            <a:endParaRPr lang="en-GB" sz="1800" b="1" dirty="0">
              <a:latin typeface="Times New Roman" pitchFamily="18" charset="0"/>
              <a:cs typeface="Times New Roman" pitchFamily="18" charset="0"/>
            </a:endParaRPr>
          </a:p>
          <a:p>
            <a:pPr marL="0" indent="0" algn="just">
              <a:buNone/>
            </a:pPr>
            <a:r>
              <a:rPr lang="en-US"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push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solidFill>
                  <a:srgbClr val="0000FF"/>
                </a:solidFill>
              </a:rPr>
              <a:t>$ git push &lt;option&gt; [&lt;Remote URL&gt;&lt;branch name&gt;&lt;</a:t>
            </a:r>
            <a:r>
              <a:rPr lang="en-GB" sz="1800" b="1" dirty="0" err="1">
                <a:solidFill>
                  <a:srgbClr val="0000FF"/>
                </a:solidFill>
              </a:rPr>
              <a:t>refspec</a:t>
            </a:r>
            <a:r>
              <a:rPr lang="en-GB" sz="1800" b="1" dirty="0">
                <a:solidFill>
                  <a:srgbClr val="0000FF"/>
                </a:solidFill>
              </a:rPr>
              <a:t>&gt;...] </a:t>
            </a:r>
          </a:p>
          <a:p>
            <a:r>
              <a:rPr lang="en-GB" sz="1800" b="1" dirty="0"/>
              <a:t>&lt;repository&gt;:</a:t>
            </a:r>
            <a:r>
              <a:rPr lang="en-GB" sz="1800" dirty="0"/>
              <a:t> The repository is the destination of a push operation. It can be either a URL or the name of a remote repository.</a:t>
            </a:r>
          </a:p>
          <a:p>
            <a:r>
              <a:rPr lang="en-GB" sz="1800" b="1" dirty="0"/>
              <a:t>&lt;</a:t>
            </a:r>
            <a:r>
              <a:rPr lang="en-GB" sz="1800" b="1" dirty="0" err="1"/>
              <a:t>refspec</a:t>
            </a:r>
            <a:r>
              <a:rPr lang="en-GB" sz="1800" b="1" dirty="0"/>
              <a:t>&gt;:</a:t>
            </a:r>
            <a:r>
              <a:rPr lang="en-GB" sz="1800" dirty="0"/>
              <a:t> It specifies the destination ref to update source object.</a:t>
            </a:r>
          </a:p>
          <a:p>
            <a:r>
              <a:rPr lang="en-GB" sz="1800" b="1" dirty="0"/>
              <a:t>--all:</a:t>
            </a:r>
            <a:r>
              <a:rPr lang="en-GB" sz="1800" dirty="0"/>
              <a:t> The word "all" stands for all branches. It pushes all branches.</a:t>
            </a:r>
          </a:p>
          <a:p>
            <a:r>
              <a:rPr lang="en-GB" sz="1800" b="1" dirty="0"/>
              <a:t>--prune:</a:t>
            </a:r>
            <a:r>
              <a:rPr lang="en-GB" sz="1800" dirty="0"/>
              <a:t> It removes the remote branches that do not have a local counterpart. Means, if you have a remote branch say </a:t>
            </a:r>
            <a:r>
              <a:rPr lang="en-GB" sz="1800" b="1" dirty="0"/>
              <a:t>demo</a:t>
            </a:r>
            <a:r>
              <a:rPr lang="en-GB" sz="1800" dirty="0"/>
              <a:t>, if this branch does not exist locally, then it will be removed.</a:t>
            </a:r>
          </a:p>
          <a:p>
            <a:r>
              <a:rPr lang="en-GB" sz="1800" b="1" dirty="0"/>
              <a:t>--mirror:</a:t>
            </a:r>
            <a:r>
              <a:rPr lang="en-GB" sz="1800" dirty="0"/>
              <a:t> It is used to mirror the repository to the remote. Updated or Newly created local refs will be pushed to the remote end. It can be force updated on the remote end. The deleted refs will be removed from the remote end.</a:t>
            </a:r>
          </a:p>
          <a:p>
            <a:r>
              <a:rPr lang="en-GB" sz="1800" b="1" dirty="0"/>
              <a:t>--dry-run:</a:t>
            </a:r>
            <a:r>
              <a:rPr lang="en-GB" sz="1800" dirty="0"/>
              <a:t> Dry run tests the commands. It does all this except originally update the repository.</a:t>
            </a:r>
          </a:p>
          <a:p>
            <a:r>
              <a:rPr lang="en-GB" sz="1800" b="1" dirty="0"/>
              <a:t>--tags:</a:t>
            </a:r>
            <a:r>
              <a:rPr lang="en-GB" sz="1800" dirty="0"/>
              <a:t> It pushes all local tags.</a:t>
            </a:r>
          </a:p>
          <a:p>
            <a:r>
              <a:rPr lang="en-GB" sz="1800" b="1" dirty="0"/>
              <a:t>--delete:</a:t>
            </a:r>
            <a:r>
              <a:rPr lang="en-GB" sz="1800" dirty="0"/>
              <a:t> It deletes the specified branch.</a:t>
            </a:r>
          </a:p>
          <a:p>
            <a:pPr fontAlgn="base">
              <a:buNone/>
            </a:pPr>
            <a:r>
              <a:rPr lang="en-US" sz="1800" b="1" dirty="0" err="1">
                <a:solidFill>
                  <a:srgbClr val="0000FF"/>
                </a:solidFill>
              </a:rPr>
              <a:t>git</a:t>
            </a:r>
            <a:r>
              <a:rPr lang="en-US" sz="1800" b="1" dirty="0">
                <a:solidFill>
                  <a:srgbClr val="0000FF"/>
                </a:solidFill>
              </a:rPr>
              <a:t> push origin master:</a:t>
            </a:r>
          </a:p>
          <a:p>
            <a:pPr fontAlgn="base"/>
            <a:r>
              <a:rPr lang="en-GB" sz="1800" dirty="0">
                <a:latin typeface="Times New Roman" pitchFamily="18" charset="0"/>
                <a:cs typeface="Times New Roman" pitchFamily="18" charset="0"/>
              </a:rPr>
              <a:t> </a:t>
            </a:r>
            <a:r>
              <a:rPr lang="en-GB" sz="1800" b="1" i="1" dirty="0"/>
              <a:t>Git push origin master </a:t>
            </a:r>
            <a:r>
              <a:rPr lang="en-GB" sz="1800" dirty="0"/>
              <a:t>is a special command-line utility that specifies the remote branch and directory. When you have multiple branches and directory, then this command assists you in determining your main branch and repository.</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push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lnSpcReduction="10000"/>
          </a:bodyPr>
          <a:lstStyle/>
          <a:p>
            <a:pPr fontAlgn="base"/>
            <a:r>
              <a:rPr lang="en-GB" sz="1800" dirty="0"/>
              <a:t>Generally, the term </a:t>
            </a:r>
            <a:r>
              <a:rPr lang="en-GB" sz="1800" b="1" dirty="0"/>
              <a:t>origin </a:t>
            </a:r>
            <a:r>
              <a:rPr lang="en-GB" sz="1800" dirty="0"/>
              <a:t>stands for the remote repository, and master is considered as the main branch. So, the entire statement "</a:t>
            </a:r>
            <a:r>
              <a:rPr lang="en-GB" sz="1800" b="1" dirty="0"/>
              <a:t>git push origin master</a:t>
            </a:r>
            <a:r>
              <a:rPr lang="en-GB" sz="1800" dirty="0"/>
              <a:t>" pushed the local content on the master branch of the remote location.</a:t>
            </a:r>
          </a:p>
          <a:p>
            <a:r>
              <a:rPr lang="en-US" sz="1800" b="1" dirty="0"/>
              <a:t>Syntax:</a:t>
            </a:r>
            <a:endParaRPr lang="en-US" sz="1800" dirty="0"/>
          </a:p>
          <a:p>
            <a:r>
              <a:rPr lang="en-US" sz="1800" dirty="0"/>
              <a:t>$ </a:t>
            </a:r>
            <a:r>
              <a:rPr lang="en-US" sz="1800" dirty="0" err="1"/>
              <a:t>git</a:t>
            </a:r>
            <a:r>
              <a:rPr lang="en-US" sz="1800" dirty="0"/>
              <a:t> push origin master  </a:t>
            </a:r>
          </a:p>
          <a:p>
            <a:pPr fontAlgn="base">
              <a:buNone/>
            </a:pPr>
            <a:endParaRPr lang="en-GB" sz="1800" dirty="0">
              <a:latin typeface="Times New Roman" pitchFamily="18" charset="0"/>
              <a:cs typeface="Times New Roman" pitchFamily="18" charset="0"/>
            </a:endParaRPr>
          </a:p>
          <a:p>
            <a:pPr fontAlgn="base">
              <a:buNone/>
            </a:pPr>
            <a:r>
              <a:rPr lang="en-US" sz="1800" b="1" dirty="0" err="1"/>
              <a:t>git</a:t>
            </a:r>
            <a:r>
              <a:rPr lang="en-US" sz="1800" b="1" dirty="0"/>
              <a:t> force push: </a:t>
            </a:r>
            <a:r>
              <a:rPr lang="en-GB" sz="1800" dirty="0"/>
              <a:t>The git force push allows you to push local repository to remote without dealing with conflicts.</a:t>
            </a:r>
          </a:p>
          <a:p>
            <a:pPr fontAlgn="base">
              <a:buNone/>
            </a:pPr>
            <a:r>
              <a:rPr lang="en-GB" sz="1800" dirty="0"/>
              <a:t>$ git push &lt;remote&gt;&lt;branch&gt; -f      (OR)</a:t>
            </a:r>
          </a:p>
          <a:p>
            <a:pPr fontAlgn="base">
              <a:buNone/>
            </a:pPr>
            <a:r>
              <a:rPr lang="en-GB" sz="1800" dirty="0"/>
              <a:t>$ git push &lt;remote&gt;&lt;branch&gt; -force  </a:t>
            </a:r>
          </a:p>
          <a:p>
            <a:pPr fontAlgn="base">
              <a:buNone/>
            </a:pPr>
            <a:endParaRPr lang="en-GB" sz="1800" dirty="0"/>
          </a:p>
          <a:p>
            <a:pPr fontAlgn="base">
              <a:buNone/>
            </a:pPr>
            <a:r>
              <a:rPr lang="en-US" sz="1800" dirty="0"/>
              <a:t>$</a:t>
            </a:r>
            <a:r>
              <a:rPr lang="en-US" sz="1800" dirty="0" err="1"/>
              <a:t>git</a:t>
            </a:r>
            <a:r>
              <a:rPr lang="en-US" sz="1800" dirty="0"/>
              <a:t> push origin master –f    (OR)</a:t>
            </a:r>
          </a:p>
          <a:p>
            <a:pPr fontAlgn="base">
              <a:buNone/>
            </a:pPr>
            <a:r>
              <a:rPr lang="en-US" sz="1800" dirty="0"/>
              <a:t>$</a:t>
            </a:r>
            <a:r>
              <a:rPr lang="en-US" sz="1800" dirty="0" err="1"/>
              <a:t>git</a:t>
            </a:r>
            <a:r>
              <a:rPr lang="en-US" sz="1800" dirty="0"/>
              <a:t> push &lt;remote&gt; -f  </a:t>
            </a:r>
          </a:p>
          <a:p>
            <a:pPr fontAlgn="base">
              <a:buNone/>
            </a:pPr>
            <a:r>
              <a:rPr lang="en-US" sz="1800" dirty="0"/>
              <a:t>$ </a:t>
            </a:r>
            <a:r>
              <a:rPr lang="en-US" sz="1800" dirty="0" err="1"/>
              <a:t>git</a:t>
            </a:r>
            <a:r>
              <a:rPr lang="en-US" sz="1800" dirty="0"/>
              <a:t> push -f  </a:t>
            </a:r>
          </a:p>
          <a:p>
            <a:pPr fontAlgn="base">
              <a:buNone/>
            </a:pPr>
            <a:r>
              <a:rPr lang="en-US" sz="1800" dirty="0"/>
              <a:t>$ </a:t>
            </a:r>
            <a:r>
              <a:rPr lang="en-US" sz="1800" dirty="0" err="1"/>
              <a:t>git</a:t>
            </a:r>
            <a:r>
              <a:rPr lang="en-US" sz="1800" dirty="0"/>
              <a:t> push -v      </a:t>
            </a:r>
            <a:r>
              <a:rPr lang="en-US" sz="1800" dirty="0">
                <a:sym typeface="Wingdings" pitchFamily="2" charset="2"/>
              </a:rPr>
              <a:t> pushes objects verbosely (gives details of objects pushed)</a:t>
            </a:r>
            <a:endParaRPr lang="en-US" sz="1800" dirty="0"/>
          </a:p>
          <a:p>
            <a:pPr fontAlgn="base">
              <a:buNone/>
            </a:pPr>
            <a:r>
              <a:rPr lang="en-GB" sz="1800" b="1" dirty="0"/>
              <a:t>		(OR) </a:t>
            </a:r>
          </a:p>
          <a:p>
            <a:pPr fontAlgn="base">
              <a:buNone/>
            </a:pPr>
            <a:r>
              <a:rPr lang="en-GB" sz="1800" b="1" dirty="0"/>
              <a:t>	</a:t>
            </a:r>
            <a:r>
              <a:rPr lang="en-US" sz="1800" dirty="0"/>
              <a:t>$ </a:t>
            </a:r>
            <a:r>
              <a:rPr lang="en-US" sz="1800" dirty="0" err="1"/>
              <a:t>git</a:t>
            </a:r>
            <a:r>
              <a:rPr lang="en-US" sz="1800" dirty="0"/>
              <a:t> push --verbose</a:t>
            </a:r>
            <a:endParaRPr lang="en-GB" sz="1800" dirty="0"/>
          </a:p>
          <a:p>
            <a:pPr fontAlgn="base">
              <a:buNone/>
            </a:pPr>
            <a:endParaRPr lang="en-GB" sz="1800" dirty="0"/>
          </a:p>
          <a:p>
            <a:pPr fontAlgn="base">
              <a:buNone/>
            </a:pPr>
            <a:endParaRPr lang="en-US" sz="1800" b="1" dirty="0"/>
          </a:p>
          <a:p>
            <a:pPr fontAlgn="base">
              <a:buNone/>
            </a:pPr>
            <a:r>
              <a:rPr lang="en-GB" sz="1800" dirty="0">
                <a:latin typeface="Times New Roman" pitchFamily="18" charset="0"/>
                <a:cs typeface="Times New Roman" pitchFamily="18" charset="0"/>
              </a:rPr>
              <a:t> </a:t>
            </a: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a:t>Delete a Remote Branch:</a:t>
            </a:r>
          </a:p>
          <a:p>
            <a:pPr fontAlgn="base"/>
            <a:r>
              <a:rPr lang="en-GB" sz="1800" dirty="0"/>
              <a:t>We can delete a remote branch using git push. It allows removing a remote branch from the command line. To delete a remote branch, perform below command:</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r>
              <a:rPr lang="en-GB" sz="1800" dirty="0"/>
              <a:t>$ git push origin</a:t>
            </a:r>
            <a:r>
              <a:rPr lang="en-GB" sz="1800" b="1" dirty="0"/>
              <a:t> -delete</a:t>
            </a:r>
            <a:r>
              <a:rPr lang="en-GB" sz="1800" dirty="0"/>
              <a:t> edited  </a:t>
            </a:r>
          </a:p>
          <a:p>
            <a:pPr>
              <a:buNone/>
            </a:pPr>
            <a:r>
              <a:rPr lang="en-US" sz="1800" b="1" dirty="0" err="1"/>
              <a:t>Git</a:t>
            </a:r>
            <a:r>
              <a:rPr lang="en-US" sz="1800" b="1" dirty="0"/>
              <a:t> Pull / Pull Request:</a:t>
            </a:r>
          </a:p>
          <a:p>
            <a:r>
              <a:rPr lang="en-GB" sz="1800" dirty="0"/>
              <a:t>The term pull is used to receive data from </a:t>
            </a:r>
            <a:r>
              <a:rPr lang="en-GB" sz="1800" dirty="0" err="1"/>
              <a:t>GitHub</a:t>
            </a:r>
            <a:r>
              <a:rPr lang="en-GB" sz="1800" dirty="0"/>
              <a:t>. It fetches and merges changes from the remote server to your working directory. The </a:t>
            </a:r>
            <a:r>
              <a:rPr lang="en-GB" sz="1800" b="1" dirty="0"/>
              <a:t>git pull command</a:t>
            </a:r>
            <a:r>
              <a:rPr lang="en-GB" sz="1800" dirty="0"/>
              <a:t> is used to pull a repository.</a:t>
            </a:r>
          </a:p>
          <a:p>
            <a:pPr>
              <a:buNone/>
            </a:pPr>
            <a:endParaRPr lang="en-US" sz="1800" b="1" dirty="0"/>
          </a:p>
          <a:p>
            <a:pPr>
              <a:buNone/>
            </a:pPr>
            <a:endParaRPr lang="en-GB" sz="1800" dirty="0"/>
          </a:p>
          <a:p>
            <a:pPr>
              <a:buNone/>
            </a:pPr>
            <a:endParaRPr lang="en-GB"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1219200" y="3352800"/>
            <a:ext cx="5934075" cy="2047875"/>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981200"/>
            <a:ext cx="6629400" cy="1219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800" b="1" dirty="0">
                <a:solidFill>
                  <a:srgbClr val="FF0000"/>
                </a:solidFill>
              </a:rPr>
              <a:t>git pull</a:t>
            </a:r>
            <a:endParaRPr lang="en-US" b="1" dirty="0">
              <a:solidFill>
                <a:srgbClr val="FF0000"/>
              </a:solidFill>
            </a:endParaRPr>
          </a:p>
        </p:txBody>
      </p:sp>
    </p:spTree>
    <p:extLst>
      <p:ext uri="{BB962C8B-B14F-4D97-AF65-F5344CB8AC3E}">
        <p14:creationId xmlns:p14="http://schemas.microsoft.com/office/powerpoint/2010/main" xmlns="" val="229299835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pull</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dirty="0"/>
              <a:t> The </a:t>
            </a:r>
            <a:r>
              <a:rPr lang="en-GB" sz="1800" b="1" dirty="0"/>
              <a:t>git pull </a:t>
            </a:r>
            <a:r>
              <a:rPr lang="en-GB" sz="1800" dirty="0"/>
              <a:t>command is used to fetch and merge code changes from the remote repository to the local repository.</a:t>
            </a:r>
          </a:p>
          <a:p>
            <a:r>
              <a:rPr lang="en-GB" sz="1800" b="1" dirty="0"/>
              <a:t>pull</a:t>
            </a:r>
            <a:r>
              <a:rPr lang="en-GB" sz="1800" dirty="0"/>
              <a:t> is a combination of </a:t>
            </a:r>
            <a:r>
              <a:rPr lang="en-GB" sz="1800" b="1" dirty="0"/>
              <a:t>fetch and merge. </a:t>
            </a:r>
            <a:r>
              <a:rPr lang="en-GB" sz="1800" dirty="0"/>
              <a:t>It is used to pull all changes from a remote repository into the branch you are working on. </a:t>
            </a:r>
            <a:r>
              <a:rPr lang="en-GB" sz="1800" b="1" dirty="0"/>
              <a:t>In the first stage</a:t>
            </a:r>
            <a:r>
              <a:rPr lang="en-GB" sz="1800" dirty="0"/>
              <a:t>, Git fetch is executed that downloads content from the required remote repository. </a:t>
            </a:r>
            <a:r>
              <a:rPr lang="en-GB" sz="1800" b="1" dirty="0"/>
              <a:t>Then,</a:t>
            </a:r>
            <a:r>
              <a:rPr lang="en-GB" sz="1800" dirty="0"/>
              <a:t> the Git merge command combines multiple sequences of commits into a single branch.</a:t>
            </a:r>
            <a:endParaRPr lang="en-GB" sz="1800" b="1" dirty="0"/>
          </a:p>
          <a:p>
            <a:r>
              <a:rPr lang="en-GB" sz="1800" dirty="0"/>
              <a:t>It updates the local branches with the remote-tracking branches. </a:t>
            </a:r>
          </a:p>
          <a:p>
            <a:r>
              <a:rPr lang="en-GB" sz="1800" dirty="0"/>
              <a:t>Remote tracking branches are branches that have been set up to push and pull from the remote repository.</a:t>
            </a:r>
          </a:p>
          <a:p>
            <a:r>
              <a:rPr lang="en-GB" sz="1800" b="1" dirty="0"/>
              <a:t>Use pull to update our local Git.</a:t>
            </a:r>
            <a:r>
              <a:rPr lang="en-GB" sz="1800" dirty="0"/>
              <a:t> This is how you keep your local Git up to date from a remote repository.</a:t>
            </a:r>
          </a:p>
          <a:p>
            <a:r>
              <a:rPr lang="en-GB" sz="1800" dirty="0"/>
              <a:t> </a:t>
            </a:r>
            <a:endParaRPr lang="en-GB" sz="1800" dirty="0">
              <a:latin typeface="Times New Roman" pitchFamily="18" charset="0"/>
              <a:cs typeface="Times New Roman" pitchFamily="18" charset="0"/>
            </a:endParaRPr>
          </a:p>
        </p:txBody>
      </p:sp>
      <p:sp>
        <p:nvSpPr>
          <p:cNvPr id="7" name="Rectangle 6"/>
          <p:cNvSpPr/>
          <p:nvPr/>
        </p:nvSpPr>
        <p:spPr>
          <a:xfrm>
            <a:off x="457200" y="4114800"/>
            <a:ext cx="8153400" cy="646331"/>
          </a:xfrm>
          <a:prstGeom prst="rect">
            <a:avLst/>
          </a:prstGeom>
        </p:spPr>
        <p:txBody>
          <a:bodyPr wrap="square">
            <a:spAutoFit/>
          </a:bodyPr>
          <a:lstStyle/>
          <a:p>
            <a:endParaRPr lang="en-GB" dirty="0"/>
          </a:p>
          <a:p>
            <a:endParaRPr lang="en-GB" dirty="0"/>
          </a:p>
        </p:txBody>
      </p:sp>
      <p:pic>
        <p:nvPicPr>
          <p:cNvPr id="1027" name="Picture 3"/>
          <p:cNvPicPr>
            <a:picLocks noChangeAspect="1" noChangeArrowheads="1"/>
          </p:cNvPicPr>
          <p:nvPr/>
        </p:nvPicPr>
        <p:blipFill>
          <a:blip r:embed="rId2" cstate="print"/>
          <a:srcRect/>
          <a:stretch>
            <a:fillRect/>
          </a:stretch>
        </p:blipFill>
        <p:spPr bwMode="auto">
          <a:xfrm>
            <a:off x="685800" y="3962400"/>
            <a:ext cx="7341419" cy="24384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pull</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dirty="0"/>
              <a:t>The below figure demonstrates how pull acts between different locations and how it is similar or dissimilar to other related commands.</a:t>
            </a:r>
            <a:endParaRPr lang="en-US" sz="1800" dirty="0"/>
          </a:p>
          <a:p>
            <a:endParaRPr lang="en-US" sz="1800" dirty="0"/>
          </a:p>
          <a:p>
            <a:pPr>
              <a:buNone/>
            </a:pPr>
            <a:endParaRPr lang="en-US" sz="1800" b="1" dirty="0"/>
          </a:p>
          <a:p>
            <a:pPr>
              <a:buNone/>
            </a:pPr>
            <a:endParaRPr lang="en-GB" sz="1800" dirty="0"/>
          </a:p>
          <a:p>
            <a:pPr>
              <a:buNone/>
            </a:pPr>
            <a:endParaRPr lang="en-GB" sz="1800" dirty="0">
              <a:latin typeface="Times New Roman" pitchFamily="18" charset="0"/>
              <a:cs typeface="Times New Roman" pitchFamily="18" charset="0"/>
            </a:endParaRPr>
          </a:p>
          <a:p>
            <a:r>
              <a:rPr lang="en-GB" sz="1800" dirty="0"/>
              <a:t> </a:t>
            </a:r>
            <a:endParaRPr lang="en-GB" sz="18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1600200" y="1219200"/>
            <a:ext cx="5810250" cy="3048000"/>
          </a:xfrm>
          <a:prstGeom prst="rect">
            <a:avLst/>
          </a:prstGeom>
          <a:noFill/>
          <a:ln w="9525">
            <a:noFill/>
            <a:miter lim="800000"/>
            <a:headEnd/>
            <a:tailEnd/>
          </a:ln>
        </p:spPr>
      </p:pic>
      <p:sp>
        <p:nvSpPr>
          <p:cNvPr id="7" name="Rectangle 6"/>
          <p:cNvSpPr/>
          <p:nvPr/>
        </p:nvSpPr>
        <p:spPr>
          <a:xfrm>
            <a:off x="457200" y="4114800"/>
            <a:ext cx="8153400" cy="1754326"/>
          </a:xfrm>
          <a:prstGeom prst="rect">
            <a:avLst/>
          </a:prstGeom>
        </p:spPr>
        <p:txBody>
          <a:bodyPr wrap="square">
            <a:spAutoFit/>
          </a:bodyPr>
          <a:lstStyle/>
          <a:p>
            <a:endParaRPr lang="en-GB" dirty="0"/>
          </a:p>
          <a:p>
            <a:r>
              <a:rPr lang="en-GB" dirty="0"/>
              <a:t> pull</a:t>
            </a:r>
          </a:p>
          <a:p>
            <a:r>
              <a:rPr lang="en-GB" dirty="0"/>
              <a:t>Change local repo</a:t>
            </a:r>
          </a:p>
          <a:p>
            <a:r>
              <a:rPr lang="en-GB" dirty="0"/>
              <a:t>Git status</a:t>
            </a:r>
          </a:p>
          <a:p>
            <a:r>
              <a:rPr lang="en-GB" dirty="0"/>
              <a:t>Git add .</a:t>
            </a:r>
          </a:p>
          <a:p>
            <a:r>
              <a:rPr lang="en-GB" dirty="0"/>
              <a:t>Git </a:t>
            </a:r>
          </a:p>
        </p:txBody>
      </p:sp>
    </p:spTree>
    <p:extLst>
      <p:ext uri="{BB962C8B-B14F-4D97-AF65-F5344CB8AC3E}">
        <p14:creationId xmlns:p14="http://schemas.microsoft.com/office/powerpoint/2010/main" xmlns="" val="13525216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pull</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77500" lnSpcReduction="20000"/>
          </a:bodyPr>
          <a:lstStyle/>
          <a:p>
            <a:pPr>
              <a:buNone/>
            </a:pPr>
            <a:r>
              <a:rPr lang="en-IN" sz="1800" b="1" dirty="0"/>
              <a:t>1. git pull https://github.com/kbhaskararao/DevOps.git</a:t>
            </a:r>
          </a:p>
          <a:p>
            <a:pPr>
              <a:buNone/>
            </a:pPr>
            <a:endParaRPr lang="en-IN" sz="1800" b="1" dirty="0"/>
          </a:p>
          <a:p>
            <a:pPr>
              <a:buNone/>
            </a:pPr>
            <a:r>
              <a:rPr lang="en-IN" sz="1800" b="1" dirty="0"/>
              <a:t>Git pull example:</a:t>
            </a:r>
            <a:endParaRPr lang="en-US" sz="1800" b="1" dirty="0"/>
          </a:p>
          <a:p>
            <a:pPr>
              <a:buNone/>
            </a:pPr>
            <a:r>
              <a:rPr lang="en-US" sz="1800" dirty="0" err="1"/>
              <a:t>bh@mypc</a:t>
            </a:r>
            <a:r>
              <a:rPr lang="en-US" sz="1800" dirty="0"/>
              <a:t> MINGW64 ~/</a:t>
            </a:r>
            <a:r>
              <a:rPr lang="en-US" sz="1800" dirty="0" err="1"/>
              <a:t>DevOps</a:t>
            </a:r>
            <a:r>
              <a:rPr lang="en-US" sz="1800" dirty="0"/>
              <a:t> (master)</a:t>
            </a:r>
          </a:p>
          <a:p>
            <a:pPr>
              <a:buNone/>
            </a:pPr>
            <a:r>
              <a:rPr lang="en-US" sz="1800" b="1" dirty="0"/>
              <a:t>2.  $ </a:t>
            </a:r>
            <a:r>
              <a:rPr lang="en-US" sz="1800" b="1" dirty="0" err="1"/>
              <a:t>git</a:t>
            </a:r>
            <a:r>
              <a:rPr lang="en-US" sz="1800" b="1" dirty="0"/>
              <a:t> status</a:t>
            </a:r>
          </a:p>
          <a:p>
            <a:pPr>
              <a:buNone/>
            </a:pPr>
            <a:r>
              <a:rPr lang="en-US" sz="1800" dirty="0"/>
              <a:t>On branch master</a:t>
            </a:r>
          </a:p>
          <a:p>
            <a:pPr>
              <a:buNone/>
            </a:pPr>
            <a:r>
              <a:rPr lang="en-GB" sz="1800" dirty="0"/>
              <a:t>Changes not staged for commit:</a:t>
            </a:r>
          </a:p>
          <a:p>
            <a:pPr>
              <a:buNone/>
            </a:pPr>
            <a:r>
              <a:rPr lang="en-GB" sz="1800" dirty="0"/>
              <a:t>  (use "git add &lt;file&gt;..." to update what will be committed)</a:t>
            </a:r>
          </a:p>
          <a:p>
            <a:pPr>
              <a:buNone/>
            </a:pPr>
            <a:r>
              <a:rPr lang="en-GB" sz="1800" dirty="0"/>
              <a:t>  (use "git restore &lt;file&gt;..." to discard changes in working directory)</a:t>
            </a:r>
          </a:p>
          <a:p>
            <a:pPr>
              <a:buNone/>
            </a:pPr>
            <a:r>
              <a:rPr lang="en-US" sz="1800" dirty="0"/>
              <a:t>        modified:   index.html</a:t>
            </a:r>
          </a:p>
          <a:p>
            <a:pPr>
              <a:buNone/>
            </a:pPr>
            <a:endParaRPr lang="en-US" sz="1800" dirty="0"/>
          </a:p>
          <a:p>
            <a:pPr>
              <a:buNone/>
            </a:pPr>
            <a:r>
              <a:rPr lang="en-GB" sz="1800" dirty="0"/>
              <a:t>no changes added to commit (use "git add" and/or "git commit -a")</a:t>
            </a:r>
          </a:p>
          <a:p>
            <a:pPr>
              <a:buNone/>
            </a:pPr>
            <a:endParaRPr lang="en-US" sz="1800" dirty="0"/>
          </a:p>
          <a:p>
            <a:pPr>
              <a:buNone/>
            </a:pPr>
            <a:r>
              <a:rPr lang="en-US" sz="1800" dirty="0" err="1"/>
              <a:t>bh@mypc</a:t>
            </a:r>
            <a:r>
              <a:rPr lang="en-US" sz="1800" dirty="0"/>
              <a:t> MINGW64 ~/</a:t>
            </a:r>
            <a:r>
              <a:rPr lang="en-US" sz="1800" dirty="0" err="1"/>
              <a:t>DevOps</a:t>
            </a:r>
            <a:r>
              <a:rPr lang="en-US" sz="1800" dirty="0"/>
              <a:t> (master)</a:t>
            </a:r>
          </a:p>
          <a:p>
            <a:pPr>
              <a:buNone/>
            </a:pPr>
            <a:r>
              <a:rPr lang="en-US" sz="1800" b="1" dirty="0"/>
              <a:t>3. $ </a:t>
            </a:r>
            <a:r>
              <a:rPr lang="en-US" sz="1800" b="1" dirty="0" err="1"/>
              <a:t>git</a:t>
            </a:r>
            <a:r>
              <a:rPr lang="en-US" sz="1800" b="1" dirty="0"/>
              <a:t> add .</a:t>
            </a:r>
          </a:p>
          <a:p>
            <a:pPr>
              <a:buNone/>
            </a:pPr>
            <a:endParaRPr lang="en-US" sz="1800" dirty="0"/>
          </a:p>
          <a:p>
            <a:pPr>
              <a:buNone/>
            </a:pPr>
            <a:r>
              <a:rPr lang="en-US" sz="1800" dirty="0" err="1"/>
              <a:t>bh@mypc</a:t>
            </a:r>
            <a:r>
              <a:rPr lang="en-US" sz="1800" dirty="0"/>
              <a:t> MINGW64 ~/</a:t>
            </a:r>
            <a:r>
              <a:rPr lang="en-US" sz="1800" dirty="0" err="1"/>
              <a:t>DevOps</a:t>
            </a:r>
            <a:r>
              <a:rPr lang="en-US" sz="1800" dirty="0"/>
              <a:t> (master)</a:t>
            </a:r>
          </a:p>
          <a:p>
            <a:pPr>
              <a:buNone/>
            </a:pPr>
            <a:r>
              <a:rPr lang="en-GB" sz="1800" b="1" dirty="0"/>
              <a:t>4. $ git commit -m "first changes"</a:t>
            </a:r>
          </a:p>
          <a:p>
            <a:pPr>
              <a:buNone/>
            </a:pPr>
            <a:r>
              <a:rPr lang="en-US" sz="1800" dirty="0"/>
              <a:t>[master 0d46ec1] first changes</a:t>
            </a:r>
          </a:p>
          <a:p>
            <a:pPr>
              <a:buNone/>
            </a:pPr>
            <a:r>
              <a:rPr lang="en-US" sz="1800" dirty="0"/>
              <a:t> 1 file changed, 2 insertions(+), 1 deletion(-)</a:t>
            </a:r>
          </a:p>
          <a:p>
            <a:pPr>
              <a:buNone/>
            </a:pPr>
            <a:endParaRPr lang="en-US" sz="1800" dirty="0"/>
          </a:p>
          <a:p>
            <a:pPr>
              <a:buNone/>
            </a:pPr>
            <a:r>
              <a:rPr lang="en-US" sz="1800" dirty="0" err="1"/>
              <a:t>bh@mypc</a:t>
            </a:r>
            <a:r>
              <a:rPr lang="en-US" sz="1800" dirty="0"/>
              <a:t> MINGW64 ~/</a:t>
            </a:r>
            <a:r>
              <a:rPr lang="en-US" sz="1800" dirty="0" err="1"/>
              <a:t>DevOps</a:t>
            </a:r>
            <a:r>
              <a:rPr lang="en-US" sz="1800" dirty="0"/>
              <a:t> (master)</a:t>
            </a:r>
          </a:p>
          <a:p>
            <a:pPr>
              <a:buNone/>
            </a:pPr>
            <a:endParaRPr lang="en-IN" sz="1800" dirty="0"/>
          </a:p>
          <a:p>
            <a:pPr>
              <a:buNone/>
            </a:pPr>
            <a:r>
              <a:rPr lang="en-IN" sz="1800" b="1" dirty="0"/>
              <a:t>5. Git status</a:t>
            </a:r>
            <a:endParaRPr lang="en-US" sz="1800" b="1" dirty="0"/>
          </a:p>
          <a:p>
            <a:endParaRPr lang="en-US" sz="1800" dirty="0"/>
          </a:p>
          <a:p>
            <a:pPr>
              <a:buNone/>
            </a:pPr>
            <a:endParaRPr lang="en-US" sz="1800" b="1" dirty="0"/>
          </a:p>
          <a:p>
            <a:pPr>
              <a:buNone/>
            </a:pPr>
            <a:endParaRPr lang="en-GB" sz="1800" dirty="0"/>
          </a:p>
          <a:p>
            <a:pPr>
              <a:buNone/>
            </a:pPr>
            <a:endParaRPr lang="en-GB" sz="1800" dirty="0">
              <a:latin typeface="Times New Roman" pitchFamily="18" charset="0"/>
              <a:cs typeface="Times New Roman" pitchFamily="18" charset="0"/>
            </a:endParaRPr>
          </a:p>
          <a:p>
            <a:r>
              <a:rPr lang="en-GB" sz="1800" dirty="0"/>
              <a:t> </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pull</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lnSpcReduction="10000"/>
          </a:bodyPr>
          <a:lstStyle/>
          <a:p>
            <a:pPr>
              <a:buNone/>
            </a:pPr>
            <a:r>
              <a:rPr lang="en-GB" sz="1800" dirty="0"/>
              <a:t>The syntax of the git pull command is given below:</a:t>
            </a:r>
          </a:p>
          <a:p>
            <a:pPr>
              <a:buNone/>
            </a:pPr>
            <a:r>
              <a:rPr lang="en-GB" sz="1800" b="1" dirty="0"/>
              <a:t>Syntax:</a:t>
            </a:r>
            <a:endParaRPr lang="en-GB" sz="1800" dirty="0"/>
          </a:p>
          <a:p>
            <a:r>
              <a:rPr lang="en-GB" sz="1800" dirty="0"/>
              <a:t>$ git pull </a:t>
            </a:r>
            <a:r>
              <a:rPr lang="en-GB" sz="1800" b="1" dirty="0"/>
              <a:t>&lt;option&gt;</a:t>
            </a:r>
            <a:r>
              <a:rPr lang="en-GB" sz="1800" dirty="0"/>
              <a:t> [</a:t>
            </a:r>
            <a:r>
              <a:rPr lang="en-GB" sz="1800" b="1" dirty="0"/>
              <a:t>&lt;repository</a:t>
            </a:r>
            <a:r>
              <a:rPr lang="en-GB" sz="1800" dirty="0"/>
              <a:t> URL</a:t>
            </a:r>
            <a:r>
              <a:rPr lang="en-GB" sz="1800" b="1" dirty="0"/>
              <a:t>&gt;&lt;</a:t>
            </a:r>
            <a:r>
              <a:rPr lang="en-GB" sz="1800" b="1" dirty="0" err="1"/>
              <a:t>refspec</a:t>
            </a:r>
            <a:r>
              <a:rPr lang="en-GB" sz="1800" b="1" dirty="0"/>
              <a:t>&gt;</a:t>
            </a:r>
            <a:r>
              <a:rPr lang="en-GB" sz="1800" dirty="0"/>
              <a:t>...]  </a:t>
            </a:r>
          </a:p>
          <a:p>
            <a:pPr>
              <a:buNone/>
            </a:pPr>
            <a:r>
              <a:rPr lang="en-GB" sz="1800" b="1" dirty="0"/>
              <a:t>Here:</a:t>
            </a:r>
          </a:p>
          <a:p>
            <a:pPr>
              <a:buNone/>
            </a:pPr>
            <a:r>
              <a:rPr lang="en-GB" sz="1800" b="1" dirty="0"/>
              <a:t>&lt;option&gt;:</a:t>
            </a:r>
            <a:r>
              <a:rPr lang="en-GB" sz="1800" dirty="0"/>
              <a:t> Options are the commands; these commands are used as an additional option in a particular command. Options can be </a:t>
            </a:r>
            <a:r>
              <a:rPr lang="en-GB" sz="1800" b="1" dirty="0"/>
              <a:t>-q</a:t>
            </a:r>
            <a:r>
              <a:rPr lang="en-GB" sz="1800" dirty="0"/>
              <a:t> (quiet), </a:t>
            </a:r>
            <a:r>
              <a:rPr lang="en-GB" sz="1800" b="1" dirty="0"/>
              <a:t>-v</a:t>
            </a:r>
            <a:r>
              <a:rPr lang="en-GB" sz="1800" dirty="0"/>
              <a:t> (verbose), </a:t>
            </a:r>
            <a:r>
              <a:rPr lang="en-GB" sz="1800" b="1" dirty="0"/>
              <a:t>-e</a:t>
            </a:r>
            <a:r>
              <a:rPr lang="en-GB" sz="1800" dirty="0"/>
              <a:t>(edit) and more.</a:t>
            </a:r>
          </a:p>
          <a:p>
            <a:pPr>
              <a:buNone/>
            </a:pPr>
            <a:r>
              <a:rPr lang="en-GB" sz="1800" b="1" dirty="0"/>
              <a:t>&lt;repository URL&gt;:</a:t>
            </a:r>
            <a:r>
              <a:rPr lang="en-GB" sz="1800" dirty="0"/>
              <a:t> Repository URL is your remote repository's URL where you have stored your original repositories like </a:t>
            </a:r>
            <a:r>
              <a:rPr lang="en-GB" sz="1800" dirty="0" err="1"/>
              <a:t>GitHub</a:t>
            </a:r>
            <a:r>
              <a:rPr lang="en-GB" sz="1800" dirty="0"/>
              <a:t> or any other git service. This URL looks like:</a:t>
            </a:r>
          </a:p>
          <a:p>
            <a:r>
              <a:rPr lang="en-GB" sz="1800" dirty="0"/>
              <a:t>https://github.com/ImDwivedi1/GitExample2.git  </a:t>
            </a:r>
          </a:p>
          <a:p>
            <a:pPr fontAlgn="base">
              <a:buNone/>
            </a:pPr>
            <a:r>
              <a:rPr lang="en-GB" sz="1800" dirty="0">
                <a:latin typeface="Times New Roman" pitchFamily="18" charset="0"/>
                <a:cs typeface="Times New Roman" pitchFamily="18" charset="0"/>
              </a:rPr>
              <a:t> </a:t>
            </a:r>
            <a:r>
              <a:rPr lang="en-GB" sz="1800" b="1" dirty="0"/>
              <a:t>&lt;</a:t>
            </a:r>
            <a:r>
              <a:rPr lang="en-GB" sz="1800" b="1" dirty="0" err="1"/>
              <a:t>Refspec</a:t>
            </a:r>
            <a:r>
              <a:rPr lang="en-GB" sz="1800" b="1" dirty="0"/>
              <a:t>&gt;:</a:t>
            </a:r>
            <a:r>
              <a:rPr lang="en-GB" sz="1800" dirty="0"/>
              <a:t> A ref is referred to commit, for example, head (branches), tags, and remote branches. You can check head, tags, and remote repository in </a:t>
            </a:r>
            <a:r>
              <a:rPr lang="en-GB" sz="1800" b="1" dirty="0"/>
              <a:t>.git/ref</a:t>
            </a:r>
            <a:r>
              <a:rPr lang="en-GB" sz="1800" dirty="0"/>
              <a:t> directory on your local repository. </a:t>
            </a:r>
            <a:r>
              <a:rPr lang="en-GB" sz="1800" b="1" dirty="0" err="1"/>
              <a:t>Refspec</a:t>
            </a:r>
            <a:r>
              <a:rPr lang="en-GB" sz="1800" dirty="0"/>
              <a:t> specifies and updates the refs.</a:t>
            </a:r>
            <a:endParaRPr lang="en-GB" sz="1800" dirty="0">
              <a:latin typeface="Times New Roman" pitchFamily="18" charset="0"/>
              <a:cs typeface="Times New Roman" pitchFamily="18" charset="0"/>
            </a:endParaRPr>
          </a:p>
          <a:p>
            <a:pPr>
              <a:buNone/>
            </a:pPr>
            <a:r>
              <a:rPr lang="en-GB" sz="1800" b="1" dirty="0">
                <a:solidFill>
                  <a:srgbClr val="0000FF"/>
                </a:solidFill>
              </a:rPr>
              <a:t>Pulling remote repo:</a:t>
            </a:r>
          </a:p>
          <a:p>
            <a:pPr>
              <a:buNone/>
            </a:pPr>
            <a:r>
              <a:rPr lang="en-US" sz="1800" dirty="0"/>
              <a:t>$ </a:t>
            </a:r>
            <a:r>
              <a:rPr lang="en-US" sz="1800" dirty="0" err="1"/>
              <a:t>git</a:t>
            </a:r>
            <a:r>
              <a:rPr lang="en-US" sz="1800" dirty="0"/>
              <a:t> pull  		</a:t>
            </a:r>
            <a:r>
              <a:rPr lang="en-US" sz="1800" dirty="0">
                <a:sym typeface="Wingdings" pitchFamily="2" charset="2"/>
              </a:rPr>
              <a:t> </a:t>
            </a:r>
            <a:r>
              <a:rPr lang="en-US" sz="1800" dirty="0"/>
              <a:t>pull a remote repository</a:t>
            </a:r>
          </a:p>
          <a:p>
            <a:pPr>
              <a:buNone/>
            </a:pPr>
            <a:endParaRPr lang="en-IN" sz="1800" dirty="0">
              <a:solidFill>
                <a:srgbClr val="0000FF"/>
              </a:solidFill>
            </a:endParaRPr>
          </a:p>
          <a:p>
            <a:pPr>
              <a:buNone/>
            </a:pPr>
            <a:r>
              <a:rPr lang="en-US" sz="1800" b="1" dirty="0" err="1">
                <a:solidFill>
                  <a:srgbClr val="0000FF"/>
                </a:solidFill>
              </a:rPr>
              <a:t>Git</a:t>
            </a:r>
            <a:r>
              <a:rPr lang="en-US" sz="1800" b="1" dirty="0">
                <a:solidFill>
                  <a:srgbClr val="0000FF"/>
                </a:solidFill>
              </a:rPr>
              <a:t> Pull Remote Branch:</a:t>
            </a:r>
          </a:p>
          <a:p>
            <a:r>
              <a:rPr lang="en-GB" sz="1800" dirty="0"/>
              <a:t>Git allows fetching a particular branch. Fetching a remote branch is a similar process, as mentioned above, in </a:t>
            </a:r>
            <a:r>
              <a:rPr lang="en-GB" sz="1800" b="1" dirty="0"/>
              <a:t>git pull command</a:t>
            </a:r>
            <a:r>
              <a:rPr lang="en-GB" sz="1800" dirty="0"/>
              <a:t>. The only difference is we have to copy the URL of the particular branch we want to pull. </a:t>
            </a:r>
          </a:p>
          <a:p>
            <a:pPr>
              <a:buNone/>
            </a:pPr>
            <a:r>
              <a:rPr lang="en-US" sz="1800" b="1" dirty="0"/>
              <a:t>Syntax:</a:t>
            </a:r>
            <a:endParaRPr lang="en-US" sz="1800" dirty="0"/>
          </a:p>
          <a:p>
            <a:r>
              <a:rPr lang="en-US" sz="1800" dirty="0"/>
              <a:t>$ </a:t>
            </a:r>
            <a:r>
              <a:rPr lang="en-US" sz="1800" dirty="0" err="1"/>
              <a:t>git</a:t>
            </a:r>
            <a:r>
              <a:rPr lang="en-US" sz="1800" dirty="0"/>
              <a:t> pull </a:t>
            </a:r>
            <a:r>
              <a:rPr lang="en-US" sz="1800" b="1" dirty="0"/>
              <a:t>&lt;remote</a:t>
            </a:r>
            <a:r>
              <a:rPr lang="en-US" sz="1800" dirty="0"/>
              <a:t> branch URL</a:t>
            </a:r>
            <a:r>
              <a:rPr lang="en-US" sz="1800" b="1" dirty="0"/>
              <a:t>&gt;</a:t>
            </a:r>
            <a:r>
              <a:rPr lang="en-US" sz="1800" dirty="0"/>
              <a:t>  </a:t>
            </a:r>
          </a:p>
          <a:p>
            <a:endParaRPr lang="en-US" sz="1800" dirty="0"/>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pull</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a:t>$ </a:t>
            </a:r>
            <a:r>
              <a:rPr lang="en-US" sz="1800" b="1" dirty="0" err="1"/>
              <a:t>git</a:t>
            </a:r>
            <a:r>
              <a:rPr lang="en-US" sz="1800" b="1" dirty="0"/>
              <a:t> fetch -all </a:t>
            </a:r>
            <a:r>
              <a:rPr lang="en-US" sz="1800" dirty="0"/>
              <a:t>      </a:t>
            </a:r>
            <a:r>
              <a:rPr lang="en-US" sz="1800" dirty="0">
                <a:sym typeface="Wingdings" pitchFamily="2" charset="2"/>
              </a:rPr>
              <a:t> </a:t>
            </a:r>
            <a:r>
              <a:rPr lang="en-GB" sz="1800" dirty="0"/>
              <a:t>Use the git fetch command to download the latest updates from the remote without merging or rebasing.</a:t>
            </a:r>
            <a:endParaRPr lang="en-US" sz="1800" dirty="0"/>
          </a:p>
          <a:p>
            <a:pPr fontAlgn="base"/>
            <a:r>
              <a:rPr lang="en-GB" sz="1800" dirty="0">
                <a:latin typeface="Times New Roman" pitchFamily="18" charset="0"/>
                <a:cs typeface="Times New Roman" pitchFamily="18" charset="0"/>
              </a:rPr>
              <a:t> </a:t>
            </a:r>
            <a:r>
              <a:rPr lang="en-GB" sz="1800" dirty="0"/>
              <a:t>Use the </a:t>
            </a:r>
            <a:r>
              <a:rPr lang="en-GB" sz="1800" b="1" dirty="0"/>
              <a:t>git reset </a:t>
            </a:r>
            <a:r>
              <a:rPr lang="en-GB" sz="1800" dirty="0"/>
              <a:t>command to reset the master branch with updates that you fetched from remote. The hard option is used to forcefully change all the files in the local repository with a remote repository.</a:t>
            </a:r>
          </a:p>
          <a:p>
            <a:pPr fontAlgn="base">
              <a:buNone/>
            </a:pPr>
            <a:r>
              <a:rPr lang="en-GB" sz="1800" b="1" dirty="0">
                <a:latin typeface="Times New Roman" pitchFamily="18" charset="0"/>
                <a:cs typeface="Times New Roman" pitchFamily="18" charset="0"/>
              </a:rPr>
              <a:t>Ex:</a:t>
            </a:r>
          </a:p>
          <a:p>
            <a:pPr>
              <a:buNone/>
            </a:pPr>
            <a:r>
              <a:rPr lang="en-GB" sz="1800" dirty="0">
                <a:latin typeface="Times New Roman" pitchFamily="18" charset="0"/>
                <a:cs typeface="Times New Roman" pitchFamily="18" charset="0"/>
              </a:rPr>
              <a:t> </a:t>
            </a:r>
            <a:r>
              <a:rPr lang="en-GB" sz="1800" dirty="0"/>
              <a:t>$ git reset -hard </a:t>
            </a:r>
            <a:r>
              <a:rPr lang="en-GB" sz="1800" b="1" dirty="0"/>
              <a:t>&lt;remote&gt;</a:t>
            </a:r>
            <a:r>
              <a:rPr lang="en-GB" sz="1800" dirty="0"/>
              <a:t>/</a:t>
            </a:r>
            <a:r>
              <a:rPr lang="en-GB" sz="1800" b="1" dirty="0"/>
              <a:t>&lt;</a:t>
            </a:r>
            <a:r>
              <a:rPr lang="en-GB" sz="1800" b="1" dirty="0" err="1"/>
              <a:t>branch_name</a:t>
            </a:r>
            <a:r>
              <a:rPr lang="en-GB" sz="1800" b="1" dirty="0"/>
              <a:t>&gt;</a:t>
            </a:r>
          </a:p>
          <a:p>
            <a:pPr>
              <a:buNone/>
            </a:pPr>
            <a:r>
              <a:rPr lang="en-US" sz="1800" dirty="0"/>
              <a:t>$ </a:t>
            </a:r>
            <a:r>
              <a:rPr lang="en-US" sz="1800" dirty="0" err="1"/>
              <a:t>git</a:t>
            </a:r>
            <a:r>
              <a:rPr lang="en-US" sz="1800" dirty="0"/>
              <a:t> reset-hard master  </a:t>
            </a:r>
          </a:p>
          <a:p>
            <a:pPr>
              <a:buNone/>
            </a:pPr>
            <a:r>
              <a:rPr lang="en-US" sz="1800" b="1" dirty="0" err="1"/>
              <a:t>Git</a:t>
            </a:r>
            <a:r>
              <a:rPr lang="en-US" sz="1800" b="1" dirty="0"/>
              <a:t> Pull Origin Master:</a:t>
            </a:r>
          </a:p>
          <a:p>
            <a:r>
              <a:rPr lang="en-GB" sz="1800" dirty="0"/>
              <a:t>There is another way to pull the repository. We can pull the repository by using the </a:t>
            </a:r>
            <a:r>
              <a:rPr lang="en-GB" sz="1800" b="1" dirty="0"/>
              <a:t>git pull</a:t>
            </a:r>
            <a:r>
              <a:rPr lang="en-GB" sz="1800" dirty="0"/>
              <a:t> command. The syntax is given below:</a:t>
            </a:r>
          </a:p>
          <a:p>
            <a:r>
              <a:rPr lang="en-GB" sz="1800" dirty="0"/>
              <a:t>$ git pull </a:t>
            </a:r>
            <a:r>
              <a:rPr lang="en-GB" sz="1800" b="1" dirty="0"/>
              <a:t>&lt;options&gt;&lt;remote&gt;</a:t>
            </a:r>
            <a:r>
              <a:rPr lang="en-GB" sz="1800" dirty="0"/>
              <a:t>/</a:t>
            </a:r>
            <a:r>
              <a:rPr lang="en-GB" sz="1800" b="1" dirty="0"/>
              <a:t>&lt;</a:t>
            </a:r>
            <a:r>
              <a:rPr lang="en-GB" sz="1800" b="1" dirty="0" err="1"/>
              <a:t>branchname</a:t>
            </a:r>
            <a:r>
              <a:rPr lang="en-GB" sz="1800" b="1" dirty="0"/>
              <a:t>&gt;</a:t>
            </a:r>
            <a:r>
              <a:rPr lang="en-GB" sz="1800" dirty="0"/>
              <a:t>  </a:t>
            </a:r>
          </a:p>
          <a:p>
            <a:r>
              <a:rPr lang="en-GB" sz="1800" dirty="0"/>
              <a:t>$ git pull origin master  </a:t>
            </a:r>
          </a:p>
          <a:p>
            <a:pPr>
              <a:buNone/>
            </a:pPr>
            <a:endParaRPr lang="en-US" sz="1800" b="1" dirty="0"/>
          </a:p>
          <a:p>
            <a:pPr>
              <a:buNone/>
            </a:pPr>
            <a:r>
              <a:rPr lang="en-US" sz="1800" dirty="0"/>
              <a:t>$ </a:t>
            </a:r>
            <a:r>
              <a:rPr lang="en-US" sz="1800" dirty="0" err="1"/>
              <a:t>git</a:t>
            </a:r>
            <a:r>
              <a:rPr lang="en-US" sz="1800" dirty="0"/>
              <a:t> remote -v     </a:t>
            </a:r>
            <a:r>
              <a:rPr lang="en-US" sz="1800" dirty="0">
                <a:sym typeface="Wingdings" pitchFamily="2" charset="2"/>
              </a:rPr>
              <a:t> </a:t>
            </a:r>
            <a:r>
              <a:rPr lang="en-GB" sz="1800" dirty="0"/>
              <a:t>To check the remote location of the repository, use the below command </a:t>
            </a:r>
            <a:endParaRPr lang="en-US" sz="1800" dirty="0"/>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pull command</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dirty="0"/>
              <a:t>pull is a combination of 2 different commands:</a:t>
            </a:r>
          </a:p>
          <a:p>
            <a:pPr lvl="1"/>
            <a:r>
              <a:rPr lang="en-GB" sz="1400" dirty="0"/>
              <a:t>fetch</a:t>
            </a:r>
          </a:p>
          <a:p>
            <a:pPr lvl="1"/>
            <a:r>
              <a:rPr lang="en-GB" sz="1400" dirty="0"/>
              <a:t>merge</a:t>
            </a:r>
          </a:p>
          <a:p>
            <a:endParaRPr lang="en-US" sz="1800" dirty="0"/>
          </a:p>
          <a:p>
            <a:pPr>
              <a:buNone/>
            </a:pPr>
            <a:r>
              <a:rPr lang="en-US" sz="1800" b="1" dirty="0"/>
              <a:t>Example:	</a:t>
            </a:r>
            <a:endParaRPr lang="en-GB" sz="1800" b="1"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r>
              <a:rPr lang="en-US" sz="1800" dirty="0" err="1"/>
              <a:t>bh@mypc</a:t>
            </a:r>
            <a:r>
              <a:rPr lang="en-US" sz="1800" dirty="0"/>
              <a:t> MINGW64 ~ (master)</a:t>
            </a:r>
          </a:p>
          <a:p>
            <a:pPr>
              <a:buNone/>
            </a:pPr>
            <a:r>
              <a:rPr lang="en-US" sz="1800" b="1" dirty="0"/>
              <a:t>$ </a:t>
            </a:r>
            <a:r>
              <a:rPr lang="en-US" sz="1800" b="1" dirty="0" err="1"/>
              <a:t>git</a:t>
            </a:r>
            <a:r>
              <a:rPr lang="en-US" sz="1800" b="1" dirty="0"/>
              <a:t> pull https://github.com/kbhaskararao/DevOps.git</a:t>
            </a:r>
          </a:p>
          <a:p>
            <a:pPr>
              <a:buNone/>
            </a:pPr>
            <a:r>
              <a:rPr lang="en-GB" sz="1800" dirty="0"/>
              <a:t>remote: Enumerating objects: 16, done.</a:t>
            </a:r>
          </a:p>
          <a:p>
            <a:pPr>
              <a:buNone/>
            </a:pPr>
            <a:r>
              <a:rPr lang="en-GB" sz="1800" dirty="0"/>
              <a:t>remote: Counting objects: 100% (16/16), done.</a:t>
            </a:r>
          </a:p>
          <a:p>
            <a:pPr>
              <a:buNone/>
            </a:pPr>
            <a:r>
              <a:rPr lang="en-GB" sz="1800" dirty="0"/>
              <a:t>remote: Compressing objects: 100% (13/13), done.</a:t>
            </a:r>
          </a:p>
          <a:p>
            <a:pPr>
              <a:buNone/>
            </a:pPr>
            <a:r>
              <a:rPr lang="en-US" sz="1800" dirty="0"/>
              <a:t>remote: Total 16 (delta 1), reused 0 (delta 0), pack-reused 0</a:t>
            </a:r>
          </a:p>
          <a:p>
            <a:pPr>
              <a:buNone/>
            </a:pPr>
            <a:r>
              <a:rPr lang="en-GB" sz="1800" dirty="0"/>
              <a:t>Unpacking objects: 100% (16/16), 16.18 </a:t>
            </a:r>
            <a:r>
              <a:rPr lang="en-GB" sz="1800" dirty="0" err="1"/>
              <a:t>MiB</a:t>
            </a:r>
            <a:r>
              <a:rPr lang="en-GB" sz="1800" dirty="0"/>
              <a:t> | 1.25 </a:t>
            </a:r>
            <a:r>
              <a:rPr lang="en-GB" sz="1800" dirty="0" err="1"/>
              <a:t>MiB</a:t>
            </a:r>
            <a:r>
              <a:rPr lang="en-GB" sz="1800" dirty="0"/>
              <a:t>/s, done.</a:t>
            </a:r>
          </a:p>
          <a:p>
            <a:pPr>
              <a:buNone/>
            </a:pPr>
            <a:r>
              <a:rPr lang="en-US" sz="1800" dirty="0"/>
              <a:t>From https://github.com/kbhaskararao/DevOps</a:t>
            </a:r>
          </a:p>
          <a:p>
            <a:pPr>
              <a:buNone/>
            </a:pPr>
            <a:r>
              <a:rPr lang="en-US" sz="1800" dirty="0"/>
              <a:t> * branch            HEAD       -&gt; FETCH_HEAD</a:t>
            </a:r>
          </a:p>
          <a:p>
            <a:pPr fontAlgn="base">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Git - features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fontScale="92500" lnSpcReduction="20000"/>
          </a:bodyPr>
          <a:lstStyle/>
          <a:p>
            <a:pPr>
              <a:buNone/>
            </a:pPr>
            <a:r>
              <a:rPr lang="en-GB" sz="2000" b="1" dirty="0">
                <a:latin typeface="Times New Roman" pitchFamily="18" charset="0"/>
                <a:cs typeface="Times New Roman" pitchFamily="18" charset="0"/>
              </a:rPr>
              <a:t>Features:</a:t>
            </a:r>
          </a:p>
          <a:p>
            <a:pPr>
              <a:buFont typeface="Wingdings" pitchFamily="2" charset="2"/>
              <a:buChar char="ü"/>
            </a:pPr>
            <a:r>
              <a:rPr lang="en-GB" sz="2000" b="1" dirty="0">
                <a:solidFill>
                  <a:srgbClr val="FF0000"/>
                </a:solidFill>
                <a:latin typeface="Times New Roman" pitchFamily="18" charset="0"/>
                <a:cs typeface="Times New Roman" pitchFamily="18" charset="0"/>
              </a:rPr>
              <a:t>Open Source :</a:t>
            </a:r>
          </a:p>
          <a:p>
            <a:r>
              <a:rPr lang="en-GB" sz="2000" dirty="0"/>
              <a:t>Git is an </a:t>
            </a:r>
            <a:r>
              <a:rPr lang="en-GB" sz="2000" b="1" dirty="0"/>
              <a:t>open-source tool</a:t>
            </a:r>
            <a:r>
              <a:rPr lang="en-GB" sz="2000" dirty="0"/>
              <a:t>. It is released under the </a:t>
            </a:r>
            <a:r>
              <a:rPr lang="en-GB" sz="2000" b="1" dirty="0"/>
              <a:t>GPL</a:t>
            </a:r>
            <a:r>
              <a:rPr lang="en-GB" sz="2000" dirty="0"/>
              <a:t> (General Public License) license.</a:t>
            </a:r>
            <a:endParaRPr lang="en-GB" sz="2000" dirty="0">
              <a:latin typeface="Times New Roman" pitchFamily="18" charset="0"/>
              <a:cs typeface="Times New Roman" pitchFamily="18" charset="0"/>
            </a:endParaRPr>
          </a:p>
          <a:p>
            <a:pPr>
              <a:buFont typeface="Wingdings" pitchFamily="2" charset="2"/>
              <a:buChar char="ü"/>
            </a:pPr>
            <a:r>
              <a:rPr lang="en-GB" sz="2000" b="1" dirty="0">
                <a:solidFill>
                  <a:srgbClr val="FF0000"/>
                </a:solidFill>
                <a:latin typeface="Times New Roman" pitchFamily="18" charset="0"/>
                <a:cs typeface="Times New Roman" pitchFamily="18" charset="0"/>
              </a:rPr>
              <a:t>Scalability</a:t>
            </a:r>
          </a:p>
          <a:p>
            <a:r>
              <a:rPr lang="en-GB" sz="2000" dirty="0"/>
              <a:t>Git is </a:t>
            </a:r>
            <a:r>
              <a:rPr lang="en-GB" sz="2000" b="1" dirty="0"/>
              <a:t>scalable</a:t>
            </a:r>
            <a:r>
              <a:rPr lang="en-GB" sz="2000" dirty="0"/>
              <a:t>, which means when the number of users increases, the Git can easily handle such situations.</a:t>
            </a:r>
            <a:endParaRPr lang="en-GB" sz="2000" dirty="0">
              <a:latin typeface="Times New Roman" pitchFamily="18" charset="0"/>
              <a:cs typeface="Times New Roman" pitchFamily="18" charset="0"/>
            </a:endParaRPr>
          </a:p>
          <a:p>
            <a:pPr>
              <a:buFont typeface="Wingdings" pitchFamily="2" charset="2"/>
              <a:buChar char="ü"/>
            </a:pPr>
            <a:r>
              <a:rPr lang="en-GB" sz="2000" b="1" dirty="0">
                <a:solidFill>
                  <a:srgbClr val="FF0000"/>
                </a:solidFill>
                <a:latin typeface="Times New Roman" pitchFamily="18" charset="0"/>
                <a:cs typeface="Times New Roman" pitchFamily="18" charset="0"/>
              </a:rPr>
              <a:t>Distributed</a:t>
            </a:r>
          </a:p>
          <a:p>
            <a:r>
              <a:rPr lang="en-GB" sz="2000" dirty="0"/>
              <a:t>One of Git's great features is that it is </a:t>
            </a:r>
            <a:r>
              <a:rPr lang="en-GB" sz="2000" b="1" dirty="0"/>
              <a:t>distributed</a:t>
            </a:r>
            <a:r>
              <a:rPr lang="en-GB" sz="2000" dirty="0"/>
              <a:t>. Distributed means that instead of switching the project to another machine, we can create a "clone" of the entire repository. Also, instead of just having one central repository that you send changes to, every user has their own repository that contains the entire commit history of the project. We do not need to connect to the remote repository; the change is just stored on our local repository. If necessary, we can </a:t>
            </a:r>
            <a:r>
              <a:rPr lang="en-GB" sz="2000" b="1" dirty="0"/>
              <a:t>push these changes to a remote repository.</a:t>
            </a:r>
            <a:endParaRPr lang="en-GB" sz="2000" b="1" dirty="0">
              <a:latin typeface="Times New Roman" pitchFamily="18" charset="0"/>
              <a:cs typeface="Times New Roman" pitchFamily="18" charset="0"/>
            </a:endParaRPr>
          </a:p>
          <a:p>
            <a:pPr>
              <a:buFont typeface="Wingdings" pitchFamily="2" charset="2"/>
              <a:buChar char="ü"/>
            </a:pPr>
            <a:r>
              <a:rPr lang="en-GB" sz="2000" b="1" dirty="0">
                <a:solidFill>
                  <a:srgbClr val="FF0000"/>
                </a:solidFill>
                <a:latin typeface="Times New Roman" pitchFamily="18" charset="0"/>
                <a:cs typeface="Times New Roman" pitchFamily="18" charset="0"/>
              </a:rPr>
              <a:t>Security: </a:t>
            </a:r>
            <a:r>
              <a:rPr lang="en-GB" sz="2000" dirty="0"/>
              <a:t>Git is secure. It uses the </a:t>
            </a:r>
            <a:r>
              <a:rPr lang="en-GB" sz="2000" b="1" dirty="0"/>
              <a:t>SHA1 (Secure Hash Function)</a:t>
            </a:r>
            <a:r>
              <a:rPr lang="en-GB" sz="2000" dirty="0"/>
              <a:t> to name and identify objects within its repository. Files and commits are checked and retrieved by its checksum at the time of checkout. It stores its history in such a way that the ID of particular commits depends upon the complete development history leading up to that commit. Once it is published, one cannot make changes to its old version.</a:t>
            </a:r>
            <a:endParaRPr lang="en-GB" sz="2000" dirty="0">
              <a:latin typeface="Times New Roman" pitchFamily="18" charset="0"/>
              <a:cs typeface="Times New Roman" pitchFamily="18" charset="0"/>
            </a:endParaRPr>
          </a:p>
          <a:p>
            <a:pPr>
              <a:buFont typeface="Wingdings" pitchFamily="2" charset="2"/>
              <a:buChar char="ü"/>
            </a:pPr>
            <a:r>
              <a:rPr lang="en-GB" sz="2000" b="1" dirty="0">
                <a:solidFill>
                  <a:srgbClr val="FF0000"/>
                </a:solidFill>
                <a:latin typeface="Times New Roman" pitchFamily="18" charset="0"/>
                <a:cs typeface="Times New Roman" pitchFamily="18" charset="0"/>
              </a:rPr>
              <a:t>Speed: </a:t>
            </a:r>
            <a:r>
              <a:rPr lang="en-GB" sz="1800" dirty="0"/>
              <a:t>Git is very </a:t>
            </a:r>
            <a:r>
              <a:rPr lang="en-GB" sz="1800" b="1" dirty="0"/>
              <a:t>fast</a:t>
            </a:r>
            <a:r>
              <a:rPr lang="en-GB" sz="1800" dirty="0"/>
              <a:t>, so it can complete all the tasks in a while. Most of the git operations are done on the local repository, so it provides a </a:t>
            </a:r>
            <a:r>
              <a:rPr lang="en-GB" sz="1800" b="1" dirty="0"/>
              <a:t>huge speed</a:t>
            </a:r>
            <a:r>
              <a:rPr lang="en-GB" sz="1800" dirty="0"/>
              <a:t>. Also, a centralized version control system continually communicates with a server somewhere. </a:t>
            </a:r>
          </a:p>
          <a:p>
            <a:pPr>
              <a:buFont typeface="Wingdings" pitchFamily="2" charset="2"/>
              <a:buChar char="ü"/>
            </a:pPr>
            <a:r>
              <a:rPr lang="en-GB" sz="1800" dirty="0">
                <a:latin typeface="Times New Roman" pitchFamily="18" charset="0"/>
                <a:cs typeface="Times New Roman" pitchFamily="18" charset="0"/>
              </a:rPr>
              <a:t> </a:t>
            </a:r>
            <a:r>
              <a:rPr lang="en-GB" sz="2000" dirty="0"/>
              <a:t> </a:t>
            </a:r>
            <a:r>
              <a:rPr lang="en-GB" sz="2000" b="1" dirty="0"/>
              <a:t>core part of Git </a:t>
            </a:r>
            <a:r>
              <a:rPr lang="en-GB" sz="2000" dirty="0"/>
              <a:t>is </a:t>
            </a:r>
            <a:r>
              <a:rPr lang="en-GB" sz="2000" b="1" dirty="0"/>
              <a:t>written in C</a:t>
            </a:r>
            <a:endParaRPr lang="en-GB" sz="2000" dirty="0">
              <a:latin typeface="Times New Roman" pitchFamily="18" charset="0"/>
              <a:cs typeface="Times New Roman" pitchFamily="18" charset="0"/>
            </a:endParaRPr>
          </a:p>
          <a:p>
            <a:pPr marL="0" indent="0" algn="just">
              <a:buNone/>
            </a:pP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 Branching</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b="1" dirty="0">
                <a:latin typeface="Times New Roman" pitchFamily="18" charset="0"/>
                <a:cs typeface="Times New Roman" pitchFamily="18" charset="0"/>
              </a:rPr>
              <a:t> </a:t>
            </a:r>
            <a:r>
              <a:rPr lang="en-GB" sz="1800" b="1" dirty="0"/>
              <a:t>Branching </a:t>
            </a:r>
            <a:r>
              <a:rPr lang="en-GB" sz="1800" dirty="0"/>
              <a:t>is probably the most powerful feature of Git. A branch represents an independent development path. The branches coexist in the same repository, but each one has its own history.</a:t>
            </a:r>
            <a:endParaRPr lang="en-GB" sz="1800" dirty="0">
              <a:latin typeface="Times New Roman" pitchFamily="18" charset="0"/>
              <a:cs typeface="Times New Roman" pitchFamily="18" charset="0"/>
            </a:endParaRPr>
          </a:p>
          <a:p>
            <a:pPr>
              <a:buNone/>
            </a:pPr>
            <a:r>
              <a:rPr lang="en-GB" sz="1800" b="1" dirty="0"/>
              <a:t>Creating a branch with Git is so simple:</a:t>
            </a:r>
          </a:p>
          <a:p>
            <a:pPr>
              <a:buNone/>
            </a:pPr>
            <a:r>
              <a:rPr lang="en-US" sz="1800" dirty="0"/>
              <a:t>	</a:t>
            </a:r>
            <a:r>
              <a:rPr lang="en-US" sz="1800" dirty="0" err="1"/>
              <a:t>git</a:t>
            </a:r>
            <a:r>
              <a:rPr lang="en-US" sz="1800" dirty="0"/>
              <a:t> branch &lt;branch-name&gt;</a:t>
            </a:r>
          </a:p>
          <a:p>
            <a:pPr>
              <a:buNone/>
            </a:pPr>
            <a:r>
              <a:rPr lang="en-US" sz="1800" b="1" dirty="0"/>
              <a:t>For example:</a:t>
            </a:r>
          </a:p>
          <a:p>
            <a:pPr>
              <a:buNone/>
            </a:pPr>
            <a:r>
              <a:rPr lang="en-US" sz="1800" dirty="0"/>
              <a:t>	</a:t>
            </a:r>
            <a:r>
              <a:rPr lang="en-US" sz="1800" dirty="0" err="1"/>
              <a:t>git</a:t>
            </a:r>
            <a:r>
              <a:rPr lang="en-US" sz="1800" dirty="0"/>
              <a:t> branch second-branch</a:t>
            </a:r>
          </a:p>
          <a:p>
            <a:r>
              <a:rPr lang="en-GB" sz="1800" dirty="0"/>
              <a:t>Git creates a pointer with that branch name (second-branch) that points to the commit where the branch has been created.</a:t>
            </a:r>
          </a:p>
          <a:p>
            <a:pPr>
              <a:buNone/>
            </a:pPr>
            <a:r>
              <a:rPr lang="en-GB" sz="1800" b="1" dirty="0">
                <a:latin typeface="Times New Roman" pitchFamily="18" charset="0"/>
                <a:cs typeface="Times New Roman" pitchFamily="18" charset="0"/>
              </a:rPr>
              <a:t>To work with the branch: use checkout command</a:t>
            </a:r>
          </a:p>
          <a:p>
            <a:pPr>
              <a:buNone/>
            </a:pPr>
            <a:r>
              <a:rPr lang="en-US" sz="1800" dirty="0"/>
              <a:t>	</a:t>
            </a:r>
            <a:r>
              <a:rPr lang="en-US" sz="1800" dirty="0" err="1"/>
              <a:t>git</a:t>
            </a:r>
            <a:r>
              <a:rPr lang="en-US" sz="1800" dirty="0"/>
              <a:t> checkout second-branch</a:t>
            </a:r>
          </a:p>
          <a:p>
            <a:pPr>
              <a:buNone/>
            </a:pPr>
            <a:r>
              <a:rPr lang="en-IN" sz="1800" b="1" dirty="0">
                <a:latin typeface="Times New Roman" pitchFamily="18" charset="0"/>
                <a:cs typeface="Times New Roman" pitchFamily="18" charset="0"/>
              </a:rPr>
              <a:t>To return to master:</a:t>
            </a:r>
          </a:p>
          <a:p>
            <a:pPr>
              <a:buNone/>
            </a:pPr>
            <a:r>
              <a:rPr lang="en-US" sz="1800" dirty="0"/>
              <a:t>	</a:t>
            </a:r>
            <a:r>
              <a:rPr lang="en-US" sz="1800" dirty="0" err="1"/>
              <a:t>git</a:t>
            </a:r>
            <a:r>
              <a:rPr lang="en-US" sz="1800" dirty="0"/>
              <a:t> checkout master</a:t>
            </a:r>
          </a:p>
          <a:p>
            <a:pPr>
              <a:buNone/>
            </a:pPr>
            <a:r>
              <a:rPr lang="en-IN" sz="1800" b="1" dirty="0">
                <a:latin typeface="Times New Roman" pitchFamily="18" charset="0"/>
                <a:cs typeface="Times New Roman" pitchFamily="18" charset="0"/>
              </a:rPr>
              <a:t>Merging branches:</a:t>
            </a:r>
          </a:p>
          <a:p>
            <a:pPr>
              <a:buNone/>
            </a:pPr>
            <a:r>
              <a:rPr lang="en-GB" sz="1800" dirty="0">
                <a:latin typeface="Times New Roman" pitchFamily="18" charset="0"/>
                <a:cs typeface="Times New Roman" pitchFamily="18" charset="0"/>
              </a:rPr>
              <a:t>It is combining the branches.</a:t>
            </a:r>
          </a:p>
          <a:p>
            <a:pPr indent="107950">
              <a:buNone/>
            </a:pPr>
            <a:r>
              <a:rPr lang="en-US" sz="1800" dirty="0" err="1"/>
              <a:t>git</a:t>
            </a:r>
            <a:r>
              <a:rPr lang="en-US" sz="1800" dirty="0"/>
              <a:t> checkout master</a:t>
            </a:r>
          </a:p>
          <a:p>
            <a:pPr indent="107950">
              <a:buNone/>
            </a:pPr>
            <a:r>
              <a:rPr lang="en-US" sz="1800" dirty="0" err="1"/>
              <a:t>git</a:t>
            </a:r>
            <a:r>
              <a:rPr lang="en-US" sz="1800" dirty="0"/>
              <a:t> merge second-branch </a:t>
            </a: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981200"/>
            <a:ext cx="6629400" cy="1219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800" b="1" dirty="0">
                <a:solidFill>
                  <a:srgbClr val="FF0000"/>
                </a:solidFill>
              </a:rPr>
              <a:t>git branch &amp; git merge</a:t>
            </a:r>
            <a:endParaRPr lang="en-US" b="1" dirty="0">
              <a:solidFill>
                <a:srgbClr val="FF0000"/>
              </a:solidFill>
            </a:endParaRPr>
          </a:p>
        </p:txBody>
      </p:sp>
    </p:spTree>
    <p:extLst>
      <p:ext uri="{BB962C8B-B14F-4D97-AF65-F5344CB8AC3E}">
        <p14:creationId xmlns:p14="http://schemas.microsoft.com/office/powerpoint/2010/main" xmlns="" val="22929983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Branch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US" sz="1800" b="1" dirty="0" err="1"/>
              <a:t>Git</a:t>
            </a:r>
            <a:r>
              <a:rPr lang="en-US" sz="1800" b="1" dirty="0"/>
              <a:t> Branch</a:t>
            </a:r>
          </a:p>
          <a:p>
            <a:pPr fontAlgn="base"/>
            <a:r>
              <a:rPr lang="en-GB" sz="1800" dirty="0"/>
              <a:t>A branch is a version of the repository that diverges from the main working project. It is a feature available in most modern version control systems. </a:t>
            </a:r>
          </a:p>
          <a:p>
            <a:pPr fontAlgn="base"/>
            <a:r>
              <a:rPr lang="en-GB" sz="1800" dirty="0"/>
              <a:t>A Git project can have more than one branch. </a:t>
            </a:r>
          </a:p>
          <a:p>
            <a:pPr fontAlgn="base"/>
            <a:r>
              <a:rPr lang="en-GB" sz="1800" dirty="0"/>
              <a:t>These branches are a pointer to a snapshot of your changes. </a:t>
            </a:r>
          </a:p>
          <a:p>
            <a:pPr fontAlgn="base"/>
            <a:r>
              <a:rPr lang="en-GB" sz="1800" dirty="0"/>
              <a:t>When you want to add a new feature or fix a bug, you spawn a new branch to summarize your changes. </a:t>
            </a:r>
          </a:p>
          <a:p>
            <a:pPr fontAlgn="base"/>
            <a:r>
              <a:rPr lang="en-GB" sz="1800" dirty="0"/>
              <a:t>So, it is complex to merge the unstable code with the main code base and also facilitates you to clean up your future history before merging with the main branch.</a:t>
            </a:r>
            <a:endParaRPr lang="en-GB" sz="1800" b="1"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4099" name="Picture 3"/>
          <p:cNvPicPr>
            <a:picLocks noChangeAspect="1" noChangeArrowheads="1"/>
          </p:cNvPicPr>
          <p:nvPr/>
        </p:nvPicPr>
        <p:blipFill>
          <a:blip r:embed="rId2" cstate="print"/>
          <a:srcRect/>
          <a:stretch>
            <a:fillRect/>
          </a:stretch>
        </p:blipFill>
        <p:spPr bwMode="auto">
          <a:xfrm>
            <a:off x="1828800" y="3620375"/>
            <a:ext cx="4876800" cy="3237625"/>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branch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err="1"/>
              <a:t>Git</a:t>
            </a:r>
            <a:r>
              <a:rPr lang="en-US" sz="1800" b="1" dirty="0"/>
              <a:t> Master Branch:</a:t>
            </a:r>
          </a:p>
          <a:p>
            <a:r>
              <a:rPr lang="en-GB" sz="1800" dirty="0"/>
              <a:t>The master branch is a </a:t>
            </a:r>
            <a:r>
              <a:rPr lang="en-GB" sz="1800" b="1" dirty="0"/>
              <a:t>default branch in Git</a:t>
            </a:r>
            <a:r>
              <a:rPr lang="en-GB" sz="1800" dirty="0"/>
              <a:t>. </a:t>
            </a:r>
          </a:p>
          <a:p>
            <a:r>
              <a:rPr lang="en-GB" sz="1800" dirty="0"/>
              <a:t>It is instantiated when first commit made on the project. </a:t>
            </a:r>
          </a:p>
          <a:p>
            <a:r>
              <a:rPr lang="en-GB" sz="1800" dirty="0"/>
              <a:t>When you make the first commit, you're given a master branch to the starting commit point. When you start making a commit, then master branch pointer automatically moves forward. A repository can have only one master branch.</a:t>
            </a:r>
          </a:p>
          <a:p>
            <a:r>
              <a:rPr lang="en-GB" sz="1800" dirty="0"/>
              <a:t>Master branch is the branch in which all the changes eventually get merged back. It can be called as an official working version of your project.</a:t>
            </a:r>
          </a:p>
          <a:p>
            <a:pPr>
              <a:buNone/>
            </a:pPr>
            <a:r>
              <a:rPr lang="en-GB" sz="1800" b="1" dirty="0"/>
              <a:t>5 Operations on branches:</a:t>
            </a:r>
          </a:p>
          <a:p>
            <a:pPr fontAlgn="base"/>
            <a:r>
              <a:rPr lang="en-IN" sz="1800" b="1" dirty="0"/>
              <a:t>Create </a:t>
            </a:r>
          </a:p>
          <a:p>
            <a:pPr fontAlgn="base"/>
            <a:r>
              <a:rPr lang="en-IN" sz="1800" b="1" dirty="0">
                <a:latin typeface="Times New Roman" pitchFamily="18" charset="0"/>
                <a:cs typeface="Times New Roman" pitchFamily="18" charset="0"/>
              </a:rPr>
              <a:t>List</a:t>
            </a:r>
          </a:p>
          <a:p>
            <a:pPr fontAlgn="base"/>
            <a:r>
              <a:rPr lang="en-IN" sz="1800" b="1" dirty="0">
                <a:latin typeface="Times New Roman" pitchFamily="18" charset="0"/>
                <a:cs typeface="Times New Roman" pitchFamily="18" charset="0"/>
              </a:rPr>
              <a:t>Delete</a:t>
            </a:r>
          </a:p>
          <a:p>
            <a:pPr fontAlgn="base"/>
            <a:r>
              <a:rPr lang="en-IN" sz="1800" b="1" dirty="0">
                <a:latin typeface="Times New Roman" pitchFamily="18" charset="0"/>
                <a:cs typeface="Times New Roman" pitchFamily="18" charset="0"/>
              </a:rPr>
              <a:t>Switch</a:t>
            </a:r>
          </a:p>
          <a:p>
            <a:pPr fontAlgn="base"/>
            <a:r>
              <a:rPr lang="en-IN" sz="1800" b="1" dirty="0">
                <a:latin typeface="Times New Roman" pitchFamily="18" charset="0"/>
                <a:cs typeface="Times New Roman" pitchFamily="18" charset="0"/>
              </a:rPr>
              <a:t>Rename</a:t>
            </a:r>
            <a:endParaRPr lang="en-GB" sz="1800" dirty="0">
              <a:latin typeface="Times New Roman" pitchFamily="18" charset="0"/>
              <a:cs typeface="Times New Roman" pitchFamily="18" charset="0"/>
            </a:endParaRPr>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branch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t>3 Operations on branches:</a:t>
            </a:r>
          </a:p>
          <a:p>
            <a:pPr fontAlgn="base"/>
            <a:r>
              <a:rPr lang="en-IN" sz="1800" b="1" dirty="0"/>
              <a:t>Create </a:t>
            </a:r>
          </a:p>
          <a:p>
            <a:pPr fontAlgn="base"/>
            <a:r>
              <a:rPr lang="en-IN" sz="1800" b="1" dirty="0">
                <a:latin typeface="Times New Roman" pitchFamily="18" charset="0"/>
                <a:cs typeface="Times New Roman" pitchFamily="18" charset="0"/>
              </a:rPr>
              <a:t>List</a:t>
            </a:r>
          </a:p>
          <a:p>
            <a:pPr fontAlgn="base"/>
            <a:r>
              <a:rPr lang="en-IN" sz="1800" b="1" dirty="0">
                <a:latin typeface="Times New Roman" pitchFamily="18" charset="0"/>
                <a:cs typeface="Times New Roman" pitchFamily="18" charset="0"/>
              </a:rPr>
              <a:t>Delete</a:t>
            </a:r>
            <a:endParaRPr lang="en-GB" sz="1800" dirty="0">
              <a:latin typeface="Times New Roman" pitchFamily="18" charset="0"/>
              <a:cs typeface="Times New Roman" pitchFamily="18" charset="0"/>
            </a:endParaRPr>
          </a:p>
          <a:p>
            <a:pPr>
              <a:buNone/>
            </a:pPr>
            <a:r>
              <a:rPr lang="en-GB" sz="1800" b="1" dirty="0">
                <a:solidFill>
                  <a:srgbClr val="0000FF"/>
                </a:solidFill>
              </a:rPr>
              <a:t>Create Branch:</a:t>
            </a:r>
          </a:p>
          <a:p>
            <a:r>
              <a:rPr lang="en-GB" sz="1800" dirty="0"/>
              <a:t>You can create a new branch with the help of the </a:t>
            </a:r>
            <a:r>
              <a:rPr lang="en-GB" sz="1800" b="1" dirty="0"/>
              <a:t>git branch</a:t>
            </a:r>
            <a:r>
              <a:rPr lang="en-GB" sz="1800" dirty="0"/>
              <a:t> command. This command will be used as:</a:t>
            </a:r>
          </a:p>
          <a:p>
            <a:pPr>
              <a:buNone/>
            </a:pPr>
            <a:r>
              <a:rPr lang="en-GB" sz="1800" b="1" dirty="0"/>
              <a:t>Syntax:</a:t>
            </a:r>
            <a:endParaRPr lang="en-GB" sz="1800" dirty="0"/>
          </a:p>
          <a:p>
            <a:r>
              <a:rPr lang="en-GB" sz="1800" dirty="0"/>
              <a:t>$ git branch  </a:t>
            </a:r>
            <a:r>
              <a:rPr lang="en-GB" sz="1800" b="1" dirty="0"/>
              <a:t>&lt;branch</a:t>
            </a:r>
            <a:r>
              <a:rPr lang="en-GB" sz="1800" dirty="0"/>
              <a:t> name</a:t>
            </a:r>
            <a:r>
              <a:rPr lang="en-GB" sz="1800" b="1" dirty="0"/>
              <a:t>&gt;</a:t>
            </a:r>
            <a:r>
              <a:rPr lang="en-GB" sz="1800" dirty="0"/>
              <a:t>  </a:t>
            </a:r>
          </a:p>
          <a:p>
            <a:r>
              <a:rPr lang="en-GB" sz="1800" dirty="0"/>
              <a:t>$git branch B1   </a:t>
            </a:r>
            <a:r>
              <a:rPr lang="en-GB" sz="1800" dirty="0">
                <a:sym typeface="Wingdings" pitchFamily="2" charset="2"/>
              </a:rPr>
              <a:t> </a:t>
            </a:r>
            <a:r>
              <a:rPr lang="en-GB" sz="1800" dirty="0"/>
              <a:t>create the </a:t>
            </a:r>
            <a:r>
              <a:rPr lang="en-GB" sz="1800" b="1" dirty="0"/>
              <a:t>branch B1</a:t>
            </a:r>
            <a:r>
              <a:rPr lang="en-GB" sz="1800" dirty="0"/>
              <a:t> locally in Git directory.</a:t>
            </a:r>
          </a:p>
          <a:p>
            <a:pPr>
              <a:buNone/>
            </a:pPr>
            <a:r>
              <a:rPr lang="en-GB" sz="1800" b="1" dirty="0">
                <a:solidFill>
                  <a:srgbClr val="0000FF"/>
                </a:solidFill>
              </a:rPr>
              <a:t>List Branch:</a:t>
            </a:r>
          </a:p>
          <a:p>
            <a:r>
              <a:rPr lang="en-GB" sz="1800" dirty="0"/>
              <a:t>You can List all of the available branches in your repository by using the following command.</a:t>
            </a:r>
          </a:p>
          <a:p>
            <a:r>
              <a:rPr lang="en-GB" sz="1800" dirty="0"/>
              <a:t>Either we can use </a:t>
            </a:r>
            <a:r>
              <a:rPr lang="en-GB" sz="1800" b="1" dirty="0"/>
              <a:t>git branch --list</a:t>
            </a:r>
            <a:r>
              <a:rPr lang="en-GB" sz="1800" dirty="0"/>
              <a:t> or </a:t>
            </a:r>
            <a:r>
              <a:rPr lang="en-GB" sz="1800" b="1" dirty="0"/>
              <a:t>git branch</a:t>
            </a:r>
            <a:r>
              <a:rPr lang="en-GB" sz="1800" dirty="0"/>
              <a:t> command to list the available branches in the repository.</a:t>
            </a:r>
          </a:p>
          <a:p>
            <a:pPr>
              <a:buNone/>
            </a:pPr>
            <a:r>
              <a:rPr lang="en-GB" sz="1800" b="1" dirty="0"/>
              <a:t>Syntax:</a:t>
            </a:r>
            <a:endParaRPr lang="en-GB" sz="1800" dirty="0"/>
          </a:p>
          <a:p>
            <a:pPr>
              <a:buNone/>
            </a:pPr>
            <a:r>
              <a:rPr lang="en-US" sz="1800" dirty="0"/>
              <a:t>$ </a:t>
            </a:r>
            <a:r>
              <a:rPr lang="en-US" sz="1800" dirty="0" err="1"/>
              <a:t>git</a:t>
            </a:r>
            <a:r>
              <a:rPr lang="en-US" sz="1800" dirty="0"/>
              <a:t> branch --list  (OR) </a:t>
            </a:r>
          </a:p>
          <a:p>
            <a:pPr>
              <a:buNone/>
            </a:pPr>
            <a:r>
              <a:rPr lang="en-US" sz="1800" dirty="0"/>
              <a:t>$ </a:t>
            </a:r>
            <a:r>
              <a:rPr lang="en-US" sz="1800" dirty="0" err="1"/>
              <a:t>git</a:t>
            </a:r>
            <a:r>
              <a:rPr lang="en-US" sz="1800" dirty="0"/>
              <a:t> branch  </a:t>
            </a:r>
          </a:p>
          <a:p>
            <a:pPr>
              <a:buFont typeface="Wingdings" pitchFamily="2" charset="2"/>
              <a:buChar char="Ø"/>
            </a:pPr>
            <a:r>
              <a:rPr lang="en-GB" sz="1800" dirty="0"/>
              <a:t>Here, both commands are listing the available branches in the repository. The symbol * is representing currently active branch.</a:t>
            </a:r>
            <a:endParaRPr lang="en-US" sz="1800" dirty="0"/>
          </a:p>
          <a:p>
            <a:pPr>
              <a:buNone/>
            </a:pPr>
            <a:endParaRPr lang="en-GB" sz="1800" b="1" dirty="0">
              <a:solidFill>
                <a:srgbClr val="0000FF"/>
              </a:solidFill>
            </a:endParaRPr>
          </a:p>
          <a:p>
            <a:pPr>
              <a:buNone/>
            </a:pPr>
            <a:endParaRPr lang="en-GB" sz="1800" dirty="0"/>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branch</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solidFill>
                  <a:srgbClr val="0000FF"/>
                </a:solidFill>
              </a:rPr>
              <a:t>Delete Branch</a:t>
            </a:r>
          </a:p>
          <a:p>
            <a:r>
              <a:rPr lang="en-GB" sz="1800" dirty="0"/>
              <a:t>You can delete the specified branch. It is a safe operation. In this command, Git prevents you from deleting the branch if it has unmerged changes. Below is the command to do this.</a:t>
            </a:r>
          </a:p>
          <a:p>
            <a:pPr>
              <a:buNone/>
            </a:pPr>
            <a:r>
              <a:rPr lang="en-GB" sz="1800" b="1" dirty="0"/>
              <a:t>Syntax:</a:t>
            </a:r>
            <a:endParaRPr lang="en-GB" sz="1800" dirty="0"/>
          </a:p>
          <a:p>
            <a:pPr>
              <a:buNone/>
            </a:pPr>
            <a:endParaRPr lang="en-US" sz="1800" dirty="0"/>
          </a:p>
          <a:p>
            <a:pPr>
              <a:buNone/>
            </a:pPr>
            <a:r>
              <a:rPr lang="en-US" sz="1800" dirty="0"/>
              <a:t>$ </a:t>
            </a:r>
            <a:r>
              <a:rPr lang="en-US" sz="1800" dirty="0" err="1"/>
              <a:t>git</a:t>
            </a:r>
            <a:r>
              <a:rPr lang="en-US" sz="1800" dirty="0"/>
              <a:t> branch -d </a:t>
            </a:r>
            <a:r>
              <a:rPr lang="en-US" sz="1800" b="1" dirty="0"/>
              <a:t>&lt;branch</a:t>
            </a:r>
            <a:r>
              <a:rPr lang="en-US" sz="1800" dirty="0"/>
              <a:t> name</a:t>
            </a:r>
            <a:r>
              <a:rPr lang="en-US" sz="1800" b="1" dirty="0"/>
              <a:t>&gt;</a:t>
            </a:r>
            <a:r>
              <a:rPr lang="en-US" sz="1800" dirty="0"/>
              <a:t> </a:t>
            </a:r>
            <a:endParaRPr lang="en-GB" sz="1800" b="1" dirty="0">
              <a:solidFill>
                <a:srgbClr val="0000FF"/>
              </a:solidFill>
            </a:endParaRPr>
          </a:p>
          <a:p>
            <a:pPr>
              <a:buNone/>
            </a:pPr>
            <a:r>
              <a:rPr lang="en-GB" sz="1800" dirty="0"/>
              <a:t>Ex: </a:t>
            </a:r>
          </a:p>
          <a:p>
            <a:pPr>
              <a:buNone/>
            </a:pPr>
            <a:r>
              <a:rPr lang="en-GB" sz="1800" dirty="0"/>
              <a:t>$git branch –d B1    </a:t>
            </a:r>
            <a:r>
              <a:rPr lang="en-GB" sz="1800" dirty="0">
                <a:sym typeface="Wingdings" pitchFamily="2" charset="2"/>
              </a:rPr>
              <a:t> </a:t>
            </a:r>
            <a:r>
              <a:rPr lang="en-GB" sz="1800" dirty="0"/>
              <a:t>delete the existing branch B1 from the repository. </a:t>
            </a:r>
          </a:p>
          <a:p>
            <a:pPr>
              <a:buNone/>
            </a:pPr>
            <a:r>
              <a:rPr lang="en-GB" sz="1800" dirty="0"/>
              <a:t>The '</a:t>
            </a:r>
            <a:r>
              <a:rPr lang="en-GB" sz="1800" b="1" dirty="0"/>
              <a:t>git branch D</a:t>
            </a:r>
            <a:r>
              <a:rPr lang="en-GB" sz="1800" dirty="0"/>
              <a:t>' command is used to delete the specified branch.</a:t>
            </a:r>
          </a:p>
          <a:p>
            <a:pPr>
              <a:buNone/>
            </a:pPr>
            <a:r>
              <a:rPr lang="en-GB" sz="1800" b="1" dirty="0"/>
              <a:t>Syntax:</a:t>
            </a:r>
          </a:p>
          <a:p>
            <a:pPr>
              <a:buNone/>
            </a:pPr>
            <a:r>
              <a:rPr lang="de-DE" sz="1800" dirty="0"/>
              <a:t>$ git branch -D </a:t>
            </a:r>
            <a:r>
              <a:rPr lang="de-DE" sz="1800" b="1" dirty="0"/>
              <a:t>&lt;branch</a:t>
            </a:r>
            <a:r>
              <a:rPr lang="de-DE" sz="1800" dirty="0"/>
              <a:t> name</a:t>
            </a:r>
            <a:r>
              <a:rPr lang="de-DE" sz="1800" b="1" dirty="0"/>
              <a:t>&gt;</a:t>
            </a:r>
            <a:r>
              <a:rPr lang="de-DE" sz="1800" dirty="0"/>
              <a:t>  </a:t>
            </a:r>
          </a:p>
          <a:p>
            <a:pPr>
              <a:buNone/>
            </a:pPr>
            <a:r>
              <a:rPr lang="en-GB" sz="1800" b="1" dirty="0">
                <a:solidFill>
                  <a:srgbClr val="0000FF"/>
                </a:solidFill>
              </a:rPr>
              <a:t>Delete a Remote Branch:</a:t>
            </a:r>
          </a:p>
          <a:p>
            <a:r>
              <a:rPr lang="en-GB" sz="1800" dirty="0"/>
              <a:t>You can delete a remote branch from Git desktop application. Below command is used to delete a remote branch:</a:t>
            </a:r>
          </a:p>
          <a:p>
            <a:pPr>
              <a:buNone/>
            </a:pPr>
            <a:r>
              <a:rPr lang="en-GB" sz="1800" b="1" dirty="0"/>
              <a:t>Syntax:</a:t>
            </a:r>
            <a:endParaRPr lang="en-GB" sz="1800" dirty="0"/>
          </a:p>
          <a:p>
            <a:r>
              <a:rPr lang="en-GB" sz="1800" dirty="0"/>
              <a:t>$ git push origin -delete </a:t>
            </a:r>
            <a:r>
              <a:rPr lang="en-GB" sz="1800" b="1" dirty="0"/>
              <a:t>&lt;branch</a:t>
            </a:r>
            <a:r>
              <a:rPr lang="en-GB" sz="1800" dirty="0"/>
              <a:t> name</a:t>
            </a:r>
            <a:r>
              <a:rPr lang="en-GB" sz="1800" b="1" dirty="0"/>
              <a:t>&gt;</a:t>
            </a:r>
            <a:r>
              <a:rPr lang="en-GB" sz="1800" dirty="0"/>
              <a:t>  </a:t>
            </a:r>
          </a:p>
          <a:p>
            <a:pPr>
              <a:buNone/>
            </a:pPr>
            <a:endParaRPr lang="en-GB" sz="1800" dirty="0"/>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lnSpcReduction="10000"/>
          </a:bodyPr>
          <a:lstStyle/>
          <a:p>
            <a:pPr fontAlgn="base">
              <a:buNone/>
            </a:pPr>
            <a:r>
              <a:rPr lang="en-GB" sz="1800" dirty="0">
                <a:latin typeface="Times New Roman" pitchFamily="18" charset="0"/>
                <a:cs typeface="Times New Roman" pitchFamily="18" charset="0"/>
              </a:rPr>
              <a:t> </a:t>
            </a:r>
            <a:r>
              <a:rPr lang="en-US" sz="1800" b="1" dirty="0">
                <a:solidFill>
                  <a:srgbClr val="0000FF"/>
                </a:solidFill>
              </a:rPr>
              <a:t>Switch Branch:</a:t>
            </a:r>
          </a:p>
          <a:p>
            <a:r>
              <a:rPr lang="en-GB" sz="1800" dirty="0"/>
              <a:t>Git allows you to switch between the branches without making a commit. You can switch between two branches with the </a:t>
            </a:r>
            <a:r>
              <a:rPr lang="en-GB" sz="1800" b="1" dirty="0"/>
              <a:t>git checkout</a:t>
            </a:r>
            <a:r>
              <a:rPr lang="en-GB" sz="1800" dirty="0"/>
              <a:t> command. To switch between the branches, below command is used:</a:t>
            </a:r>
          </a:p>
          <a:p>
            <a:r>
              <a:rPr lang="en-GB" sz="1800" dirty="0"/>
              <a:t>$ git checkout</a:t>
            </a:r>
            <a:r>
              <a:rPr lang="en-GB" sz="1800" b="1" dirty="0"/>
              <a:t>&lt;branch</a:t>
            </a:r>
            <a:r>
              <a:rPr lang="en-GB" sz="1800" dirty="0"/>
              <a:t> name</a:t>
            </a:r>
            <a:r>
              <a:rPr lang="en-GB" sz="1800" b="1" dirty="0"/>
              <a:t>&gt;</a:t>
            </a:r>
            <a:r>
              <a:rPr lang="en-GB" sz="1800" dirty="0"/>
              <a:t>  </a:t>
            </a:r>
          </a:p>
          <a:p>
            <a:pPr>
              <a:buNone/>
            </a:pPr>
            <a:r>
              <a:rPr lang="en-GB" sz="1800" b="1" dirty="0">
                <a:solidFill>
                  <a:srgbClr val="0000FF"/>
                </a:solidFill>
              </a:rPr>
              <a:t>Switch from master Branch</a:t>
            </a:r>
          </a:p>
          <a:p>
            <a:r>
              <a:rPr lang="en-GB" sz="1800" dirty="0"/>
              <a:t>You can switch from master to any other branch available on your repository without making any commit.</a:t>
            </a:r>
          </a:p>
          <a:p>
            <a:r>
              <a:rPr lang="en-GB" sz="1800" b="1" dirty="0"/>
              <a:t>Syntax:</a:t>
            </a:r>
            <a:endParaRPr lang="en-GB" sz="1800" dirty="0"/>
          </a:p>
          <a:p>
            <a:r>
              <a:rPr lang="en-GB" sz="1800" dirty="0"/>
              <a:t>$ git checkout </a:t>
            </a:r>
            <a:r>
              <a:rPr lang="en-GB" sz="1800" b="1" dirty="0"/>
              <a:t>&lt;branch</a:t>
            </a:r>
            <a:r>
              <a:rPr lang="en-GB" sz="1800" dirty="0"/>
              <a:t> name</a:t>
            </a:r>
            <a:r>
              <a:rPr lang="en-GB" sz="1800" b="1" dirty="0"/>
              <a:t>&gt;</a:t>
            </a:r>
            <a:r>
              <a:rPr lang="en-GB" sz="1800" dirty="0"/>
              <a:t>  </a:t>
            </a:r>
          </a:p>
          <a:p>
            <a:pPr>
              <a:buNone/>
            </a:pPr>
            <a:r>
              <a:rPr lang="en-GB" sz="1800" b="1" dirty="0">
                <a:solidFill>
                  <a:srgbClr val="0000FF"/>
                </a:solidFill>
              </a:rPr>
              <a:t>Switch to master branch</a:t>
            </a:r>
          </a:p>
          <a:p>
            <a:r>
              <a:rPr lang="en-GB" sz="1800" dirty="0"/>
              <a:t>You can switch to the master branch from any other branch with the help of below command.</a:t>
            </a:r>
          </a:p>
          <a:p>
            <a:r>
              <a:rPr lang="en-GB" sz="1800" b="1" dirty="0"/>
              <a:t>Syntax:</a:t>
            </a:r>
            <a:endParaRPr lang="en-GB" sz="1800" dirty="0"/>
          </a:p>
          <a:p>
            <a:r>
              <a:rPr lang="en-GB" sz="1800" dirty="0"/>
              <a:t>$ git branch -m master  </a:t>
            </a:r>
          </a:p>
          <a:p>
            <a:endParaRPr lang="en-GB" sz="1800" dirty="0"/>
          </a:p>
          <a:p>
            <a:pPr>
              <a:buNone/>
            </a:pPr>
            <a:r>
              <a:rPr lang="en-GB" sz="1800" b="1" dirty="0">
                <a:solidFill>
                  <a:srgbClr val="0000FF"/>
                </a:solidFill>
              </a:rPr>
              <a:t>Rename Branch</a:t>
            </a:r>
          </a:p>
          <a:p>
            <a:r>
              <a:rPr lang="en-GB" sz="1800" dirty="0"/>
              <a:t>We can rename the branch with the help of the </a:t>
            </a:r>
            <a:r>
              <a:rPr lang="en-GB" sz="1800" b="1" dirty="0"/>
              <a:t>git branch</a:t>
            </a:r>
            <a:r>
              <a:rPr lang="en-GB" sz="1800" dirty="0"/>
              <a:t> command. To rename a branch, use the below command:</a:t>
            </a:r>
          </a:p>
          <a:p>
            <a:pPr>
              <a:buNone/>
            </a:pPr>
            <a:r>
              <a:rPr lang="en-GB" sz="1800" b="1" dirty="0"/>
              <a:t>Syntax:</a:t>
            </a:r>
            <a:endParaRPr lang="en-GB" sz="1800" dirty="0"/>
          </a:p>
          <a:p>
            <a:r>
              <a:rPr lang="en-GB" sz="1800" dirty="0"/>
              <a:t>$ git branch -m </a:t>
            </a:r>
            <a:r>
              <a:rPr lang="en-GB" sz="1800" b="1" dirty="0"/>
              <a:t>&lt;old</a:t>
            </a:r>
            <a:r>
              <a:rPr lang="en-GB" sz="1800" dirty="0"/>
              <a:t> branch name</a:t>
            </a:r>
            <a:r>
              <a:rPr lang="en-GB" sz="1800" b="1" dirty="0"/>
              <a:t>&gt;&lt;new</a:t>
            </a:r>
            <a:r>
              <a:rPr lang="en-GB" sz="1800" dirty="0"/>
              <a:t> branch name</a:t>
            </a:r>
            <a:r>
              <a:rPr lang="en-GB" sz="1800" b="1" dirty="0"/>
              <a:t>&gt;</a:t>
            </a:r>
            <a:r>
              <a:rPr lang="en-GB" sz="1800" dirty="0"/>
              <a:t>  </a:t>
            </a: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t>Git Merge and Merge Conflict:</a:t>
            </a:r>
          </a:p>
          <a:p>
            <a:pPr fontAlgn="base"/>
            <a:r>
              <a:rPr lang="en-GB" sz="1800" dirty="0"/>
              <a:t>Git allows you to merge the other branch with the currently active branch. You can merge two branches with the help of </a:t>
            </a:r>
            <a:r>
              <a:rPr lang="en-GB" sz="1800" b="1" dirty="0"/>
              <a:t>git merge</a:t>
            </a:r>
            <a:r>
              <a:rPr lang="en-GB" sz="1800" dirty="0"/>
              <a:t> command. </a:t>
            </a:r>
            <a:endParaRPr lang="en-GB" sz="1800" b="1" dirty="0"/>
          </a:p>
          <a:p>
            <a:r>
              <a:rPr lang="en-GB" sz="1800" dirty="0"/>
              <a:t>In Git, the merging is a procedure to connect the forked history. </a:t>
            </a:r>
          </a:p>
          <a:p>
            <a:r>
              <a:rPr lang="en-GB" sz="1800" dirty="0"/>
              <a:t>It joins two or more development history together. </a:t>
            </a:r>
          </a:p>
          <a:p>
            <a:r>
              <a:rPr lang="en-GB" sz="1800" dirty="0"/>
              <a:t>The git merge command facilitates you to take the data created by git branch and integrate them into a single branch. </a:t>
            </a:r>
          </a:p>
          <a:p>
            <a:r>
              <a:rPr lang="en-GB" sz="1800" dirty="0"/>
              <a:t>Git merge will associate a series of commits into one unified history. Generally, git merge is used to combine two branches.</a:t>
            </a:r>
          </a:p>
          <a:p>
            <a:endParaRPr lang="en-GB" sz="1800" b="1" dirty="0"/>
          </a:p>
          <a:p>
            <a:endParaRPr lang="en-GB" sz="1800" b="1" dirty="0"/>
          </a:p>
          <a:p>
            <a:endParaRPr lang="en-GB" sz="1800" b="1" dirty="0"/>
          </a:p>
          <a:p>
            <a:endParaRPr lang="en-GB" sz="1800" b="1" dirty="0"/>
          </a:p>
          <a:p>
            <a:endParaRPr lang="en-GB" sz="1800" b="1" dirty="0"/>
          </a:p>
          <a:p>
            <a:pPr>
              <a:buNone/>
            </a:pPr>
            <a:r>
              <a:rPr lang="en-US" sz="1800" b="1" dirty="0"/>
              <a:t>Syntax:</a:t>
            </a:r>
            <a:endParaRPr lang="en-US" sz="1800" dirty="0"/>
          </a:p>
          <a:p>
            <a:r>
              <a:rPr lang="en-US" sz="1800" dirty="0"/>
              <a:t>$ </a:t>
            </a:r>
            <a:r>
              <a:rPr lang="en-US" sz="1800" dirty="0" err="1"/>
              <a:t>git</a:t>
            </a:r>
            <a:r>
              <a:rPr lang="en-US" sz="1800" dirty="0"/>
              <a:t> merge </a:t>
            </a:r>
            <a:r>
              <a:rPr lang="en-US" sz="1800" b="1" dirty="0"/>
              <a:t>&lt;branch</a:t>
            </a:r>
            <a:r>
              <a:rPr lang="en-US" sz="1800" dirty="0"/>
              <a:t> name</a:t>
            </a:r>
            <a:r>
              <a:rPr lang="en-US" sz="1800" b="1" dirty="0"/>
              <a:t>&gt;</a:t>
            </a:r>
            <a:r>
              <a:rPr lang="en-US" sz="1800" dirty="0"/>
              <a:t>  </a:t>
            </a:r>
          </a:p>
          <a:p>
            <a:pPr>
              <a:buNone/>
            </a:pPr>
            <a:r>
              <a:rPr lang="en-GB" sz="1800" b="1" dirty="0"/>
              <a:t>Ex: git merge B1   </a:t>
            </a:r>
            <a:r>
              <a:rPr lang="en-GB" sz="1800" b="1" dirty="0">
                <a:sym typeface="Wingdings" pitchFamily="2" charset="2"/>
              </a:rPr>
              <a:t> </a:t>
            </a:r>
            <a:r>
              <a:rPr lang="en-GB" sz="1800" b="1" dirty="0"/>
              <a:t> </a:t>
            </a:r>
            <a:r>
              <a:rPr lang="en-GB" sz="1800" dirty="0"/>
              <a:t>merges B1 with the master branch</a:t>
            </a:r>
          </a:p>
          <a:p>
            <a:pPr>
              <a:buNone/>
            </a:pPr>
            <a:endParaRPr lang="en-GB" sz="1800" dirty="0">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cstate="print"/>
          <a:srcRect/>
          <a:stretch>
            <a:fillRect/>
          </a:stretch>
        </p:blipFill>
        <p:spPr bwMode="auto">
          <a:xfrm>
            <a:off x="3352800" y="3429000"/>
            <a:ext cx="4724400" cy="1691909"/>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latin typeface="Times New Roman" pitchFamily="18" charset="0"/>
                <a:cs typeface="Times New Roman" pitchFamily="18" charset="0"/>
              </a:rPr>
              <a:t>Merge Scenario:</a:t>
            </a:r>
          </a:p>
          <a:p>
            <a:pPr fontAlgn="base">
              <a:buNone/>
            </a:pPr>
            <a:r>
              <a:rPr lang="en-GB" sz="1800" b="1" dirty="0">
                <a:solidFill>
                  <a:srgbClr val="0000FF"/>
                </a:solidFill>
                <a:latin typeface="Times New Roman" pitchFamily="18" charset="0"/>
                <a:cs typeface="Times New Roman" pitchFamily="18" charset="0"/>
              </a:rPr>
              <a:t>Scenario 1:  </a:t>
            </a:r>
            <a:r>
              <a:rPr lang="en-GB" sz="1800" dirty="0">
                <a:latin typeface="Times New Roman" pitchFamily="18" charset="0"/>
                <a:cs typeface="Times New Roman" pitchFamily="18" charset="0"/>
              </a:rPr>
              <a:t>To merge the specified commit to currently active branch.</a:t>
            </a:r>
          </a:p>
          <a:p>
            <a:pPr fontAlgn="base">
              <a:buNone/>
            </a:pPr>
            <a:r>
              <a:rPr lang="en-GB" sz="1800" b="1" dirty="0">
                <a:solidFill>
                  <a:srgbClr val="0000FF"/>
                </a:solidFill>
                <a:latin typeface="Times New Roman" pitchFamily="18" charset="0"/>
                <a:cs typeface="Times New Roman" pitchFamily="18" charset="0"/>
              </a:rPr>
              <a:t>Scenario 2:  </a:t>
            </a:r>
            <a:r>
              <a:rPr lang="en-GB" sz="1800" dirty="0">
                <a:latin typeface="Times New Roman" pitchFamily="18" charset="0"/>
                <a:cs typeface="Times New Roman" pitchFamily="18" charset="0"/>
              </a:rPr>
              <a:t>To merge commits into the master branch.</a:t>
            </a:r>
          </a:p>
          <a:p>
            <a:pPr>
              <a:buNone/>
            </a:pPr>
            <a:r>
              <a:rPr lang="en-GB" sz="1800" b="1" dirty="0">
                <a:solidFill>
                  <a:srgbClr val="0000FF"/>
                </a:solidFill>
                <a:latin typeface="Times New Roman" pitchFamily="18" charset="0"/>
                <a:cs typeface="Times New Roman" pitchFamily="18" charset="0"/>
              </a:rPr>
              <a:t>Scenario 3: </a:t>
            </a:r>
            <a:r>
              <a:rPr lang="en-US" sz="1800" dirty="0" err="1">
                <a:latin typeface="Times New Roman" pitchFamily="18" charset="0"/>
                <a:cs typeface="Times New Roman" pitchFamily="18" charset="0"/>
              </a:rPr>
              <a:t>Git</a:t>
            </a:r>
            <a:r>
              <a:rPr lang="en-US" sz="1800" dirty="0">
                <a:latin typeface="Times New Roman" pitchFamily="18" charset="0"/>
                <a:cs typeface="Times New Roman" pitchFamily="18" charset="0"/>
              </a:rPr>
              <a:t> merge branch.</a:t>
            </a:r>
          </a:p>
          <a:p>
            <a:pPr>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latin typeface="Times New Roman" pitchFamily="18" charset="0"/>
                <a:cs typeface="Times New Roman" pitchFamily="18" charset="0"/>
              </a:rPr>
              <a:t>Merge Scenario:</a:t>
            </a:r>
          </a:p>
          <a:p>
            <a:pPr>
              <a:buNone/>
            </a:pPr>
            <a:r>
              <a:rPr lang="en-GB" sz="1800" b="1" dirty="0">
                <a:solidFill>
                  <a:srgbClr val="0000FF"/>
                </a:solidFill>
                <a:latin typeface="Times New Roman" pitchFamily="18" charset="0"/>
                <a:cs typeface="Times New Roman" pitchFamily="18" charset="0"/>
              </a:rPr>
              <a:t>Scenario 1:  </a:t>
            </a:r>
            <a:r>
              <a:rPr lang="en-GB" sz="1800" dirty="0">
                <a:latin typeface="Times New Roman" pitchFamily="18" charset="0"/>
                <a:cs typeface="Times New Roman" pitchFamily="18" charset="0"/>
              </a:rPr>
              <a:t>To merge the specified commit to currently active branch.</a:t>
            </a:r>
          </a:p>
          <a:p>
            <a:pPr>
              <a:buNone/>
            </a:pPr>
            <a:r>
              <a:rPr lang="en-GB" sz="1800" dirty="0"/>
              <a:t>Use the below command to merge the specified commit to currently active branch.</a:t>
            </a:r>
          </a:p>
          <a:p>
            <a:pPr>
              <a:buNone/>
            </a:pPr>
            <a:r>
              <a:rPr lang="en-US" sz="1800" dirty="0"/>
              <a:t>$ </a:t>
            </a:r>
            <a:r>
              <a:rPr lang="en-US" sz="1800" dirty="0" err="1"/>
              <a:t>git</a:t>
            </a:r>
            <a:r>
              <a:rPr lang="en-US" sz="1800" dirty="0"/>
              <a:t> merge </a:t>
            </a:r>
            <a:r>
              <a:rPr lang="en-US" sz="1800" b="1" dirty="0"/>
              <a:t>&lt;commit ID&gt;</a:t>
            </a:r>
            <a:r>
              <a:rPr lang="en-US" sz="1800" dirty="0"/>
              <a:t> </a:t>
            </a:r>
            <a:endParaRPr lang="en-IN" sz="1800" dirty="0">
              <a:latin typeface="Times New Roman" pitchFamily="18" charset="0"/>
              <a:cs typeface="Times New Roman" pitchFamily="18" charset="0"/>
            </a:endParaRPr>
          </a:p>
          <a:p>
            <a:r>
              <a:rPr lang="en-GB" sz="1800" dirty="0"/>
              <a:t>The above command will merge the specified commit to the currently active branch. You can also merge the specified commit to a specified branch by passing in the branch name in &lt;commit&gt; .</a:t>
            </a:r>
          </a:p>
          <a:p>
            <a:pPr>
              <a:buNone/>
            </a:pPr>
            <a:endParaRPr lang="en-GB" sz="1800" dirty="0">
              <a:latin typeface="Times New Roman" pitchFamily="18" charset="0"/>
              <a:cs typeface="Times New Roman" pitchFamily="18" charset="0"/>
            </a:endParaRPr>
          </a:p>
        </p:txBody>
      </p:sp>
      <p:pic>
        <p:nvPicPr>
          <p:cNvPr id="2052" name="Picture 4"/>
          <p:cNvPicPr>
            <a:picLocks noChangeAspect="1" noChangeArrowheads="1"/>
          </p:cNvPicPr>
          <p:nvPr/>
        </p:nvPicPr>
        <p:blipFill>
          <a:blip r:embed="rId2" cstate="print"/>
          <a:srcRect/>
          <a:stretch>
            <a:fillRect/>
          </a:stretch>
        </p:blipFill>
        <p:spPr bwMode="auto">
          <a:xfrm>
            <a:off x="1066799" y="2819400"/>
            <a:ext cx="6790925" cy="37338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Git - features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fontScale="85000" lnSpcReduction="20000"/>
          </a:bodyPr>
          <a:lstStyle/>
          <a:p>
            <a:pPr>
              <a:buNone/>
            </a:pPr>
            <a:r>
              <a:rPr lang="en-GB" sz="2000" b="1" dirty="0">
                <a:latin typeface="Times New Roman" pitchFamily="18" charset="0"/>
                <a:cs typeface="Times New Roman" pitchFamily="18" charset="0"/>
              </a:rPr>
              <a:t>Features:</a:t>
            </a:r>
          </a:p>
          <a:p>
            <a:pPr>
              <a:buFont typeface="Wingdings" pitchFamily="2" charset="2"/>
              <a:buChar char="ü"/>
            </a:pPr>
            <a:r>
              <a:rPr lang="en-US" sz="2000" b="1" dirty="0">
                <a:solidFill>
                  <a:srgbClr val="FF0000"/>
                </a:solidFill>
                <a:latin typeface="Times New Roman" pitchFamily="18" charset="0"/>
                <a:cs typeface="Times New Roman" pitchFamily="18" charset="0"/>
              </a:rPr>
              <a:t>Branching and Merging:</a:t>
            </a:r>
          </a:p>
          <a:p>
            <a:pPr>
              <a:buNone/>
            </a:pPr>
            <a:r>
              <a:rPr lang="en-GB" sz="2000" b="1" dirty="0"/>
              <a:t>	</a:t>
            </a:r>
            <a:r>
              <a:rPr lang="en-GB" sz="2000" b="1" dirty="0">
                <a:latin typeface="Times New Roman" pitchFamily="18" charset="0"/>
                <a:cs typeface="Times New Roman" pitchFamily="18" charset="0"/>
              </a:rPr>
              <a:t>Branching and merging</a:t>
            </a:r>
            <a:r>
              <a:rPr lang="en-GB" sz="2000" dirty="0">
                <a:latin typeface="Times New Roman" pitchFamily="18" charset="0"/>
                <a:cs typeface="Times New Roman" pitchFamily="18" charset="0"/>
              </a:rPr>
              <a:t> are the </a:t>
            </a:r>
            <a:r>
              <a:rPr lang="en-GB" sz="2000" b="1" dirty="0">
                <a:latin typeface="Times New Roman" pitchFamily="18" charset="0"/>
                <a:cs typeface="Times New Roman" pitchFamily="18" charset="0"/>
              </a:rPr>
              <a:t>great feature</a:t>
            </a:r>
            <a:r>
              <a:rPr lang="en-GB" sz="2000" dirty="0">
                <a:latin typeface="Times New Roman" pitchFamily="18" charset="0"/>
                <a:cs typeface="Times New Roman" pitchFamily="18" charset="0"/>
              </a:rPr>
              <a:t>s of Git, which makes it different from the other SCM tools. Git allows the </a:t>
            </a:r>
            <a:r>
              <a:rPr lang="en-GB" sz="2000" b="1" dirty="0">
                <a:latin typeface="Times New Roman" pitchFamily="18" charset="0"/>
                <a:cs typeface="Times New Roman" pitchFamily="18" charset="0"/>
              </a:rPr>
              <a:t>creation of multiple branches</a:t>
            </a:r>
            <a:r>
              <a:rPr lang="en-GB" sz="2000" dirty="0">
                <a:latin typeface="Times New Roman" pitchFamily="18" charset="0"/>
                <a:cs typeface="Times New Roman" pitchFamily="18" charset="0"/>
              </a:rPr>
              <a:t> without affecting each other. We can perform tasks like </a:t>
            </a:r>
            <a:r>
              <a:rPr lang="en-GB" sz="2000" b="1" dirty="0">
                <a:latin typeface="Times New Roman" pitchFamily="18" charset="0"/>
                <a:cs typeface="Times New Roman" pitchFamily="18" charset="0"/>
              </a:rPr>
              <a:t>creation</a:t>
            </a:r>
            <a:r>
              <a:rPr lang="en-GB" sz="2000" dirty="0">
                <a:latin typeface="Times New Roman" pitchFamily="18" charset="0"/>
                <a:cs typeface="Times New Roman" pitchFamily="18" charset="0"/>
              </a:rPr>
              <a:t>, </a:t>
            </a:r>
            <a:r>
              <a:rPr lang="en-GB" sz="2000" b="1" dirty="0">
                <a:latin typeface="Times New Roman" pitchFamily="18" charset="0"/>
                <a:cs typeface="Times New Roman" pitchFamily="18" charset="0"/>
              </a:rPr>
              <a:t>deletion</a:t>
            </a:r>
            <a:r>
              <a:rPr lang="en-GB" sz="2000" dirty="0">
                <a:latin typeface="Times New Roman" pitchFamily="18" charset="0"/>
                <a:cs typeface="Times New Roman" pitchFamily="18" charset="0"/>
              </a:rPr>
              <a:t>, and </a:t>
            </a:r>
            <a:r>
              <a:rPr lang="en-GB" sz="2000" b="1" dirty="0">
                <a:latin typeface="Times New Roman" pitchFamily="18" charset="0"/>
                <a:cs typeface="Times New Roman" pitchFamily="18" charset="0"/>
              </a:rPr>
              <a:t>merging</a:t>
            </a:r>
            <a:r>
              <a:rPr lang="en-GB" sz="2000" dirty="0">
                <a:latin typeface="Times New Roman" pitchFamily="18" charset="0"/>
                <a:cs typeface="Times New Roman" pitchFamily="18" charset="0"/>
              </a:rPr>
              <a:t> on branches, and these tasks take a few seconds only.</a:t>
            </a:r>
          </a:p>
          <a:p>
            <a:pPr>
              <a:buNone/>
            </a:pPr>
            <a:endParaRPr lang="en-GB" sz="2000" dirty="0">
              <a:latin typeface="Times New Roman" pitchFamily="18" charset="0"/>
              <a:cs typeface="Times New Roman" pitchFamily="18" charset="0"/>
            </a:endParaRPr>
          </a:p>
          <a:p>
            <a:r>
              <a:rPr lang="en-GB" sz="2000" dirty="0"/>
              <a:t>We can </a:t>
            </a:r>
            <a:r>
              <a:rPr lang="en-GB" sz="2000" b="1" dirty="0"/>
              <a:t>create a separate branch</a:t>
            </a:r>
            <a:r>
              <a:rPr lang="en-GB" sz="2000" dirty="0"/>
              <a:t> for a new module of the project, commit and delete it whenever we want.</a:t>
            </a:r>
          </a:p>
          <a:p>
            <a:r>
              <a:rPr lang="en-GB" sz="2000" dirty="0"/>
              <a:t>We can have a </a:t>
            </a:r>
            <a:r>
              <a:rPr lang="en-GB" sz="2000" b="1" dirty="0"/>
              <a:t>production branch</a:t>
            </a:r>
            <a:r>
              <a:rPr lang="en-GB" sz="2000" dirty="0"/>
              <a:t>, which always has what goes into production and can be merged for testing in the test branch.</a:t>
            </a:r>
          </a:p>
          <a:p>
            <a:r>
              <a:rPr lang="en-GB" sz="2000" dirty="0"/>
              <a:t>We can create a </a:t>
            </a:r>
            <a:r>
              <a:rPr lang="en-GB" sz="2000" b="1" dirty="0"/>
              <a:t>demo branch</a:t>
            </a:r>
            <a:r>
              <a:rPr lang="en-GB" sz="2000" dirty="0"/>
              <a:t> for the experiment and check if it is working. We can also remove it if needed.</a:t>
            </a:r>
          </a:p>
          <a:p>
            <a:r>
              <a:rPr lang="en-GB" sz="2000" dirty="0"/>
              <a:t>The core benefit of branching is if we want to push something to a remote repository, we do not have to push all of our branches. We can select a few of our branches, or all of them together.</a:t>
            </a:r>
          </a:p>
          <a:p>
            <a:pPr>
              <a:buNone/>
            </a:pPr>
            <a:endParaRPr lang="en-US" sz="2000" dirty="0">
              <a:latin typeface="Times New Roman" pitchFamily="18" charset="0"/>
              <a:cs typeface="Times New Roman" pitchFamily="18" charset="0"/>
            </a:endParaRPr>
          </a:p>
          <a:p>
            <a:pPr>
              <a:buFont typeface="Wingdings" pitchFamily="2" charset="2"/>
              <a:buChar char="ü"/>
            </a:pPr>
            <a:r>
              <a:rPr lang="en-US" sz="2000" b="1" dirty="0">
                <a:solidFill>
                  <a:srgbClr val="FF0000"/>
                </a:solidFill>
                <a:latin typeface="Times New Roman" pitchFamily="18" charset="0"/>
                <a:cs typeface="Times New Roman" pitchFamily="18" charset="0"/>
              </a:rPr>
              <a:t>Data Assurance</a:t>
            </a:r>
            <a:r>
              <a:rPr lang="en-US" sz="2000" dirty="0"/>
              <a:t>: </a:t>
            </a:r>
            <a:r>
              <a:rPr lang="en-GB" sz="2000" dirty="0"/>
              <a:t>The Git data model ensures the cryptographic integrity of every unit of our project. It provides a unique commit ID to every commit through a SHA algorithm. We can retrieve and update the commit by commit ID. Most of the centralized version control systems do not provide such integrity by default</a:t>
            </a:r>
            <a:endParaRPr lang="en-US" sz="2000" dirty="0"/>
          </a:p>
          <a:p>
            <a:pPr>
              <a:buFont typeface="Wingdings" pitchFamily="2" charset="2"/>
              <a:buChar char="ü"/>
            </a:pPr>
            <a:r>
              <a:rPr lang="en-US" sz="2000" b="1" dirty="0">
                <a:solidFill>
                  <a:srgbClr val="FF0000"/>
                </a:solidFill>
                <a:latin typeface="Times New Roman" pitchFamily="18" charset="0"/>
                <a:cs typeface="Times New Roman" pitchFamily="18" charset="0"/>
              </a:rPr>
              <a:t>Staging Area: </a:t>
            </a:r>
            <a:r>
              <a:rPr lang="en-GB" sz="1800" dirty="0"/>
              <a:t>The </a:t>
            </a:r>
            <a:r>
              <a:rPr lang="en-GB" sz="1800" b="1" dirty="0"/>
              <a:t>Staging area</a:t>
            </a:r>
            <a:r>
              <a:rPr lang="en-GB" sz="1800" dirty="0"/>
              <a:t> is also a </a:t>
            </a:r>
            <a:r>
              <a:rPr lang="en-GB" sz="1800" b="1" dirty="0"/>
              <a:t>unique functionality</a:t>
            </a:r>
            <a:r>
              <a:rPr lang="en-GB" sz="1800" dirty="0"/>
              <a:t> of Git. It can be considered as a </a:t>
            </a:r>
            <a:r>
              <a:rPr lang="en-GB" sz="1800" b="1" dirty="0"/>
              <a:t>preview of our next commit</a:t>
            </a:r>
            <a:r>
              <a:rPr lang="en-GB" sz="1800" dirty="0"/>
              <a:t>, moreover, an </a:t>
            </a:r>
            <a:r>
              <a:rPr lang="en-GB" sz="1800" b="1" dirty="0"/>
              <a:t>intermediate area</a:t>
            </a:r>
            <a:r>
              <a:rPr lang="en-GB" sz="1800" dirty="0"/>
              <a:t> where commits can be formatted and reviewed before completion. When you make a commit, Git takes changes that are in the staging area and make them as a new commit. We are allowed to add and remove changes from the staging area. The staging area can be considered as a place where Git stores the changes.</a:t>
            </a:r>
            <a:endParaRPr lang="en-US" sz="2000" b="1" dirty="0">
              <a:solidFill>
                <a:srgbClr val="FF0000"/>
              </a:solidFill>
              <a:latin typeface="Times New Roman" pitchFamily="18" charset="0"/>
              <a:cs typeface="Times New Roman" pitchFamily="18" charset="0"/>
            </a:endParaRPr>
          </a:p>
          <a:p>
            <a:endParaRPr lang="en-GB" sz="1800" dirty="0"/>
          </a:p>
          <a:p>
            <a:pPr marL="0" indent="0" algn="just">
              <a:buNone/>
            </a:pPr>
            <a:r>
              <a:rPr lang="en-US" sz="16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381000"/>
            <a:ext cx="9144000" cy="6324600"/>
          </a:xfrm>
        </p:spPr>
        <p:txBody>
          <a:bodyPr>
            <a:normAutofit fontScale="70000" lnSpcReduction="20000"/>
          </a:bodyPr>
          <a:lstStyle/>
          <a:p>
            <a:pPr fontAlgn="base">
              <a:buNone/>
            </a:pPr>
            <a:r>
              <a:rPr lang="en-GB" sz="2300" b="1" dirty="0">
                <a:solidFill>
                  <a:srgbClr val="0000FF"/>
                </a:solidFill>
                <a:latin typeface="Times New Roman" pitchFamily="18" charset="0"/>
                <a:cs typeface="Times New Roman" pitchFamily="18" charset="0"/>
              </a:rPr>
              <a:t>Scenario 2:  </a:t>
            </a:r>
            <a:r>
              <a:rPr lang="en-GB" sz="2300" dirty="0">
                <a:latin typeface="Times New Roman" pitchFamily="18" charset="0"/>
                <a:cs typeface="Times New Roman" pitchFamily="18" charset="0"/>
              </a:rPr>
              <a:t>To merge commits into the master branch.</a:t>
            </a:r>
          </a:p>
          <a:p>
            <a:pPr fontAlgn="base"/>
            <a:r>
              <a:rPr lang="en-GB" sz="2300" dirty="0">
                <a:latin typeface="Times New Roman" pitchFamily="18" charset="0"/>
                <a:cs typeface="Times New Roman" pitchFamily="18" charset="0"/>
              </a:rPr>
              <a:t>To merge a specified commit into master, first discover its commit id. Use the log command to find the particular commit id.</a:t>
            </a:r>
          </a:p>
          <a:p>
            <a:pPr fontAlgn="base">
              <a:buNone/>
            </a:pPr>
            <a:r>
              <a:rPr lang="en-US" sz="2300" dirty="0">
                <a:latin typeface="Times New Roman" pitchFamily="18" charset="0"/>
                <a:cs typeface="Times New Roman" pitchFamily="18" charset="0"/>
              </a:rPr>
              <a:t>		$</a:t>
            </a:r>
            <a:r>
              <a:rPr lang="en-US" sz="2300" dirty="0" err="1">
                <a:latin typeface="Times New Roman" pitchFamily="18" charset="0"/>
                <a:cs typeface="Times New Roman" pitchFamily="18" charset="0"/>
              </a:rPr>
              <a:t>git</a:t>
            </a:r>
            <a:r>
              <a:rPr lang="en-US" sz="2300" dirty="0">
                <a:latin typeface="Times New Roman" pitchFamily="18" charset="0"/>
                <a:cs typeface="Times New Roman" pitchFamily="18" charset="0"/>
              </a:rPr>
              <a:t> log </a:t>
            </a:r>
            <a:r>
              <a:rPr lang="en-GB" sz="2300" dirty="0">
                <a:latin typeface="Times New Roman" pitchFamily="18" charset="0"/>
                <a:cs typeface="Times New Roman" pitchFamily="18" charset="0"/>
              </a:rPr>
              <a:t>  </a:t>
            </a: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3075" name="Picture 3"/>
          <p:cNvPicPr>
            <a:picLocks noChangeAspect="1" noChangeArrowheads="1"/>
          </p:cNvPicPr>
          <p:nvPr/>
        </p:nvPicPr>
        <p:blipFill>
          <a:blip r:embed="rId2" cstate="print"/>
          <a:srcRect/>
          <a:stretch>
            <a:fillRect/>
          </a:stretch>
        </p:blipFill>
        <p:spPr bwMode="auto">
          <a:xfrm>
            <a:off x="609600" y="1295400"/>
            <a:ext cx="5324475" cy="2305050"/>
          </a:xfrm>
          <a:prstGeom prst="rect">
            <a:avLst/>
          </a:prstGeom>
          <a:noFill/>
          <a:ln w="9525">
            <a:noFill/>
            <a:miter lim="800000"/>
            <a:headEnd/>
            <a:tailEnd/>
          </a:ln>
        </p:spPr>
      </p:pic>
      <p:sp>
        <p:nvSpPr>
          <p:cNvPr id="6" name="Rectangle 5"/>
          <p:cNvSpPr/>
          <p:nvPr/>
        </p:nvSpPr>
        <p:spPr>
          <a:xfrm>
            <a:off x="457200" y="3810000"/>
            <a:ext cx="8382000" cy="1754326"/>
          </a:xfrm>
          <a:prstGeom prst="rect">
            <a:avLst/>
          </a:prstGeom>
        </p:spPr>
        <p:txBody>
          <a:bodyPr wrap="square">
            <a:spAutoFit/>
          </a:bodyPr>
          <a:lstStyle/>
          <a:p>
            <a:pPr>
              <a:buFont typeface="Wingdings" pitchFamily="2" charset="2"/>
              <a:buChar char="Ø"/>
            </a:pPr>
            <a:r>
              <a:rPr lang="en-GB" dirty="0"/>
              <a:t> Now, Switch to branch 'master' to perform merging operation on a commit. </a:t>
            </a:r>
          </a:p>
          <a:p>
            <a:r>
              <a:rPr lang="en-US" b="1" dirty="0"/>
              <a:t>$ </a:t>
            </a:r>
            <a:r>
              <a:rPr lang="en-US" b="1" dirty="0" err="1"/>
              <a:t>git</a:t>
            </a:r>
            <a:r>
              <a:rPr lang="en-US" b="1" dirty="0"/>
              <a:t> checkout master </a:t>
            </a:r>
            <a:endParaRPr lang="en-GB" dirty="0"/>
          </a:p>
          <a:p>
            <a:endParaRPr lang="en-GB" dirty="0"/>
          </a:p>
          <a:p>
            <a:pPr>
              <a:buFont typeface="Wingdings" pitchFamily="2" charset="2"/>
              <a:buChar char="Ø"/>
            </a:pPr>
            <a:r>
              <a:rPr lang="en-GB" dirty="0"/>
              <a:t> Use the git merge command along with master branch name. The syntax for this is as follows:</a:t>
            </a:r>
          </a:p>
          <a:p>
            <a:r>
              <a:rPr lang="en-US" b="1" dirty="0"/>
              <a:t>$ </a:t>
            </a:r>
            <a:r>
              <a:rPr lang="en-US" b="1" dirty="0" err="1"/>
              <a:t>git</a:t>
            </a:r>
            <a:r>
              <a:rPr lang="en-US" b="1" dirty="0"/>
              <a:t> merge master</a:t>
            </a:r>
          </a:p>
        </p:txBody>
      </p:sp>
    </p:spTree>
    <p:extLst>
      <p:ext uri="{BB962C8B-B14F-4D97-AF65-F5344CB8AC3E}">
        <p14:creationId xmlns:p14="http://schemas.microsoft.com/office/powerpoint/2010/main" xmlns="" val="13525216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381000"/>
            <a:ext cx="9144000" cy="6324600"/>
          </a:xfrm>
        </p:spPr>
        <p:txBody>
          <a:bodyPr>
            <a:normAutofit fontScale="92500" lnSpcReduction="20000"/>
          </a:bodyPr>
          <a:lstStyle/>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
        <p:nvSpPr>
          <p:cNvPr id="6" name="Rectangle 5"/>
          <p:cNvSpPr/>
          <p:nvPr/>
        </p:nvSpPr>
        <p:spPr>
          <a:xfrm>
            <a:off x="228600" y="609600"/>
            <a:ext cx="8382000" cy="923330"/>
          </a:xfrm>
          <a:prstGeom prst="rect">
            <a:avLst/>
          </a:prstGeom>
        </p:spPr>
        <p:txBody>
          <a:bodyPr wrap="square">
            <a:spAutoFit/>
          </a:bodyPr>
          <a:lstStyle/>
          <a:p>
            <a:r>
              <a:rPr lang="en-GB" dirty="0"/>
              <a:t>Now, Switch to branch 'master' to perform merging operation on a commit. Use the git merge command along with master branch name. The syntax for this is as follows:</a:t>
            </a:r>
          </a:p>
          <a:p>
            <a:r>
              <a:rPr lang="en-US" dirty="0"/>
              <a:t>$ </a:t>
            </a:r>
            <a:r>
              <a:rPr lang="en-US" dirty="0" err="1"/>
              <a:t>git</a:t>
            </a:r>
            <a:r>
              <a:rPr lang="en-US" dirty="0"/>
              <a:t> merge master</a:t>
            </a:r>
          </a:p>
        </p:txBody>
      </p:sp>
      <p:pic>
        <p:nvPicPr>
          <p:cNvPr id="3077" name="Picture 5" descr="Git Merge and Merge Conflict"/>
          <p:cNvPicPr>
            <a:picLocks noChangeAspect="1" noChangeArrowheads="1"/>
          </p:cNvPicPr>
          <p:nvPr/>
        </p:nvPicPr>
        <p:blipFill>
          <a:blip r:embed="rId2" cstate="print"/>
          <a:srcRect/>
          <a:stretch>
            <a:fillRect/>
          </a:stretch>
        </p:blipFill>
        <p:spPr bwMode="auto">
          <a:xfrm>
            <a:off x="609600" y="2209800"/>
            <a:ext cx="5362575" cy="2257426"/>
          </a:xfrm>
          <a:prstGeom prst="rect">
            <a:avLst/>
          </a:prstGeom>
          <a:noFill/>
        </p:spPr>
      </p:pic>
    </p:spTree>
    <p:extLst>
      <p:ext uri="{BB962C8B-B14F-4D97-AF65-F5344CB8AC3E}">
        <p14:creationId xmlns:p14="http://schemas.microsoft.com/office/powerpoint/2010/main" xmlns="" val="135252169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it-IT" sz="1800" b="1" dirty="0">
                <a:solidFill>
                  <a:srgbClr val="0000FF"/>
                </a:solidFill>
              </a:rPr>
              <a:t>Scenario 3: Git merge branch.</a:t>
            </a:r>
            <a:r>
              <a:rPr lang="en-GB" sz="1800" dirty="0">
                <a:solidFill>
                  <a:srgbClr val="0000FF"/>
                </a:solidFill>
                <a:latin typeface="Times New Roman" pitchFamily="18" charset="0"/>
                <a:cs typeface="Times New Roman" pitchFamily="18" charset="0"/>
              </a:rPr>
              <a:t> </a:t>
            </a:r>
          </a:p>
          <a:p>
            <a:r>
              <a:rPr lang="en-GB" sz="1800" dirty="0"/>
              <a:t>Git allows merging the whole branch in another branch. Suppose you have made many changes on a branch and want to merge all of that at a time. Git allows you to do so. See the below example:</a:t>
            </a:r>
          </a:p>
          <a:p>
            <a:r>
              <a:rPr lang="en-GB" sz="1800" b="1" dirty="0"/>
              <a:t>Step 1:</a:t>
            </a:r>
          </a:p>
          <a:p>
            <a:r>
              <a:rPr lang="en-GB" sz="1800" dirty="0"/>
              <a:t>git add newfile1.txt</a:t>
            </a:r>
          </a:p>
          <a:p>
            <a:r>
              <a:rPr lang="en-GB" sz="1800" dirty="0"/>
              <a:t>In the given output, I have made changes in newfile1 on the test branch. Now, I have committed this change in the test branch</a:t>
            </a:r>
          </a:p>
          <a:p>
            <a:r>
              <a:rPr lang="en-GB" sz="1800" b="1" dirty="0"/>
              <a:t>Step 2:</a:t>
            </a:r>
          </a:p>
          <a:p>
            <a:r>
              <a:rPr lang="en-GB" sz="1800" dirty="0"/>
              <a:t>git commit –m “edit newfile1”</a:t>
            </a:r>
          </a:p>
          <a:p>
            <a:r>
              <a:rPr lang="en-GB" sz="1800" b="1" dirty="0"/>
              <a:t>Step 3:</a:t>
            </a:r>
            <a:r>
              <a:rPr lang="en-GB" sz="1800" dirty="0"/>
              <a:t/>
            </a:r>
            <a:br>
              <a:rPr lang="en-GB" sz="1800" dirty="0"/>
            </a:br>
            <a:r>
              <a:rPr lang="en-GB" sz="1800" dirty="0">
                <a:solidFill>
                  <a:srgbClr val="0000FF"/>
                </a:solidFill>
                <a:latin typeface="Times New Roman" pitchFamily="18" charset="0"/>
                <a:cs typeface="Times New Roman" pitchFamily="18" charset="0"/>
              </a:rPr>
              <a:t> </a:t>
            </a:r>
          </a:p>
          <a:p>
            <a:pPr>
              <a:buNone/>
            </a:pPr>
            <a:r>
              <a:rPr lang="en-GB" sz="1800" dirty="0">
                <a:latin typeface="Times New Roman" pitchFamily="18" charset="0"/>
                <a:cs typeface="Times New Roman" pitchFamily="18" charset="0"/>
              </a:rPr>
              <a:t>   </a:t>
            </a:r>
          </a:p>
        </p:txBody>
      </p:sp>
      <p:pic>
        <p:nvPicPr>
          <p:cNvPr id="8194" name="Picture 2"/>
          <p:cNvPicPr>
            <a:picLocks noChangeAspect="1" noChangeArrowheads="1"/>
          </p:cNvPicPr>
          <p:nvPr/>
        </p:nvPicPr>
        <p:blipFill>
          <a:blip r:embed="rId2" cstate="print"/>
          <a:srcRect/>
          <a:stretch>
            <a:fillRect/>
          </a:stretch>
        </p:blipFill>
        <p:spPr bwMode="auto">
          <a:xfrm>
            <a:off x="457200" y="4038600"/>
            <a:ext cx="7189470" cy="28194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merge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err="1">
                <a:solidFill>
                  <a:srgbClr val="0000FF"/>
                </a:solidFill>
              </a:rPr>
              <a:t>git</a:t>
            </a:r>
            <a:r>
              <a:rPr lang="en-US" sz="1800" b="1" dirty="0">
                <a:solidFill>
                  <a:srgbClr val="0000FF"/>
                </a:solidFill>
              </a:rPr>
              <a:t> Merge Conflict:</a:t>
            </a:r>
          </a:p>
          <a:p>
            <a:pPr fontAlgn="base">
              <a:buNone/>
            </a:pPr>
            <a:r>
              <a:rPr lang="en-IN" sz="1800" b="1" dirty="0"/>
              <a:t>Merge Conflict definition:</a:t>
            </a:r>
            <a:endParaRPr lang="en-US" sz="1800" b="1" dirty="0"/>
          </a:p>
          <a:p>
            <a:pPr fontAlgn="base"/>
            <a:r>
              <a:rPr lang="en-GB" sz="1800" dirty="0"/>
              <a:t>When two branches are trying to merge, and both are edited at the same time and in the same file, Git won't be able to identify which version is to take for changes. Such a situation is called </a:t>
            </a:r>
            <a:r>
              <a:rPr lang="en-GB" sz="1800" b="1" dirty="0"/>
              <a:t>merge conflict</a:t>
            </a:r>
            <a:r>
              <a:rPr lang="en-GB" sz="1800" dirty="0"/>
              <a:t>. </a:t>
            </a:r>
          </a:p>
          <a:p>
            <a:pPr fontAlgn="base"/>
            <a:r>
              <a:rPr lang="en-GB" sz="1800" dirty="0"/>
              <a:t>If such a situation occurs, it stops just before the merge commit so that you can resolve the conflicts manually.</a:t>
            </a:r>
            <a:r>
              <a:rPr lang="en-GB" sz="1800" dirty="0">
                <a:latin typeface="Times New Roman" pitchFamily="18" charset="0"/>
                <a:cs typeface="Times New Roman" pitchFamily="18" charset="0"/>
              </a:rPr>
              <a:t>  </a:t>
            </a: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6147" name="Picture 3"/>
          <p:cNvPicPr>
            <a:picLocks noChangeAspect="1" noChangeArrowheads="1"/>
          </p:cNvPicPr>
          <p:nvPr/>
        </p:nvPicPr>
        <p:blipFill>
          <a:blip r:embed="rId2" cstate="print"/>
          <a:srcRect/>
          <a:stretch>
            <a:fillRect/>
          </a:stretch>
        </p:blipFill>
        <p:spPr bwMode="auto">
          <a:xfrm>
            <a:off x="2057400" y="2895600"/>
            <a:ext cx="4495800" cy="3761607"/>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524000" y="1981200"/>
            <a:ext cx="6629400" cy="12192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800" b="1" dirty="0">
                <a:solidFill>
                  <a:srgbClr val="FF0000"/>
                </a:solidFill>
              </a:rPr>
              <a:t>git diff</a:t>
            </a:r>
            <a:endParaRPr lang="en-US" b="1" dirty="0">
              <a:solidFill>
                <a:srgbClr val="FF0000"/>
              </a:solidFill>
            </a:endParaRPr>
          </a:p>
        </p:txBody>
      </p:sp>
    </p:spTree>
    <p:extLst>
      <p:ext uri="{BB962C8B-B14F-4D97-AF65-F5344CB8AC3E}">
        <p14:creationId xmlns:p14="http://schemas.microsoft.com/office/powerpoint/2010/main" xmlns="" val="22929983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diff</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t>Git diff is a command-line utility. </a:t>
            </a:r>
          </a:p>
          <a:p>
            <a:pPr fontAlgn="base"/>
            <a:r>
              <a:rPr lang="en-GB" sz="1800" dirty="0"/>
              <a:t>When it is executed, it runs a diff function on Git data sources. These data sources can be </a:t>
            </a:r>
            <a:r>
              <a:rPr lang="en-GB" sz="1800" b="1" dirty="0"/>
              <a:t>files, branches, commits</a:t>
            </a:r>
            <a:r>
              <a:rPr lang="en-GB" sz="1800" dirty="0"/>
              <a:t>, and more. </a:t>
            </a:r>
          </a:p>
          <a:p>
            <a:pPr fontAlgn="base"/>
            <a:r>
              <a:rPr lang="en-GB" sz="1800" dirty="0"/>
              <a:t>It is used to show changes between commits, commit, and working tree, etc.</a:t>
            </a:r>
          </a:p>
          <a:p>
            <a:pPr fontAlgn="base"/>
            <a:r>
              <a:rPr lang="en-GB" sz="1800" dirty="0"/>
              <a:t>It compares the different versions of data sources.</a:t>
            </a:r>
          </a:p>
          <a:p>
            <a:pPr fontAlgn="base"/>
            <a:r>
              <a:rPr lang="en-GB" sz="1800" dirty="0"/>
              <a:t>However, we can also track the changes with the help of git log command with option -p. The git log command will also work as a git diff command. </a:t>
            </a:r>
          </a:p>
          <a:p>
            <a:pPr fontAlgn="base">
              <a:buNone/>
            </a:pPr>
            <a:endParaRPr lang="en-GB" sz="1800" dirty="0"/>
          </a:p>
          <a:p>
            <a:pPr fontAlgn="base">
              <a:buNone/>
            </a:pPr>
            <a:r>
              <a:rPr lang="en-GB" sz="1800" b="1" dirty="0">
                <a:solidFill>
                  <a:srgbClr val="FF0000"/>
                </a:solidFill>
              </a:rPr>
              <a:t>diff scenarios:</a:t>
            </a:r>
          </a:p>
          <a:p>
            <a:pPr fontAlgn="base">
              <a:buNone/>
            </a:pPr>
            <a:r>
              <a:rPr lang="en-GB" sz="1800" b="1" dirty="0"/>
              <a:t>Scenario 1: </a:t>
            </a:r>
            <a:r>
              <a:rPr lang="en-GB" sz="1800" dirty="0"/>
              <a:t>Track the changes that have not been staged.</a:t>
            </a:r>
          </a:p>
          <a:p>
            <a:pPr fontAlgn="base">
              <a:buNone/>
            </a:pPr>
            <a:r>
              <a:rPr lang="en-GB" sz="1800" b="1" dirty="0"/>
              <a:t>Scenario 2: </a:t>
            </a:r>
            <a:r>
              <a:rPr lang="en-GB" sz="1800" dirty="0"/>
              <a:t>Track the changes that have staged but not committed.</a:t>
            </a:r>
          </a:p>
          <a:p>
            <a:pPr fontAlgn="base">
              <a:buNone/>
            </a:pPr>
            <a:r>
              <a:rPr lang="en-GB" sz="1800" b="1" dirty="0"/>
              <a:t>Scenario 3: </a:t>
            </a:r>
            <a:r>
              <a:rPr lang="en-GB" sz="1800" dirty="0"/>
              <a:t>Track the changes after committing a file.</a:t>
            </a:r>
          </a:p>
          <a:p>
            <a:pPr fontAlgn="base">
              <a:buNone/>
            </a:pPr>
            <a:r>
              <a:rPr lang="en-GB" sz="1800" b="1" dirty="0"/>
              <a:t>Scenario 4: </a:t>
            </a:r>
            <a:r>
              <a:rPr lang="en-GB" sz="1800" dirty="0"/>
              <a:t>Track the changes between two commits.</a:t>
            </a:r>
          </a:p>
          <a:p>
            <a:pPr fontAlgn="base">
              <a:buNone/>
            </a:pPr>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diff</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solidFill>
                  <a:srgbClr val="0000FF"/>
                </a:solidFill>
              </a:rPr>
              <a:t>Scenario 1: </a:t>
            </a:r>
            <a:r>
              <a:rPr lang="en-GB" sz="1800" dirty="0">
                <a:solidFill>
                  <a:srgbClr val="0000FF"/>
                </a:solidFill>
              </a:rPr>
              <a:t>Track the changes that have not been staged.</a:t>
            </a:r>
          </a:p>
          <a:p>
            <a:r>
              <a:rPr lang="en-GB" sz="1800" dirty="0">
                <a:latin typeface="Times New Roman" pitchFamily="18" charset="0"/>
                <a:cs typeface="Times New Roman" pitchFamily="18" charset="0"/>
              </a:rPr>
              <a:t> </a:t>
            </a:r>
            <a:r>
              <a:rPr lang="en-GB" sz="1800" dirty="0"/>
              <a:t>The usual use of git diff command that we can track the changes that have not been staged.</a:t>
            </a:r>
          </a:p>
          <a:p>
            <a:r>
              <a:rPr lang="en-GB" sz="1800" dirty="0"/>
              <a:t>Suppose we have edited the newfile1.txt file. Now, we want to track what changes are not staged yet. Then we can do so from the git diff command. Consider the below output:</a:t>
            </a:r>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endParaRPr lang="en-GB" sz="1800" dirty="0"/>
          </a:p>
          <a:p>
            <a:pPr fontAlgn="base"/>
            <a:endParaRPr lang="en-GB" sz="1800" dirty="0">
              <a:latin typeface="Times New Roman" pitchFamily="18" charset="0"/>
              <a:cs typeface="Times New Roman" pitchFamily="18" charset="0"/>
            </a:endParaRPr>
          </a:p>
          <a:p>
            <a:r>
              <a:rPr lang="en-GB" sz="1800" dirty="0">
                <a:latin typeface="Times New Roman" pitchFamily="18" charset="0"/>
                <a:cs typeface="Times New Roman" pitchFamily="18" charset="0"/>
              </a:rPr>
              <a:t>   </a:t>
            </a:r>
          </a:p>
        </p:txBody>
      </p:sp>
      <p:pic>
        <p:nvPicPr>
          <p:cNvPr id="1027" name="Picture 3"/>
          <p:cNvPicPr>
            <a:picLocks noChangeAspect="1" noChangeArrowheads="1"/>
          </p:cNvPicPr>
          <p:nvPr/>
        </p:nvPicPr>
        <p:blipFill>
          <a:blip r:embed="rId2" cstate="print"/>
          <a:srcRect/>
          <a:stretch>
            <a:fillRect/>
          </a:stretch>
        </p:blipFill>
        <p:spPr bwMode="auto">
          <a:xfrm>
            <a:off x="457200" y="1981200"/>
            <a:ext cx="6400800" cy="2111022"/>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304800"/>
            <a:ext cx="9144000" cy="6553200"/>
          </a:xfrm>
        </p:spPr>
        <p:txBody>
          <a:bodyPr>
            <a:normAutofit/>
          </a:bodyPr>
          <a:lstStyle/>
          <a:p>
            <a:pPr>
              <a:buNone/>
            </a:pPr>
            <a:r>
              <a:rPr lang="en-GB" sz="1800" dirty="0">
                <a:latin typeface="Times New Roman" pitchFamily="18" charset="0"/>
                <a:cs typeface="Times New Roman" pitchFamily="18" charset="0"/>
              </a:rPr>
              <a:t> </a:t>
            </a:r>
            <a:r>
              <a:rPr lang="en-GB" sz="1800" b="1" dirty="0">
                <a:solidFill>
                  <a:srgbClr val="0000FF"/>
                </a:solidFill>
              </a:rPr>
              <a:t>Scenario 2: </a:t>
            </a:r>
            <a:r>
              <a:rPr lang="en-GB" sz="1800" dirty="0">
                <a:solidFill>
                  <a:srgbClr val="0000FF"/>
                </a:solidFill>
              </a:rPr>
              <a:t>Track the changes that have staged but not committed.</a:t>
            </a:r>
          </a:p>
          <a:p>
            <a:r>
              <a:rPr lang="en-GB" sz="1800" dirty="0"/>
              <a:t>The git diff command allows us to track the changes that are staged but not committed. We can track the changes in the staging area. To check the already staged changes, use the --staged option along with git diff command.</a:t>
            </a:r>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r>
              <a:rPr lang="en-GB" sz="1800" dirty="0"/>
              <a:t>Now, the file is added to the staging area, but it is not committed yet. </a:t>
            </a:r>
          </a:p>
          <a:p>
            <a:pPr fontAlgn="base"/>
            <a:r>
              <a:rPr lang="en-GB" sz="1800" dirty="0"/>
              <a:t>So, we can track the changes in the staging area also. To check the staged changes, run the git diff command along with </a:t>
            </a:r>
            <a:r>
              <a:rPr lang="en-GB" sz="1800" b="1" dirty="0"/>
              <a:t>--staged</a:t>
            </a:r>
            <a:r>
              <a:rPr lang="en-GB" sz="1800" dirty="0"/>
              <a:t> option. It will be used as:</a:t>
            </a:r>
            <a:r>
              <a:rPr lang="en-GB" sz="1800" dirty="0">
                <a:latin typeface="Times New Roman" pitchFamily="18" charset="0"/>
                <a:cs typeface="Times New Roman" pitchFamily="18" charset="0"/>
              </a:rPr>
              <a:t>  </a:t>
            </a:r>
          </a:p>
          <a:p>
            <a:pPr fontAlgn="base"/>
            <a:r>
              <a:rPr lang="en-GB" sz="1800" dirty="0">
                <a:latin typeface="Times New Roman" pitchFamily="18" charset="0"/>
                <a:cs typeface="Times New Roman" pitchFamily="18" charset="0"/>
              </a:rPr>
              <a:t> </a:t>
            </a:r>
          </a:p>
          <a:p>
            <a:pPr>
              <a:buNone/>
            </a:pPr>
            <a:r>
              <a:rPr lang="en-GB" sz="1800" dirty="0">
                <a:latin typeface="Times New Roman" pitchFamily="18" charset="0"/>
                <a:cs typeface="Times New Roman" pitchFamily="18" charset="0"/>
              </a:rPr>
              <a:t>    </a:t>
            </a:r>
          </a:p>
        </p:txBody>
      </p:sp>
      <p:pic>
        <p:nvPicPr>
          <p:cNvPr id="2050" name="Picture 2"/>
          <p:cNvPicPr>
            <a:picLocks noChangeAspect="1" noChangeArrowheads="1"/>
          </p:cNvPicPr>
          <p:nvPr/>
        </p:nvPicPr>
        <p:blipFill>
          <a:blip r:embed="rId2" cstate="print"/>
          <a:srcRect/>
          <a:stretch>
            <a:fillRect/>
          </a:stretch>
        </p:blipFill>
        <p:spPr bwMode="auto">
          <a:xfrm>
            <a:off x="609600" y="1676400"/>
            <a:ext cx="5867400" cy="2131718"/>
          </a:xfrm>
          <a:prstGeom prst="rect">
            <a:avLst/>
          </a:prstGeom>
          <a:noFill/>
          <a:ln w="9525">
            <a:noFill/>
            <a:miter lim="800000"/>
            <a:headEnd/>
            <a:tailEnd/>
          </a:ln>
        </p:spPr>
      </p:pic>
      <p:pic>
        <p:nvPicPr>
          <p:cNvPr id="2052" name="Picture 4"/>
          <p:cNvPicPr>
            <a:picLocks noChangeAspect="1" noChangeArrowheads="1"/>
          </p:cNvPicPr>
          <p:nvPr/>
        </p:nvPicPr>
        <p:blipFill>
          <a:blip r:embed="rId3" cstate="print"/>
          <a:srcRect/>
          <a:stretch>
            <a:fillRect/>
          </a:stretch>
        </p:blipFill>
        <p:spPr bwMode="auto">
          <a:xfrm>
            <a:off x="457200" y="4800600"/>
            <a:ext cx="5372100" cy="1819275"/>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solidFill>
                  <a:srgbClr val="0000FF"/>
                </a:solidFill>
              </a:rPr>
              <a:t>Scenario 3: </a:t>
            </a:r>
            <a:r>
              <a:rPr lang="en-GB" sz="1800" dirty="0">
                <a:solidFill>
                  <a:srgbClr val="0000FF"/>
                </a:solidFill>
              </a:rPr>
              <a:t>Track the changes after committing a file.</a:t>
            </a:r>
          </a:p>
          <a:p>
            <a:pPr fontAlgn="base"/>
            <a:r>
              <a:rPr lang="en-GB" sz="1800" dirty="0">
                <a:latin typeface="Times New Roman" pitchFamily="18" charset="0"/>
                <a:cs typeface="Times New Roman" pitchFamily="18" charset="0"/>
              </a:rPr>
              <a:t>  </a:t>
            </a:r>
            <a:r>
              <a:rPr lang="en-GB" sz="1800" dirty="0"/>
              <a:t>Suppose we have committed a file for the repository and made some additional changes after the commit. So we can track the file on this stage also.</a:t>
            </a: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r>
              <a:rPr lang="en-GB" sz="1800" dirty="0"/>
              <a:t>Now, we have changed the newfile.txt file again as "Changes are made after committing the file." To track the changes of this file, run the git diff command with </a:t>
            </a:r>
            <a:r>
              <a:rPr lang="en-GB" sz="1800" b="1" dirty="0"/>
              <a:t>HEAD</a:t>
            </a:r>
            <a:r>
              <a:rPr lang="en-GB" sz="1800" dirty="0"/>
              <a:t> argument. It will run as follows:</a:t>
            </a:r>
          </a:p>
          <a:p>
            <a:r>
              <a:rPr lang="en-GB" sz="1800" dirty="0"/>
              <a:t/>
            </a:r>
            <a:br>
              <a:rPr lang="en-GB" sz="1800" dirty="0"/>
            </a:b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3075" name="Picture 3"/>
          <p:cNvPicPr>
            <a:picLocks noChangeAspect="1" noChangeArrowheads="1"/>
          </p:cNvPicPr>
          <p:nvPr/>
        </p:nvPicPr>
        <p:blipFill>
          <a:blip r:embed="rId2" cstate="print"/>
          <a:srcRect/>
          <a:stretch>
            <a:fillRect/>
          </a:stretch>
        </p:blipFill>
        <p:spPr bwMode="auto">
          <a:xfrm>
            <a:off x="762000" y="1524000"/>
            <a:ext cx="7620000" cy="1061357"/>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457200" y="3810000"/>
            <a:ext cx="7162800" cy="23876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solidFill>
                  <a:srgbClr val="0000FF"/>
                </a:solidFill>
              </a:rPr>
              <a:t>Scenario 4: </a:t>
            </a:r>
            <a:r>
              <a:rPr lang="en-GB" sz="1800" dirty="0">
                <a:solidFill>
                  <a:srgbClr val="0000FF"/>
                </a:solidFill>
              </a:rPr>
              <a:t>Track the changes between two commits.</a:t>
            </a:r>
          </a:p>
          <a:p>
            <a:pPr fontAlgn="base"/>
            <a:r>
              <a:rPr lang="en-GB" sz="1800" dirty="0">
                <a:solidFill>
                  <a:srgbClr val="0000FF"/>
                </a:solidFill>
                <a:latin typeface="Times New Roman" pitchFamily="18" charset="0"/>
                <a:cs typeface="Times New Roman" pitchFamily="18" charset="0"/>
              </a:rPr>
              <a:t> </a:t>
            </a:r>
            <a:r>
              <a:rPr lang="en-GB" sz="1800" dirty="0"/>
              <a:t>We can track the changes between two different commits. Git allows us to track changes between two commits, whether it is the latest commit or the old commit. But the required thing for this is that we must have a list of commits so that we can compare. The usual command to list the commits in the git log command. To display the recent commits, we can run the command as:  </a:t>
            </a:r>
            <a:r>
              <a:rPr lang="en-US" sz="1800" dirty="0"/>
              <a:t>$ </a:t>
            </a:r>
            <a:r>
              <a:rPr lang="en-US" sz="1800" dirty="0" err="1"/>
              <a:t>git</a:t>
            </a:r>
            <a:r>
              <a:rPr lang="en-US" sz="1800" dirty="0"/>
              <a:t> log  </a:t>
            </a:r>
          </a:p>
          <a:p>
            <a:pPr>
              <a:buNone/>
            </a:pPr>
            <a:r>
              <a:rPr lang="en-GB" sz="1800" dirty="0"/>
              <a:t>$ git log -p --follow -- filename  		</a:t>
            </a:r>
            <a:r>
              <a:rPr lang="en-GB" sz="1800" dirty="0">
                <a:sym typeface="Wingdings" pitchFamily="2" charset="2"/>
              </a:rPr>
              <a:t></a:t>
            </a:r>
            <a:r>
              <a:rPr lang="en-GB" sz="1800" dirty="0"/>
              <a:t>display all the commits of a specified file. </a:t>
            </a:r>
            <a:endParaRPr lang="en-GB" sz="1800" dirty="0">
              <a:latin typeface="Times New Roman" pitchFamily="18" charset="0"/>
              <a:cs typeface="Times New Roman" pitchFamily="18" charset="0"/>
            </a:endParaRPr>
          </a:p>
        </p:txBody>
      </p:sp>
      <p:pic>
        <p:nvPicPr>
          <p:cNvPr id="4099" name="Picture 3"/>
          <p:cNvPicPr>
            <a:picLocks noChangeAspect="1" noChangeArrowheads="1"/>
          </p:cNvPicPr>
          <p:nvPr/>
        </p:nvPicPr>
        <p:blipFill>
          <a:blip r:embed="rId2" cstate="print"/>
          <a:srcRect/>
          <a:stretch>
            <a:fillRect/>
          </a:stretch>
        </p:blipFill>
        <p:spPr bwMode="auto">
          <a:xfrm>
            <a:off x="304800" y="2769394"/>
            <a:ext cx="7772400" cy="4088606"/>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Git - features</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GB" sz="2000" b="1" dirty="0">
                <a:latin typeface="Times New Roman" pitchFamily="18" charset="0"/>
                <a:cs typeface="Times New Roman" pitchFamily="18" charset="0"/>
              </a:rPr>
              <a:t>Features:</a:t>
            </a:r>
          </a:p>
          <a:p>
            <a:pPr>
              <a:buFont typeface="Wingdings" pitchFamily="2" charset="2"/>
              <a:buChar char="ü"/>
            </a:pPr>
            <a:r>
              <a:rPr lang="en-IN" sz="2000" b="1" dirty="0">
                <a:solidFill>
                  <a:srgbClr val="FF0000"/>
                </a:solidFill>
                <a:latin typeface="Times New Roman" pitchFamily="18" charset="0"/>
                <a:cs typeface="Times New Roman" pitchFamily="18" charset="0"/>
              </a:rPr>
              <a:t> </a:t>
            </a:r>
            <a:r>
              <a:rPr lang="en-US" sz="2000" b="1" dirty="0">
                <a:solidFill>
                  <a:srgbClr val="FF0000"/>
                </a:solidFill>
                <a:latin typeface="Times New Roman" pitchFamily="18" charset="0"/>
                <a:cs typeface="Times New Roman" pitchFamily="18" charset="0"/>
              </a:rPr>
              <a:t>Maintain the clean history: </a:t>
            </a:r>
            <a:r>
              <a:rPr lang="en-GB" sz="2000" dirty="0">
                <a:latin typeface="Times New Roman" pitchFamily="18" charset="0"/>
                <a:cs typeface="Times New Roman" pitchFamily="18" charset="0"/>
              </a:rPr>
              <a:t>Git facilitates with Git Rebase; It is one of the most helpful features of Git. It fetches the latest commits from the master branch and puts our code on top of that. Thus, it maintains a clean history of the project.</a:t>
            </a:r>
            <a:endParaRPr lang="en-GB" sz="2000" b="1" dirty="0">
              <a:solidFill>
                <a:srgbClr val="FF0000"/>
              </a:solidFill>
              <a:latin typeface="Times New Roman" pitchFamily="18" charset="0"/>
              <a:cs typeface="Times New Roman" pitchFamily="18" charset="0"/>
            </a:endParaRPr>
          </a:p>
          <a:p>
            <a:pPr>
              <a:buNone/>
            </a:pPr>
            <a:r>
              <a:rPr lang="en-GB" sz="2000" dirty="0">
                <a:latin typeface="Times New Roman" pitchFamily="18" charset="0"/>
                <a:cs typeface="Times New Roman" pitchFamily="18" charset="0"/>
              </a:rPr>
              <a:t>   </a:t>
            </a:r>
          </a:p>
          <a:p>
            <a:pPr>
              <a:buNone/>
            </a:pPr>
            <a:r>
              <a:rPr lang="en-US" sz="2400" b="1" dirty="0">
                <a:solidFill>
                  <a:srgbClr val="FF0000"/>
                </a:solidFill>
                <a:latin typeface="Times New Roman" pitchFamily="18" charset="0"/>
                <a:cs typeface="Times New Roman" pitchFamily="18" charset="0"/>
              </a:rPr>
              <a:t>Benefits of </a:t>
            </a:r>
            <a:r>
              <a:rPr lang="en-US" sz="2400" b="1" dirty="0" err="1">
                <a:solidFill>
                  <a:srgbClr val="FF0000"/>
                </a:solidFill>
                <a:latin typeface="Times New Roman" pitchFamily="18" charset="0"/>
                <a:cs typeface="Times New Roman" pitchFamily="18" charset="0"/>
              </a:rPr>
              <a:t>Git</a:t>
            </a:r>
            <a:r>
              <a:rPr lang="en-US" sz="2400" b="1" dirty="0">
                <a:solidFill>
                  <a:srgbClr val="FF0000"/>
                </a:solidFill>
                <a:latin typeface="Times New Roman" pitchFamily="18" charset="0"/>
                <a:cs typeface="Times New Roman" pitchFamily="18" charset="0"/>
              </a:rPr>
              <a:t>:</a:t>
            </a:r>
          </a:p>
          <a:p>
            <a:r>
              <a:rPr lang="en-GB" sz="2000" dirty="0">
                <a:latin typeface="Times New Roman" pitchFamily="18" charset="0"/>
                <a:cs typeface="Times New Roman" pitchFamily="18" charset="0"/>
              </a:rPr>
              <a:t>A version control application allows us to </a:t>
            </a:r>
            <a:r>
              <a:rPr lang="en-GB" sz="2000" b="1" dirty="0">
                <a:latin typeface="Times New Roman" pitchFamily="18" charset="0"/>
                <a:cs typeface="Times New Roman" pitchFamily="18" charset="0"/>
              </a:rPr>
              <a:t>keep track</a:t>
            </a:r>
            <a:r>
              <a:rPr lang="en-GB" sz="2000" dirty="0">
                <a:latin typeface="Times New Roman" pitchFamily="18" charset="0"/>
                <a:cs typeface="Times New Roman" pitchFamily="18" charset="0"/>
              </a:rPr>
              <a:t> of all the changes that we make in the files of our project. Every time we make changes in files of an existing project, we can push those changes to a repository. Other developers are allowed to pull your changes from the repository and continue to work with the updates that you added to the project files.</a:t>
            </a:r>
            <a:endParaRPr lang="en-US" sz="2000" b="1" dirty="0">
              <a:latin typeface="Times New Roman" pitchFamily="18" charset="0"/>
              <a:cs typeface="Times New Roman" pitchFamily="18" charset="0"/>
            </a:endParaRPr>
          </a:p>
          <a:p>
            <a:pPr>
              <a:buNone/>
            </a:pPr>
            <a:endParaRPr lang="en-US" sz="2000" b="1" dirty="0">
              <a:solidFill>
                <a:srgbClr val="FF0000"/>
              </a:solidFill>
              <a:latin typeface="Times New Roman" pitchFamily="18" charset="0"/>
              <a:cs typeface="Times New Roman" pitchFamily="18" charset="0"/>
            </a:endParaRPr>
          </a:p>
          <a:p>
            <a:endParaRPr lang="en-GB" sz="2000"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a:t>
            </a:r>
            <a:endParaRPr lang="en-US" dirty="0"/>
          </a:p>
        </p:txBody>
      </p:sp>
      <p:sp>
        <p:nvSpPr>
          <p:cNvPr id="3" name="Content Placeholder 2"/>
          <p:cNvSpPr>
            <a:spLocks noGrp="1"/>
          </p:cNvSpPr>
          <p:nvPr>
            <p:ph idx="1"/>
          </p:nvPr>
        </p:nvSpPr>
        <p:spPr>
          <a:xfrm>
            <a:off x="457200" y="1524000"/>
            <a:ext cx="8229600" cy="4602163"/>
          </a:xfrm>
        </p:spPr>
        <p:txBody>
          <a:bodyPr/>
          <a:lstStyle/>
          <a:p>
            <a:pPr>
              <a:buNone/>
            </a:pPr>
            <a:r>
              <a:rPr lang="en-IN" dirty="0"/>
              <a:t>     </a:t>
            </a:r>
            <a:endParaRPr lang="en-US" dirty="0"/>
          </a:p>
        </p:txBody>
      </p:sp>
      <p:sp>
        <p:nvSpPr>
          <p:cNvPr id="6" name="Striped Right Arrow 5"/>
          <p:cNvSpPr/>
          <p:nvPr/>
        </p:nvSpPr>
        <p:spPr>
          <a:xfrm rot="5400000">
            <a:off x="7353300" y="5067300"/>
            <a:ext cx="1828800" cy="1295400"/>
          </a:xfrm>
          <a:prstGeom prst="stripedRightArrow">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62000" y="1066800"/>
            <a:ext cx="6629400" cy="2286000"/>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rgbClr val="FF0000"/>
                </a:solidFill>
              </a:rPr>
              <a:t> git Remote</a:t>
            </a:r>
          </a:p>
          <a:p>
            <a:pPr algn="ctr"/>
            <a:r>
              <a:rPr lang="en-IN" b="1" dirty="0">
                <a:solidFill>
                  <a:srgbClr val="FF0000"/>
                </a:solidFill>
              </a:rPr>
              <a:t> git checkout</a:t>
            </a:r>
          </a:p>
          <a:p>
            <a:pPr algn="ctr"/>
            <a:r>
              <a:rPr lang="en-IN" b="1" dirty="0">
                <a:solidFill>
                  <a:srgbClr val="FF0000"/>
                </a:solidFill>
              </a:rPr>
              <a:t>git reset</a:t>
            </a:r>
          </a:p>
          <a:p>
            <a:pPr algn="ctr"/>
            <a:r>
              <a:rPr lang="en-IN" b="1" dirty="0">
                <a:solidFill>
                  <a:srgbClr val="FF0000"/>
                </a:solidFill>
              </a:rPr>
              <a:t>git </a:t>
            </a:r>
            <a:r>
              <a:rPr lang="en-IN" b="1" dirty="0" err="1">
                <a:solidFill>
                  <a:srgbClr val="FF0000"/>
                </a:solidFill>
              </a:rPr>
              <a:t>rm</a:t>
            </a:r>
            <a:endParaRPr lang="en-IN" b="1" dirty="0">
              <a:solidFill>
                <a:srgbClr val="FF0000"/>
              </a:solidFill>
            </a:endParaRPr>
          </a:p>
          <a:p>
            <a:pPr algn="ctr"/>
            <a:r>
              <a:rPr lang="en-IN" b="1" dirty="0">
                <a:solidFill>
                  <a:srgbClr val="FF0000"/>
                </a:solidFill>
              </a:rPr>
              <a:t>git log</a:t>
            </a:r>
          </a:p>
          <a:p>
            <a:pPr algn="ctr"/>
            <a:r>
              <a:rPr lang="en-IN" b="1" dirty="0">
                <a:solidFill>
                  <a:srgbClr val="FF0000"/>
                </a:solidFill>
              </a:rPr>
              <a:t>git show</a:t>
            </a:r>
          </a:p>
          <a:p>
            <a:pPr algn="ctr"/>
            <a:r>
              <a:rPr lang="en-IN" b="1" dirty="0">
                <a:solidFill>
                  <a:srgbClr val="FF0000"/>
                </a:solidFill>
              </a:rPr>
              <a:t>git tag</a:t>
            </a:r>
          </a:p>
        </p:txBody>
      </p:sp>
    </p:spTree>
    <p:extLst>
      <p:ext uri="{BB962C8B-B14F-4D97-AF65-F5344CB8AC3E}">
        <p14:creationId xmlns:p14="http://schemas.microsoft.com/office/powerpoint/2010/main" xmlns="" val="229299835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 – git remote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t>In Git, the term remote is concerned with the remote repository. </a:t>
            </a:r>
          </a:p>
          <a:p>
            <a:pPr fontAlgn="base"/>
            <a:r>
              <a:rPr lang="en-GB" sz="1800" dirty="0"/>
              <a:t>It is a shared repository that all team members use to exchange their changes. A remote repository is stored on a code hosting service like an internal server, </a:t>
            </a:r>
            <a:r>
              <a:rPr lang="en-GB" sz="1800" dirty="0" err="1"/>
              <a:t>GitHub</a:t>
            </a:r>
            <a:r>
              <a:rPr lang="en-GB" sz="1800" dirty="0"/>
              <a:t>, Subversion, and more. </a:t>
            </a:r>
          </a:p>
          <a:p>
            <a:pPr fontAlgn="base"/>
            <a:r>
              <a:rPr lang="en-GB" sz="1800" dirty="0"/>
              <a:t>The developers can perform many operations with the remote server. These operations can be a clone, fetch, push, pull, and more.</a:t>
            </a:r>
          </a:p>
          <a:p>
            <a:pPr fontAlgn="base"/>
            <a:r>
              <a:rPr lang="en-GB" sz="1800" dirty="0"/>
              <a:t>To check the configuration of the remote server, run the </a:t>
            </a:r>
            <a:r>
              <a:rPr lang="en-GB" sz="1800" b="1" dirty="0"/>
              <a:t>git remote</a:t>
            </a:r>
            <a:r>
              <a:rPr lang="en-GB" sz="1800" dirty="0"/>
              <a:t> command. </a:t>
            </a:r>
          </a:p>
          <a:p>
            <a:pPr fontAlgn="base"/>
            <a:r>
              <a:rPr lang="en-GB" sz="1800" dirty="0"/>
              <a:t>The git remote command allows accessing the connection between remote and local. </a:t>
            </a:r>
          </a:p>
          <a:p>
            <a:pPr fontAlgn="base"/>
            <a:r>
              <a:rPr lang="en-GB" sz="1800" dirty="0"/>
              <a:t>If you want to see the original existence of your cloned repository, use the git remote command. </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1027" name="Picture 3"/>
          <p:cNvPicPr>
            <a:picLocks noChangeAspect="1" noChangeArrowheads="1"/>
          </p:cNvPicPr>
          <p:nvPr/>
        </p:nvPicPr>
        <p:blipFill>
          <a:blip r:embed="rId2" cstate="print"/>
          <a:srcRect/>
          <a:stretch>
            <a:fillRect/>
          </a:stretch>
        </p:blipFill>
        <p:spPr bwMode="auto">
          <a:xfrm>
            <a:off x="2362200" y="3583204"/>
            <a:ext cx="4069416" cy="3274796"/>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IN" sz="1800" b="1" dirty="0"/>
              <a:t>Syntax:</a:t>
            </a:r>
            <a:endParaRPr lang="en-US" sz="1800" b="1" dirty="0"/>
          </a:p>
          <a:p>
            <a:pPr fontAlgn="base">
              <a:buNone/>
            </a:pPr>
            <a:r>
              <a:rPr lang="en-US" sz="1800" dirty="0"/>
              <a:t>	$ </a:t>
            </a:r>
            <a:r>
              <a:rPr lang="en-US" sz="1800" dirty="0" err="1"/>
              <a:t>git</a:t>
            </a:r>
            <a:r>
              <a:rPr lang="en-US" sz="1800" dirty="0"/>
              <a:t> remote  </a:t>
            </a:r>
          </a:p>
          <a:p>
            <a:pPr fontAlgn="base">
              <a:buNone/>
            </a:pPr>
            <a:r>
              <a:rPr lang="en-US" sz="1800" dirty="0"/>
              <a:t>$ </a:t>
            </a:r>
            <a:r>
              <a:rPr lang="en-US" sz="1800" dirty="0" err="1"/>
              <a:t>git</a:t>
            </a:r>
            <a:r>
              <a:rPr lang="en-US" sz="1800" dirty="0"/>
              <a:t> remote -v  </a:t>
            </a:r>
          </a:p>
          <a:p>
            <a:pPr fontAlgn="base"/>
            <a:r>
              <a:rPr lang="en-GB" sz="1800" dirty="0"/>
              <a:t>Git remote supports a specific option -v to show the URLs that Git has stored as a short name. These short names are used during the reading and write operation.  </a:t>
            </a:r>
            <a:r>
              <a:rPr lang="en-GB" sz="1800" dirty="0">
                <a:latin typeface="Times New Roman" pitchFamily="18" charset="0"/>
                <a:cs typeface="Times New Roman" pitchFamily="18" charset="0"/>
              </a:rPr>
              <a:t>   </a:t>
            </a:r>
          </a:p>
          <a:p>
            <a:pPr fontAlgn="base"/>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checkout</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GB" sz="1800" b="1" dirty="0">
                <a:latin typeface="Times New Roman" pitchFamily="18" charset="0"/>
                <a:cs typeface="Times New Roman" pitchFamily="18" charset="0"/>
              </a:rPr>
              <a:t>Git checkout:</a:t>
            </a:r>
          </a:p>
          <a:p>
            <a:pPr fontAlgn="base"/>
            <a:r>
              <a:rPr lang="en-GB" sz="1800" dirty="0"/>
              <a:t>In Git, the term checkout is used for the act of switching between different versions of a target entity. The </a:t>
            </a:r>
            <a:r>
              <a:rPr lang="en-GB" sz="1800" b="1" dirty="0"/>
              <a:t>git checkout</a:t>
            </a:r>
            <a:r>
              <a:rPr lang="en-GB" sz="1800" dirty="0"/>
              <a:t> command is used to switch between branches in a repository</a:t>
            </a:r>
            <a:endParaRPr lang="en-GB" sz="1800" b="1" dirty="0">
              <a:latin typeface="Times New Roman" pitchFamily="18" charset="0"/>
              <a:cs typeface="Times New Roman" pitchFamily="18" charset="0"/>
            </a:endParaRPr>
          </a:p>
          <a:p>
            <a:pPr fontAlgn="base">
              <a:buNone/>
            </a:pPr>
            <a:endParaRPr lang="en-GB"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cstate="print"/>
          <a:srcRect/>
          <a:stretch>
            <a:fillRect/>
          </a:stretch>
        </p:blipFill>
        <p:spPr bwMode="auto">
          <a:xfrm>
            <a:off x="1600200" y="1752600"/>
            <a:ext cx="4810125" cy="2590800"/>
          </a:xfrm>
          <a:prstGeom prst="rect">
            <a:avLst/>
          </a:prstGeom>
          <a:noFill/>
          <a:ln w="9525">
            <a:noFill/>
            <a:miter lim="800000"/>
            <a:headEnd/>
            <a:tailEnd/>
          </a:ln>
        </p:spPr>
      </p:pic>
      <p:sp>
        <p:nvSpPr>
          <p:cNvPr id="5" name="Rectangle 4"/>
          <p:cNvSpPr/>
          <p:nvPr/>
        </p:nvSpPr>
        <p:spPr>
          <a:xfrm>
            <a:off x="0" y="4343400"/>
            <a:ext cx="9144000" cy="2585323"/>
          </a:xfrm>
          <a:prstGeom prst="rect">
            <a:avLst/>
          </a:prstGeom>
        </p:spPr>
        <p:txBody>
          <a:bodyPr wrap="square">
            <a:spAutoFit/>
          </a:bodyPr>
          <a:lstStyle/>
          <a:p>
            <a:pPr>
              <a:buFont typeface="Arial" pitchFamily="34" charset="0"/>
              <a:buChar char="•"/>
            </a:pPr>
            <a:r>
              <a:rPr lang="en-GB" dirty="0"/>
              <a:t> The git checkout command operates upon three different entities which are </a:t>
            </a:r>
            <a:r>
              <a:rPr lang="en-GB" b="1" dirty="0"/>
              <a:t>files, commits, and branches</a:t>
            </a:r>
            <a:r>
              <a:rPr lang="en-GB" dirty="0"/>
              <a:t>. Sometimes this command can be dangerous because there is no undo option available on this command.</a:t>
            </a:r>
          </a:p>
          <a:p>
            <a:endParaRPr lang="en-GB" dirty="0"/>
          </a:p>
          <a:p>
            <a:pPr>
              <a:buFont typeface="Arial" pitchFamily="34" charset="0"/>
              <a:buChar char="•"/>
            </a:pPr>
            <a:r>
              <a:rPr lang="en-GB" dirty="0"/>
              <a:t> It checks the branches and updates the files in the working directory to match the version already available in that branch, and it forwards the updates to Git to save all new commit in that branch.</a:t>
            </a:r>
          </a:p>
          <a:p>
            <a:pPr>
              <a:buFont typeface="Arial" pitchFamily="34" charset="0"/>
              <a:buChar char="•"/>
            </a:pPr>
            <a:r>
              <a:rPr lang="en-GB" dirty="0"/>
              <a:t>We can perform many operations by git checkout command like the switch to a specific branch, create a new branch, checkout a remote branch, and more.</a:t>
            </a:r>
            <a:endParaRPr lang="en-US" dirty="0"/>
          </a:p>
        </p:txBody>
      </p:sp>
    </p:spTree>
    <p:extLst>
      <p:ext uri="{BB962C8B-B14F-4D97-AF65-F5344CB8AC3E}">
        <p14:creationId xmlns:p14="http://schemas.microsoft.com/office/powerpoint/2010/main" xmlns="" val="135252169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checkout</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t>The git checkout command operates upon three different entities which are files, commits, and branches.</a:t>
            </a:r>
            <a:r>
              <a:rPr lang="en-GB" sz="1800" dirty="0">
                <a:latin typeface="Times New Roman" pitchFamily="18" charset="0"/>
                <a:cs typeface="Times New Roman" pitchFamily="18" charset="0"/>
              </a:rPr>
              <a:t>  </a:t>
            </a:r>
          </a:p>
          <a:p>
            <a:pPr fontAlgn="base">
              <a:buNone/>
            </a:pPr>
            <a:r>
              <a:rPr lang="en-GB" sz="1800" b="1" dirty="0">
                <a:latin typeface="Times New Roman" pitchFamily="18" charset="0"/>
                <a:cs typeface="Times New Roman" pitchFamily="18" charset="0"/>
              </a:rPr>
              <a:t>Checkout types:</a:t>
            </a:r>
          </a:p>
          <a:p>
            <a:pPr fontAlgn="base"/>
            <a:endParaRPr lang="en-GB" sz="1800" dirty="0">
              <a:latin typeface="Times New Roman" pitchFamily="18" charset="0"/>
              <a:cs typeface="Times New Roman" pitchFamily="18" charset="0"/>
            </a:endParaRPr>
          </a:p>
          <a:p>
            <a:pPr>
              <a:buFont typeface="+mj-lt"/>
              <a:buAutoNum type="arabicPeriod"/>
            </a:pPr>
            <a:r>
              <a:rPr lang="en-US" sz="1800" dirty="0"/>
              <a:t>Checkout Branch</a:t>
            </a:r>
          </a:p>
          <a:p>
            <a:pPr>
              <a:buFont typeface="+mj-lt"/>
              <a:buAutoNum type="arabicPeriod"/>
            </a:pPr>
            <a:r>
              <a:rPr lang="en-US" sz="1800" dirty="0"/>
              <a:t>Create and Switch Branch</a:t>
            </a:r>
          </a:p>
          <a:p>
            <a:pPr>
              <a:buFont typeface="+mj-lt"/>
              <a:buAutoNum type="arabicPeriod"/>
            </a:pPr>
            <a:r>
              <a:rPr lang="en-US" sz="1800" dirty="0"/>
              <a:t>Checkout Remote Branch</a:t>
            </a:r>
          </a:p>
          <a:p>
            <a:pPr>
              <a:buNone/>
            </a:pPr>
            <a:endParaRPr lang="en-US" sz="1800" dirty="0"/>
          </a:p>
          <a:p>
            <a:pPr>
              <a:buNone/>
            </a:pPr>
            <a:r>
              <a:rPr lang="en-US" sz="1800" b="1" dirty="0"/>
              <a:t>1. Checkout Branch</a:t>
            </a:r>
          </a:p>
          <a:p>
            <a:pPr>
              <a:buNone/>
            </a:pPr>
            <a:r>
              <a:rPr lang="en-IN" sz="1800" dirty="0"/>
              <a:t>:</a:t>
            </a:r>
            <a:r>
              <a:rPr lang="en-US" sz="1800" dirty="0"/>
              <a:t>$ </a:t>
            </a:r>
            <a:r>
              <a:rPr lang="en-US" sz="1800" dirty="0" err="1"/>
              <a:t>git</a:t>
            </a:r>
            <a:r>
              <a:rPr lang="en-US" sz="1800" dirty="0"/>
              <a:t> branch    </a:t>
            </a:r>
          </a:p>
          <a:p>
            <a:pPr>
              <a:buNone/>
            </a:pPr>
            <a:r>
              <a:rPr lang="en-IN" sz="1800" dirty="0"/>
              <a:t> </a:t>
            </a:r>
            <a:endParaRPr lang="en-US" sz="1800" dirty="0"/>
          </a:p>
          <a:p>
            <a:pPr>
              <a:buNone/>
            </a:pPr>
            <a:r>
              <a:rPr lang="en-US" sz="1800" dirty="0"/>
              <a:t>$ </a:t>
            </a:r>
            <a:r>
              <a:rPr lang="en-US" sz="1800" dirty="0" err="1"/>
              <a:t>git</a:t>
            </a:r>
            <a:r>
              <a:rPr lang="en-US" sz="1800" dirty="0"/>
              <a:t> checkout &lt;</a:t>
            </a:r>
            <a:r>
              <a:rPr lang="en-US" sz="1800" dirty="0" err="1"/>
              <a:t>branchname</a:t>
            </a:r>
            <a:r>
              <a:rPr lang="en-US" sz="1800" dirty="0"/>
              <a:t>&gt;  </a:t>
            </a:r>
          </a:p>
          <a:p>
            <a:pPr>
              <a:buNone/>
            </a:pPr>
            <a:endParaRPr lang="en-US" sz="1800" dirty="0"/>
          </a:p>
          <a:p>
            <a:pPr>
              <a:buNone/>
            </a:pPr>
            <a:endParaRPr lang="en-GB" sz="1800" dirty="0">
              <a:latin typeface="Times New Roman" pitchFamily="18" charset="0"/>
              <a:cs typeface="Times New Roman" pitchFamily="18" charset="0"/>
            </a:endParaRPr>
          </a:p>
        </p:txBody>
      </p:sp>
      <p:pic>
        <p:nvPicPr>
          <p:cNvPr id="47106" name="Picture 2" descr="Git Checkout"/>
          <p:cNvPicPr>
            <a:picLocks noChangeAspect="1" noChangeArrowheads="1"/>
          </p:cNvPicPr>
          <p:nvPr/>
        </p:nvPicPr>
        <p:blipFill>
          <a:blip r:embed="rId2" cstate="print"/>
          <a:srcRect/>
          <a:stretch>
            <a:fillRect/>
          </a:stretch>
        </p:blipFill>
        <p:spPr bwMode="auto">
          <a:xfrm>
            <a:off x="381000" y="4724400"/>
            <a:ext cx="7823606" cy="1752600"/>
          </a:xfrm>
          <a:prstGeom prst="rect">
            <a:avLst/>
          </a:prstGeom>
          <a:noFill/>
        </p:spPr>
      </p:pic>
    </p:spTree>
    <p:extLst>
      <p:ext uri="{BB962C8B-B14F-4D97-AF65-F5344CB8AC3E}">
        <p14:creationId xmlns:p14="http://schemas.microsoft.com/office/powerpoint/2010/main" xmlns="" val="135252169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checkout</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buNone/>
            </a:pPr>
            <a:r>
              <a:rPr lang="en-US" sz="1800" b="1" dirty="0">
                <a:solidFill>
                  <a:srgbClr val="FF0000"/>
                </a:solidFill>
              </a:rPr>
              <a:t>2. Create and Switch Branch: </a:t>
            </a:r>
          </a:p>
          <a:p>
            <a:pPr fontAlgn="base"/>
            <a:r>
              <a:rPr lang="en-GB" sz="1800" dirty="0"/>
              <a:t>The git checkout commands let you create and switch to a new branch. </a:t>
            </a:r>
          </a:p>
          <a:p>
            <a:pPr fontAlgn="base"/>
            <a:r>
              <a:rPr lang="en-GB" sz="1800" dirty="0"/>
              <a:t>You can not only create a new branch but also switch </a:t>
            </a:r>
            <a:r>
              <a:rPr lang="en-GB" sz="1800" dirty="0" err="1"/>
              <a:t>i</a:t>
            </a:r>
            <a:r>
              <a:rPr lang="en-GB" sz="1800" dirty="0"/>
              <a:t> t simultaneously by a single command. The git checkout -b option is a convenience flag that performs run git branch &lt;new-branch&gt;operation before running git checkout &lt;&gt;.</a:t>
            </a:r>
            <a:endParaRPr lang="en-US" sz="1800" dirty="0"/>
          </a:p>
          <a:p>
            <a:pPr fontAlgn="base"/>
            <a:r>
              <a:rPr lang="en-GB" sz="1800" dirty="0">
                <a:latin typeface="Times New Roman" pitchFamily="18" charset="0"/>
                <a:cs typeface="Times New Roman" pitchFamily="18" charset="0"/>
              </a:rPr>
              <a:t>  </a:t>
            </a:r>
            <a:r>
              <a:rPr lang="en-US" sz="1800" dirty="0"/>
              <a:t>$ </a:t>
            </a:r>
            <a:r>
              <a:rPr lang="en-US" sz="1800" dirty="0" err="1"/>
              <a:t>git</a:t>
            </a:r>
            <a:r>
              <a:rPr lang="en-US" sz="1800" dirty="0"/>
              <a:t> checkout -b &lt;</a:t>
            </a:r>
            <a:r>
              <a:rPr lang="en-US" sz="1800" dirty="0" err="1"/>
              <a:t>branchname</a:t>
            </a:r>
            <a:r>
              <a:rPr lang="en-US" sz="1800" dirty="0"/>
              <a:t>&gt; </a:t>
            </a:r>
            <a:r>
              <a:rPr lang="en-GB" sz="1800" dirty="0"/>
              <a:t>new-branch</a:t>
            </a:r>
            <a:endParaRPr lang="en-US" sz="1800" dirty="0"/>
          </a:p>
          <a:p>
            <a:pPr fontAlgn="base"/>
            <a:endParaRPr lang="en-US" sz="1800" dirty="0"/>
          </a:p>
          <a:p>
            <a:pPr fontAlgn="base"/>
            <a:endParaRPr lang="en-US" sz="1800" dirty="0"/>
          </a:p>
          <a:p>
            <a:pPr fontAlgn="base"/>
            <a:endParaRPr lang="en-US" sz="1800" dirty="0"/>
          </a:p>
          <a:p>
            <a:pPr fontAlgn="base"/>
            <a:r>
              <a:rPr lang="en-GB" sz="1800" dirty="0"/>
              <a:t> branch3 is created and switched from the master branch.</a:t>
            </a:r>
            <a:r>
              <a:rPr lang="en-US" sz="1800" dirty="0"/>
              <a:t> </a:t>
            </a:r>
          </a:p>
          <a:p>
            <a:pPr fontAlgn="base"/>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5123" name="Picture 3"/>
          <p:cNvPicPr>
            <a:picLocks noChangeAspect="1" noChangeArrowheads="1"/>
          </p:cNvPicPr>
          <p:nvPr/>
        </p:nvPicPr>
        <p:blipFill>
          <a:blip r:embed="rId2" cstate="print"/>
          <a:srcRect/>
          <a:stretch>
            <a:fillRect/>
          </a:stretch>
        </p:blipFill>
        <p:spPr bwMode="auto">
          <a:xfrm>
            <a:off x="609600" y="2514600"/>
            <a:ext cx="7099300" cy="7620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remote</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85000" lnSpcReduction="10000"/>
          </a:bodyPr>
          <a:lstStyle/>
          <a:p>
            <a:pPr fontAlgn="base">
              <a:buNone/>
            </a:pPr>
            <a:r>
              <a:rPr lang="en-US" sz="2100" b="1" dirty="0">
                <a:solidFill>
                  <a:srgbClr val="FF0000"/>
                </a:solidFill>
              </a:rPr>
              <a:t>3. Checkout Remote Branch</a:t>
            </a:r>
          </a:p>
          <a:p>
            <a:pPr fontAlgn="base"/>
            <a:r>
              <a:rPr lang="en-GB" sz="1800" dirty="0">
                <a:latin typeface="Times New Roman" pitchFamily="18" charset="0"/>
                <a:cs typeface="Times New Roman" pitchFamily="18" charset="0"/>
              </a:rPr>
              <a:t> </a:t>
            </a:r>
            <a:r>
              <a:rPr lang="en-GB" sz="1800" dirty="0"/>
              <a:t>Git allows you to check out a remote branch by git checkout command.</a:t>
            </a:r>
          </a:p>
          <a:p>
            <a:pPr fontAlgn="base"/>
            <a:r>
              <a:rPr lang="en-GB" sz="1800" dirty="0"/>
              <a:t> It is a way for a programmer to access the work of a colleague or collaborator for review and collaboration. </a:t>
            </a:r>
          </a:p>
          <a:p>
            <a:pPr fontAlgn="base"/>
            <a:r>
              <a:rPr lang="en-GB" sz="1800" dirty="0"/>
              <a:t>Each remote repository contains its own set of branches. So, to check out a remote branch, you have first to fetch the contents of the branch.</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r>
              <a:rPr lang="en-US" sz="1800" dirty="0"/>
              <a:t>$ </a:t>
            </a:r>
            <a:r>
              <a:rPr lang="en-US" sz="1800" dirty="0" err="1"/>
              <a:t>git</a:t>
            </a:r>
            <a:r>
              <a:rPr lang="en-US" sz="1800" dirty="0"/>
              <a:t> fetch --all  </a:t>
            </a:r>
          </a:p>
          <a:p>
            <a:pPr>
              <a:buNone/>
            </a:pPr>
            <a:r>
              <a:rPr lang="en-US" sz="1800" dirty="0"/>
              <a:t>$ </a:t>
            </a:r>
            <a:r>
              <a:rPr lang="en-US" sz="1800" dirty="0" err="1"/>
              <a:t>git</a:t>
            </a:r>
            <a:r>
              <a:rPr lang="en-US" sz="1800" dirty="0"/>
              <a:t> checkout &lt;</a:t>
            </a:r>
            <a:r>
              <a:rPr lang="en-US" sz="1800" dirty="0" err="1"/>
              <a:t>remotebranch</a:t>
            </a:r>
            <a:r>
              <a:rPr lang="en-US" sz="1800" dirty="0"/>
              <a:t>&gt; </a:t>
            </a:r>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pPr>
              <a:buNone/>
            </a:pPr>
            <a:endParaRPr lang="en-US" sz="1800" dirty="0"/>
          </a:p>
          <a:p>
            <a:endParaRPr lang="en-GB" sz="1800" dirty="0"/>
          </a:p>
          <a:p>
            <a:endParaRPr lang="en-GB" sz="1800" dirty="0"/>
          </a:p>
          <a:p>
            <a:endParaRPr lang="en-GB" sz="1800" dirty="0"/>
          </a:p>
          <a:p>
            <a:r>
              <a:rPr lang="en-GB" sz="1800" dirty="0"/>
              <a:t>In the above output, first, the </a:t>
            </a:r>
            <a:r>
              <a:rPr lang="en-GB" sz="1800" b="1" dirty="0"/>
              <a:t>fetch</a:t>
            </a:r>
            <a:r>
              <a:rPr lang="en-GB" sz="1800" dirty="0"/>
              <a:t> command is executed to fetch the remote data; after that, the </a:t>
            </a:r>
            <a:r>
              <a:rPr lang="en-GB" sz="1800" b="1" dirty="0"/>
              <a:t>checkout</a:t>
            </a:r>
            <a:r>
              <a:rPr lang="en-GB" sz="1800" dirty="0"/>
              <a:t> command is executed to check out a remote branch.</a:t>
            </a:r>
          </a:p>
          <a:p>
            <a:r>
              <a:rPr lang="en-GB" sz="1800" dirty="0"/>
              <a:t>Edited is my remote branch. Here, we have switched to edited branch from master branch by git command line.</a:t>
            </a:r>
          </a:p>
          <a:p>
            <a:r>
              <a:rPr lang="en-GB" sz="1800" dirty="0"/>
              <a:t/>
            </a:r>
            <a:br>
              <a:rPr lang="en-GB" sz="1800" dirty="0"/>
            </a:br>
            <a:r>
              <a:rPr lang="en-US" sz="1800" dirty="0"/>
              <a:t> </a:t>
            </a:r>
          </a:p>
          <a:p>
            <a:pPr>
              <a:buNone/>
            </a:pPr>
            <a:endParaRPr lang="en-GB" sz="1800" dirty="0">
              <a:latin typeface="Times New Roman" pitchFamily="18" charset="0"/>
              <a:cs typeface="Times New Roman" pitchFamily="18" charset="0"/>
            </a:endParaRPr>
          </a:p>
        </p:txBody>
      </p:sp>
      <p:pic>
        <p:nvPicPr>
          <p:cNvPr id="6147" name="Picture 3"/>
          <p:cNvPicPr>
            <a:picLocks noChangeAspect="1" noChangeArrowheads="1"/>
          </p:cNvPicPr>
          <p:nvPr/>
        </p:nvPicPr>
        <p:blipFill>
          <a:blip r:embed="rId2" cstate="print"/>
          <a:srcRect/>
          <a:stretch>
            <a:fillRect/>
          </a:stretch>
        </p:blipFill>
        <p:spPr bwMode="auto">
          <a:xfrm>
            <a:off x="914400" y="2209800"/>
            <a:ext cx="5978358" cy="30480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92500"/>
          </a:bodyPr>
          <a:lstStyle/>
          <a:p>
            <a:r>
              <a:rPr lang="en-IN" sz="1800" b="1" dirty="0">
                <a:solidFill>
                  <a:srgbClr val="FF0000"/>
                </a:solidFill>
              </a:rPr>
              <a:t>git reset</a:t>
            </a:r>
          </a:p>
          <a:p>
            <a:r>
              <a:rPr lang="en-IN" sz="1800" b="1" dirty="0">
                <a:solidFill>
                  <a:srgbClr val="FF0000"/>
                </a:solidFill>
              </a:rPr>
              <a:t>git </a:t>
            </a:r>
            <a:r>
              <a:rPr lang="en-IN" sz="1800" b="1" dirty="0" err="1">
                <a:solidFill>
                  <a:srgbClr val="FF0000"/>
                </a:solidFill>
              </a:rPr>
              <a:t>rm</a:t>
            </a:r>
            <a:endParaRPr lang="en-IN" sz="1800" b="1" dirty="0">
              <a:solidFill>
                <a:srgbClr val="FF0000"/>
              </a:solidFill>
            </a:endParaRPr>
          </a:p>
          <a:p>
            <a:r>
              <a:rPr lang="en-IN" sz="1800" b="1" dirty="0">
                <a:solidFill>
                  <a:srgbClr val="FF0000"/>
                </a:solidFill>
              </a:rPr>
              <a:t>git log</a:t>
            </a:r>
          </a:p>
          <a:p>
            <a:r>
              <a:rPr lang="en-IN" sz="1800" b="1" dirty="0">
                <a:solidFill>
                  <a:srgbClr val="FF0000"/>
                </a:solidFill>
              </a:rPr>
              <a:t>git show</a:t>
            </a:r>
          </a:p>
          <a:p>
            <a:r>
              <a:rPr lang="en-IN" sz="1800" b="1" dirty="0">
                <a:solidFill>
                  <a:srgbClr val="FF0000"/>
                </a:solidFill>
              </a:rPr>
              <a:t>git tag</a:t>
            </a:r>
          </a:p>
          <a:p>
            <a:pPr fontAlgn="base">
              <a:buNone/>
            </a:pPr>
            <a:r>
              <a:rPr lang="en-GB" sz="1800" b="1" dirty="0">
                <a:solidFill>
                  <a:srgbClr val="FF0000"/>
                </a:solidFill>
                <a:latin typeface="Times New Roman" pitchFamily="18" charset="0"/>
                <a:cs typeface="Times New Roman" pitchFamily="18" charset="0"/>
              </a:rPr>
              <a:t>git reset:</a:t>
            </a:r>
          </a:p>
          <a:p>
            <a:r>
              <a:rPr lang="en-GB" sz="1800" dirty="0"/>
              <a:t>The term reset stands for undoing changes. The git reset command is used to reset the changes. The git reset command has three core forms of invocation. These forms are as follows.</a:t>
            </a:r>
          </a:p>
          <a:p>
            <a:pPr lvl="1"/>
            <a:r>
              <a:rPr lang="en-GB" sz="1400" b="1" dirty="0"/>
              <a:t>Soft</a:t>
            </a:r>
            <a:endParaRPr lang="en-GB" sz="1400" dirty="0"/>
          </a:p>
          <a:p>
            <a:pPr lvl="1"/>
            <a:r>
              <a:rPr lang="en-GB" sz="1400" b="1" dirty="0"/>
              <a:t>Mixed</a:t>
            </a:r>
            <a:endParaRPr lang="en-GB" sz="1400" dirty="0"/>
          </a:p>
          <a:p>
            <a:pPr lvl="1"/>
            <a:r>
              <a:rPr lang="en-GB" sz="1400" b="1" dirty="0"/>
              <a:t>Hard</a:t>
            </a:r>
            <a:endParaRPr lang="en-GB" sz="1400" dirty="0"/>
          </a:p>
          <a:p>
            <a:r>
              <a:rPr lang="en-GB" sz="1800" dirty="0"/>
              <a:t>If we say in terms of Git, then Git is a tool that resets the current state of HEAD to a specified state. </a:t>
            </a:r>
          </a:p>
          <a:p>
            <a:r>
              <a:rPr lang="en-GB" sz="1800" dirty="0"/>
              <a:t>It is a sophisticated and versatile tool for undoing changes. It acts as a </a:t>
            </a:r>
            <a:r>
              <a:rPr lang="en-GB" sz="1800" b="1" dirty="0"/>
              <a:t>time machine for Git</a:t>
            </a:r>
            <a:r>
              <a:rPr lang="en-GB" sz="1800" dirty="0"/>
              <a:t>. You can jump up and forth between the various commits. </a:t>
            </a:r>
          </a:p>
          <a:p>
            <a:r>
              <a:rPr lang="en-GB" sz="1800" dirty="0"/>
              <a:t>Each of these reset variations affects specific trees that git uses to handle your file in its content.</a:t>
            </a:r>
          </a:p>
          <a:p>
            <a:r>
              <a:rPr lang="en-GB" sz="1800" dirty="0"/>
              <a:t>Additionally, </a:t>
            </a:r>
            <a:r>
              <a:rPr lang="en-GB" sz="1800" b="1" dirty="0"/>
              <a:t>git reset can operate on whole commits objects or at an individual file level</a:t>
            </a:r>
            <a:r>
              <a:rPr lang="en-GB" sz="1800" dirty="0"/>
              <a:t>. </a:t>
            </a:r>
          </a:p>
          <a:p>
            <a:r>
              <a:rPr lang="en-GB" sz="1800" dirty="0"/>
              <a:t>Each of these reset variations affects specific trees that git uses to handle your file and its contents.</a:t>
            </a:r>
          </a:p>
          <a:p>
            <a:pPr fontAlgn="base">
              <a:buNone/>
            </a:pPr>
            <a:endParaRPr lang="en-GB" sz="1800" b="1" dirty="0">
              <a:solidFill>
                <a:srgbClr val="FF0000"/>
              </a:solidFill>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spTree>
    <p:extLst>
      <p:ext uri="{BB962C8B-B14F-4D97-AF65-F5344CB8AC3E}">
        <p14:creationId xmlns:p14="http://schemas.microsoft.com/office/powerpoint/2010/main" xmlns="" val="135252169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basics</a:t>
            </a:r>
            <a:endParaRPr lang="en-US" sz="2800" b="1" dirty="0">
              <a:solidFill>
                <a:srgbClr val="C00000"/>
              </a:solidFill>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cstate="print"/>
          <a:srcRect/>
          <a:stretch>
            <a:fillRect/>
          </a:stretch>
        </p:blipFill>
        <p:spPr bwMode="auto">
          <a:xfrm>
            <a:off x="1524000" y="609600"/>
            <a:ext cx="4933950" cy="3714750"/>
          </a:xfrm>
          <a:prstGeom prst="rect">
            <a:avLst/>
          </a:prstGeom>
          <a:noFill/>
          <a:ln w="9525">
            <a:noFill/>
            <a:miter lim="800000"/>
            <a:headEnd/>
            <a:tailEnd/>
          </a:ln>
        </p:spPr>
      </p:pic>
      <p:sp>
        <p:nvSpPr>
          <p:cNvPr id="5" name="Rectangle 4"/>
          <p:cNvSpPr/>
          <p:nvPr/>
        </p:nvSpPr>
        <p:spPr>
          <a:xfrm>
            <a:off x="609600" y="4267200"/>
            <a:ext cx="8305800" cy="1200329"/>
          </a:xfrm>
          <a:prstGeom prst="rect">
            <a:avLst/>
          </a:prstGeom>
        </p:spPr>
        <p:txBody>
          <a:bodyPr wrap="square">
            <a:spAutoFit/>
          </a:bodyPr>
          <a:lstStyle/>
          <a:p>
            <a:r>
              <a:rPr lang="en-GB" dirty="0"/>
              <a:t>The working directory lets you change the file, and you can stage into the index. The staging area enables you to select what you want to put into your next commit. A commit object is a cryptographically hashed version of the content. It has some Metadata and points which are used to switch on the previous commits.</a:t>
            </a:r>
            <a:endParaRPr lang="en-US" dirty="0"/>
          </a:p>
        </p:txBody>
      </p:sp>
    </p:spTree>
    <p:extLst>
      <p:ext uri="{BB962C8B-B14F-4D97-AF65-F5344CB8AC3E}">
        <p14:creationId xmlns:p14="http://schemas.microsoft.com/office/powerpoint/2010/main" xmlns="" val="13525216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Head</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r>
              <a:rPr lang="en-GB" sz="1800" dirty="0"/>
              <a:t>The </a:t>
            </a:r>
            <a:r>
              <a:rPr lang="en-GB" sz="1800" b="1" dirty="0"/>
              <a:t>HEAD</a:t>
            </a:r>
            <a:r>
              <a:rPr lang="en-GB" sz="1800" dirty="0"/>
              <a:t> points out the last commit in the current checkout branch. It is like a pointer to any reference. The HEAD can be understood as the "</a:t>
            </a:r>
            <a:r>
              <a:rPr lang="en-GB" sz="1800" b="1" dirty="0"/>
              <a:t>current branch</a:t>
            </a:r>
            <a:r>
              <a:rPr lang="en-GB" sz="1800" dirty="0"/>
              <a:t>." When you switch branches with 'checkout,' the HEAD is transferred to the new branch.</a:t>
            </a:r>
            <a:endParaRPr lang="en-GB" sz="1800" dirty="0">
              <a:latin typeface="Times New Roman" pitchFamily="18" charset="0"/>
              <a:cs typeface="Times New Roman" pitchFamily="18" charset="0"/>
            </a:endParaRPr>
          </a:p>
          <a:p>
            <a:pPr>
              <a:buNone/>
            </a:pPr>
            <a:r>
              <a:rPr lang="en-GB" sz="1800" dirty="0">
                <a:latin typeface="Times New Roman" pitchFamily="18" charset="0"/>
                <a:cs typeface="Times New Roman" pitchFamily="18" charset="0"/>
              </a:rPr>
              <a:t>   </a:t>
            </a:r>
          </a:p>
        </p:txBody>
      </p:sp>
      <p:pic>
        <p:nvPicPr>
          <p:cNvPr id="2051" name="Picture 3"/>
          <p:cNvPicPr>
            <a:picLocks noChangeAspect="1" noChangeArrowheads="1"/>
          </p:cNvPicPr>
          <p:nvPr/>
        </p:nvPicPr>
        <p:blipFill>
          <a:blip r:embed="rId2" cstate="print"/>
          <a:srcRect/>
          <a:stretch>
            <a:fillRect/>
          </a:stretch>
        </p:blipFill>
        <p:spPr bwMode="auto">
          <a:xfrm>
            <a:off x="1295400" y="1524000"/>
            <a:ext cx="4762500" cy="2647950"/>
          </a:xfrm>
          <a:prstGeom prst="rect">
            <a:avLst/>
          </a:prstGeom>
          <a:noFill/>
          <a:ln w="9525">
            <a:noFill/>
            <a:miter lim="800000"/>
            <a:headEnd/>
            <a:tailEnd/>
          </a:ln>
        </p:spPr>
      </p:pic>
      <p:sp>
        <p:nvSpPr>
          <p:cNvPr id="6" name="Rectangle 5"/>
          <p:cNvSpPr/>
          <p:nvPr/>
        </p:nvSpPr>
        <p:spPr>
          <a:xfrm>
            <a:off x="533400" y="4648200"/>
            <a:ext cx="8382000" cy="1200329"/>
          </a:xfrm>
          <a:prstGeom prst="rect">
            <a:avLst/>
          </a:prstGeom>
        </p:spPr>
        <p:txBody>
          <a:bodyPr wrap="square">
            <a:spAutoFit/>
          </a:bodyPr>
          <a:lstStyle/>
          <a:p>
            <a:r>
              <a:rPr lang="en-GB" dirty="0"/>
              <a:t>The above fig shows the HEAD referencing commit-1 because of a 'checkout' was done at commit-1. When you make a new commit, it shifts to the newer commit. The git head command is used to view the status of Head with different arguments. It stores the status of Head in </a:t>
            </a:r>
            <a:r>
              <a:rPr lang="en-GB" b="1" dirty="0"/>
              <a:t>.git\refs\heads</a:t>
            </a:r>
            <a:r>
              <a:rPr lang="en-GB" dirty="0"/>
              <a:t> directory. </a:t>
            </a:r>
            <a:endParaRPr lang="en-US" dirty="0"/>
          </a:p>
        </p:txBody>
      </p:sp>
    </p:spTree>
    <p:extLst>
      <p:ext uri="{BB962C8B-B14F-4D97-AF65-F5344CB8AC3E}">
        <p14:creationId xmlns:p14="http://schemas.microsoft.com/office/powerpoint/2010/main" xmlns="" val="13525216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 Git </a:t>
            </a:r>
            <a:endParaRPr lang="en-US" sz="28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465367"/>
            <a:ext cx="9144000" cy="6172200"/>
          </a:xfrm>
        </p:spPr>
        <p:txBody>
          <a:bodyPr>
            <a:normAutofit/>
          </a:bodyPr>
          <a:lstStyle/>
          <a:p>
            <a:pPr>
              <a:buNone/>
            </a:pPr>
            <a:r>
              <a:rPr lang="en-IN" sz="2000" b="1" dirty="0">
                <a:latin typeface="Times New Roman" pitchFamily="18" charset="0"/>
                <a:cs typeface="Times New Roman" pitchFamily="18" charset="0"/>
              </a:rPr>
              <a:t>Distributed System:</a:t>
            </a:r>
          </a:p>
          <a:p>
            <a:pPr>
              <a:buNone/>
            </a:pPr>
            <a:endParaRPr lang="en-GB" sz="2000" dirty="0">
              <a:latin typeface="Times New Roman" pitchFamily="18" charset="0"/>
              <a:cs typeface="Times New Roman" pitchFamily="18" charset="0"/>
            </a:endParaRPr>
          </a:p>
          <a:p>
            <a:pPr>
              <a:buNone/>
            </a:pPr>
            <a:r>
              <a:rPr lang="en-GB" sz="2000" dirty="0">
                <a:latin typeface="Times New Roman" pitchFamily="18" charset="0"/>
                <a:cs typeface="Times New Roman" pitchFamily="18" charset="0"/>
              </a:rPr>
              <a:t>   </a:t>
            </a:r>
          </a:p>
          <a:p>
            <a:endParaRPr lang="en-GB" sz="1800" dirty="0"/>
          </a:p>
          <a:p>
            <a:endParaRPr lang="en-GB" sz="1800" dirty="0"/>
          </a:p>
          <a:p>
            <a:pPr marL="0" indent="0" algn="just">
              <a:buNone/>
            </a:pPr>
            <a:r>
              <a:rPr lang="en-US" sz="1600" dirty="0">
                <a:latin typeface="Times New Roman" pitchFamily="18" charset="0"/>
                <a:cs typeface="Times New Roman" pitchFamily="18" charset="0"/>
              </a:rPr>
              <a:t>    </a:t>
            </a:r>
          </a:p>
        </p:txBody>
      </p:sp>
      <p:pic>
        <p:nvPicPr>
          <p:cNvPr id="1028" name="Picture 4"/>
          <p:cNvPicPr>
            <a:picLocks noChangeAspect="1" noChangeArrowheads="1"/>
          </p:cNvPicPr>
          <p:nvPr/>
        </p:nvPicPr>
        <p:blipFill>
          <a:blip r:embed="rId2" cstate="print"/>
          <a:srcRect/>
          <a:stretch>
            <a:fillRect/>
          </a:stretch>
        </p:blipFill>
        <p:spPr bwMode="auto">
          <a:xfrm>
            <a:off x="1447800" y="1047456"/>
            <a:ext cx="6096000" cy="5322237"/>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Index</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r>
              <a:rPr lang="en-GB" sz="1800" dirty="0"/>
              <a:t> The Git index is a staging area between the working directory and repository. It is used to build up a set of changes that you want to commit together. To better understand the Git index, then first understand the working directory and repository. </a:t>
            </a:r>
            <a:endParaRPr lang="en-GB" sz="18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2" cstate="print"/>
          <a:srcRect/>
          <a:stretch>
            <a:fillRect/>
          </a:stretch>
        </p:blipFill>
        <p:spPr bwMode="auto">
          <a:xfrm>
            <a:off x="1447800" y="1676400"/>
            <a:ext cx="4762500" cy="2857500"/>
          </a:xfrm>
          <a:prstGeom prst="rect">
            <a:avLst/>
          </a:prstGeom>
          <a:noFill/>
          <a:ln w="9525">
            <a:noFill/>
            <a:miter lim="800000"/>
            <a:headEnd/>
            <a:tailEnd/>
          </a:ln>
        </p:spPr>
      </p:pic>
      <p:sp>
        <p:nvSpPr>
          <p:cNvPr id="8" name="Rectangle 7"/>
          <p:cNvSpPr/>
          <p:nvPr/>
        </p:nvSpPr>
        <p:spPr>
          <a:xfrm>
            <a:off x="609600" y="4648200"/>
            <a:ext cx="8305800" cy="923330"/>
          </a:xfrm>
          <a:prstGeom prst="rect">
            <a:avLst/>
          </a:prstGeom>
        </p:spPr>
        <p:txBody>
          <a:bodyPr wrap="square">
            <a:spAutoFit/>
          </a:bodyPr>
          <a:lstStyle/>
          <a:p>
            <a:r>
              <a:rPr lang="en-GB" dirty="0"/>
              <a:t>There are three places in Git where file changes can reside, and these are working directory, staging area, and the repository. To better understand the Git index first, let's take a quick view of these places.</a:t>
            </a:r>
            <a:endParaRPr lang="en-US" dirty="0"/>
          </a:p>
        </p:txBody>
      </p:sp>
    </p:spTree>
    <p:extLst>
      <p:ext uri="{BB962C8B-B14F-4D97-AF65-F5344CB8AC3E}">
        <p14:creationId xmlns:p14="http://schemas.microsoft.com/office/powerpoint/2010/main" xmlns="" val="135252169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Index</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a:buNone/>
            </a:pPr>
            <a:r>
              <a:rPr lang="en-GB" sz="1800" b="1" dirty="0"/>
              <a:t>Working directory:</a:t>
            </a:r>
          </a:p>
          <a:p>
            <a:r>
              <a:rPr lang="en-GB" sz="1800" dirty="0"/>
              <a:t>When you worked on your project and made some changes, you are dealing with your project's working directory. This project directory is available on your computer's </a:t>
            </a:r>
            <a:r>
              <a:rPr lang="en-GB" sz="1800" dirty="0" err="1"/>
              <a:t>filesystem</a:t>
            </a:r>
            <a:r>
              <a:rPr lang="en-GB" sz="1800" dirty="0"/>
              <a:t>. All the changes you make will remain in the working directory until you add them to the staging area.</a:t>
            </a:r>
          </a:p>
          <a:p>
            <a:pPr>
              <a:buNone/>
            </a:pPr>
            <a:r>
              <a:rPr lang="en-GB" sz="1800" b="1" dirty="0"/>
              <a:t>Staging area:</a:t>
            </a:r>
          </a:p>
          <a:p>
            <a:r>
              <a:rPr lang="en-GB" sz="1800" dirty="0"/>
              <a:t>The staging area can be described as a preview of your next commit. When you create a git commit, Git takes changes that are in the staging area and make them as a new commit. You are allowed to add and remove changes from the staging area. The staging area can be considered as a real area where git stores the changes.</a:t>
            </a:r>
          </a:p>
          <a:p>
            <a:pPr>
              <a:buNone/>
            </a:pPr>
            <a:r>
              <a:rPr lang="en-GB" sz="1800" b="1" dirty="0"/>
              <a:t>Repository:</a:t>
            </a:r>
          </a:p>
          <a:p>
            <a:r>
              <a:rPr lang="en-GB" sz="1800" dirty="0"/>
              <a:t>In Git, Repository is like a data structure used by </a:t>
            </a:r>
            <a:r>
              <a:rPr lang="en-GB" sz="1800" dirty="0" err="1"/>
              <a:t>GIt</a:t>
            </a:r>
            <a:r>
              <a:rPr lang="en-GB" sz="1800" dirty="0"/>
              <a:t> to store metadata for a set of files and directories. It contains the collection of the files as well as the history of changes made to those files. Repositories in Git is considered as your project folder. A repository has all the project-related data. Distinct projects have distinct repositories.</a:t>
            </a:r>
          </a:p>
          <a:p>
            <a:pPr>
              <a:buNone/>
            </a:pPr>
            <a:endParaRPr lang="en-GB" sz="1800" dirty="0"/>
          </a:p>
          <a:p>
            <a:pPr fontAlgn="base"/>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Reset Hard</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r>
              <a:rPr lang="en-GB" sz="1800" dirty="0"/>
              <a:t>It will first move the Head and update the index with the contents of the commits. It is the most direct, unsafe, and frequently used option. The --hard option changes the Commit History, and ref pointers are updated to the specified commit. Then, the Staging Index and Working Directory need to reset to match that of the specified commit. Any previously pending commits to the Staging Index and the Working Directory gets reset to match Commit Tree. It means any awaiting work will be lost.</a:t>
            </a:r>
          </a:p>
          <a:p>
            <a:r>
              <a:rPr lang="en-GB" sz="1800" dirty="0"/>
              <a:t>Let's understand the --hard option with an example. Suppose I have added a new file to my existing repository. To add a new file to the repository, run the below command:</a:t>
            </a:r>
          </a:p>
          <a:p>
            <a:pPr fontAlgn="base"/>
            <a:r>
              <a:rPr lang="en-US" sz="1800" dirty="0"/>
              <a:t>$ </a:t>
            </a:r>
            <a:r>
              <a:rPr lang="en-US" sz="1800" dirty="0" err="1"/>
              <a:t>git</a:t>
            </a:r>
            <a:r>
              <a:rPr lang="en-US" sz="1800" dirty="0"/>
              <a:t> add &lt;file name&gt;</a:t>
            </a:r>
            <a:r>
              <a:rPr lang="en-GB" sz="1800" dirty="0">
                <a:latin typeface="Times New Roman" pitchFamily="18" charset="0"/>
                <a:cs typeface="Times New Roman" pitchFamily="18" charset="0"/>
              </a:rPr>
              <a:t>  </a:t>
            </a:r>
          </a:p>
          <a:p>
            <a:r>
              <a:rPr lang="en-GB" sz="1800" dirty="0"/>
              <a:t>To check the status of the repository, run the below command:</a:t>
            </a:r>
          </a:p>
          <a:p>
            <a:r>
              <a:rPr lang="en-GB" sz="1800" dirty="0"/>
              <a:t>$ git status  </a:t>
            </a:r>
          </a:p>
          <a:p>
            <a:r>
              <a:rPr lang="en-GB" sz="1800" dirty="0"/>
              <a:t>To check the status of the Head and previous commits, run the below command:</a:t>
            </a:r>
          </a:p>
          <a:p>
            <a:r>
              <a:rPr lang="en-GB" sz="1800" dirty="0"/>
              <a:t>$ git log  </a:t>
            </a:r>
          </a:p>
          <a:p>
            <a:pPr fontAlgn="base"/>
            <a:endParaRPr lang="en-GB" sz="1800"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Reset Hard</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p>
        </p:txBody>
      </p:sp>
      <p:pic>
        <p:nvPicPr>
          <p:cNvPr id="4098" name="Picture 2"/>
          <p:cNvPicPr>
            <a:picLocks noChangeAspect="1" noChangeArrowheads="1"/>
          </p:cNvPicPr>
          <p:nvPr/>
        </p:nvPicPr>
        <p:blipFill>
          <a:blip r:embed="rId2" cstate="print"/>
          <a:srcRect/>
          <a:stretch>
            <a:fillRect/>
          </a:stretch>
        </p:blipFill>
        <p:spPr bwMode="auto">
          <a:xfrm>
            <a:off x="228600" y="457200"/>
            <a:ext cx="6172200" cy="4092120"/>
          </a:xfrm>
          <a:prstGeom prst="rect">
            <a:avLst/>
          </a:prstGeom>
          <a:noFill/>
          <a:ln w="9525">
            <a:noFill/>
            <a:miter lim="800000"/>
            <a:headEnd/>
            <a:tailEnd/>
          </a:ln>
        </p:spPr>
      </p:pic>
      <p:sp>
        <p:nvSpPr>
          <p:cNvPr id="5" name="Rectangle 4"/>
          <p:cNvSpPr/>
          <p:nvPr/>
        </p:nvSpPr>
        <p:spPr>
          <a:xfrm>
            <a:off x="304800" y="4648200"/>
            <a:ext cx="9296400" cy="1200329"/>
          </a:xfrm>
          <a:prstGeom prst="rect">
            <a:avLst/>
          </a:prstGeom>
        </p:spPr>
        <p:txBody>
          <a:bodyPr wrap="square">
            <a:spAutoFit/>
          </a:bodyPr>
          <a:lstStyle/>
          <a:p>
            <a:r>
              <a:rPr lang="en-GB" dirty="0"/>
              <a:t>In the above output, I have added a file named </a:t>
            </a:r>
            <a:r>
              <a:rPr lang="en-GB" b="1" dirty="0"/>
              <a:t>newfile2.txt</a:t>
            </a:r>
            <a:r>
              <a:rPr lang="en-GB" dirty="0"/>
              <a:t>. I have checked the status of the repository. We can see that the current head position yet not changed because I have not committed the changes. Now, I am going to perform the </a:t>
            </a:r>
            <a:r>
              <a:rPr lang="en-GB" b="1" dirty="0"/>
              <a:t>reset --hard</a:t>
            </a:r>
            <a:r>
              <a:rPr lang="en-GB" dirty="0"/>
              <a:t> option. The git reset hard command will be performed as:</a:t>
            </a:r>
            <a:endParaRPr lang="en-US" dirty="0"/>
          </a:p>
        </p:txBody>
      </p:sp>
      <p:sp>
        <p:nvSpPr>
          <p:cNvPr id="6" name="Rectangle 5"/>
          <p:cNvSpPr/>
          <p:nvPr/>
        </p:nvSpPr>
        <p:spPr>
          <a:xfrm>
            <a:off x="457200" y="6019800"/>
            <a:ext cx="1850828" cy="369332"/>
          </a:xfrm>
          <a:prstGeom prst="rect">
            <a:avLst/>
          </a:prstGeom>
        </p:spPr>
        <p:txBody>
          <a:bodyPr wrap="none">
            <a:spAutoFit/>
          </a:bodyPr>
          <a:lstStyle/>
          <a:p>
            <a:r>
              <a:rPr lang="en-US" dirty="0"/>
              <a:t>$ </a:t>
            </a:r>
            <a:r>
              <a:rPr lang="en-US" dirty="0" err="1"/>
              <a:t>git</a:t>
            </a:r>
            <a:r>
              <a:rPr lang="en-US" dirty="0"/>
              <a:t> reset --hard  </a:t>
            </a:r>
          </a:p>
        </p:txBody>
      </p:sp>
    </p:spTree>
    <p:extLst>
      <p:ext uri="{BB962C8B-B14F-4D97-AF65-F5344CB8AC3E}">
        <p14:creationId xmlns:p14="http://schemas.microsoft.com/office/powerpoint/2010/main" xmlns="" val="135252169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Reset Hard</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fontScale="92500" lnSpcReduction="10000"/>
          </a:bodyPr>
          <a:lstStyle/>
          <a:p>
            <a:r>
              <a:rPr lang="en-GB" sz="1800" dirty="0">
                <a:latin typeface="Times New Roman" pitchFamily="18" charset="0"/>
                <a:cs typeface="Times New Roman" pitchFamily="18" charset="0"/>
              </a:rPr>
              <a:t> </a:t>
            </a:r>
            <a:r>
              <a:rPr lang="en-GB" sz="1800" dirty="0"/>
              <a:t>Consider the below output:</a:t>
            </a:r>
          </a:p>
          <a:p>
            <a:r>
              <a:rPr lang="en-GB" sz="1800" dirty="0"/>
              <a:t> </a:t>
            </a:r>
          </a:p>
          <a:p>
            <a:endParaRPr lang="en-GB" sz="1800" dirty="0"/>
          </a:p>
          <a:p>
            <a:endParaRPr lang="en-GB" sz="1800" dirty="0"/>
          </a:p>
          <a:p>
            <a:r>
              <a:rPr lang="en-GB" sz="1800" dirty="0"/>
              <a:t>As you can see in the above output, the -hard option is operated on the available repository. This option will reset the changes and match the position of the Head before the last changes. It will remove the available changes from the staging area. Consider the below output:</a:t>
            </a:r>
          </a:p>
          <a:p>
            <a:endParaRPr lang="en-GB" sz="1800" dirty="0"/>
          </a:p>
          <a:p>
            <a:r>
              <a:rPr lang="en-GB" sz="1800" dirty="0"/>
              <a:t> </a:t>
            </a:r>
          </a:p>
          <a:p>
            <a:endParaRPr lang="en-GB" sz="1800" dirty="0"/>
          </a:p>
          <a:p>
            <a:endParaRPr lang="en-GB" sz="1800" dirty="0"/>
          </a:p>
          <a:p>
            <a:r>
              <a:rPr lang="en-GB" sz="1800" dirty="0"/>
              <a:t>The above output is displaying the status of the repository after the hard reset. We can see there is nothing to commit in my repository because all the changes removed by the reset hard option to match the status of the current Head with the previous one. So the file </a:t>
            </a:r>
            <a:r>
              <a:rPr lang="en-GB" sz="1800" b="1" dirty="0"/>
              <a:t>newfile2.txt</a:t>
            </a:r>
            <a:r>
              <a:rPr lang="en-GB" sz="1800" dirty="0"/>
              <a:t> has been removed from the repository.</a:t>
            </a:r>
          </a:p>
          <a:p>
            <a:r>
              <a:rPr lang="en-GB" sz="1800" dirty="0"/>
              <a:t>There is a safer way to reset the changes with the help of </a:t>
            </a:r>
            <a:r>
              <a:rPr lang="en-GB" sz="1800" dirty="0">
                <a:hlinkClick r:id="rId2"/>
              </a:rPr>
              <a:t>git stash</a:t>
            </a:r>
            <a:r>
              <a:rPr lang="en-GB" sz="1800" dirty="0"/>
              <a:t>.</a:t>
            </a:r>
          </a:p>
          <a:p>
            <a:r>
              <a:rPr lang="en-GB" sz="1800" dirty="0"/>
              <a:t>Generally, the reset hard mode performs below operations:</a:t>
            </a:r>
          </a:p>
          <a:p>
            <a:r>
              <a:rPr lang="en-GB" sz="1800" dirty="0"/>
              <a:t>It will move the HEAD pointer.</a:t>
            </a:r>
          </a:p>
          <a:p>
            <a:r>
              <a:rPr lang="en-GB" sz="1800" dirty="0"/>
              <a:t>It will update the staging Area with the content that the HEAD is pointing.</a:t>
            </a:r>
          </a:p>
          <a:p>
            <a:r>
              <a:rPr lang="en-GB" sz="1800" dirty="0"/>
              <a:t>It will update the working directory to match the Staging Area.</a:t>
            </a:r>
          </a:p>
          <a:p>
            <a:r>
              <a:rPr lang="en-GB" sz="1800" dirty="0"/>
              <a:t/>
            </a:r>
            <a:br>
              <a:rPr lang="en-GB" sz="1800" dirty="0"/>
            </a:br>
            <a:r>
              <a:rPr lang="en-GB" sz="1800" dirty="0">
                <a:latin typeface="Times New Roman" pitchFamily="18" charset="0"/>
                <a:cs typeface="Times New Roman" pitchFamily="18" charset="0"/>
              </a:rPr>
              <a:t> </a:t>
            </a:r>
          </a:p>
        </p:txBody>
      </p:sp>
      <p:pic>
        <p:nvPicPr>
          <p:cNvPr id="11" name="Picture 6"/>
          <p:cNvPicPr>
            <a:picLocks noChangeAspect="1" noChangeArrowheads="1"/>
          </p:cNvPicPr>
          <p:nvPr/>
        </p:nvPicPr>
        <p:blipFill>
          <a:blip r:embed="rId3" cstate="print"/>
          <a:srcRect/>
          <a:stretch>
            <a:fillRect/>
          </a:stretch>
        </p:blipFill>
        <p:spPr bwMode="auto">
          <a:xfrm>
            <a:off x="457200" y="990600"/>
            <a:ext cx="6086475" cy="552450"/>
          </a:xfrm>
          <a:prstGeom prst="rect">
            <a:avLst/>
          </a:prstGeom>
          <a:noFill/>
          <a:ln w="9525">
            <a:noFill/>
            <a:miter lim="800000"/>
            <a:headEnd/>
            <a:tailEnd/>
          </a:ln>
        </p:spPr>
      </p:pic>
      <p:pic>
        <p:nvPicPr>
          <p:cNvPr id="15" name="Picture 8"/>
          <p:cNvPicPr>
            <a:picLocks noChangeAspect="1" noChangeArrowheads="1"/>
          </p:cNvPicPr>
          <p:nvPr/>
        </p:nvPicPr>
        <p:blipFill>
          <a:blip r:embed="rId4" cstate="print"/>
          <a:srcRect/>
          <a:stretch>
            <a:fillRect/>
          </a:stretch>
        </p:blipFill>
        <p:spPr bwMode="auto">
          <a:xfrm>
            <a:off x="381000" y="2971800"/>
            <a:ext cx="6086475" cy="66675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a:t>
            </a:r>
            <a:r>
              <a:rPr lang="en-IN" sz="2800" b="1" dirty="0" err="1">
                <a:solidFill>
                  <a:srgbClr val="FF0000"/>
                </a:solidFill>
                <a:latin typeface="Cambria-Bold"/>
              </a:rPr>
              <a:t>Rm</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r>
              <a:rPr lang="en-GB" sz="1800" dirty="0"/>
              <a:t>In Git, the term </a:t>
            </a:r>
            <a:r>
              <a:rPr lang="en-GB" sz="1800" dirty="0" err="1"/>
              <a:t>rm</a:t>
            </a:r>
            <a:r>
              <a:rPr lang="en-GB" sz="1800" dirty="0"/>
              <a:t> stands for remove. It is used to remove individual files or a collection of files. </a:t>
            </a:r>
          </a:p>
          <a:p>
            <a:pPr fontAlgn="base"/>
            <a:r>
              <a:rPr lang="en-GB" sz="1800" dirty="0"/>
              <a:t>The key function of git </a:t>
            </a:r>
            <a:r>
              <a:rPr lang="en-GB" sz="1800" dirty="0" err="1"/>
              <a:t>rm</a:t>
            </a:r>
            <a:r>
              <a:rPr lang="en-GB" sz="1800" dirty="0"/>
              <a:t> is to remove tracked files from the Git index. Additionally, it can be used to remove files from both the working directory and staging index. </a:t>
            </a:r>
          </a:p>
          <a:p>
            <a:pPr fontAlgn="base"/>
            <a:r>
              <a:rPr lang="en-GB" sz="1800" dirty="0"/>
              <a:t>The files being removed must be ideal for the branch to remove. </a:t>
            </a:r>
          </a:p>
          <a:p>
            <a:pPr fontAlgn="base"/>
            <a:r>
              <a:rPr lang="en-GB" sz="1800" dirty="0"/>
              <a:t>No updates to their contents can be staged in the index. Otherwise, the removing process can be complex, and sometimes it will not happen. But it can be done forcefully by </a:t>
            </a:r>
            <a:r>
              <a:rPr lang="en-GB" sz="1800" b="1" dirty="0"/>
              <a:t>-f</a:t>
            </a:r>
            <a:r>
              <a:rPr lang="en-GB" sz="1800" dirty="0"/>
              <a:t> option.</a:t>
            </a:r>
          </a:p>
          <a:p>
            <a:pPr fontAlgn="base"/>
            <a:r>
              <a:rPr lang="en-GB" sz="1800" dirty="0"/>
              <a:t>If we want to remove the file from our repository. Then it can be done by the git </a:t>
            </a:r>
            <a:r>
              <a:rPr lang="en-GB" sz="1800" dirty="0" err="1"/>
              <a:t>rm</a:t>
            </a:r>
            <a:r>
              <a:rPr lang="en-GB" sz="1800" dirty="0"/>
              <a:t> command.</a:t>
            </a:r>
          </a:p>
          <a:p>
            <a:pPr fontAlgn="base"/>
            <a:r>
              <a:rPr lang="en-US" sz="1800" dirty="0"/>
              <a:t>$ </a:t>
            </a:r>
            <a:r>
              <a:rPr lang="en-US" sz="1800" dirty="0" err="1"/>
              <a:t>git</a:t>
            </a:r>
            <a:r>
              <a:rPr lang="en-US" sz="1800" dirty="0"/>
              <a:t> </a:t>
            </a:r>
            <a:r>
              <a:rPr lang="en-US" sz="1800" dirty="0" err="1"/>
              <a:t>rm</a:t>
            </a:r>
            <a:r>
              <a:rPr lang="en-US" sz="1800" dirty="0"/>
              <a:t> &lt;file Name&gt;  </a:t>
            </a:r>
          </a:p>
          <a:p>
            <a:pPr fontAlgn="base"/>
            <a:r>
              <a:rPr lang="en-GB" sz="1800" dirty="0">
                <a:latin typeface="Times New Roman" pitchFamily="18" charset="0"/>
                <a:cs typeface="Times New Roman" pitchFamily="18" charset="0"/>
              </a:rPr>
              <a:t> </a:t>
            </a:r>
            <a:r>
              <a:rPr lang="en-GB" sz="1800" dirty="0"/>
              <a:t>The above command will remove the file from the Git and repository. The git </a:t>
            </a:r>
            <a:r>
              <a:rPr lang="en-GB" sz="1800" dirty="0" err="1"/>
              <a:t>rm</a:t>
            </a:r>
            <a:r>
              <a:rPr lang="en-GB" sz="1800" dirty="0"/>
              <a:t> command removes the file not only from the repository but also from the staging area. </a:t>
            </a:r>
          </a:p>
          <a:p>
            <a:pPr fontAlgn="base"/>
            <a:endParaRPr lang="en-GB" sz="1800"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cstate="print"/>
          <a:srcRect/>
          <a:stretch>
            <a:fillRect/>
          </a:stretch>
        </p:blipFill>
        <p:spPr bwMode="auto">
          <a:xfrm>
            <a:off x="914400" y="4267200"/>
            <a:ext cx="7409793" cy="22860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t>Git log is a utility tool to review and read a history of everything that happens to a repository. </a:t>
            </a:r>
          </a:p>
          <a:p>
            <a:pPr fontAlgn="base"/>
            <a:r>
              <a:rPr lang="en-GB" sz="1800" dirty="0"/>
              <a:t>Generally, the git log is a record of commits. A git log contains the following data:</a:t>
            </a:r>
          </a:p>
          <a:p>
            <a:pPr marL="531813" indent="0">
              <a:buNone/>
            </a:pPr>
            <a:r>
              <a:rPr lang="en-GB" sz="1800" b="1" dirty="0"/>
              <a:t>A commit hash</a:t>
            </a:r>
            <a:r>
              <a:rPr lang="en-GB" sz="1800" dirty="0"/>
              <a:t>, which is a 40 character checksum data generated by SHA (Secure Hash Algorithm) algorithm. It is a unique number.</a:t>
            </a:r>
          </a:p>
          <a:p>
            <a:pPr indent="188913">
              <a:buNone/>
            </a:pPr>
            <a:r>
              <a:rPr lang="en-GB" sz="1800" b="1" dirty="0"/>
              <a:t>Commit Author metadata</a:t>
            </a:r>
            <a:r>
              <a:rPr lang="en-GB" sz="1800" dirty="0"/>
              <a:t>: The information of authors such as author name and email.</a:t>
            </a:r>
          </a:p>
          <a:p>
            <a:pPr indent="188913">
              <a:buNone/>
            </a:pPr>
            <a:r>
              <a:rPr lang="en-GB" sz="1800" b="1" dirty="0"/>
              <a:t>Commit Date metadata</a:t>
            </a:r>
            <a:r>
              <a:rPr lang="en-GB" sz="1800" dirty="0"/>
              <a:t>: It's a date timestamp for the time of the commit.</a:t>
            </a:r>
          </a:p>
          <a:p>
            <a:pPr indent="188913">
              <a:buNone/>
            </a:pPr>
            <a:r>
              <a:rPr lang="en-GB" sz="1800" b="1" dirty="0"/>
              <a:t>Commit title/message</a:t>
            </a:r>
            <a:r>
              <a:rPr lang="en-GB" sz="1800" dirty="0"/>
              <a:t>: It is the overview of the commit given in the commit message.</a:t>
            </a:r>
          </a:p>
          <a:p>
            <a:pPr fontAlgn="base">
              <a:buNone/>
            </a:pPr>
            <a:r>
              <a:rPr lang="en-US" sz="1800" b="1" dirty="0"/>
              <a:t>Basic </a:t>
            </a:r>
            <a:r>
              <a:rPr lang="en-US" sz="1800" b="1" dirty="0" err="1"/>
              <a:t>Git</a:t>
            </a:r>
            <a:r>
              <a:rPr lang="en-US" sz="1800" b="1" dirty="0"/>
              <a:t> log:</a:t>
            </a:r>
          </a:p>
          <a:p>
            <a:pPr fontAlgn="base"/>
            <a:r>
              <a:rPr lang="en-GB" sz="1800" dirty="0"/>
              <a:t>Git log command is one of the most usual commands of git. It is the most useful command for Git. Every time you need to check the history, you have to use the git log command. The basic git log command will display the most recent commits and the status of the head. It will use as:</a:t>
            </a:r>
          </a:p>
          <a:p>
            <a:pPr fontAlgn="base"/>
            <a:r>
              <a:rPr lang="en-US" sz="1800" b="1" dirty="0"/>
              <a:t>$ </a:t>
            </a:r>
            <a:r>
              <a:rPr lang="en-US" sz="1800" b="1" dirty="0" err="1"/>
              <a:t>git</a:t>
            </a:r>
            <a:r>
              <a:rPr lang="en-US" sz="1800" b="1" dirty="0"/>
              <a:t> log    </a:t>
            </a:r>
            <a:r>
              <a:rPr lang="en-US" sz="1800" b="1" dirty="0">
                <a:sym typeface="Wingdings" pitchFamily="2" charset="2"/>
              </a:rPr>
              <a:t> </a:t>
            </a:r>
            <a:r>
              <a:rPr lang="en-GB" sz="1800" dirty="0"/>
              <a:t>The above command will display the last commits.</a:t>
            </a:r>
          </a:p>
          <a:p>
            <a:pPr fontAlgn="base"/>
            <a:endParaRPr lang="en-GB" sz="1800" b="1" dirty="0">
              <a:latin typeface="Times New Roman" pitchFamily="18" charset="0"/>
              <a:cs typeface="Times New Roman" pitchFamily="18" charset="0"/>
            </a:endParaRPr>
          </a:p>
        </p:txBody>
      </p:sp>
    </p:spTree>
    <p:extLst>
      <p:ext uri="{BB962C8B-B14F-4D97-AF65-F5344CB8AC3E}">
        <p14:creationId xmlns:p14="http://schemas.microsoft.com/office/powerpoint/2010/main" xmlns="" val="135252169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a:t>
            </a:r>
            <a:endParaRPr lang="en-US" sz="2800" b="1" dirty="0">
              <a:solidFill>
                <a:srgbClr val="C00000"/>
              </a:solidFill>
              <a:latin typeface="Times New Roman" pitchFamily="18" charset="0"/>
              <a:cs typeface="Times New Roman" pitchFamily="18" charset="0"/>
            </a:endParaRPr>
          </a:p>
        </p:txBody>
      </p:sp>
      <p:pic>
        <p:nvPicPr>
          <p:cNvPr id="132098" name="Picture 2"/>
          <p:cNvPicPr>
            <a:picLocks noGrp="1" noChangeAspect="1" noChangeArrowheads="1"/>
          </p:cNvPicPr>
          <p:nvPr>
            <p:ph idx="1"/>
          </p:nvPr>
        </p:nvPicPr>
        <p:blipFill>
          <a:blip r:embed="rId2" cstate="print"/>
          <a:srcRect/>
          <a:stretch>
            <a:fillRect/>
          </a:stretch>
        </p:blipFill>
        <p:spPr bwMode="auto">
          <a:xfrm>
            <a:off x="1295400" y="457200"/>
            <a:ext cx="6226282" cy="6248400"/>
          </a:xfrm>
          <a:prstGeom prst="rect">
            <a:avLst/>
          </a:prstGeom>
          <a:noFill/>
          <a:ln w="9525">
            <a:noFill/>
            <a:miter lim="800000"/>
            <a:headEnd/>
            <a:tailEnd/>
          </a:ln>
        </p:spPr>
      </p:pic>
    </p:spTree>
    <p:extLst>
      <p:ext uri="{BB962C8B-B14F-4D97-AF65-F5344CB8AC3E}">
        <p14:creationId xmlns:p14="http://schemas.microsoft.com/office/powerpoint/2010/main" xmlns="" val="13525216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a:t>
            </a:r>
            <a:endParaRPr lang="en-US" sz="2800" b="1" dirty="0">
              <a:solidFill>
                <a:srgbClr val="C00000"/>
              </a:solidFill>
              <a:latin typeface="Times New Roman" pitchFamily="18" charset="0"/>
              <a:cs typeface="Times New Roman" pitchFamily="18" charset="0"/>
            </a:endParaRPr>
          </a:p>
        </p:txBody>
      </p:sp>
      <p:sp>
        <p:nvSpPr>
          <p:cNvPr id="4" name="Content Placeholder 3"/>
          <p:cNvSpPr>
            <a:spLocks noGrp="1"/>
          </p:cNvSpPr>
          <p:nvPr>
            <p:ph idx="1"/>
          </p:nvPr>
        </p:nvSpPr>
        <p:spPr>
          <a:xfrm>
            <a:off x="0" y="533400"/>
            <a:ext cx="9144000" cy="6324600"/>
          </a:xfrm>
        </p:spPr>
        <p:txBody>
          <a:bodyPr>
            <a:normAutofit/>
          </a:bodyPr>
          <a:lstStyle/>
          <a:p>
            <a:pPr fontAlgn="base"/>
            <a:r>
              <a:rPr lang="en-GB" sz="1800" dirty="0">
                <a:latin typeface="Times New Roman" pitchFamily="18" charset="0"/>
                <a:cs typeface="Times New Roman" pitchFamily="18" charset="0"/>
              </a:rPr>
              <a:t> </a:t>
            </a: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pPr fontAlgn="base"/>
            <a:endParaRPr lang="en-GB" sz="1800" dirty="0">
              <a:latin typeface="Times New Roman" pitchFamily="18" charset="0"/>
              <a:cs typeface="Times New Roman" pitchFamily="18" charset="0"/>
            </a:endParaRPr>
          </a:p>
          <a:p>
            <a:endParaRPr lang="en-GB" sz="1800" dirty="0"/>
          </a:p>
          <a:p>
            <a:pPr fontAlgn="base"/>
            <a:endParaRPr lang="en-US" sz="1800" b="1" dirty="0"/>
          </a:p>
          <a:p>
            <a:pPr fontAlgn="base"/>
            <a:endParaRPr lang="en-GB" sz="1800" dirty="0">
              <a:latin typeface="Times New Roman" pitchFamily="18" charset="0"/>
              <a:cs typeface="Times New Roman" pitchFamily="18" charset="0"/>
            </a:endParaRPr>
          </a:p>
        </p:txBody>
      </p:sp>
      <p:sp>
        <p:nvSpPr>
          <p:cNvPr id="5" name="Rectangle 4"/>
          <p:cNvSpPr/>
          <p:nvPr/>
        </p:nvSpPr>
        <p:spPr>
          <a:xfrm>
            <a:off x="457200" y="685800"/>
            <a:ext cx="8001000" cy="1200329"/>
          </a:xfrm>
          <a:prstGeom prst="rect">
            <a:avLst/>
          </a:prstGeom>
        </p:spPr>
        <p:txBody>
          <a:bodyPr wrap="square">
            <a:spAutoFit/>
          </a:bodyPr>
          <a:lstStyle/>
          <a:p>
            <a:r>
              <a:rPr lang="en-GB" dirty="0"/>
              <a:t>We can perform some action like scrolling, jumping, move, and quit on the command line. To scroll on the command line press k for moving up, j for moving down, the spacebar for scrolling down by a full page to scroll up by a page and q to quit from the command line.</a:t>
            </a:r>
            <a:endParaRPr lang="en-US" dirty="0"/>
          </a:p>
        </p:txBody>
      </p:sp>
    </p:spTree>
    <p:extLst>
      <p:ext uri="{BB962C8B-B14F-4D97-AF65-F5344CB8AC3E}">
        <p14:creationId xmlns:p14="http://schemas.microsoft.com/office/powerpoint/2010/main" xmlns="" val="135252169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3654"/>
            <a:ext cx="8229600" cy="411162"/>
          </a:xfrm>
        </p:spPr>
        <p:txBody>
          <a:bodyPr>
            <a:noAutofit/>
          </a:bodyPr>
          <a:lstStyle/>
          <a:p>
            <a:r>
              <a:rPr lang="en-IN" sz="2800" b="1" dirty="0">
                <a:solidFill>
                  <a:srgbClr val="FF0000"/>
                </a:solidFill>
                <a:latin typeface="Cambria-Bold"/>
              </a:rPr>
              <a:t>Git log online</a:t>
            </a:r>
            <a:endParaRPr lang="en-US" sz="2800" b="1" dirty="0">
              <a:solidFill>
                <a:srgbClr val="C00000"/>
              </a:solidFill>
              <a:latin typeface="Times New Roman" pitchFamily="18" charset="0"/>
              <a:cs typeface="Times New Roman" pitchFamily="18" charset="0"/>
            </a:endParaRPr>
          </a:p>
        </p:txBody>
      </p:sp>
      <p:pic>
        <p:nvPicPr>
          <p:cNvPr id="133122" name="Picture 2"/>
          <p:cNvPicPr>
            <a:picLocks noGrp="1" noChangeAspect="1" noChangeArrowheads="1"/>
          </p:cNvPicPr>
          <p:nvPr>
            <p:ph idx="1"/>
          </p:nvPr>
        </p:nvPicPr>
        <p:blipFill>
          <a:blip r:embed="rId2" cstate="print"/>
          <a:srcRect/>
          <a:stretch>
            <a:fillRect/>
          </a:stretch>
        </p:blipFill>
        <p:spPr bwMode="auto">
          <a:xfrm>
            <a:off x="838200" y="3733800"/>
            <a:ext cx="6505575" cy="2800350"/>
          </a:xfrm>
          <a:prstGeom prst="rect">
            <a:avLst/>
          </a:prstGeom>
          <a:noFill/>
          <a:ln w="9525">
            <a:noFill/>
            <a:miter lim="800000"/>
            <a:headEnd/>
            <a:tailEnd/>
          </a:ln>
        </p:spPr>
      </p:pic>
      <p:sp>
        <p:nvSpPr>
          <p:cNvPr id="5" name="Rectangle 4"/>
          <p:cNvSpPr/>
          <p:nvPr/>
        </p:nvSpPr>
        <p:spPr>
          <a:xfrm>
            <a:off x="381000" y="609600"/>
            <a:ext cx="8382000" cy="2862322"/>
          </a:xfrm>
          <a:prstGeom prst="rect">
            <a:avLst/>
          </a:prstGeom>
        </p:spPr>
        <p:txBody>
          <a:bodyPr wrap="square">
            <a:spAutoFit/>
          </a:bodyPr>
          <a:lstStyle/>
          <a:p>
            <a:pPr fontAlgn="base">
              <a:buNone/>
            </a:pPr>
            <a:r>
              <a:rPr lang="en-US" b="1" dirty="0" err="1"/>
              <a:t>Git</a:t>
            </a:r>
            <a:r>
              <a:rPr lang="en-US" b="1" dirty="0"/>
              <a:t> Log </a:t>
            </a:r>
            <a:r>
              <a:rPr lang="en-US" b="1" dirty="0" err="1"/>
              <a:t>Oneline</a:t>
            </a:r>
            <a:endParaRPr lang="en-US" b="1" dirty="0"/>
          </a:p>
          <a:p>
            <a:r>
              <a:rPr lang="en-GB" dirty="0"/>
              <a:t>The </a:t>
            </a:r>
            <a:r>
              <a:rPr lang="en-GB" dirty="0" err="1"/>
              <a:t>oneline</a:t>
            </a:r>
            <a:r>
              <a:rPr lang="en-GB" dirty="0"/>
              <a:t> option is used to display the output as one commit per line. It also shows the output in brief like the first seven characters of the commit SHA and the commit message.</a:t>
            </a:r>
          </a:p>
          <a:p>
            <a:r>
              <a:rPr lang="en-GB" dirty="0"/>
              <a:t>It will be used as follows:</a:t>
            </a:r>
          </a:p>
          <a:p>
            <a:r>
              <a:rPr lang="en-GB" dirty="0"/>
              <a:t>$ git log --</a:t>
            </a:r>
            <a:r>
              <a:rPr lang="en-GB" dirty="0" err="1"/>
              <a:t>oneline</a:t>
            </a:r>
            <a:r>
              <a:rPr lang="en-GB" dirty="0"/>
              <a:t>  </a:t>
            </a:r>
          </a:p>
          <a:p>
            <a:r>
              <a:rPr lang="en-GB" b="1" dirty="0"/>
              <a:t>It displays: </a:t>
            </a:r>
          </a:p>
          <a:p>
            <a:pPr lvl="1"/>
            <a:r>
              <a:rPr lang="en-GB" dirty="0"/>
              <a:t>one commit per line</a:t>
            </a:r>
          </a:p>
          <a:p>
            <a:pPr lvl="1"/>
            <a:r>
              <a:rPr lang="en-GB" dirty="0"/>
              <a:t>the first seven characters of the SHA</a:t>
            </a:r>
          </a:p>
          <a:p>
            <a:pPr lvl="1"/>
            <a:r>
              <a:rPr lang="en-GB" dirty="0"/>
              <a:t>the commit message</a:t>
            </a:r>
          </a:p>
        </p:txBody>
      </p:sp>
    </p:spTree>
    <p:extLst>
      <p:ext uri="{BB962C8B-B14F-4D97-AF65-F5344CB8AC3E}">
        <p14:creationId xmlns:p14="http://schemas.microsoft.com/office/powerpoint/2010/main" xmlns="" val="1352521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6">
      <a:dk1>
        <a:srgbClr val="000000"/>
      </a:dk1>
      <a:lt1>
        <a:srgbClr val="FFFFFF"/>
      </a:lt1>
      <a:dk2>
        <a:srgbClr val="000000"/>
      </a:dk2>
      <a:lt2>
        <a:srgbClr val="808080"/>
      </a:lt2>
      <a:accent1>
        <a:srgbClr val="EAEAEA"/>
      </a:accent1>
      <a:accent2>
        <a:srgbClr val="FF9933"/>
      </a:accent2>
      <a:accent3>
        <a:srgbClr val="FFFFFF"/>
      </a:accent3>
      <a:accent4>
        <a:srgbClr val="000000"/>
      </a:accent4>
      <a:accent5>
        <a:srgbClr val="F3F3F3"/>
      </a:accent5>
      <a:accent6>
        <a:srgbClr val="E78A2D"/>
      </a:accent6>
      <a:hlink>
        <a:srgbClr val="003366"/>
      </a:hlink>
      <a:folHlink>
        <a:srgbClr val="003366"/>
      </a:folHlink>
    </a:clrScheme>
    <a:fontScheme name="Default Design">
      <a:majorFont>
        <a:latin typeface="Verdana"/>
        <a:ea typeface=""/>
        <a:cs typeface=""/>
      </a:majorFont>
      <a:minorFont>
        <a:latin typeface="Verdan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w="25400" cap="flat" cmpd="sng" algn="ctr">
          <a:solidFill>
            <a:schemeClr val="hlink"/>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ctr" defTabSz="914400" rtl="0" eaLnBrk="1" fontAlgn="base" latinLnBrk="0" hangingPunct="1">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99CC00"/>
        </a:accent1>
        <a:accent2>
          <a:srgbClr val="CC0000"/>
        </a:accent2>
        <a:accent3>
          <a:srgbClr val="FFFFFF"/>
        </a:accent3>
        <a:accent4>
          <a:srgbClr val="000000"/>
        </a:accent4>
        <a:accent5>
          <a:srgbClr val="CAE2AA"/>
        </a:accent5>
        <a:accent6>
          <a:srgbClr val="B90000"/>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efault Design 14">
        <a:dk1>
          <a:srgbClr val="000000"/>
        </a:dk1>
        <a:lt1>
          <a:srgbClr val="FFFFFF"/>
        </a:lt1>
        <a:dk2>
          <a:srgbClr val="000000"/>
        </a:dk2>
        <a:lt2>
          <a:srgbClr val="808080"/>
        </a:lt2>
        <a:accent1>
          <a:srgbClr val="BBE0E3"/>
        </a:accent1>
        <a:accent2>
          <a:srgbClr val="FF9933"/>
        </a:accent2>
        <a:accent3>
          <a:srgbClr val="FFFFFF"/>
        </a:accent3>
        <a:accent4>
          <a:srgbClr val="000000"/>
        </a:accent4>
        <a:accent5>
          <a:srgbClr val="DAEDEF"/>
        </a:accent5>
        <a:accent6>
          <a:srgbClr val="E78A2D"/>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efault Design 15">
        <a:dk1>
          <a:srgbClr val="000000"/>
        </a:dk1>
        <a:lt1>
          <a:srgbClr val="FFFFFF"/>
        </a:lt1>
        <a:dk2>
          <a:srgbClr val="000000"/>
        </a:dk2>
        <a:lt2>
          <a:srgbClr val="808080"/>
        </a:lt2>
        <a:accent1>
          <a:srgbClr val="BDDEFF"/>
        </a:accent1>
        <a:accent2>
          <a:srgbClr val="FF9933"/>
        </a:accent2>
        <a:accent3>
          <a:srgbClr val="FFFFFF"/>
        </a:accent3>
        <a:accent4>
          <a:srgbClr val="000000"/>
        </a:accent4>
        <a:accent5>
          <a:srgbClr val="DBECFF"/>
        </a:accent5>
        <a:accent6>
          <a:srgbClr val="E78A2D"/>
        </a:accent6>
        <a:hlink>
          <a:srgbClr val="003366"/>
        </a:hlink>
        <a:folHlink>
          <a:srgbClr val="003366"/>
        </a:folHlink>
      </a:clrScheme>
      <a:clrMap bg1="lt1" tx1="dk1" bg2="lt2" tx2="dk2" accent1="accent1" accent2="accent2" accent3="accent3" accent4="accent4" accent5="accent5" accent6="accent6" hlink="hlink" folHlink="folHlink"/>
    </a:extraClrScheme>
    <a:extraClrScheme>
      <a:clrScheme name="Default Design 16">
        <a:dk1>
          <a:srgbClr val="000000"/>
        </a:dk1>
        <a:lt1>
          <a:srgbClr val="FFFFFF"/>
        </a:lt1>
        <a:dk2>
          <a:srgbClr val="000000"/>
        </a:dk2>
        <a:lt2>
          <a:srgbClr val="808080"/>
        </a:lt2>
        <a:accent1>
          <a:srgbClr val="EAEAEA"/>
        </a:accent1>
        <a:accent2>
          <a:srgbClr val="FF9933"/>
        </a:accent2>
        <a:accent3>
          <a:srgbClr val="FFFFFF"/>
        </a:accent3>
        <a:accent4>
          <a:srgbClr val="000000"/>
        </a:accent4>
        <a:accent5>
          <a:srgbClr val="F3F3F3"/>
        </a:accent5>
        <a:accent6>
          <a:srgbClr val="E78A2D"/>
        </a:accent6>
        <a:hlink>
          <a:srgbClr val="003366"/>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57859</TotalTime>
  <Words>6909</Words>
  <Application>Microsoft Office PowerPoint</Application>
  <PresentationFormat>On-screen Show (4:3)</PresentationFormat>
  <Paragraphs>1229</Paragraphs>
  <Slides>115</Slides>
  <Notes>0</Notes>
  <HiddenSlides>0</HiddenSlides>
  <MMClips>0</MMClips>
  <ScaleCrop>false</ScaleCrop>
  <HeadingPairs>
    <vt:vector size="4" baseType="variant">
      <vt:variant>
        <vt:lpstr>Theme</vt:lpstr>
      </vt:variant>
      <vt:variant>
        <vt:i4>2</vt:i4>
      </vt:variant>
      <vt:variant>
        <vt:lpstr>Slide Titles</vt:lpstr>
      </vt:variant>
      <vt:variant>
        <vt:i4>115</vt:i4>
      </vt:variant>
    </vt:vector>
  </HeadingPairs>
  <TitlesOfParts>
    <vt:vector size="117" baseType="lpstr">
      <vt:lpstr>Office Theme</vt:lpstr>
      <vt:lpstr>Default Design</vt:lpstr>
      <vt:lpstr>DEVOPS </vt:lpstr>
      <vt:lpstr>  </vt:lpstr>
      <vt:lpstr>  </vt:lpstr>
      <vt:lpstr> Git</vt:lpstr>
      <vt:lpstr> Git</vt:lpstr>
      <vt:lpstr> Git - features</vt:lpstr>
      <vt:lpstr> Git - features</vt:lpstr>
      <vt:lpstr> Git - features</vt:lpstr>
      <vt:lpstr> Git </vt:lpstr>
      <vt:lpstr> Git - Benefits</vt:lpstr>
      <vt:lpstr> Git - Benefits</vt:lpstr>
      <vt:lpstr> Why Git</vt:lpstr>
      <vt:lpstr> Why Git contd..</vt:lpstr>
      <vt:lpstr>VCS Types</vt:lpstr>
      <vt:lpstr>VCS Types</vt:lpstr>
      <vt:lpstr>VCS Types</vt:lpstr>
      <vt:lpstr>VCS Types – Centralized </vt:lpstr>
      <vt:lpstr>VCS Types – Centralized </vt:lpstr>
      <vt:lpstr>VCS Types</vt:lpstr>
      <vt:lpstr>VCS Types - Distributed Version Control Systems</vt:lpstr>
      <vt:lpstr>VCS Types - Distributed Version Control Systems</vt:lpstr>
      <vt:lpstr>VCS Types - Distributed Version Control Systems</vt:lpstr>
      <vt:lpstr>VCS Types - Distributed Version Control Systems</vt:lpstr>
      <vt:lpstr>VCS Types – centralized vs distributed vcs</vt:lpstr>
      <vt:lpstr>VCS Types – centralized vs distributed vcs</vt:lpstr>
      <vt:lpstr>VCS Types – centralized vs distributed vcs</vt:lpstr>
      <vt:lpstr>VCS Types – centralized vs distributed vcs</vt:lpstr>
      <vt:lpstr>VCS Types – centralized vs distributed vcs</vt:lpstr>
      <vt:lpstr>  </vt:lpstr>
      <vt:lpstr>Git basics</vt:lpstr>
      <vt:lpstr>Git basics</vt:lpstr>
      <vt:lpstr>Git Installation</vt:lpstr>
      <vt:lpstr>GitHub.com</vt:lpstr>
      <vt:lpstr>Git commands</vt:lpstr>
      <vt:lpstr>Git basics</vt:lpstr>
      <vt:lpstr>Git basics</vt:lpstr>
      <vt:lpstr>Git basics</vt:lpstr>
      <vt:lpstr>Git basics</vt:lpstr>
      <vt:lpstr>Git basics</vt:lpstr>
      <vt:lpstr>Git basics</vt:lpstr>
      <vt:lpstr>Git basics</vt:lpstr>
      <vt:lpstr>Git basics</vt:lpstr>
      <vt:lpstr>Git basics</vt:lpstr>
      <vt:lpstr>Git basics</vt:lpstr>
      <vt:lpstr>Git Tools</vt:lpstr>
      <vt:lpstr>Git Tools</vt:lpstr>
      <vt:lpstr>Git commands</vt:lpstr>
      <vt:lpstr>Git basics</vt:lpstr>
      <vt:lpstr>Git basics – git push</vt:lpstr>
      <vt:lpstr>Git basics – git push</vt:lpstr>
      <vt:lpstr>Git basics – git push</vt:lpstr>
      <vt:lpstr>Git basics</vt:lpstr>
      <vt:lpstr>  </vt:lpstr>
      <vt:lpstr>Git basics – git pull</vt:lpstr>
      <vt:lpstr>Git basics – git pull</vt:lpstr>
      <vt:lpstr>Git basics – git pull</vt:lpstr>
      <vt:lpstr>Git basics – git pull</vt:lpstr>
      <vt:lpstr>Git basics – git pull</vt:lpstr>
      <vt:lpstr>Git basics – pull command</vt:lpstr>
      <vt:lpstr>Git - Branching</vt:lpstr>
      <vt:lpstr>  </vt:lpstr>
      <vt:lpstr>Git basics - Git Branch</vt:lpstr>
      <vt:lpstr>Git basics – git branch</vt:lpstr>
      <vt:lpstr>Git basics – git branch</vt:lpstr>
      <vt:lpstr>Git basics – git branch</vt:lpstr>
      <vt:lpstr>Git basics</vt:lpstr>
      <vt:lpstr>Git basics – git merge</vt:lpstr>
      <vt:lpstr>Git basics – git merge</vt:lpstr>
      <vt:lpstr>Git basics – git merge</vt:lpstr>
      <vt:lpstr>Git basics – git merge</vt:lpstr>
      <vt:lpstr>Git basics – git merge</vt:lpstr>
      <vt:lpstr>Git basics – git merge</vt:lpstr>
      <vt:lpstr>Git basics – git merge</vt:lpstr>
      <vt:lpstr>  </vt:lpstr>
      <vt:lpstr>Git basics – git diff</vt:lpstr>
      <vt:lpstr>Git basics – git diff</vt:lpstr>
      <vt:lpstr>Git basics</vt:lpstr>
      <vt:lpstr>Git basics</vt:lpstr>
      <vt:lpstr>Git basics</vt:lpstr>
      <vt:lpstr>  </vt:lpstr>
      <vt:lpstr>Git basics – git remote</vt:lpstr>
      <vt:lpstr>Git basics</vt:lpstr>
      <vt:lpstr>Git checkout</vt:lpstr>
      <vt:lpstr>Git checkout</vt:lpstr>
      <vt:lpstr>Git checkout</vt:lpstr>
      <vt:lpstr>Git remote</vt:lpstr>
      <vt:lpstr>Git basics</vt:lpstr>
      <vt:lpstr>Git basics</vt:lpstr>
      <vt:lpstr>Git Head</vt:lpstr>
      <vt:lpstr>Git Index</vt:lpstr>
      <vt:lpstr>Git Index</vt:lpstr>
      <vt:lpstr>Git Reset Hard</vt:lpstr>
      <vt:lpstr>Git Reset Hard</vt:lpstr>
      <vt:lpstr>Git Reset Hard</vt:lpstr>
      <vt:lpstr>Git Rm</vt:lpstr>
      <vt:lpstr>Git log</vt:lpstr>
      <vt:lpstr>Git log</vt:lpstr>
      <vt:lpstr>Git log</vt:lpstr>
      <vt:lpstr>Git log online</vt:lpstr>
      <vt:lpstr>Git log stat</vt:lpstr>
      <vt:lpstr>Git log stat</vt:lpstr>
      <vt:lpstr>Git log p or patch</vt:lpstr>
      <vt:lpstr>Git log --patch</vt:lpstr>
      <vt:lpstr>Git show</vt:lpstr>
      <vt:lpstr>Git tag</vt:lpstr>
      <vt:lpstr>Working with Remote Repository</vt:lpstr>
      <vt:lpstr>Working with Remote Repository</vt:lpstr>
      <vt:lpstr>Working with Remote Repository</vt:lpstr>
      <vt:lpstr>Working with Remote Repository</vt:lpstr>
      <vt:lpstr>Working with Remote Repository</vt:lpstr>
      <vt:lpstr>Working with Remote Repository</vt:lpstr>
      <vt:lpstr>Working with Remote Repository</vt:lpstr>
      <vt:lpstr>Working with Remote Repository</vt:lpstr>
      <vt:lpstr>Working with Remote Repository</vt:lpstr>
      <vt:lpstr>Working with Remote Repository</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Wireless Networks</dc:title>
  <dc:creator>bh</dc:creator>
  <cp:lastModifiedBy>bh</cp:lastModifiedBy>
  <cp:revision>4264</cp:revision>
  <dcterms:created xsi:type="dcterms:W3CDTF">2006-08-16T00:00:00Z</dcterms:created>
  <dcterms:modified xsi:type="dcterms:W3CDTF">2023-07-21T02:16:22Z</dcterms:modified>
</cp:coreProperties>
</file>