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8" r:id="rId2"/>
    <p:sldId id="257" r:id="rId3"/>
    <p:sldId id="256" r:id="rId4"/>
    <p:sldId id="260" r:id="rId5"/>
    <p:sldId id="269" r:id="rId6"/>
    <p:sldId id="264" r:id="rId7"/>
    <p:sldId id="265" r:id="rId8"/>
    <p:sldId id="266" r:id="rId9"/>
    <p:sldId id="267" r:id="rId10"/>
    <p:sldId id="268" r:id="rId11"/>
    <p:sldId id="270" r:id="rId12"/>
    <p:sldId id="271" r:id="rId13"/>
    <p:sldId id="272" r:id="rId14"/>
    <p:sldId id="273" r:id="rId15"/>
    <p:sldId id="27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45E9DD0-6C2A-47FA-9788-301927068C2B}">
          <p14:sldIdLst>
            <p14:sldId id="258"/>
            <p14:sldId id="257"/>
            <p14:sldId id="256"/>
            <p14:sldId id="260"/>
            <p14:sldId id="269"/>
            <p14:sldId id="264"/>
            <p14:sldId id="265"/>
            <p14:sldId id="266"/>
            <p14:sldId id="267"/>
            <p14:sldId id="268"/>
            <p14:sldId id="270"/>
            <p14:sldId id="271"/>
            <p14:sldId id="272"/>
            <p14:sldId id="273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C5D9"/>
    <a:srgbClr val="FF99CC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D3249B15-9AB9-492C-A7B4-1178061F7A03}" type="datetimeFigureOut">
              <a:rPr lang="en-IN" smtClean="0"/>
              <a:t>07-09-2022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811BDAC8-E1B0-40B1-878C-52031EB205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3938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49B15-9AB9-492C-A7B4-1178061F7A03}" type="datetimeFigureOut">
              <a:rPr lang="en-IN" smtClean="0"/>
              <a:t>07-09-2022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BDAC8-E1B0-40B1-878C-52031EB205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3013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49B15-9AB9-492C-A7B4-1178061F7A03}" type="datetimeFigureOut">
              <a:rPr lang="en-IN" smtClean="0"/>
              <a:t>07-09-2022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BDAC8-E1B0-40B1-878C-52031EB205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09277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49B15-9AB9-492C-A7B4-1178061F7A03}" type="datetimeFigureOut">
              <a:rPr lang="en-IN" smtClean="0"/>
              <a:t>07-09-2022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BDAC8-E1B0-40B1-878C-52031EB2056C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311473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49B15-9AB9-492C-A7B4-1178061F7A03}" type="datetimeFigureOut">
              <a:rPr lang="en-IN" smtClean="0"/>
              <a:t>07-09-2022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BDAC8-E1B0-40B1-878C-52031EB205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43934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49B15-9AB9-492C-A7B4-1178061F7A03}" type="datetimeFigureOut">
              <a:rPr lang="en-IN" smtClean="0"/>
              <a:t>07-09-2022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BDAC8-E1B0-40B1-878C-52031EB205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11506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49B15-9AB9-492C-A7B4-1178061F7A03}" type="datetimeFigureOut">
              <a:rPr lang="en-IN" smtClean="0"/>
              <a:t>07-09-2022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BDAC8-E1B0-40B1-878C-52031EB205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60911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49B15-9AB9-492C-A7B4-1178061F7A03}" type="datetimeFigureOut">
              <a:rPr lang="en-IN" smtClean="0"/>
              <a:t>07-09-2022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BDAC8-E1B0-40B1-878C-52031EB205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22871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49B15-9AB9-492C-A7B4-1178061F7A03}" type="datetimeFigureOut">
              <a:rPr lang="en-IN" smtClean="0"/>
              <a:t>07-09-2022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BDAC8-E1B0-40B1-878C-52031EB205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5674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49B15-9AB9-492C-A7B4-1178061F7A03}" type="datetimeFigureOut">
              <a:rPr lang="en-IN" smtClean="0"/>
              <a:t>07-09-2022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BDAC8-E1B0-40B1-878C-52031EB205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846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49B15-9AB9-492C-A7B4-1178061F7A03}" type="datetimeFigureOut">
              <a:rPr lang="en-IN" smtClean="0"/>
              <a:t>07-09-2022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BDAC8-E1B0-40B1-878C-52031EB205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8716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49B15-9AB9-492C-A7B4-1178061F7A03}" type="datetimeFigureOut">
              <a:rPr lang="en-IN" smtClean="0"/>
              <a:t>07-09-2022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BDAC8-E1B0-40B1-878C-52031EB205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1512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49B15-9AB9-492C-A7B4-1178061F7A03}" type="datetimeFigureOut">
              <a:rPr lang="en-IN" smtClean="0"/>
              <a:t>07-09-2022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BDAC8-E1B0-40B1-878C-52031EB205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2279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49B15-9AB9-492C-A7B4-1178061F7A03}" type="datetimeFigureOut">
              <a:rPr lang="en-IN" smtClean="0"/>
              <a:t>07-09-2022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BDAC8-E1B0-40B1-878C-52031EB205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3030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49B15-9AB9-492C-A7B4-1178061F7A03}" type="datetimeFigureOut">
              <a:rPr lang="en-IN" smtClean="0"/>
              <a:t>07-09-2022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BDAC8-E1B0-40B1-878C-52031EB205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2066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49B15-9AB9-492C-A7B4-1178061F7A03}" type="datetimeFigureOut">
              <a:rPr lang="en-IN" smtClean="0"/>
              <a:t>07-09-2022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BDAC8-E1B0-40B1-878C-52031EB205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5116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49B15-9AB9-492C-A7B4-1178061F7A03}" type="datetimeFigureOut">
              <a:rPr lang="en-IN" smtClean="0"/>
              <a:t>07-09-2022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BDAC8-E1B0-40B1-878C-52031EB205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1986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249B15-9AB9-492C-A7B4-1178061F7A03}" type="datetimeFigureOut">
              <a:rPr lang="en-IN" smtClean="0"/>
              <a:t>07-09-2022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1BDAC8-E1B0-40B1-878C-52031EB205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18235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oogle.com/url?sa=t&amp;source=web&amp;rct=j&amp;url=https://www.coursera.org/courses%3Fquery%3Daws&amp;ved=2ahUKEwj4huyBjoP6AhWf1HMBHYCLC5QQFnoECFsQAQ&amp;usg=AOvVaw2rR5B2WZvQ54rZyA4Ee0fh" TargetMode="External"/><Relationship Id="rId3" Type="http://schemas.openxmlformats.org/officeDocument/2006/relationships/hyperlink" Target="https://www.youtube.com/watch?v=3XFODda6YXo&amp;list=PPSV" TargetMode="External"/><Relationship Id="rId7" Type="http://schemas.openxmlformats.org/officeDocument/2006/relationships/hyperlink" Target="https://www.google.com/url?sa=t&amp;source=web&amp;rct=j&amp;url=https://www.tcsion.com/LX/login&amp;ved=2ahUKEwi5lNaVjoP6AhXTlOYKHfphAokQFnoECAkQAQ&amp;usg=AOvVaw0R8XRjUN95i6l0mZqtI38e" TargetMode="External"/><Relationship Id="rId2" Type="http://schemas.openxmlformats.org/officeDocument/2006/relationships/hyperlink" Target="https://www.google.com/url?sa=t&amp;source=web&amp;rct=j&amp;url=https://aws.amazon.com/&amp;ved=2ahUKEwj64L31ioP6AhX1H7cAHSqZBCQQFnoECBAQAQ&amp;usg=AOvVaw10TqNx6EBJNugFGyuTZwO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oogle.com/url?sa=t&amp;source=web&amp;rct=j&amp;url=https://www.udemy.com/topic/amazon-aws/&amp;ved=2ahUKEwj4huyBjoP6AhWf1HMBHYCLC5QQFnoECC4QAQ&amp;usg=AOvVaw2QYnJScH0_bLjOdgS89gsD" TargetMode="External"/><Relationship Id="rId5" Type="http://schemas.openxmlformats.org/officeDocument/2006/relationships/hyperlink" Target="https://www.youtube.com/watch?v=a9__D53WsUs&amp;list=PPSV" TargetMode="External"/><Relationship Id="rId4" Type="http://schemas.openxmlformats.org/officeDocument/2006/relationships/hyperlink" Target="https://www.youtube.com/watch?v=wWeyzYzd17o&amp;list=PPSV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C1DDB-CF2D-0287-D2BC-D7099C99E1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57374" y="103188"/>
            <a:ext cx="8791575" cy="137318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9600" dirty="0">
                <a:solidFill>
                  <a:srgbClr val="FF0000"/>
                </a:solidFill>
              </a:rPr>
              <a:t>AWS</a:t>
            </a:r>
            <a:endParaRPr lang="en-IN" sz="9600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CD3600-88E4-2482-7C04-C2C0D04C92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19324" y="1643062"/>
            <a:ext cx="9829801" cy="4329113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AWS-AMAZON WEB SERVICES:</a:t>
            </a:r>
          </a:p>
          <a:p>
            <a:r>
              <a:rPr lang="en-US" sz="2800" dirty="0">
                <a:solidFill>
                  <a:srgbClr val="FFFF00"/>
                </a:solidFill>
              </a:rPr>
              <a:t>	IS SUBSIDARY OF AMAZON THAT PROVIDES ON-DEMAND CLOUD COMPUTING PLATFORMS AND API’S TO INDIVIDUAL, COMPANIES AND GOVERNMENTS ON A METERED </a:t>
            </a:r>
          </a:p>
          <a:p>
            <a:r>
              <a:rPr lang="en-US" sz="2800" dirty="0">
                <a:solidFill>
                  <a:srgbClr val="FFFF00"/>
                </a:solidFill>
              </a:rPr>
              <a:t>			</a:t>
            </a:r>
            <a:r>
              <a:rPr lang="en-US" sz="2800" dirty="0">
                <a:solidFill>
                  <a:srgbClr val="FFFF00"/>
                </a:solidFill>
                <a:highlight>
                  <a:srgbClr val="000080"/>
                </a:highlight>
              </a:rPr>
              <a:t>PAY AS YOU GO BASIS</a:t>
            </a:r>
            <a:r>
              <a:rPr lang="en-US" sz="2800" dirty="0">
                <a:solidFill>
                  <a:srgbClr val="FFFF00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609856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DC180-EEF2-E9E9-08A9-6CA9615EDE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5105401" cy="858837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/>
              <a:t>GLOBAL MARKET	</a:t>
            </a:r>
            <a:endParaRPr lang="en-IN" dirty="0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3B6D07F1-4A12-40D1-F536-1C8C626CFA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5" y="2286000"/>
            <a:ext cx="9388606" cy="3962400"/>
          </a:xfrm>
        </p:spPr>
        <p:txBody>
          <a:bodyPr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AWS HAS A GREAT DEMAND NOW A DAYS IN PRESENT DAY MARKET.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AN AWS CERTIFIED PROFESSIONAL CAN BE PLACED IN MANY OF THE FIRMS ACROSS THE GLOBE WITH AROUND 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HIGHEST PACKAGE OF $1,27,000 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( 1 CR IN INDIAN CURRENCY )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MANY PLLATFORMS ARE AVAILABLE ONLINE TO GET THROUGH AWS CLOUD COMPUTING SERVICES</a:t>
            </a:r>
            <a:endParaRPr lang="en-I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6670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42198-8CEE-0E38-AC8F-108A2CF79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9386" y="373421"/>
            <a:ext cx="9905998" cy="757795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OVERVIEW OF ALL THE SERVICES BEING PROVIDED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EB727F-FD64-08C1-31D9-86BD135BC6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883" y="1469669"/>
            <a:ext cx="8497004" cy="5147947"/>
          </a:xfrm>
        </p:spPr>
      </p:pic>
    </p:spTree>
    <p:extLst>
      <p:ext uri="{BB962C8B-B14F-4D97-AF65-F5344CB8AC3E}">
        <p14:creationId xmlns:p14="http://schemas.microsoft.com/office/powerpoint/2010/main" val="8941269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38DEE-3E31-FDC6-3FE4-83040DCA0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2185" y="327514"/>
            <a:ext cx="6864451" cy="1024631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/>
              <a:t>COMPANIES USING AWS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38A225-67BA-A1CA-5116-CE9830D1D0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2185" y="2249487"/>
            <a:ext cx="7016836" cy="3541714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58064A1-D835-1510-756B-714545657F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618" y="1573323"/>
            <a:ext cx="8990080" cy="5058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0125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38DEE-3E31-FDC6-3FE4-83040DCA0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4221" y="245623"/>
            <a:ext cx="5570672" cy="821176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/>
              <a:t>DEMAND IN INDIA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44E5A-0A54-4C4A-0AE5-AE53604006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303506"/>
            <a:ext cx="9905999" cy="465954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b="0" i="0" dirty="0">
                <a:effectLst/>
                <a:latin typeface="Roboto"/>
              </a:rPr>
              <a:t>As per Glassdoor, the average AWS salary in India starts from Rs. 6,07,000 per annum.</a:t>
            </a:r>
          </a:p>
          <a:p>
            <a:pPr marL="0" indent="0" algn="ctr">
              <a:buNone/>
            </a:pPr>
            <a:r>
              <a:rPr lang="en-US" sz="2800" b="0" i="0" dirty="0">
                <a:effectLst/>
                <a:latin typeface="Roboto"/>
              </a:rPr>
              <a:t> It could even start at Rs. 3,83,000 per annum if you don’t get a chance to work at a top firm or don’t have relevant experience. </a:t>
            </a:r>
          </a:p>
          <a:p>
            <a:pPr marL="0" indent="0" algn="ctr">
              <a:buNone/>
            </a:pPr>
            <a:r>
              <a:rPr lang="en-US" sz="2800" b="0" i="0" dirty="0">
                <a:effectLst/>
                <a:latin typeface="Roboto"/>
              </a:rPr>
              <a:t>It could reach a high of Rs.1,537,000 per annum depending not only on the company you are employed at but also your location.</a:t>
            </a:r>
          </a:p>
          <a:p>
            <a:pPr marL="0" indent="0" algn="ctr">
              <a:buNone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574434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38DEE-3E31-FDC6-3FE4-83040DCA0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3306" y="404509"/>
            <a:ext cx="7545387" cy="821176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/>
              <a:t>SUMMARY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44E5A-0A54-4C4A-0AE5-AE53604006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59149"/>
            <a:ext cx="9905999" cy="4332052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AWS- AMAZON WEB SERVICES: CLOUD COMPUTING PLATFORM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FEATURES: SCALABLE, COST EFFECTIVE, SECURE, FLEXIBLE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PROVIDES: DATABASE, SECURITY, SERVERS, RDBS, REMOTE COMPUTING, STORAGE, ANALYTICS.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MAIN ADVANTAGES: BILLING, EASY USAGE, FEATURES, UNINTERRUPTED SERVICES WITH MANY WAREHOUSES.</a:t>
            </a:r>
          </a:p>
        </p:txBody>
      </p:sp>
    </p:spTree>
    <p:extLst>
      <p:ext uri="{BB962C8B-B14F-4D97-AF65-F5344CB8AC3E}">
        <p14:creationId xmlns:p14="http://schemas.microsoft.com/office/powerpoint/2010/main" val="36036861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38DEE-3E31-FDC6-3FE4-83040DCA0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7360" y="258595"/>
            <a:ext cx="7234102" cy="808204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/>
              <a:t>REFERENCES: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44E5A-0A54-4C4A-0AE5-AE53604006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322962"/>
            <a:ext cx="9905999" cy="545721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GOOGLE: </a:t>
            </a:r>
            <a:r>
              <a:rPr lang="en-US" dirty="0">
                <a:hlinkClick r:id="rId2"/>
              </a:rPr>
              <a:t>AWS OFFICIAL WEBSITE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YOUTUBE: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hlinkClick r:id="rId3"/>
              </a:rPr>
              <a:t>AWS EXPLAINATION 1</a:t>
            </a: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hlinkClick r:id="rId4"/>
              </a:rPr>
              <a:t>AWS 2</a:t>
            </a: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hlinkClick r:id="rId5"/>
              </a:rPr>
              <a:t>AWS 3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AWS LEARNING PLATFORMS: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hlinkClick r:id="rId6"/>
              </a:rPr>
              <a:t>UDEMY</a:t>
            </a: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hlinkClick r:id="rId7"/>
              </a:rPr>
              <a:t>TCS ION DIGITAL LEARNING HUB</a:t>
            </a: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hlinkClick r:id="rId8"/>
              </a:rPr>
              <a:t>COURSERA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858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9A238EA-A86B-288A-3911-0043FFB44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5234" y="196985"/>
            <a:ext cx="5934508" cy="962025"/>
          </a:xfr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6000" dirty="0"/>
              <a:t>WHY AWS?</a:t>
            </a:r>
            <a:endParaRPr lang="en-IN" sz="60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21425A3-78EA-986F-1D22-B97AC4E80B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1413" y="1266825"/>
            <a:ext cx="10212391" cy="5419725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47500" lnSpcReduction="20000"/>
          </a:bodyPr>
          <a:lstStyle/>
          <a:p>
            <a:r>
              <a:rPr lang="en-US" sz="3600" dirty="0">
                <a:solidFill>
                  <a:srgbClr val="002060"/>
                </a:solidFill>
              </a:rPr>
              <a:t>NEED </a:t>
            </a:r>
            <a:r>
              <a:rPr lang="en-US" sz="3600" dirty="0"/>
              <a:t>:  I WANT TO DEVELOP SOMETHING , MAY BE AN APPLICATION OR A SOFTWARE</a:t>
            </a:r>
            <a:r>
              <a:rPr lang="en-US" sz="2300" dirty="0"/>
              <a:t>. </a:t>
            </a:r>
          </a:p>
          <a:p>
            <a:r>
              <a:rPr lang="en-US" sz="5900" dirty="0">
                <a:solidFill>
                  <a:schemeClr val="bg2">
                    <a:lumMod val="50000"/>
                  </a:schemeClr>
                </a:solidFill>
              </a:rPr>
              <a:t>I MAY BE IN A NEED OF: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3400" dirty="0">
                <a:solidFill>
                  <a:schemeClr val="bg2">
                    <a:lumMod val="50000"/>
                  </a:schemeClr>
                </a:solidFill>
              </a:rPr>
              <a:t>SERVER FOR PROCESSING REQUESTS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3400" dirty="0">
                <a:solidFill>
                  <a:schemeClr val="bg2">
                    <a:lumMod val="50000"/>
                  </a:schemeClr>
                </a:solidFill>
              </a:rPr>
              <a:t>DATABASE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3400" dirty="0">
                <a:solidFill>
                  <a:schemeClr val="bg2">
                    <a:lumMod val="50000"/>
                  </a:schemeClr>
                </a:solidFill>
              </a:rPr>
              <a:t>STORAGE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3400" dirty="0">
                <a:solidFill>
                  <a:schemeClr val="bg2">
                    <a:lumMod val="50000"/>
                  </a:schemeClr>
                </a:solidFill>
              </a:rPr>
              <a:t>AND MANY FEATURES SUCH AS ML, AI ETC..,</a:t>
            </a:r>
            <a:endParaRPr lang="en-US" sz="3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4400" dirty="0">
                <a:solidFill>
                  <a:srgbClr val="002060"/>
                </a:solidFill>
              </a:rPr>
              <a:t>WHAT GUARANTEE IS THAT IT WILL GET SUCCEEDED?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4400" dirty="0">
                <a:solidFill>
                  <a:srgbClr val="002060"/>
                </a:solidFill>
              </a:rPr>
              <a:t>WILL THE MONEY THAT I INVEST WON’T GO WASTE?</a:t>
            </a:r>
          </a:p>
          <a:p>
            <a:r>
              <a:rPr lang="en-US" sz="5900" dirty="0">
                <a:solidFill>
                  <a:schemeClr val="tx1"/>
                </a:solidFill>
              </a:rPr>
              <a:t>SOLUTION</a:t>
            </a:r>
            <a:r>
              <a:rPr lang="en-US" sz="2000" dirty="0">
                <a:solidFill>
                  <a:srgbClr val="002060"/>
                </a:solidFill>
              </a:rPr>
              <a:t> :</a:t>
            </a:r>
          </a:p>
          <a:p>
            <a:r>
              <a:rPr lang="en-US" sz="3600" dirty="0">
                <a:solidFill>
                  <a:srgbClr val="002060"/>
                </a:solidFill>
              </a:rPr>
              <a:t>	YES THE SOLUTION FOR ANY OF THE QUESTIONS WE GET TO DEVELOP SOMETHING WOULD ABSOLUTELY BE</a:t>
            </a:r>
          </a:p>
          <a:p>
            <a:pPr algn="ctr"/>
            <a:r>
              <a:rPr lang="en-US" sz="80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AWS</a:t>
            </a:r>
          </a:p>
          <a:p>
            <a:endParaRPr lang="en-IN" sz="20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6118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E431C-A03A-BF5B-32DF-0A95A01263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39311" y="352149"/>
            <a:ext cx="7295744" cy="1301554"/>
          </a:xfr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en-US" sz="9600" dirty="0"/>
              <a:t>AWS</a:t>
            </a:r>
            <a:endParaRPr lang="en-IN" sz="9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6C4642-FA86-0839-6322-00C1FB5F31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19484" y="2007909"/>
            <a:ext cx="8791575" cy="4147793"/>
          </a:xfr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sz="3600" dirty="0">
                <a:solidFill>
                  <a:srgbClr val="FF0000"/>
                </a:solidFill>
              </a:rPr>
              <a:t>AMAZON WEB SERVICES </a:t>
            </a:r>
            <a:r>
              <a:rPr lang="en-US" dirty="0">
                <a:solidFill>
                  <a:srgbClr val="FF0000"/>
                </a:solidFill>
              </a:rPr>
              <a:t>ESTD.2002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002060"/>
                </a:solidFill>
              </a:rPr>
              <a:t>FLEXIBILITY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002060"/>
                </a:solidFill>
              </a:rPr>
              <a:t>COST EFFECTIVE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002060"/>
                </a:solidFill>
              </a:rPr>
              <a:t>SCALABLE AND ELASTIC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002060"/>
                </a:solidFill>
              </a:rPr>
              <a:t>SECURE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002060"/>
                </a:solidFill>
              </a:rPr>
              <a:t>EXPERIENCED</a:t>
            </a:r>
            <a:r>
              <a:rPr lang="en-IN" dirty="0"/>
              <a:t>		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B0BBE69-4F64-4B34-D5F6-399C96B3DC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2734" y="2936594"/>
            <a:ext cx="5562779" cy="3104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073022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DC180-EEF2-E9E9-08A9-6CA9615EDE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5105401" cy="858837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/>
              <a:t>flexibility	</a:t>
            </a:r>
            <a:endParaRPr lang="en-IN" dirty="0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3B6D07F1-4A12-40D1-F536-1C8C626CFA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2710206"/>
            <a:ext cx="9482874" cy="3962400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2800" dirty="0"/>
              <a:t>	</a:t>
            </a:r>
            <a:r>
              <a:rPr lang="en-US" sz="3600" dirty="0">
                <a:solidFill>
                  <a:schemeClr val="tx1"/>
                </a:solidFill>
              </a:rPr>
              <a:t>it enables us to select the operating system, programming language, web application platform,</a:t>
            </a:r>
          </a:p>
          <a:p>
            <a:pPr algn="ctr">
              <a:lnSpc>
                <a:spcPct val="100000"/>
              </a:lnSpc>
            </a:pPr>
            <a:r>
              <a:rPr lang="en-US" sz="3600" dirty="0">
                <a:solidFill>
                  <a:schemeClr val="tx1"/>
                </a:solidFill>
              </a:rPr>
              <a:t>Database and all other things I may need for my software. </a:t>
            </a:r>
            <a:endParaRPr lang="en-IN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5151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DC180-EEF2-E9E9-08A9-6CA9615EDE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79739" y="387072"/>
            <a:ext cx="5105401" cy="858837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/>
              <a:t>COST-EFFECTIVE	</a:t>
            </a:r>
            <a:endParaRPr lang="en-IN" dirty="0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3B6D07F1-4A12-40D1-F536-1C8C626CFA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6680" y="1437587"/>
            <a:ext cx="9636511" cy="5206404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IT ALLOWS A VARIETY OF FLEXIBLE COSR EFFECTIVE PRICING OPTIONS .</a:t>
            </a:r>
          </a:p>
          <a:p>
            <a:r>
              <a:rPr lang="en-US" sz="2400" dirty="0">
                <a:solidFill>
                  <a:schemeClr val="tx1"/>
                </a:solidFill>
              </a:rPr>
              <a:t>	ON-DEMAND INSTANCES ALLOWS YOU TO PAY FOR COMPUTECAPACITY BY THE HOUR, </a:t>
            </a:r>
          </a:p>
          <a:p>
            <a:r>
              <a:rPr lang="en-US" sz="2400" dirty="0">
                <a:solidFill>
                  <a:schemeClr val="tx1"/>
                </a:solidFill>
              </a:rPr>
              <a:t>WITH NO MINIMUM </a:t>
            </a:r>
          </a:p>
          <a:p>
            <a:r>
              <a:rPr lang="en-US" sz="2400" dirty="0">
                <a:solidFill>
                  <a:schemeClr val="tx1"/>
                </a:solidFill>
              </a:rPr>
              <a:t>COMMITMENTS REQUIRED</a:t>
            </a:r>
          </a:p>
          <a:p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53391F-7697-0AC8-A5E8-0FC22834C0C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19" t="20060" r="43994" b="26992"/>
          <a:stretch/>
        </p:blipFill>
        <p:spPr>
          <a:xfrm>
            <a:off x="6622942" y="2671775"/>
            <a:ext cx="5186436" cy="3972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006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DC180-EEF2-E9E9-08A9-6CA9615EDE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08722" y="616525"/>
            <a:ext cx="6240054" cy="858837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/>
              <a:t>SCALABLE AND ELASTIC	</a:t>
            </a:r>
            <a:endParaRPr lang="en-IN" dirty="0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3B6D07F1-4A12-40D1-F536-1C8C626CFA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68254" y="1652047"/>
            <a:ext cx="8747583" cy="177695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IT MONITORS OUR APPLICATIONS AND AUTOMATICALLY ADJUSTS CAPACITY TO MAINTAIN STEADY, PREDICTABLE PERFORMANCE AT THE LOWEST POSSIBLE COST.</a:t>
            </a:r>
            <a:endParaRPr lang="en-IN" sz="2400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32DA02-73D1-DF57-D6B3-D42A856EE4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2471" y="3104407"/>
            <a:ext cx="5125975" cy="285871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348605-CF74-2364-5446-FCAF6DE5CA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5940" y="3104407"/>
            <a:ext cx="4195864" cy="2920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140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DC180-EEF2-E9E9-08A9-6CA9615EDE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43299" y="304092"/>
            <a:ext cx="5105401" cy="858837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/>
              <a:t>SECURE	</a:t>
            </a:r>
            <a:endParaRPr lang="en-IN" dirty="0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3B6D07F1-4A12-40D1-F536-1C8C626CFA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5" y="1371600"/>
            <a:ext cx="10315575" cy="2248293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IT PROVIDES SERVICES THAT HELPS US TO PROTECT OUR DATA, ACCOUNTS, AND WORKLOADS FROM UNAUTHORIZED ACCESS.</a:t>
            </a:r>
            <a:endParaRPr lang="en-IN" sz="2800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EA72C5-D26C-9AF6-E93A-37A5B75081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1926" y="2658183"/>
            <a:ext cx="6267450" cy="389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488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DC180-EEF2-E9E9-08A9-6CA9615EDE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43299" y="184151"/>
            <a:ext cx="5105401" cy="858837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/>
              <a:t>EXPERIENCE	</a:t>
            </a:r>
            <a:endParaRPr lang="en-IN" dirty="0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3B6D07F1-4A12-40D1-F536-1C8C626CFA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83428" y="1254868"/>
            <a:ext cx="10076763" cy="2804474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AWS EXPERIENCE CONSISTS OF PHYSICAL AND VIRTUAL SPACES TO EXPERIENCE AND LEARN MORE ABOUT AWS CLOUD.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IT CONSISTS OF LOCAL AWS EXPERTS AND PARTNERS TO HELP AND GROW BUSINESS.</a:t>
            </a:r>
          </a:p>
          <a:p>
            <a:r>
              <a:rPr lang="en-US" sz="2400" dirty="0">
                <a:solidFill>
                  <a:srgbClr val="FFFF00"/>
                </a:solidFill>
              </a:rPr>
              <a:t>WORK PLACE AT MADRID:				   AT MUNICH:		</a:t>
            </a:r>
          </a:p>
          <a:p>
            <a:pPr algn="ctr"/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B28BBA-9CC7-0EFF-08E8-57041ACD12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3277" y="3935809"/>
            <a:ext cx="3103123" cy="23879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EFB8D66-6983-80D1-281D-383963ED12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5152" y="3935808"/>
            <a:ext cx="3544595" cy="2358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59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DC180-EEF2-E9E9-08A9-6CA9615EDE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4325" y="609600"/>
            <a:ext cx="7314710" cy="858837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/>
              <a:t>GLOBAL INFRASTRUCTURE	</a:t>
            </a:r>
            <a:endParaRPr lang="en-IN" dirty="0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3B6D07F1-4A12-40D1-F536-1C8C626CFA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1611985"/>
            <a:ext cx="9991921" cy="5062192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CONTAINS MANY GEOGRAPHIC REGIONS AND ZONES IN ORDER TO PROVIDE UNINTERRUPTED SERVICES FOR THE USERS.</a:t>
            </a:r>
            <a:endParaRPr lang="en-IN" sz="2800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2289DD-7934-3DF4-DBC6-124E4AB864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8943" y="2988296"/>
            <a:ext cx="6855609" cy="3542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5625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152</TotalTime>
  <Words>531</Words>
  <Application>Microsoft Office PowerPoint</Application>
  <PresentationFormat>Widescreen</PresentationFormat>
  <Paragraphs>75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Arial Rounded MT Bold</vt:lpstr>
      <vt:lpstr>Roboto</vt:lpstr>
      <vt:lpstr>Tw Cen MT</vt:lpstr>
      <vt:lpstr>Wingdings</vt:lpstr>
      <vt:lpstr>Circuit</vt:lpstr>
      <vt:lpstr>AWS</vt:lpstr>
      <vt:lpstr>WHY AWS?</vt:lpstr>
      <vt:lpstr>AWS</vt:lpstr>
      <vt:lpstr>flexibility </vt:lpstr>
      <vt:lpstr>COST-EFFECTIVE </vt:lpstr>
      <vt:lpstr>SCALABLE AND ELASTIC </vt:lpstr>
      <vt:lpstr>SECURE </vt:lpstr>
      <vt:lpstr>EXPERIENCE </vt:lpstr>
      <vt:lpstr>GLOBAL INFRASTRUCTURE </vt:lpstr>
      <vt:lpstr>GLOBAL MARKET </vt:lpstr>
      <vt:lpstr>OVERVIEW OF ALL THE SERVICES BEING PROVIDED</vt:lpstr>
      <vt:lpstr>COMPANIES USING AWS</vt:lpstr>
      <vt:lpstr>DEMAND IN INDIA</vt:lpstr>
      <vt:lpstr>SUMMARY</vt:lpstr>
      <vt:lpstr>REFERENCES: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</dc:title>
  <dc:creator>SRIHARI</dc:creator>
  <cp:lastModifiedBy>SRIHARI</cp:lastModifiedBy>
  <cp:revision>4</cp:revision>
  <dcterms:created xsi:type="dcterms:W3CDTF">2022-09-07T12:52:45Z</dcterms:created>
  <dcterms:modified xsi:type="dcterms:W3CDTF">2022-09-07T16:47:42Z</dcterms:modified>
</cp:coreProperties>
</file>