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7" r:id="rId4"/>
    <p:sldId id="274" r:id="rId5"/>
    <p:sldId id="278" r:id="rId6"/>
    <p:sldId id="259" r:id="rId7"/>
    <p:sldId id="260" r:id="rId8"/>
    <p:sldId id="279" r:id="rId9"/>
    <p:sldId id="261" r:id="rId10"/>
    <p:sldId id="262" r:id="rId11"/>
    <p:sldId id="263" r:id="rId12"/>
    <p:sldId id="264" r:id="rId13"/>
    <p:sldId id="265" r:id="rId14"/>
    <p:sldId id="266" r:id="rId15"/>
    <p:sldId id="267" r:id="rId16"/>
    <p:sldId id="268" r:id="rId17"/>
    <p:sldId id="269" r:id="rId18"/>
    <p:sldId id="280" r:id="rId19"/>
    <p:sldId id="285" r:id="rId20"/>
    <p:sldId id="286" r:id="rId21"/>
    <p:sldId id="306" r:id="rId22"/>
    <p:sldId id="283" r:id="rId23"/>
    <p:sldId id="287" r:id="rId24"/>
    <p:sldId id="284" r:id="rId25"/>
    <p:sldId id="281" r:id="rId26"/>
    <p:sldId id="305" r:id="rId27"/>
    <p:sldId id="292" r:id="rId28"/>
    <p:sldId id="293" r:id="rId29"/>
    <p:sldId id="294" r:id="rId30"/>
    <p:sldId id="295" r:id="rId31"/>
    <p:sldId id="299" r:id="rId32"/>
    <p:sldId id="301" r:id="rId33"/>
    <p:sldId id="296" r:id="rId34"/>
    <p:sldId id="297" r:id="rId35"/>
    <p:sldId id="298" r:id="rId36"/>
    <p:sldId id="300" r:id="rId37"/>
    <p:sldId id="271" r:id="rId38"/>
    <p:sldId id="273" r:id="rId39"/>
    <p:sldId id="302" r:id="rId40"/>
    <p:sldId id="303" r:id="rId41"/>
    <p:sldId id="30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470025"/>
          </a:xfrm>
        </p:spPr>
        <p:txBody>
          <a:bodyPr>
            <a:normAutofit/>
          </a:bodyPr>
          <a:lstStyle/>
          <a:p>
            <a:r>
              <a:rPr lang="en-US" sz="3600" b="1" dirty="0" smtClean="0">
                <a:latin typeface="Times New Roman" pitchFamily="18" charset="0"/>
                <a:cs typeface="Times New Roman" pitchFamily="18" charset="0"/>
              </a:rPr>
              <a:t>BACKTRACKING</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387402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BACKTRACKING</a:t>
            </a:r>
            <a:endParaRPr lang="en-US" sz="3600" dirty="0"/>
          </a:p>
        </p:txBody>
      </p:sp>
      <p:sp>
        <p:nvSpPr>
          <p:cNvPr id="3" name="Content Placeholder 2"/>
          <p:cNvSpPr>
            <a:spLocks noGrp="1"/>
          </p:cNvSpPr>
          <p:nvPr>
            <p:ph idx="1"/>
          </p:nvPr>
        </p:nvSpPr>
        <p:spPr>
          <a:xfrm>
            <a:off x="457200" y="1447800"/>
            <a:ext cx="8229600" cy="5410200"/>
          </a:xfrm>
        </p:spPr>
        <p:txBody>
          <a:bodyPr>
            <a:noAutofit/>
          </a:bodyPr>
          <a:lstStyle/>
          <a:p>
            <a:pPr algn="just">
              <a:lnSpc>
                <a:spcPct val="150000"/>
              </a:lnSpc>
            </a:pPr>
            <a:r>
              <a:rPr lang="en-US" sz="2200" dirty="0">
                <a:latin typeface="Times New Roman" pitchFamily="18" charset="0"/>
                <a:cs typeface="Times New Roman" pitchFamily="18" charset="0"/>
              </a:rPr>
              <a:t>Backtracking algorithms determine problem solutions by systematically searching the solution space for the problem instance. </a:t>
            </a:r>
            <a:endParaRPr lang="en-US" sz="2200" dirty="0" smtClean="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This </a:t>
            </a:r>
            <a:r>
              <a:rPr lang="en-US" sz="2200" dirty="0">
                <a:latin typeface="Times New Roman" pitchFamily="18" charset="0"/>
                <a:cs typeface="Times New Roman" pitchFamily="18" charset="0"/>
              </a:rPr>
              <a:t>search is facilitated by using a </a:t>
            </a:r>
            <a:r>
              <a:rPr lang="en-US" sz="2200" b="1" dirty="0">
                <a:latin typeface="Times New Roman" pitchFamily="18" charset="0"/>
                <a:cs typeface="Times New Roman" pitchFamily="18" charset="0"/>
              </a:rPr>
              <a:t>tree organization</a:t>
            </a:r>
            <a:r>
              <a:rPr lang="en-US" sz="2200" dirty="0">
                <a:latin typeface="Times New Roman" pitchFamily="18" charset="0"/>
                <a:cs typeface="Times New Roman" pitchFamily="18" charset="0"/>
              </a:rPr>
              <a:t> for the solution space. </a:t>
            </a:r>
            <a:endParaRPr lang="en-US" sz="2200" dirty="0" smtClean="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For </a:t>
            </a:r>
            <a:r>
              <a:rPr lang="en-US" sz="2200" dirty="0">
                <a:latin typeface="Times New Roman" pitchFamily="18" charset="0"/>
                <a:cs typeface="Times New Roman" pitchFamily="18" charset="0"/>
              </a:rPr>
              <a:t>a given solution space many tree organizations may be possible</a:t>
            </a:r>
            <a:r>
              <a:rPr lang="en-US" sz="2200" dirty="0" smtClean="0">
                <a:latin typeface="Times New Roman" pitchFamily="18" charset="0"/>
                <a:cs typeface="Times New Roman" pitchFamily="18" charset="0"/>
              </a:rPr>
              <a:t>.</a:t>
            </a:r>
          </a:p>
          <a:p>
            <a:pPr algn="just">
              <a:lnSpc>
                <a:spcPct val="150000"/>
              </a:lnSpc>
            </a:pPr>
            <a:r>
              <a:rPr lang="en-US" sz="2200" dirty="0">
                <a:latin typeface="Times New Roman" pitchFamily="18" charset="0"/>
                <a:cs typeface="Times New Roman" pitchFamily="18" charset="0"/>
              </a:rPr>
              <a:t>Each node in the combinatorial tree defines a </a:t>
            </a:r>
            <a:r>
              <a:rPr lang="en-US" sz="2200" b="1" i="1" dirty="0">
                <a:latin typeface="Times New Roman" pitchFamily="18" charset="0"/>
                <a:cs typeface="Times New Roman" pitchFamily="18" charset="0"/>
              </a:rPr>
              <a:t>problem state</a:t>
            </a:r>
            <a:r>
              <a:rPr lang="en-US" sz="2200" dirty="0">
                <a:latin typeface="Times New Roman" pitchFamily="18" charset="0"/>
                <a:cs typeface="Times New Roman" pitchFamily="18" charset="0"/>
              </a:rPr>
              <a:t>. </a:t>
            </a:r>
          </a:p>
          <a:p>
            <a:pPr algn="just">
              <a:lnSpc>
                <a:spcPct val="150000"/>
              </a:lnSpc>
            </a:pPr>
            <a:r>
              <a:rPr lang="en-US" sz="2200" dirty="0" smtClean="0">
                <a:latin typeface="Times New Roman" pitchFamily="18" charset="0"/>
                <a:cs typeface="Times New Roman" pitchFamily="18" charset="0"/>
              </a:rPr>
              <a:t>All paths from the root to other nodes define the </a:t>
            </a:r>
            <a:r>
              <a:rPr lang="en-US" sz="2200" b="1" i="1" dirty="0" smtClean="0">
                <a:latin typeface="Times New Roman" pitchFamily="18" charset="0"/>
                <a:cs typeface="Times New Roman" pitchFamily="18" charset="0"/>
              </a:rPr>
              <a:t>state space</a:t>
            </a:r>
            <a:r>
              <a:rPr lang="en-US" sz="2200" i="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of the problem.</a:t>
            </a:r>
          </a:p>
          <a:p>
            <a:pPr algn="just">
              <a:lnSpc>
                <a:spcPct val="150000"/>
              </a:lnSpc>
            </a:pPr>
            <a:r>
              <a:rPr lang="en-US" sz="2200" b="1" i="1" dirty="0" smtClean="0">
                <a:latin typeface="Times New Roman" pitchFamily="18" charset="0"/>
                <a:cs typeface="Times New Roman" pitchFamily="18" charset="0"/>
              </a:rPr>
              <a:t>Solution states</a:t>
            </a:r>
            <a:r>
              <a:rPr lang="en-US" sz="2200" i="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are those problem states </a:t>
            </a:r>
            <a:r>
              <a:rPr lang="en-US" sz="2200" i="1" dirty="0" smtClean="0">
                <a:latin typeface="Times New Roman" pitchFamily="18" charset="0"/>
                <a:cs typeface="Times New Roman" pitchFamily="18" charset="0"/>
              </a:rPr>
              <a:t>'s' </a:t>
            </a:r>
            <a:r>
              <a:rPr lang="en-US" sz="2200" dirty="0" smtClean="0">
                <a:latin typeface="Times New Roman" pitchFamily="18" charset="0"/>
                <a:cs typeface="Times New Roman" pitchFamily="18" charset="0"/>
              </a:rPr>
              <a:t>for which the path from the root to </a:t>
            </a:r>
            <a:r>
              <a:rPr lang="en-US" sz="2200" i="1" dirty="0" smtClean="0">
                <a:latin typeface="Times New Roman" pitchFamily="18" charset="0"/>
                <a:cs typeface="Times New Roman" pitchFamily="18" charset="0"/>
              </a:rPr>
              <a:t>'s' </a:t>
            </a:r>
            <a:r>
              <a:rPr lang="en-US" sz="2200" dirty="0" smtClean="0">
                <a:latin typeface="Times New Roman" pitchFamily="18" charset="0"/>
                <a:cs typeface="Times New Roman" pitchFamily="18" charset="0"/>
              </a:rPr>
              <a:t>defines a tuple in the solution space.</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263588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r>
              <a:rPr lang="en-US" sz="3600" b="1" dirty="0">
                <a:latin typeface="Times New Roman" pitchFamily="18" charset="0"/>
                <a:cs typeface="Times New Roman" pitchFamily="18" charset="0"/>
              </a:rPr>
              <a:t>BACKTRACKING</a:t>
            </a:r>
            <a:endParaRPr lang="en-US" sz="3600" dirty="0"/>
          </a:p>
        </p:txBody>
      </p:sp>
      <p:sp>
        <p:nvSpPr>
          <p:cNvPr id="3" name="Content Placeholder 2"/>
          <p:cNvSpPr>
            <a:spLocks noGrp="1"/>
          </p:cNvSpPr>
          <p:nvPr>
            <p:ph idx="1"/>
          </p:nvPr>
        </p:nvSpPr>
        <p:spPr>
          <a:xfrm>
            <a:off x="457200" y="990600"/>
            <a:ext cx="8229600" cy="5867400"/>
          </a:xfrm>
        </p:spPr>
        <p:txBody>
          <a:bodyPr>
            <a:noAutofit/>
          </a:bodyPr>
          <a:lstStyle/>
          <a:p>
            <a:pPr algn="just">
              <a:lnSpc>
                <a:spcPct val="150000"/>
              </a:lnSpc>
            </a:pPr>
            <a:r>
              <a:rPr lang="en-US" sz="2200" b="1" i="1" dirty="0">
                <a:latin typeface="Times New Roman" pitchFamily="18" charset="0"/>
                <a:cs typeface="Times New Roman" pitchFamily="18" charset="0"/>
              </a:rPr>
              <a:t>Answer states</a:t>
            </a:r>
            <a:r>
              <a:rPr lang="en-US" sz="2200" dirty="0">
                <a:latin typeface="Times New Roman" pitchFamily="18" charset="0"/>
                <a:cs typeface="Times New Roman" pitchFamily="18" charset="0"/>
              </a:rPr>
              <a:t> are those solution states </a:t>
            </a:r>
            <a:r>
              <a:rPr lang="en-US" sz="2200" i="1" dirty="0">
                <a:latin typeface="Times New Roman" pitchFamily="18" charset="0"/>
                <a:cs typeface="Times New Roman" pitchFamily="18" charset="0"/>
              </a:rPr>
              <a:t>'s' </a:t>
            </a:r>
            <a:r>
              <a:rPr lang="en-US" sz="2200" dirty="0">
                <a:latin typeface="Times New Roman" pitchFamily="18" charset="0"/>
                <a:cs typeface="Times New Roman" pitchFamily="18" charset="0"/>
              </a:rPr>
              <a:t>for which the path from the root to</a:t>
            </a:r>
            <a:r>
              <a:rPr lang="en-US" sz="2200" i="1" dirty="0">
                <a:latin typeface="Times New Roman" pitchFamily="18" charset="0"/>
                <a:cs typeface="Times New Roman" pitchFamily="18" charset="0"/>
              </a:rPr>
              <a:t> 's' </a:t>
            </a:r>
            <a:r>
              <a:rPr lang="en-US" sz="2200" dirty="0">
                <a:latin typeface="Times New Roman" pitchFamily="18" charset="0"/>
                <a:cs typeface="Times New Roman" pitchFamily="18" charset="0"/>
              </a:rPr>
              <a:t>defines a tuple that is a member of the set of solutions ( i.e., it satisfies the </a:t>
            </a:r>
            <a:r>
              <a:rPr lang="en-US" sz="2200" b="1" dirty="0">
                <a:latin typeface="Times New Roman" pitchFamily="18" charset="0"/>
                <a:cs typeface="Times New Roman" pitchFamily="18" charset="0"/>
              </a:rPr>
              <a:t>implicit constraints</a:t>
            </a:r>
            <a:r>
              <a:rPr lang="en-US" sz="2200" dirty="0">
                <a:latin typeface="Times New Roman" pitchFamily="18" charset="0"/>
                <a:cs typeface="Times New Roman" pitchFamily="18" charset="0"/>
              </a:rPr>
              <a:t>) of the problem.</a:t>
            </a:r>
          </a:p>
          <a:p>
            <a:pPr algn="just">
              <a:lnSpc>
                <a:spcPct val="150000"/>
              </a:lnSpc>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tree organization of the solution space is referred to as the </a:t>
            </a:r>
            <a:r>
              <a:rPr lang="en-US" sz="2200" b="1" i="1" dirty="0">
                <a:latin typeface="Times New Roman" pitchFamily="18" charset="0"/>
                <a:cs typeface="Times New Roman" pitchFamily="18" charset="0"/>
              </a:rPr>
              <a:t>state space tree</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State space tree organizations are two types.</a:t>
            </a:r>
          </a:p>
          <a:p>
            <a:pPr lvl="1" algn="just">
              <a:lnSpc>
                <a:spcPct val="150000"/>
              </a:lnSpc>
            </a:pPr>
            <a:r>
              <a:rPr lang="en-US" sz="2200" b="1" dirty="0">
                <a:latin typeface="Times New Roman" pitchFamily="18" charset="0"/>
                <a:cs typeface="Times New Roman" pitchFamily="18" charset="0"/>
              </a:rPr>
              <a:t>Static trees.</a:t>
            </a:r>
            <a:endParaRPr lang="en-US" sz="2200" dirty="0">
              <a:latin typeface="Times New Roman" pitchFamily="18" charset="0"/>
              <a:cs typeface="Times New Roman" pitchFamily="18" charset="0"/>
            </a:endParaRPr>
          </a:p>
          <a:p>
            <a:pPr lvl="1" algn="just">
              <a:lnSpc>
                <a:spcPct val="150000"/>
              </a:lnSpc>
            </a:pPr>
            <a:r>
              <a:rPr lang="en-US" sz="2200" b="1" dirty="0">
                <a:latin typeface="Times New Roman" pitchFamily="18" charset="0"/>
                <a:cs typeface="Times New Roman" pitchFamily="18" charset="0"/>
              </a:rPr>
              <a:t>Dynamic trees.</a:t>
            </a:r>
            <a:endParaRPr lang="en-US" sz="2200" dirty="0">
              <a:latin typeface="Times New Roman" pitchFamily="18" charset="0"/>
              <a:cs typeface="Times New Roman" pitchFamily="18" charset="0"/>
            </a:endParaRPr>
          </a:p>
          <a:p>
            <a:pPr algn="just">
              <a:lnSpc>
                <a:spcPct val="150000"/>
              </a:lnSpc>
            </a:pPr>
            <a:r>
              <a:rPr lang="en-US" sz="2200" dirty="0">
                <a:latin typeface="Times New Roman" pitchFamily="18" charset="0"/>
                <a:cs typeface="Times New Roman" pitchFamily="18" charset="0"/>
              </a:rPr>
              <a:t>Tree organizations that are </a:t>
            </a:r>
            <a:r>
              <a:rPr lang="en-US" sz="2200" b="1" dirty="0">
                <a:latin typeface="Times New Roman" pitchFamily="18" charset="0"/>
                <a:cs typeface="Times New Roman" pitchFamily="18" charset="0"/>
              </a:rPr>
              <a:t>independent</a:t>
            </a:r>
            <a:r>
              <a:rPr lang="en-US" sz="2200" dirty="0">
                <a:latin typeface="Times New Roman" pitchFamily="18" charset="0"/>
                <a:cs typeface="Times New Roman" pitchFamily="18" charset="0"/>
              </a:rPr>
              <a:t> of the problem instance being solved are called </a:t>
            </a:r>
            <a:r>
              <a:rPr lang="en-US" sz="2200" b="1" i="1" dirty="0">
                <a:latin typeface="Times New Roman" pitchFamily="18" charset="0"/>
                <a:cs typeface="Times New Roman" pitchFamily="18" charset="0"/>
              </a:rPr>
              <a:t>static trees</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Tree </a:t>
            </a:r>
            <a:r>
              <a:rPr lang="en-US" sz="2200" dirty="0">
                <a:latin typeface="Times New Roman" pitchFamily="18" charset="0"/>
                <a:cs typeface="Times New Roman" pitchFamily="18" charset="0"/>
              </a:rPr>
              <a:t>organizations that are problem instance </a:t>
            </a:r>
            <a:r>
              <a:rPr lang="en-US" sz="2200" b="1" dirty="0">
                <a:latin typeface="Times New Roman" pitchFamily="18" charset="0"/>
                <a:cs typeface="Times New Roman" pitchFamily="18" charset="0"/>
              </a:rPr>
              <a:t>dependent</a:t>
            </a:r>
            <a:r>
              <a:rPr lang="en-US" sz="2200" dirty="0">
                <a:latin typeface="Times New Roman" pitchFamily="18" charset="0"/>
                <a:cs typeface="Times New Roman" pitchFamily="18" charset="0"/>
              </a:rPr>
              <a:t> are called </a:t>
            </a:r>
            <a:r>
              <a:rPr lang="en-US" sz="2200" b="1" i="1" dirty="0">
                <a:latin typeface="Times New Roman" pitchFamily="18" charset="0"/>
                <a:cs typeface="Times New Roman" pitchFamily="18" charset="0"/>
              </a:rPr>
              <a:t>dynamic trees</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407694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BACKTRACKING</a:t>
            </a:r>
            <a:endParaRPr lang="en-US" sz="3600" dirty="0"/>
          </a:p>
        </p:txBody>
      </p:sp>
      <p:sp>
        <p:nvSpPr>
          <p:cNvPr id="3" name="Content Placeholder 2"/>
          <p:cNvSpPr>
            <a:spLocks noGrp="1"/>
          </p:cNvSpPr>
          <p:nvPr>
            <p:ph idx="1"/>
          </p:nvPr>
        </p:nvSpPr>
        <p:spPr/>
        <p:txBody>
          <a:bodyPr>
            <a:normAutofit/>
          </a:bodyPr>
          <a:lstStyle/>
          <a:p>
            <a:pPr algn="just">
              <a:lnSpc>
                <a:spcPct val="150000"/>
              </a:lnSpc>
            </a:pPr>
            <a:r>
              <a:rPr lang="en-US" sz="2200" dirty="0">
                <a:latin typeface="Times New Roman" pitchFamily="18" charset="0"/>
                <a:cs typeface="Times New Roman" pitchFamily="18" charset="0"/>
              </a:rPr>
              <a:t>Once a state space tree has been conceived of for any problem, this problem can be solved by systematically generating the problem states, determining which of these are solution states, and finally determining which solutions states are answer states.</a:t>
            </a:r>
          </a:p>
          <a:p>
            <a:pPr algn="just">
              <a:lnSpc>
                <a:spcPct val="150000"/>
              </a:lnSpc>
            </a:pPr>
            <a:r>
              <a:rPr lang="en-US" sz="2200" dirty="0">
                <a:latin typeface="Times New Roman" pitchFamily="18" charset="0"/>
                <a:cs typeface="Times New Roman" pitchFamily="18" charset="0"/>
              </a:rPr>
              <a:t>There are </a:t>
            </a:r>
            <a:r>
              <a:rPr lang="en-US" sz="2200" b="1" dirty="0">
                <a:latin typeface="Times New Roman" pitchFamily="18" charset="0"/>
                <a:cs typeface="Times New Roman" pitchFamily="18" charset="0"/>
              </a:rPr>
              <a:t>two </a:t>
            </a:r>
            <a:r>
              <a:rPr lang="en-US" sz="2200" dirty="0">
                <a:latin typeface="Times New Roman" pitchFamily="18" charset="0"/>
                <a:cs typeface="Times New Roman" pitchFamily="18" charset="0"/>
              </a:rPr>
              <a:t>fundamentally different ways to generate the problem states. </a:t>
            </a:r>
            <a:endParaRPr lang="en-US" sz="2200" dirty="0" smtClean="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Both </a:t>
            </a:r>
            <a:r>
              <a:rPr lang="en-US" sz="2200" dirty="0">
                <a:latin typeface="Times New Roman" pitchFamily="18" charset="0"/>
                <a:cs typeface="Times New Roman" pitchFamily="18" charset="0"/>
              </a:rPr>
              <a:t>of these begin with the root node and generate other nodes</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527044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BACKTRACKING</a:t>
            </a:r>
            <a:endParaRPr lang="en-US" sz="3600" dirty="0"/>
          </a:p>
        </p:txBody>
      </p:sp>
      <p:sp>
        <p:nvSpPr>
          <p:cNvPr id="3" name="Content Placeholder 2"/>
          <p:cNvSpPr>
            <a:spLocks noGrp="1"/>
          </p:cNvSpPr>
          <p:nvPr>
            <p:ph idx="1"/>
          </p:nvPr>
        </p:nvSpPr>
        <p:spPr/>
        <p:txBody>
          <a:bodyPr>
            <a:normAutofit/>
          </a:bodyPr>
          <a:lstStyle/>
          <a:p>
            <a:pPr algn="just">
              <a:lnSpc>
                <a:spcPct val="150000"/>
              </a:lnSpc>
            </a:pPr>
            <a:r>
              <a:rPr lang="en-US" sz="2200" dirty="0">
                <a:latin typeface="Times New Roman" pitchFamily="18" charset="0"/>
                <a:cs typeface="Times New Roman" pitchFamily="18" charset="0"/>
              </a:rPr>
              <a:t>A node which has been generated and all of whose children have not yet been generated is called a</a:t>
            </a:r>
            <a:r>
              <a:rPr lang="en-US" sz="2200" i="1" dirty="0">
                <a:latin typeface="Times New Roman" pitchFamily="18" charset="0"/>
                <a:cs typeface="Times New Roman" pitchFamily="18" charset="0"/>
              </a:rPr>
              <a:t> </a:t>
            </a:r>
            <a:r>
              <a:rPr lang="en-US" sz="2200" b="1" i="1" dirty="0">
                <a:latin typeface="Times New Roman" pitchFamily="18" charset="0"/>
                <a:cs typeface="Times New Roman" pitchFamily="18" charset="0"/>
              </a:rPr>
              <a:t>live node.</a:t>
            </a:r>
            <a:endParaRPr lang="en-US" sz="2200" dirty="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The </a:t>
            </a:r>
            <a:r>
              <a:rPr lang="en-US" sz="2200" b="1" i="1" dirty="0">
                <a:latin typeface="Times New Roman" pitchFamily="18" charset="0"/>
                <a:cs typeface="Times New Roman" pitchFamily="18" charset="0"/>
              </a:rPr>
              <a:t>live node</a:t>
            </a:r>
            <a:r>
              <a:rPr lang="en-US" sz="2200" dirty="0">
                <a:latin typeface="Times New Roman" pitchFamily="18" charset="0"/>
                <a:cs typeface="Times New Roman" pitchFamily="18" charset="0"/>
              </a:rPr>
              <a:t> whose children are currently being generated is called the </a:t>
            </a:r>
            <a:r>
              <a:rPr lang="en-US" sz="2200" b="1" i="1" dirty="0">
                <a:latin typeface="Times New Roman" pitchFamily="18" charset="0"/>
                <a:cs typeface="Times New Roman" pitchFamily="18" charset="0"/>
              </a:rPr>
              <a:t>E</a:t>
            </a:r>
            <a:r>
              <a:rPr lang="en-US" sz="2200" b="1" dirty="0">
                <a:latin typeface="Times New Roman" pitchFamily="18" charset="0"/>
                <a:cs typeface="Times New Roman" pitchFamily="18" charset="0"/>
              </a:rPr>
              <a:t>-node</a:t>
            </a:r>
            <a:r>
              <a:rPr lang="en-US" sz="2200" dirty="0">
                <a:latin typeface="Times New Roman" pitchFamily="18" charset="0"/>
                <a:cs typeface="Times New Roman" pitchFamily="18" charset="0"/>
              </a:rPr>
              <a:t> (node being expanded).</a:t>
            </a:r>
          </a:p>
          <a:p>
            <a:pPr algn="just">
              <a:lnSpc>
                <a:spcPct val="150000"/>
              </a:lnSpc>
            </a:pPr>
            <a:r>
              <a:rPr lang="en-US" sz="2200" dirty="0" smtClean="0">
                <a:latin typeface="Times New Roman" pitchFamily="18" charset="0"/>
                <a:cs typeface="Times New Roman" pitchFamily="18" charset="0"/>
              </a:rPr>
              <a:t>A </a:t>
            </a:r>
            <a:r>
              <a:rPr lang="en-US" sz="2200" b="1" i="1" dirty="0">
                <a:latin typeface="Times New Roman" pitchFamily="18" charset="0"/>
                <a:cs typeface="Times New Roman" pitchFamily="18" charset="0"/>
              </a:rPr>
              <a:t>dead node</a:t>
            </a:r>
            <a:r>
              <a:rPr lang="en-US" sz="2200" i="1" dirty="0">
                <a:latin typeface="Times New Roman" pitchFamily="18" charset="0"/>
                <a:cs typeface="Times New Roman" pitchFamily="18" charset="0"/>
              </a:rPr>
              <a:t> </a:t>
            </a:r>
            <a:r>
              <a:rPr lang="en-US" sz="2200" dirty="0">
                <a:latin typeface="Times New Roman" pitchFamily="18" charset="0"/>
                <a:cs typeface="Times New Roman" pitchFamily="18" charset="0"/>
              </a:rPr>
              <a:t>is a generated node, which is not to be expanded further or all of whose children have been generated</a:t>
            </a:r>
            <a:r>
              <a:rPr lang="en-US" sz="2200" dirty="0" smtClean="0">
                <a:latin typeface="Times New Roman" pitchFamily="18" charset="0"/>
                <a:cs typeface="Times New Roman" pitchFamily="18" charset="0"/>
              </a:rPr>
              <a:t>.</a:t>
            </a:r>
          </a:p>
          <a:p>
            <a:pPr algn="just">
              <a:lnSpc>
                <a:spcPct val="150000"/>
              </a:lnSpc>
            </a:pPr>
            <a:r>
              <a:rPr lang="en-US" sz="2200" dirty="0">
                <a:latin typeface="Times New Roman" pitchFamily="18" charset="0"/>
                <a:cs typeface="Times New Roman" pitchFamily="18" charset="0"/>
              </a:rPr>
              <a:t>In both methods of generating problem states, we have a list of live nodes. </a:t>
            </a:r>
          </a:p>
        </p:txBody>
      </p:sp>
    </p:spTree>
    <p:extLst>
      <p:ext uri="{BB962C8B-B14F-4D97-AF65-F5344CB8AC3E}">
        <p14:creationId xmlns:p14="http://schemas.microsoft.com/office/powerpoint/2010/main" val="319832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BACKTRACKING</a:t>
            </a:r>
            <a:endParaRPr lang="en-US" sz="3600" dirty="0"/>
          </a:p>
        </p:txBody>
      </p:sp>
      <p:sp>
        <p:nvSpPr>
          <p:cNvPr id="3" name="Content Placeholder 2"/>
          <p:cNvSpPr>
            <a:spLocks noGrp="1"/>
          </p:cNvSpPr>
          <p:nvPr>
            <p:ph idx="1"/>
          </p:nvPr>
        </p:nvSpPr>
        <p:spPr>
          <a:xfrm>
            <a:off x="457200" y="1676400"/>
            <a:ext cx="8229600" cy="5029200"/>
          </a:xfrm>
        </p:spPr>
        <p:txBody>
          <a:bodyPr>
            <a:normAutofit/>
          </a:bodyPr>
          <a:lstStyle/>
          <a:p>
            <a:pPr algn="just">
              <a:lnSpc>
                <a:spcPct val="150000"/>
              </a:lnSpc>
            </a:pPr>
            <a:r>
              <a:rPr lang="en-US" sz="2200" dirty="0" smtClean="0">
                <a:latin typeface="Times New Roman" pitchFamily="18" charset="0"/>
                <a:cs typeface="Times New Roman" pitchFamily="18" charset="0"/>
              </a:rPr>
              <a:t>In </a:t>
            </a:r>
            <a:r>
              <a:rPr lang="en-US" sz="2200" dirty="0">
                <a:latin typeface="Times New Roman" pitchFamily="18" charset="0"/>
                <a:cs typeface="Times New Roman" pitchFamily="18" charset="0"/>
              </a:rPr>
              <a:t>the </a:t>
            </a:r>
            <a:r>
              <a:rPr lang="en-US" sz="2200" b="1" dirty="0">
                <a:latin typeface="Times New Roman" pitchFamily="18" charset="0"/>
                <a:cs typeface="Times New Roman" pitchFamily="18" charset="0"/>
              </a:rPr>
              <a:t>first</a:t>
            </a:r>
            <a:r>
              <a:rPr lang="en-US" sz="2200" dirty="0">
                <a:latin typeface="Times New Roman" pitchFamily="18" charset="0"/>
                <a:cs typeface="Times New Roman" pitchFamily="18" charset="0"/>
              </a:rPr>
              <a:t> of these two methods as soon as a new child C of the current E-node R is generated, this child will become the new E-node. Then R will become the E-node again when the sub-tree C has been fully explored. This corresponds to a </a:t>
            </a:r>
            <a:r>
              <a:rPr lang="en-US" sz="2200" b="1" dirty="0">
                <a:latin typeface="Times New Roman" pitchFamily="18" charset="0"/>
                <a:cs typeface="Times New Roman" pitchFamily="18" charset="0"/>
              </a:rPr>
              <a:t>depth first generation </a:t>
            </a:r>
            <a:r>
              <a:rPr lang="en-US" sz="2200" dirty="0">
                <a:latin typeface="Times New Roman" pitchFamily="18" charset="0"/>
                <a:cs typeface="Times New Roman" pitchFamily="18" charset="0"/>
              </a:rPr>
              <a:t>of the problem states.</a:t>
            </a:r>
          </a:p>
          <a:p>
            <a:pPr algn="just">
              <a:lnSpc>
                <a:spcPct val="150000"/>
              </a:lnSpc>
            </a:pPr>
            <a:r>
              <a:rPr lang="en-US" sz="2200" dirty="0" smtClean="0">
                <a:latin typeface="Times New Roman" pitchFamily="18" charset="0"/>
                <a:cs typeface="Times New Roman" pitchFamily="18" charset="0"/>
              </a:rPr>
              <a:t>In </a:t>
            </a:r>
            <a:r>
              <a:rPr lang="en-US" sz="2200" dirty="0">
                <a:latin typeface="Times New Roman" pitchFamily="18" charset="0"/>
                <a:cs typeface="Times New Roman" pitchFamily="18" charset="0"/>
              </a:rPr>
              <a:t>the </a:t>
            </a:r>
            <a:r>
              <a:rPr lang="en-US" sz="2200" b="1" dirty="0">
                <a:latin typeface="Times New Roman" pitchFamily="18" charset="0"/>
                <a:cs typeface="Times New Roman" pitchFamily="18" charset="0"/>
              </a:rPr>
              <a:t>second</a:t>
            </a:r>
            <a:r>
              <a:rPr lang="en-US" sz="2200" dirty="0">
                <a:latin typeface="Times New Roman" pitchFamily="18" charset="0"/>
                <a:cs typeface="Times New Roman" pitchFamily="18" charset="0"/>
              </a:rPr>
              <a:t> state generation method, the E-node remains the E-node until it is dead. </a:t>
            </a:r>
            <a:endParaRPr lang="en-US" sz="2200" dirty="0" smtClean="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In </a:t>
            </a:r>
            <a:r>
              <a:rPr lang="en-US" sz="2200" dirty="0">
                <a:latin typeface="Times New Roman" pitchFamily="18" charset="0"/>
                <a:cs typeface="Times New Roman" pitchFamily="18" charset="0"/>
              </a:rPr>
              <a:t>both methods </a:t>
            </a:r>
            <a:r>
              <a:rPr lang="en-US" sz="2200" b="1" i="1" dirty="0">
                <a:latin typeface="Times New Roman" pitchFamily="18" charset="0"/>
                <a:cs typeface="Times New Roman" pitchFamily="18" charset="0"/>
              </a:rPr>
              <a:t>Bounding functions</a:t>
            </a:r>
            <a:r>
              <a:rPr lang="en-US" sz="2200" dirty="0">
                <a:latin typeface="Times New Roman" pitchFamily="18" charset="0"/>
                <a:cs typeface="Times New Roman" pitchFamily="18" charset="0"/>
              </a:rPr>
              <a:t> are used to kill live nodes without generating all their children</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627274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BACKTRACKING</a:t>
            </a:r>
            <a:endParaRPr lang="en-US" sz="3600" dirty="0"/>
          </a:p>
        </p:txBody>
      </p:sp>
      <p:sp>
        <p:nvSpPr>
          <p:cNvPr id="3" name="Content Placeholder 2"/>
          <p:cNvSpPr>
            <a:spLocks noGrp="1"/>
          </p:cNvSpPr>
          <p:nvPr>
            <p:ph idx="1"/>
          </p:nvPr>
        </p:nvSpPr>
        <p:spPr/>
        <p:txBody>
          <a:bodyPr>
            <a:normAutofit/>
          </a:bodyPr>
          <a:lstStyle/>
          <a:p>
            <a:pPr algn="just">
              <a:lnSpc>
                <a:spcPct val="150000"/>
              </a:lnSpc>
            </a:pPr>
            <a:r>
              <a:rPr lang="en-US" sz="2200" dirty="0">
                <a:latin typeface="Times New Roman" pitchFamily="18" charset="0"/>
                <a:cs typeface="Times New Roman" pitchFamily="18" charset="0"/>
              </a:rPr>
              <a:t> Depth first node generation with bounding function is called </a:t>
            </a:r>
            <a:r>
              <a:rPr lang="en-US" sz="2200" b="1" dirty="0">
                <a:latin typeface="Times New Roman" pitchFamily="18" charset="0"/>
                <a:cs typeface="Times New Roman" pitchFamily="18" charset="0"/>
              </a:rPr>
              <a:t>backtracking</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State </a:t>
            </a:r>
            <a:r>
              <a:rPr lang="en-US" sz="2200" dirty="0">
                <a:latin typeface="Times New Roman" pitchFamily="18" charset="0"/>
                <a:cs typeface="Times New Roman" pitchFamily="18" charset="0"/>
              </a:rPr>
              <a:t>generation methods in which the</a:t>
            </a:r>
            <a:r>
              <a:rPr lang="en-US" sz="2200" i="1" dirty="0">
                <a:latin typeface="Times New Roman" pitchFamily="18" charset="0"/>
                <a:cs typeface="Times New Roman" pitchFamily="18" charset="0"/>
              </a:rPr>
              <a:t> E-</a:t>
            </a:r>
            <a:r>
              <a:rPr lang="en-US" sz="2200" dirty="0">
                <a:latin typeface="Times New Roman" pitchFamily="18" charset="0"/>
                <a:cs typeface="Times New Roman" pitchFamily="18" charset="0"/>
              </a:rPr>
              <a:t>node remains the </a:t>
            </a:r>
            <a:r>
              <a:rPr lang="en-US" sz="2200" i="1" dirty="0">
                <a:latin typeface="Times New Roman" pitchFamily="18" charset="0"/>
                <a:cs typeface="Times New Roman" pitchFamily="18" charset="0"/>
              </a:rPr>
              <a:t>E</a:t>
            </a:r>
            <a:r>
              <a:rPr lang="en-US" sz="2200" dirty="0">
                <a:latin typeface="Times New Roman" pitchFamily="18" charset="0"/>
                <a:cs typeface="Times New Roman" pitchFamily="18" charset="0"/>
              </a:rPr>
              <a:t>-node until it is dead lead to</a:t>
            </a:r>
            <a:r>
              <a:rPr lang="en-US" sz="2200" i="1" dirty="0">
                <a:latin typeface="Times New Roman" pitchFamily="18" charset="0"/>
                <a:cs typeface="Times New Roman" pitchFamily="18" charset="0"/>
              </a:rPr>
              <a:t> </a:t>
            </a:r>
            <a:r>
              <a:rPr lang="en-US" sz="2200" b="1" i="1" dirty="0">
                <a:latin typeface="Times New Roman" pitchFamily="18" charset="0"/>
                <a:cs typeface="Times New Roman" pitchFamily="18" charset="0"/>
              </a:rPr>
              <a:t>branch-and-bound method</a:t>
            </a:r>
            <a:r>
              <a:rPr lang="en-US" sz="2200" b="1" dirty="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A </a:t>
            </a:r>
            <a:r>
              <a:rPr lang="en-US" sz="2200" b="1" i="1" dirty="0">
                <a:latin typeface="Times New Roman" pitchFamily="18" charset="0"/>
                <a:cs typeface="Times New Roman" pitchFamily="18" charset="0"/>
              </a:rPr>
              <a:t>D-search</a:t>
            </a:r>
            <a:r>
              <a:rPr lang="en-US" sz="2200" dirty="0">
                <a:latin typeface="Times New Roman" pitchFamily="18" charset="0"/>
                <a:cs typeface="Times New Roman" pitchFamily="18" charset="0"/>
              </a:rPr>
              <a:t> (depth search) state space search will be called </a:t>
            </a:r>
            <a:r>
              <a:rPr lang="en-US" sz="2200" b="1" dirty="0">
                <a:latin typeface="Times New Roman" pitchFamily="18" charset="0"/>
                <a:cs typeface="Times New Roman" pitchFamily="18" charset="0"/>
              </a:rPr>
              <a:t>LIFO</a:t>
            </a:r>
            <a:r>
              <a:rPr lang="en-US" sz="2200" dirty="0">
                <a:latin typeface="Times New Roman" pitchFamily="18" charset="0"/>
                <a:cs typeface="Times New Roman" pitchFamily="18" charset="0"/>
              </a:rPr>
              <a:t> (Last In First Out) search, as the list of live nodes is a last-in-first-out list (or stack).</a:t>
            </a:r>
          </a:p>
        </p:txBody>
      </p:sp>
    </p:spTree>
    <p:extLst>
      <p:ext uri="{BB962C8B-B14F-4D97-AF65-F5344CB8AC3E}">
        <p14:creationId xmlns:p14="http://schemas.microsoft.com/office/powerpoint/2010/main" val="1595517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a:latin typeface="Times New Roman" pitchFamily="18" charset="0"/>
                <a:cs typeface="Times New Roman" pitchFamily="18" charset="0"/>
              </a:rPr>
              <a:t>BACKTRACKING</a:t>
            </a:r>
            <a:endParaRPr lang="en-US" sz="3600" dirty="0"/>
          </a:p>
        </p:txBody>
      </p:sp>
      <p:sp>
        <p:nvSpPr>
          <p:cNvPr id="3" name="Content Placeholder 2"/>
          <p:cNvSpPr>
            <a:spLocks noGrp="1"/>
          </p:cNvSpPr>
          <p:nvPr>
            <p:ph idx="1"/>
          </p:nvPr>
        </p:nvSpPr>
        <p:spPr>
          <a:xfrm>
            <a:off x="457200" y="1371600"/>
            <a:ext cx="8458200" cy="5257800"/>
          </a:xfrm>
        </p:spPr>
        <p:txBody>
          <a:bodyPr>
            <a:normAutofit fontScale="70000" lnSpcReduction="20000"/>
          </a:bodyPr>
          <a:lstStyle/>
          <a:p>
            <a:pPr marL="0" indent="0">
              <a:buNone/>
            </a:pPr>
            <a:r>
              <a:rPr lang="en-US" b="1" dirty="0">
                <a:latin typeface="Times New Roman" pitchFamily="18" charset="0"/>
                <a:cs typeface="Times New Roman" pitchFamily="18" charset="0"/>
              </a:rPr>
              <a:t>Algorithm </a:t>
            </a:r>
            <a:r>
              <a:rPr lang="en-US" b="1" dirty="0" err="1">
                <a:latin typeface="Times New Roman" pitchFamily="18" charset="0"/>
                <a:cs typeface="Times New Roman" pitchFamily="18" charset="0"/>
              </a:rPr>
              <a:t>RBacktrack</a:t>
            </a:r>
            <a:r>
              <a:rPr lang="en-US" b="1" dirty="0">
                <a:latin typeface="Times New Roman" pitchFamily="18" charset="0"/>
                <a:cs typeface="Times New Roman" pitchFamily="18" charset="0"/>
              </a:rPr>
              <a:t> ( k )</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On entering, the first k – 1 values x[ 1 ], x[ 2 ], ……, x[ k-1 ] of the </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solution vector </a:t>
            </a:r>
            <a:r>
              <a:rPr lang="en-US" dirty="0">
                <a:latin typeface="Times New Roman" pitchFamily="18" charset="0"/>
                <a:cs typeface="Times New Roman" pitchFamily="18" charset="0"/>
              </a:rPr>
              <a:t>x[ 1 : n ] have been assigned. x[ ]  and n are global.  </a:t>
            </a:r>
          </a:p>
          <a:p>
            <a:pPr marL="0" indent="0">
              <a:buNone/>
            </a:pPr>
            <a:r>
              <a:rPr lang="en-US" dirty="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for</a:t>
            </a:r>
            <a:r>
              <a:rPr lang="en-US" dirty="0">
                <a:latin typeface="Times New Roman" pitchFamily="18" charset="0"/>
                <a:cs typeface="Times New Roman" pitchFamily="18" charset="0"/>
              </a:rPr>
              <a:t>( each  x[ k ]  </a:t>
            </a:r>
            <a:r>
              <a:rPr lang="en-US" dirty="0" smtClean="0">
                <a:latin typeface="Cambria Math"/>
                <a:ea typeface="Cambria Math"/>
                <a:cs typeface="Times New Roman" pitchFamily="18" charset="0"/>
              </a:rPr>
              <a:t>∈ </a:t>
            </a:r>
            <a:r>
              <a:rPr lang="en-US" dirty="0" smtClean="0">
                <a:latin typeface="Times New Roman" pitchFamily="18" charset="0"/>
                <a:cs typeface="Times New Roman" pitchFamily="18" charset="0"/>
              </a:rPr>
              <a:t>T </a:t>
            </a:r>
            <a:r>
              <a:rPr lang="en-US" dirty="0">
                <a:latin typeface="Times New Roman" pitchFamily="18" charset="0"/>
                <a:cs typeface="Times New Roman" pitchFamily="18" charset="0"/>
              </a:rPr>
              <a:t>( x[ 1 ], x[ 2 ], ….., x[ k-1 ] ) do</a:t>
            </a:r>
          </a:p>
          <a:p>
            <a:pPr marL="0"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if( </a:t>
            </a:r>
            <a:r>
              <a:rPr lang="en-US" dirty="0" err="1" smtClean="0">
                <a:latin typeface="Times New Roman" pitchFamily="18" charset="0"/>
                <a:cs typeface="Times New Roman" pitchFamily="18" charset="0"/>
              </a:rPr>
              <a:t>B</a:t>
            </a:r>
            <a:r>
              <a:rPr lang="en-US" baseline="-25000" dirty="0" err="1" smtClean="0">
                <a:latin typeface="Times New Roman" pitchFamily="18" charset="0"/>
                <a:cs typeface="Times New Roman" pitchFamily="18" charset="0"/>
              </a:rPr>
              <a:t>k</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x[ 1 ], ….., x[ k ] ) </a:t>
            </a:r>
            <a:r>
              <a:rPr lang="en-US" dirty="0" smtClean="0">
                <a:latin typeface="Times New Roman" pitchFamily="18" charset="0"/>
                <a:cs typeface="Times New Roman" pitchFamily="18" charset="0"/>
              </a:rPr>
              <a:t> ≠ 0  </a:t>
            </a:r>
            <a:r>
              <a:rPr lang="en-US" dirty="0">
                <a:latin typeface="Times New Roman" pitchFamily="18" charset="0"/>
                <a:cs typeface="Times New Roman" pitchFamily="18" charset="0"/>
              </a:rPr>
              <a:t>)  then</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if( x[ 1 ], ……, x[ k ]  is a path to the answer </a:t>
            </a:r>
            <a:r>
              <a:rPr lang="en-US" dirty="0" smtClean="0">
                <a:latin typeface="Times New Roman" pitchFamily="18" charset="0"/>
                <a:cs typeface="Times New Roman" pitchFamily="18" charset="0"/>
              </a:rPr>
              <a:t>								node </a:t>
            </a:r>
            <a:r>
              <a:rPr lang="en-US" dirty="0">
                <a:latin typeface="Times New Roman" pitchFamily="18" charset="0"/>
                <a:cs typeface="Times New Roman" pitchFamily="18" charset="0"/>
              </a:rPr>
              <a:t>) then</a:t>
            </a:r>
          </a:p>
          <a:p>
            <a:pPr marL="0" indent="0">
              <a:buNone/>
            </a:pPr>
            <a:r>
              <a:rPr lang="en-US" dirty="0" smtClean="0">
                <a:latin typeface="Times New Roman" pitchFamily="18" charset="0"/>
                <a:cs typeface="Times New Roman" pitchFamily="18" charset="0"/>
              </a:rPr>
              <a:t>				write</a:t>
            </a:r>
            <a:r>
              <a:rPr lang="en-US" dirty="0">
                <a:latin typeface="Times New Roman" pitchFamily="18" charset="0"/>
                <a:cs typeface="Times New Roman" pitchFamily="18" charset="0"/>
              </a:rPr>
              <a:t>( x[ 1 : k ]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 k &lt; n ) then </a:t>
            </a:r>
            <a:r>
              <a:rPr lang="en-US" dirty="0" err="1">
                <a:latin typeface="Times New Roman" pitchFamily="18" charset="0"/>
                <a:cs typeface="Times New Roman" pitchFamily="18" charset="0"/>
              </a:rPr>
              <a:t>RBacktrack</a:t>
            </a:r>
            <a:r>
              <a:rPr lang="en-US" dirty="0">
                <a:latin typeface="Times New Roman" pitchFamily="18" charset="0"/>
                <a:cs typeface="Times New Roman" pitchFamily="18" charset="0"/>
              </a:rPr>
              <a:t>( k+1 );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32310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2"/>
          </a:xfrm>
        </p:spPr>
        <p:txBody>
          <a:bodyPr>
            <a:normAutofit fontScale="90000"/>
          </a:bodyPr>
          <a:lstStyle/>
          <a:p>
            <a:r>
              <a:rPr lang="en-US" sz="3600" b="1" dirty="0">
                <a:latin typeface="Times New Roman" pitchFamily="18" charset="0"/>
                <a:cs typeface="Times New Roman" pitchFamily="18" charset="0"/>
              </a:rPr>
              <a:t>BACKTRACKING</a:t>
            </a:r>
            <a:endParaRPr lang="en-US" sz="3600" dirty="0"/>
          </a:p>
        </p:txBody>
      </p:sp>
      <p:sp>
        <p:nvSpPr>
          <p:cNvPr id="3" name="Content Placeholder 2"/>
          <p:cNvSpPr>
            <a:spLocks noGrp="1"/>
          </p:cNvSpPr>
          <p:nvPr>
            <p:ph idx="1"/>
          </p:nvPr>
        </p:nvSpPr>
        <p:spPr>
          <a:xfrm>
            <a:off x="457200" y="685800"/>
            <a:ext cx="8382000" cy="6172200"/>
          </a:xfrm>
        </p:spPr>
        <p:txBody>
          <a:bodyPr>
            <a:noAutofit/>
          </a:bodyPr>
          <a:lstStyle/>
          <a:p>
            <a:pPr marL="0" indent="0">
              <a:buNone/>
            </a:pPr>
            <a:r>
              <a:rPr lang="en-US" sz="2000" b="1" dirty="0"/>
              <a:t>Algorithm </a:t>
            </a:r>
            <a:r>
              <a:rPr lang="en-US" sz="2000" b="1" dirty="0" err="1"/>
              <a:t>IBacktracking</a:t>
            </a:r>
            <a:r>
              <a:rPr lang="en-US" sz="2000" b="1" dirty="0"/>
              <a:t> (n)</a:t>
            </a:r>
            <a:endParaRPr lang="en-US" sz="2000" dirty="0"/>
          </a:p>
          <a:p>
            <a:pPr marL="0" indent="0">
              <a:buNone/>
            </a:pPr>
            <a:r>
              <a:rPr lang="en-US" sz="2000" dirty="0"/>
              <a:t>// All solutions are generated in x[ 1 : n ]&amp; printed as soon as they </a:t>
            </a:r>
            <a:endParaRPr lang="en-US" sz="2000" dirty="0" smtClean="0"/>
          </a:p>
          <a:p>
            <a:pPr marL="0" indent="0">
              <a:buNone/>
            </a:pPr>
            <a:r>
              <a:rPr lang="en-US" sz="2000" dirty="0" smtClean="0"/>
              <a:t>// are determined.</a:t>
            </a:r>
          </a:p>
          <a:p>
            <a:pPr marL="0" indent="0">
              <a:buNone/>
            </a:pPr>
            <a:r>
              <a:rPr lang="en-US" sz="2000" dirty="0" smtClean="0"/>
              <a:t>{</a:t>
            </a:r>
            <a:endParaRPr lang="en-US" sz="2000" dirty="0"/>
          </a:p>
          <a:p>
            <a:pPr marL="0" indent="0">
              <a:buNone/>
            </a:pPr>
            <a:r>
              <a:rPr lang="en-US" sz="2000" dirty="0" smtClean="0"/>
              <a:t>	k </a:t>
            </a:r>
            <a:r>
              <a:rPr lang="en-US" sz="2000" dirty="0"/>
              <a:t>:= 1;</a:t>
            </a:r>
          </a:p>
          <a:p>
            <a:pPr marL="0" indent="0">
              <a:buNone/>
            </a:pPr>
            <a:r>
              <a:rPr lang="en-US" sz="2000" dirty="0" smtClean="0"/>
              <a:t>	while</a:t>
            </a:r>
            <a:r>
              <a:rPr lang="en-US" sz="2000" dirty="0"/>
              <a:t>( k </a:t>
            </a:r>
            <a:r>
              <a:rPr lang="en-US" sz="2000" dirty="0" smtClean="0"/>
              <a:t>≠ </a:t>
            </a:r>
            <a:r>
              <a:rPr lang="en-US" sz="2000" dirty="0"/>
              <a:t>0 ) do</a:t>
            </a:r>
          </a:p>
          <a:p>
            <a:pPr marL="0" indent="0">
              <a:buNone/>
            </a:pPr>
            <a:r>
              <a:rPr lang="en-US" sz="2000" dirty="0" smtClean="0"/>
              <a:t>	{</a:t>
            </a:r>
            <a:endParaRPr lang="en-US" sz="2000" dirty="0"/>
          </a:p>
          <a:p>
            <a:pPr marL="0" indent="0">
              <a:buNone/>
            </a:pPr>
            <a:r>
              <a:rPr lang="en-US" sz="2000" dirty="0" smtClean="0"/>
              <a:t>	               if </a:t>
            </a:r>
            <a:r>
              <a:rPr lang="en-US" sz="2000" dirty="0"/>
              <a:t>( there remains all untried x[ k ] </a:t>
            </a:r>
            <a:r>
              <a:rPr lang="en-US" sz="2000" dirty="0" smtClean="0">
                <a:latin typeface="Cambria Math"/>
                <a:ea typeface="Cambria Math"/>
              </a:rPr>
              <a:t>∈</a:t>
            </a:r>
            <a:r>
              <a:rPr lang="en-US" sz="2000" dirty="0" smtClean="0"/>
              <a:t> </a:t>
            </a:r>
            <a:r>
              <a:rPr lang="en-US" sz="2000" dirty="0"/>
              <a:t>T( x[ 1 ], x[ 2 ], …., x[ k-1 ] )  </a:t>
            </a:r>
          </a:p>
          <a:p>
            <a:pPr marL="0" indent="0">
              <a:buNone/>
            </a:pPr>
            <a:r>
              <a:rPr lang="en-US" sz="2000" dirty="0"/>
              <a:t>  	</a:t>
            </a:r>
            <a:r>
              <a:rPr lang="en-US" sz="2000" dirty="0" smtClean="0"/>
              <a:t>			and </a:t>
            </a:r>
            <a:r>
              <a:rPr lang="en-US" sz="2000" dirty="0" err="1"/>
              <a:t>B</a:t>
            </a:r>
            <a:r>
              <a:rPr lang="en-US" sz="2000" baseline="-25000" dirty="0" err="1"/>
              <a:t>k</a:t>
            </a:r>
            <a:r>
              <a:rPr lang="en-US" sz="2000" dirty="0"/>
              <a:t>( x[ 1 ], ….., x[ k ] )  is true ) then</a:t>
            </a:r>
          </a:p>
          <a:p>
            <a:pPr marL="0" indent="0">
              <a:buNone/>
            </a:pPr>
            <a:r>
              <a:rPr lang="en-US" sz="2000" dirty="0" smtClean="0"/>
              <a:t>		{</a:t>
            </a:r>
            <a:endParaRPr lang="en-US" sz="2000" dirty="0"/>
          </a:p>
          <a:p>
            <a:pPr marL="0" indent="0">
              <a:buNone/>
            </a:pPr>
            <a:r>
              <a:rPr lang="en-US" sz="2000" dirty="0" smtClean="0"/>
              <a:t>			if</a:t>
            </a:r>
            <a:r>
              <a:rPr lang="en-US" sz="2000" dirty="0"/>
              <a:t>( x[ 1 ], ……, x[ k ] is a path to an answer node) then 	</a:t>
            </a:r>
            <a:r>
              <a:rPr lang="en-US" sz="2000" dirty="0" smtClean="0"/>
              <a:t>			write</a:t>
            </a:r>
            <a:r>
              <a:rPr lang="en-US" sz="2000" dirty="0"/>
              <a:t>( x[ 1 : k ] );</a:t>
            </a:r>
          </a:p>
          <a:p>
            <a:pPr marL="0" indent="0">
              <a:buNone/>
            </a:pPr>
            <a:r>
              <a:rPr lang="en-US" sz="2000" dirty="0" smtClean="0"/>
              <a:t>			k </a:t>
            </a:r>
            <a:r>
              <a:rPr lang="en-US" sz="2000" dirty="0"/>
              <a:t>:= k+1;                 //consider the next step.</a:t>
            </a:r>
          </a:p>
          <a:p>
            <a:pPr marL="0" indent="0">
              <a:buNone/>
            </a:pPr>
            <a:r>
              <a:rPr lang="en-US" sz="2000" dirty="0"/>
              <a:t>		</a:t>
            </a:r>
            <a:r>
              <a:rPr lang="en-US" sz="2000" dirty="0" smtClean="0"/>
              <a:t>}</a:t>
            </a:r>
            <a:endParaRPr lang="en-US" sz="2000" dirty="0"/>
          </a:p>
          <a:p>
            <a:pPr marL="0" indent="0">
              <a:buNone/>
            </a:pPr>
            <a:r>
              <a:rPr lang="en-US" sz="2000" dirty="0"/>
              <a:t>		</a:t>
            </a:r>
            <a:r>
              <a:rPr lang="en-US" sz="2000" dirty="0" smtClean="0"/>
              <a:t>else  k </a:t>
            </a:r>
            <a:r>
              <a:rPr lang="en-US" sz="2000" dirty="0"/>
              <a:t>:= k-1;    </a:t>
            </a:r>
            <a:r>
              <a:rPr lang="en-US" sz="2000" dirty="0" smtClean="0"/>
              <a:t>   </a:t>
            </a:r>
            <a:r>
              <a:rPr lang="en-US" sz="2000" dirty="0"/>
              <a:t>//consider backtracking to the previous set.</a:t>
            </a:r>
          </a:p>
          <a:p>
            <a:pPr marL="0" indent="0">
              <a:buNone/>
            </a:pPr>
            <a:r>
              <a:rPr lang="en-US" sz="2000" dirty="0"/>
              <a:t> 	</a:t>
            </a:r>
            <a:r>
              <a:rPr lang="en-US" sz="2000" dirty="0" smtClean="0"/>
              <a:t>}</a:t>
            </a:r>
            <a:endParaRPr lang="en-US" sz="2000" dirty="0"/>
          </a:p>
          <a:p>
            <a:pPr marL="0" indent="0">
              <a:buNone/>
            </a:pPr>
            <a:r>
              <a:rPr lang="en-US" sz="2000" dirty="0"/>
              <a:t>}</a:t>
            </a:r>
          </a:p>
          <a:p>
            <a:pPr marL="0" indent="0">
              <a:buNone/>
            </a:pPr>
            <a:endParaRPr lang="en-US" sz="2000" dirty="0"/>
          </a:p>
        </p:txBody>
      </p:sp>
    </p:spTree>
    <p:extLst>
      <p:ext uri="{BB962C8B-B14F-4D97-AF65-F5344CB8AC3E}">
        <p14:creationId xmlns:p14="http://schemas.microsoft.com/office/powerpoint/2010/main" val="1656550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N - Queens</a:t>
            </a:r>
            <a:endParaRPr lang="en-US" sz="36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1939" y="1600200"/>
            <a:ext cx="754012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4636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N - Queens</a:t>
            </a:r>
            <a:endParaRPr lang="en-US" sz="36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3003" y="1295400"/>
            <a:ext cx="7695197" cy="5079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4185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BACKTRACKING</a:t>
            </a:r>
            <a:endParaRPr lang="en-US" sz="3600" dirty="0"/>
          </a:p>
        </p:txBody>
      </p:sp>
      <p:pic>
        <p:nvPicPr>
          <p:cNvPr id="6149"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8712" y="1672431"/>
            <a:ext cx="6886575"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633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N - Queens</a:t>
            </a:r>
            <a:endParaRPr lang="en-US" sz="36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4754" y="1524000"/>
            <a:ext cx="7404846"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37818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62012" y="1647825"/>
            <a:ext cx="7419975" cy="3562350"/>
          </a:xfrm>
          <a:prstGeom prst="rect">
            <a:avLst/>
          </a:prstGeom>
        </p:spPr>
      </p:pic>
    </p:spTree>
    <p:extLst>
      <p:ext uri="{BB962C8B-B14F-4D97-AF65-F5344CB8AC3E}">
        <p14:creationId xmlns:p14="http://schemas.microsoft.com/office/powerpoint/2010/main" val="4090313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N - Queens</a:t>
            </a:r>
            <a:endParaRPr lang="en-US" sz="3600" dirty="0"/>
          </a:p>
        </p:txBody>
      </p:sp>
      <p:sp>
        <p:nvSpPr>
          <p:cNvPr id="3" name="Content Placeholder 2"/>
          <p:cNvSpPr>
            <a:spLocks noGrp="1"/>
          </p:cNvSpPr>
          <p:nvPr>
            <p:ph idx="1"/>
          </p:nvPr>
        </p:nvSpPr>
        <p:spPr/>
        <p:txBody>
          <a:bodyPr>
            <a:noAutofit/>
          </a:bodyPr>
          <a:lstStyle/>
          <a:p>
            <a:pPr algn="just">
              <a:lnSpc>
                <a:spcPct val="150000"/>
              </a:lnSpc>
            </a:pPr>
            <a:r>
              <a:rPr lang="en-US" sz="2200" dirty="0" smtClean="0">
                <a:latin typeface="Times New Roman" pitchFamily="18" charset="0"/>
                <a:cs typeface="Times New Roman" pitchFamily="18" charset="0"/>
              </a:rPr>
              <a:t>If we </a:t>
            </a:r>
            <a:r>
              <a:rPr lang="en-US" sz="2200" dirty="0">
                <a:latin typeface="Times New Roman" pitchFamily="18" charset="0"/>
                <a:cs typeface="Times New Roman" pitchFamily="18" charset="0"/>
              </a:rPr>
              <a:t>imagine the squares of the chessboard being numbered as the </a:t>
            </a:r>
            <a:r>
              <a:rPr lang="en-US" sz="2200" dirty="0" smtClean="0">
                <a:latin typeface="Times New Roman" pitchFamily="18" charset="0"/>
                <a:cs typeface="Times New Roman" pitchFamily="18" charset="0"/>
              </a:rPr>
              <a:t>indices of </a:t>
            </a:r>
            <a:r>
              <a:rPr lang="en-US" sz="2200" dirty="0">
                <a:latin typeface="Times New Roman" pitchFamily="18" charset="0"/>
                <a:cs typeface="Times New Roman" pitchFamily="18" charset="0"/>
              </a:rPr>
              <a:t>the two dimensional array </a:t>
            </a:r>
            <a:r>
              <a:rPr lang="en-US" sz="2200" dirty="0" smtClean="0">
                <a:latin typeface="Times New Roman" pitchFamily="18" charset="0"/>
                <a:cs typeface="Times New Roman" pitchFamily="18" charset="0"/>
              </a:rPr>
              <a:t>A[ 1:n</a:t>
            </a:r>
            <a:r>
              <a:rPr lang="en-US" sz="2200" i="1"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l:n ] </a:t>
            </a:r>
            <a:r>
              <a:rPr lang="en-US" sz="2200" dirty="0">
                <a:latin typeface="Times New Roman" pitchFamily="18" charset="0"/>
                <a:cs typeface="Times New Roman" pitchFamily="18" charset="0"/>
              </a:rPr>
              <a:t>then we observe that for </a:t>
            </a:r>
            <a:r>
              <a:rPr lang="en-US" sz="2200" dirty="0" smtClean="0">
                <a:latin typeface="Times New Roman" pitchFamily="18" charset="0"/>
                <a:cs typeface="Times New Roman" pitchFamily="18" charset="0"/>
              </a:rPr>
              <a:t>every element </a:t>
            </a:r>
            <a:r>
              <a:rPr lang="en-US" sz="2200" dirty="0">
                <a:latin typeface="Times New Roman" pitchFamily="18" charset="0"/>
                <a:cs typeface="Times New Roman" pitchFamily="18" charset="0"/>
              </a:rPr>
              <a:t>on the same diagonal which runs from the </a:t>
            </a:r>
            <a:r>
              <a:rPr lang="en-US" sz="2200" b="1" dirty="0">
                <a:latin typeface="Times New Roman" pitchFamily="18" charset="0"/>
                <a:cs typeface="Times New Roman" pitchFamily="18" charset="0"/>
              </a:rPr>
              <a:t>upper left </a:t>
            </a:r>
            <a:r>
              <a:rPr lang="en-US" sz="2200" dirty="0">
                <a:latin typeface="Times New Roman" pitchFamily="18" charset="0"/>
                <a:cs typeface="Times New Roman" pitchFamily="18" charset="0"/>
              </a:rPr>
              <a:t>to the </a:t>
            </a:r>
            <a:r>
              <a:rPr lang="en-US" sz="2200" b="1" dirty="0" smtClean="0">
                <a:latin typeface="Times New Roman" pitchFamily="18" charset="0"/>
                <a:cs typeface="Times New Roman" pitchFamily="18" charset="0"/>
              </a:rPr>
              <a:t>lower right</a:t>
            </a:r>
            <a:r>
              <a:rPr lang="en-US" sz="2200" dirty="0">
                <a:latin typeface="Times New Roman" pitchFamily="18" charset="0"/>
                <a:cs typeface="Times New Roman" pitchFamily="18" charset="0"/>
              </a:rPr>
              <a:t>, each element has the same "</a:t>
            </a:r>
            <a:r>
              <a:rPr lang="en-US" sz="2200" b="1" dirty="0">
                <a:latin typeface="Times New Roman" pitchFamily="18" charset="0"/>
                <a:cs typeface="Times New Roman" pitchFamily="18" charset="0"/>
              </a:rPr>
              <a:t>row - column</a:t>
            </a:r>
            <a:r>
              <a:rPr lang="en-US" sz="2200" dirty="0">
                <a:latin typeface="Times New Roman" pitchFamily="18" charset="0"/>
                <a:cs typeface="Times New Roman" pitchFamily="18" charset="0"/>
              </a:rPr>
              <a:t>" value. </a:t>
            </a:r>
            <a:endParaRPr lang="en-US" sz="2200" dirty="0" smtClean="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Also</a:t>
            </a:r>
            <a:r>
              <a:rPr lang="en-US" sz="2200" dirty="0">
                <a:latin typeface="Times New Roman" pitchFamily="18" charset="0"/>
                <a:cs typeface="Times New Roman" pitchFamily="18" charset="0"/>
              </a:rPr>
              <a:t>, every element on the same diagonal which goes from the </a:t>
            </a:r>
            <a:r>
              <a:rPr lang="en-US" sz="2200" b="1" dirty="0">
                <a:latin typeface="Times New Roman" pitchFamily="18" charset="0"/>
                <a:cs typeface="Times New Roman" pitchFamily="18" charset="0"/>
              </a:rPr>
              <a:t>upper right </a:t>
            </a:r>
            <a:r>
              <a:rPr lang="en-US" sz="2200" dirty="0">
                <a:latin typeface="Times New Roman" pitchFamily="18" charset="0"/>
                <a:cs typeface="Times New Roman" pitchFamily="18" charset="0"/>
              </a:rPr>
              <a:t>to the </a:t>
            </a:r>
            <a:r>
              <a:rPr lang="en-US" sz="2200" b="1" dirty="0" smtClean="0">
                <a:latin typeface="Times New Roman" pitchFamily="18" charset="0"/>
                <a:cs typeface="Times New Roman" pitchFamily="18" charset="0"/>
              </a:rPr>
              <a:t>lower left </a:t>
            </a:r>
            <a:r>
              <a:rPr lang="en-US" sz="2200" dirty="0">
                <a:latin typeface="Times New Roman" pitchFamily="18" charset="0"/>
                <a:cs typeface="Times New Roman" pitchFamily="18" charset="0"/>
              </a:rPr>
              <a:t>has the same "</a:t>
            </a:r>
            <a:r>
              <a:rPr lang="en-US" sz="2200" b="1" dirty="0">
                <a:latin typeface="Times New Roman" pitchFamily="18" charset="0"/>
                <a:cs typeface="Times New Roman" pitchFamily="18" charset="0"/>
              </a:rPr>
              <a:t>row + column</a:t>
            </a:r>
            <a:r>
              <a:rPr lang="en-US" sz="2200" dirty="0">
                <a:latin typeface="Times New Roman" pitchFamily="18" charset="0"/>
                <a:cs typeface="Times New Roman" pitchFamily="18" charset="0"/>
              </a:rPr>
              <a:t>" value</a:t>
            </a:r>
            <a:r>
              <a:rPr lang="en-US" sz="2200" dirty="0" smtClean="0">
                <a:latin typeface="Times New Roman" pitchFamily="18" charset="0"/>
                <a:cs typeface="Times New Roman" pitchFamily="18" charset="0"/>
              </a:rPr>
              <a:t>.</a:t>
            </a:r>
          </a:p>
          <a:p>
            <a:pPr algn="just">
              <a:lnSpc>
                <a:spcPct val="150000"/>
              </a:lnSpc>
            </a:pPr>
            <a:r>
              <a:rPr lang="en-US" sz="2200" dirty="0" smtClean="0">
                <a:latin typeface="Times New Roman" pitchFamily="18" charset="0"/>
                <a:cs typeface="Times New Roman" pitchFamily="18" charset="0"/>
              </a:rPr>
              <a:t>Suppose </a:t>
            </a:r>
            <a:r>
              <a:rPr lang="en-US" sz="2200" dirty="0">
                <a:latin typeface="Times New Roman" pitchFamily="18" charset="0"/>
                <a:cs typeface="Times New Roman" pitchFamily="18" charset="0"/>
              </a:rPr>
              <a:t>two queens are </a:t>
            </a:r>
            <a:r>
              <a:rPr lang="en-US" sz="2200" dirty="0" smtClean="0">
                <a:latin typeface="Times New Roman" pitchFamily="18" charset="0"/>
                <a:cs typeface="Times New Roman" pitchFamily="18" charset="0"/>
              </a:rPr>
              <a:t>placed at </a:t>
            </a:r>
            <a:r>
              <a:rPr lang="en-US" sz="2200" dirty="0">
                <a:latin typeface="Times New Roman" pitchFamily="18" charset="0"/>
                <a:cs typeface="Times New Roman" pitchFamily="18" charset="0"/>
              </a:rPr>
              <a:t>positions </a:t>
            </a:r>
            <a:r>
              <a:rPr lang="en-US" sz="2200" dirty="0" smtClean="0">
                <a:latin typeface="Times New Roman" pitchFamily="18" charset="0"/>
                <a:cs typeface="Times New Roman" pitchFamily="18" charset="0"/>
              </a:rPr>
              <a:t>( i, j ) </a:t>
            </a:r>
            <a:r>
              <a:rPr lang="en-US" sz="2200" dirty="0">
                <a:latin typeface="Times New Roman" pitchFamily="18" charset="0"/>
                <a:cs typeface="Times New Roman" pitchFamily="18" charset="0"/>
              </a:rPr>
              <a:t>and </a:t>
            </a:r>
            <a:r>
              <a:rPr lang="en-US" sz="2200" dirty="0" smtClean="0">
                <a:latin typeface="Times New Roman" pitchFamily="18" charset="0"/>
                <a:cs typeface="Times New Roman" pitchFamily="18" charset="0"/>
              </a:rPr>
              <a:t>( k</a:t>
            </a:r>
            <a:r>
              <a:rPr lang="en-US" sz="2200" dirty="0">
                <a:latin typeface="Times New Roman" pitchFamily="18" charset="0"/>
                <a:cs typeface="Times New Roman" pitchFamily="18" charset="0"/>
              </a:rPr>
              <a:t>, </a:t>
            </a:r>
            <a:r>
              <a:rPr lang="en-US" sz="2200" i="1" dirty="0" smtClean="0">
                <a:latin typeface="Times New Roman" pitchFamily="18" charset="0"/>
                <a:cs typeface="Times New Roman" pitchFamily="18" charset="0"/>
              </a:rPr>
              <a:t>l </a:t>
            </a:r>
            <a:r>
              <a:rPr lang="en-US" sz="22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855196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N - Queens</a:t>
            </a:r>
            <a:endParaRPr lang="en-US" sz="3600" dirty="0"/>
          </a:p>
        </p:txBody>
      </p:sp>
      <p:sp>
        <p:nvSpPr>
          <p:cNvPr id="3" name="Content Placeholder 2"/>
          <p:cNvSpPr>
            <a:spLocks noGrp="1"/>
          </p:cNvSpPr>
          <p:nvPr>
            <p:ph idx="1"/>
          </p:nvPr>
        </p:nvSpPr>
        <p:spPr>
          <a:xfrm>
            <a:off x="457200" y="1447800"/>
            <a:ext cx="8229600" cy="5410200"/>
          </a:xfrm>
        </p:spPr>
        <p:txBody>
          <a:bodyPr>
            <a:normAutofit/>
          </a:bodyPr>
          <a:lstStyle/>
          <a:p>
            <a:pPr algn="just"/>
            <a:r>
              <a:rPr lang="en-US" sz="2200" dirty="0">
                <a:latin typeface="Times New Roman" pitchFamily="18" charset="0"/>
                <a:cs typeface="Times New Roman" pitchFamily="18" charset="0"/>
              </a:rPr>
              <a:t>Then by the above they are on the same diagonal only </a:t>
            </a:r>
            <a:r>
              <a:rPr lang="en-US" sz="2200" dirty="0" smtClean="0">
                <a:latin typeface="Times New Roman" pitchFamily="18" charset="0"/>
                <a:cs typeface="Times New Roman" pitchFamily="18" charset="0"/>
              </a:rPr>
              <a:t>if</a:t>
            </a:r>
          </a:p>
          <a:p>
            <a:pPr algn="just"/>
            <a:endParaRPr lang="en-US" sz="2200" dirty="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Therefore </a:t>
            </a:r>
            <a:r>
              <a:rPr lang="en-US" sz="2200" dirty="0">
                <a:latin typeface="Times New Roman" pitchFamily="18" charset="0"/>
                <a:cs typeface="Times New Roman" pitchFamily="18" charset="0"/>
              </a:rPr>
              <a:t>two queens lie on the same diagonal if and only </a:t>
            </a:r>
            <a:r>
              <a:rPr lang="en-US" sz="2200" dirty="0" smtClean="0">
                <a:latin typeface="Times New Roman" pitchFamily="18" charset="0"/>
                <a:cs typeface="Times New Roman" pitchFamily="18" charset="0"/>
              </a:rPr>
              <a:t>if</a:t>
            </a:r>
          </a:p>
          <a:p>
            <a:pPr marL="0" indent="0" algn="just">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 j – </a:t>
            </a:r>
            <a:r>
              <a:rPr lang="en-US" sz="2200" b="1" i="1" dirty="0" smtClean="0">
                <a:latin typeface="Times New Roman" pitchFamily="18" charset="0"/>
                <a:cs typeface="Times New Roman" pitchFamily="18" charset="0"/>
              </a:rPr>
              <a:t>l</a:t>
            </a:r>
            <a:r>
              <a:rPr lang="en-US" sz="2200" b="1" dirty="0" smtClean="0">
                <a:latin typeface="Times New Roman" pitchFamily="18" charset="0"/>
                <a:cs typeface="Times New Roman" pitchFamily="18" charset="0"/>
              </a:rPr>
              <a:t> | = | i – k |</a:t>
            </a:r>
            <a:r>
              <a:rPr lang="en-US" sz="2200" dirty="0" smtClean="0">
                <a:latin typeface="Times New Roman" pitchFamily="18" charset="0"/>
                <a:cs typeface="Times New Roman" pitchFamily="18" charset="0"/>
              </a:rPr>
              <a:t>.</a:t>
            </a:r>
          </a:p>
          <a:p>
            <a:pPr algn="just"/>
            <a:r>
              <a:rPr lang="en-US" sz="2200" dirty="0">
                <a:latin typeface="Times New Roman" pitchFamily="18" charset="0"/>
                <a:cs typeface="Times New Roman" pitchFamily="18" charset="0"/>
              </a:rPr>
              <a:t>The total number of nodes in the 8-queens state space tree </a:t>
            </a:r>
            <a:r>
              <a:rPr lang="en-US" sz="2200" dirty="0" smtClean="0">
                <a:latin typeface="Times New Roman" pitchFamily="18" charset="0"/>
                <a:cs typeface="Times New Roman" pitchFamily="18" charset="0"/>
              </a:rPr>
              <a:t>is</a:t>
            </a:r>
            <a:endParaRPr lang="en-US" sz="22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639" y="1981200"/>
            <a:ext cx="5186362" cy="256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6538" y="5934075"/>
            <a:ext cx="35909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5004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N - Queens</a:t>
            </a:r>
            <a:endParaRPr lang="en-US" sz="36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6018" y="1676400"/>
            <a:ext cx="7159782" cy="4618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93340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N - Queens</a:t>
            </a:r>
            <a:endParaRPr lang="en-US" sz="36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9177" y="1905000"/>
            <a:ext cx="7851423" cy="3852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63535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19200" y="152400"/>
            <a:ext cx="6142561" cy="6606825"/>
          </a:xfrm>
          <a:prstGeom prst="rect">
            <a:avLst/>
          </a:prstGeom>
        </p:spPr>
      </p:pic>
    </p:spTree>
    <p:extLst>
      <p:ext uri="{BB962C8B-B14F-4D97-AF65-F5344CB8AC3E}">
        <p14:creationId xmlns:p14="http://schemas.microsoft.com/office/powerpoint/2010/main" val="3890244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Times New Roman" pitchFamily="18" charset="0"/>
                <a:cs typeface="Times New Roman" pitchFamily="18" charset="0"/>
              </a:rPr>
              <a:t>SUM OF </a:t>
            </a:r>
            <a:r>
              <a:rPr lang="en-US" sz="3200" b="1" dirty="0" smtClean="0">
                <a:latin typeface="Times New Roman" pitchFamily="18" charset="0"/>
                <a:cs typeface="Times New Roman" pitchFamily="18" charset="0"/>
              </a:rPr>
              <a:t>SUBSETS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200" dirty="0">
                <a:latin typeface="Times New Roman" pitchFamily="18" charset="0"/>
                <a:cs typeface="Times New Roman" pitchFamily="18" charset="0"/>
              </a:rPr>
              <a:t>Suppose we are given </a:t>
            </a:r>
            <a:r>
              <a:rPr lang="en-US" sz="2200" b="1" dirty="0">
                <a:latin typeface="Times New Roman" pitchFamily="18" charset="0"/>
                <a:cs typeface="Times New Roman" pitchFamily="18" charset="0"/>
              </a:rPr>
              <a:t>n distinct </a:t>
            </a:r>
            <a:r>
              <a:rPr lang="en-US" sz="2200" dirty="0">
                <a:latin typeface="Times New Roman" pitchFamily="18" charset="0"/>
                <a:cs typeface="Times New Roman" pitchFamily="18" charset="0"/>
              </a:rPr>
              <a:t>positive numbers (usually called weights) and we desire to find all combinations of these numbers whose sum are </a:t>
            </a:r>
            <a:r>
              <a:rPr lang="en-US" sz="2200" b="1" dirty="0">
                <a:latin typeface="Times New Roman" pitchFamily="18" charset="0"/>
                <a:cs typeface="Times New Roman" pitchFamily="18" charset="0"/>
              </a:rPr>
              <a:t>m</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This </a:t>
            </a:r>
            <a:r>
              <a:rPr lang="en-US" sz="2200" dirty="0">
                <a:latin typeface="Times New Roman" pitchFamily="18" charset="0"/>
                <a:cs typeface="Times New Roman" pitchFamily="18" charset="0"/>
              </a:rPr>
              <a:t>is called the sum of subsets problem. </a:t>
            </a:r>
            <a:endParaRPr lang="en-US" sz="2200" dirty="0" smtClean="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This </a:t>
            </a:r>
            <a:r>
              <a:rPr lang="en-US" sz="2200" dirty="0">
                <a:latin typeface="Times New Roman" pitchFamily="18" charset="0"/>
                <a:cs typeface="Times New Roman" pitchFamily="18" charset="0"/>
              </a:rPr>
              <a:t>problem can be solved using either </a:t>
            </a:r>
            <a:r>
              <a:rPr lang="en-US" sz="2200" b="1" dirty="0">
                <a:latin typeface="Times New Roman" pitchFamily="18" charset="0"/>
                <a:cs typeface="Times New Roman" pitchFamily="18" charset="0"/>
              </a:rPr>
              <a:t>fixed </a:t>
            </a:r>
            <a:r>
              <a:rPr lang="en-US" sz="2200" dirty="0">
                <a:latin typeface="Times New Roman" pitchFamily="18" charset="0"/>
                <a:cs typeface="Times New Roman" pitchFamily="18" charset="0"/>
              </a:rPr>
              <a:t>or</a:t>
            </a:r>
            <a:r>
              <a:rPr lang="en-US" sz="2200" b="1" dirty="0">
                <a:latin typeface="Times New Roman" pitchFamily="18" charset="0"/>
                <a:cs typeface="Times New Roman" pitchFamily="18" charset="0"/>
              </a:rPr>
              <a:t> variable size </a:t>
            </a:r>
            <a:r>
              <a:rPr lang="en-US" sz="2200" dirty="0">
                <a:latin typeface="Times New Roman" pitchFamily="18" charset="0"/>
                <a:cs typeface="Times New Roman" pitchFamily="18" charset="0"/>
              </a:rPr>
              <a:t>Tuples. </a:t>
            </a:r>
            <a:endParaRPr lang="en-US" sz="2200" dirty="0" smtClean="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We </a:t>
            </a:r>
            <a:r>
              <a:rPr lang="en-US" sz="2200" dirty="0">
                <a:latin typeface="Times New Roman" pitchFamily="18" charset="0"/>
                <a:cs typeface="Times New Roman" pitchFamily="18" charset="0"/>
              </a:rPr>
              <a:t>will consider a </a:t>
            </a:r>
            <a:r>
              <a:rPr lang="en-US" sz="2200" b="1" dirty="0">
                <a:latin typeface="Times New Roman" pitchFamily="18" charset="0"/>
                <a:cs typeface="Times New Roman" pitchFamily="18" charset="0"/>
              </a:rPr>
              <a:t>backtracking</a:t>
            </a:r>
            <a:r>
              <a:rPr lang="en-US" sz="2200" dirty="0">
                <a:latin typeface="Times New Roman" pitchFamily="18" charset="0"/>
                <a:cs typeface="Times New Roman" pitchFamily="18" charset="0"/>
              </a:rPr>
              <a:t> solution using the </a:t>
            </a:r>
            <a:r>
              <a:rPr lang="en-US" sz="2200" b="1" dirty="0">
                <a:latin typeface="Times New Roman" pitchFamily="18" charset="0"/>
                <a:cs typeface="Times New Roman" pitchFamily="18" charset="0"/>
              </a:rPr>
              <a:t>fixed tuple </a:t>
            </a:r>
            <a:r>
              <a:rPr lang="en-US" sz="2200" dirty="0">
                <a:latin typeface="Times New Roman" pitchFamily="18" charset="0"/>
                <a:cs typeface="Times New Roman" pitchFamily="18" charset="0"/>
              </a:rPr>
              <a:t>size Strategy</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591123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SUM OF SUBSETS</a:t>
            </a:r>
            <a:endParaRPr lang="en-US" sz="3200" dirty="0"/>
          </a:p>
        </p:txBody>
      </p:sp>
      <p:sp>
        <p:nvSpPr>
          <p:cNvPr id="3" name="Content Placeholder 2"/>
          <p:cNvSpPr>
            <a:spLocks noGrp="1"/>
          </p:cNvSpPr>
          <p:nvPr>
            <p:ph idx="1"/>
          </p:nvPr>
        </p:nvSpPr>
        <p:spPr/>
        <p:txBody>
          <a:bodyPr>
            <a:normAutofit/>
          </a:bodyPr>
          <a:lstStyle/>
          <a:p>
            <a:pPr>
              <a:lnSpc>
                <a:spcPct val="150000"/>
              </a:lnSpc>
            </a:pPr>
            <a:r>
              <a:rPr lang="en-US" sz="2200" dirty="0">
                <a:latin typeface="Times New Roman" pitchFamily="18" charset="0"/>
                <a:cs typeface="Times New Roman" pitchFamily="18" charset="0"/>
              </a:rPr>
              <a:t>In this case the element </a:t>
            </a:r>
            <a:r>
              <a:rPr lang="en-US" sz="2200" b="1" dirty="0">
                <a:latin typeface="Times New Roman" pitchFamily="18" charset="0"/>
                <a:cs typeface="Times New Roman" pitchFamily="18" charset="0"/>
              </a:rPr>
              <a:t>x</a:t>
            </a:r>
            <a:r>
              <a:rPr lang="en-US" sz="2200" b="1" baseline="-25000" dirty="0">
                <a:latin typeface="Times New Roman" pitchFamily="18" charset="0"/>
                <a:cs typeface="Times New Roman" pitchFamily="18" charset="0"/>
              </a:rPr>
              <a:t>i</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of the solution vector is either </a:t>
            </a:r>
            <a:r>
              <a:rPr lang="en-US" sz="2200" b="1" dirty="0">
                <a:latin typeface="Times New Roman" pitchFamily="18" charset="0"/>
                <a:cs typeface="Times New Roman" pitchFamily="18" charset="0"/>
              </a:rPr>
              <a:t>one </a:t>
            </a:r>
            <a:r>
              <a:rPr lang="en-US" sz="2200" dirty="0">
                <a:latin typeface="Times New Roman" pitchFamily="18" charset="0"/>
                <a:cs typeface="Times New Roman" pitchFamily="18" charset="0"/>
              </a:rPr>
              <a:t>or</a:t>
            </a:r>
            <a:r>
              <a:rPr lang="en-US" sz="2200" b="1" dirty="0">
                <a:latin typeface="Times New Roman" pitchFamily="18" charset="0"/>
                <a:cs typeface="Times New Roman" pitchFamily="18" charset="0"/>
              </a:rPr>
              <a:t> zero </a:t>
            </a:r>
            <a:r>
              <a:rPr lang="en-US" sz="2200" dirty="0">
                <a:latin typeface="Times New Roman" pitchFamily="18" charset="0"/>
                <a:cs typeface="Times New Roman" pitchFamily="18" charset="0"/>
              </a:rPr>
              <a:t>depending upon whether the weight </a:t>
            </a:r>
            <a:r>
              <a:rPr lang="en-US" sz="2200" b="1" dirty="0" err="1">
                <a:latin typeface="Times New Roman" pitchFamily="18" charset="0"/>
                <a:cs typeface="Times New Roman" pitchFamily="18" charset="0"/>
              </a:rPr>
              <a:t>w</a:t>
            </a:r>
            <a:r>
              <a:rPr lang="en-US" sz="2200" b="1" baseline="-25000" dirty="0" err="1">
                <a:latin typeface="Times New Roman" pitchFamily="18" charset="0"/>
                <a:cs typeface="Times New Roman" pitchFamily="18" charset="0"/>
              </a:rPr>
              <a:t>i</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is included or not. </a:t>
            </a:r>
            <a:endParaRPr lang="en-US" sz="2200" dirty="0" smtClean="0">
              <a:latin typeface="Times New Roman" pitchFamily="18" charset="0"/>
              <a:cs typeface="Times New Roman" pitchFamily="18" charset="0"/>
            </a:endParaRPr>
          </a:p>
          <a:p>
            <a:pPr>
              <a:lnSpc>
                <a:spcPct val="150000"/>
              </a:lnSpc>
            </a:pPr>
            <a:r>
              <a:rPr lang="en-US" sz="2200" dirty="0" smtClean="0">
                <a:latin typeface="Times New Roman" pitchFamily="18" charset="0"/>
                <a:cs typeface="Times New Roman" pitchFamily="18" charset="0"/>
              </a:rPr>
              <a:t>For </a:t>
            </a:r>
            <a:r>
              <a:rPr lang="en-US" sz="2200" dirty="0">
                <a:latin typeface="Times New Roman" pitchFamily="18" charset="0"/>
                <a:cs typeface="Times New Roman" pitchFamily="18" charset="0"/>
              </a:rPr>
              <a:t>a node at </a:t>
            </a:r>
            <a:r>
              <a:rPr lang="en-US" sz="2200" b="1" dirty="0">
                <a:latin typeface="Times New Roman" pitchFamily="18" charset="0"/>
                <a:cs typeface="Times New Roman" pitchFamily="18" charset="0"/>
              </a:rPr>
              <a:t>level i</a:t>
            </a:r>
            <a:r>
              <a:rPr lang="en-US" sz="2200" dirty="0">
                <a:latin typeface="Times New Roman" pitchFamily="18" charset="0"/>
                <a:cs typeface="Times New Roman" pitchFamily="18" charset="0"/>
              </a:rPr>
              <a:t> the left child corresponds to </a:t>
            </a:r>
            <a:r>
              <a:rPr lang="en-US" sz="2200" b="1" dirty="0">
                <a:latin typeface="Times New Roman" pitchFamily="18" charset="0"/>
                <a:cs typeface="Times New Roman" pitchFamily="18" charset="0"/>
              </a:rPr>
              <a:t>x</a:t>
            </a:r>
            <a:r>
              <a:rPr lang="en-US" sz="2200" b="1" baseline="-25000" dirty="0">
                <a:latin typeface="Times New Roman" pitchFamily="18" charset="0"/>
                <a:cs typeface="Times New Roman" pitchFamily="18" charset="0"/>
              </a:rPr>
              <a:t>i</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 1 and the right to </a:t>
            </a:r>
            <a:r>
              <a:rPr lang="en-US" sz="2200" b="1" dirty="0">
                <a:latin typeface="Times New Roman" pitchFamily="18" charset="0"/>
                <a:cs typeface="Times New Roman" pitchFamily="18" charset="0"/>
              </a:rPr>
              <a:t>x</a:t>
            </a:r>
            <a:r>
              <a:rPr lang="en-US" sz="2200" b="1" baseline="-25000" dirty="0">
                <a:latin typeface="Times New Roman" pitchFamily="18" charset="0"/>
                <a:cs typeface="Times New Roman" pitchFamily="18" charset="0"/>
              </a:rPr>
              <a:t>i</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 0</a:t>
            </a:r>
            <a:r>
              <a:rPr lang="en-US" sz="2200" dirty="0" smtClean="0">
                <a:latin typeface="Times New Roman" pitchFamily="18" charset="0"/>
                <a:cs typeface="Times New Roman" pitchFamily="18" charset="0"/>
              </a:rPr>
              <a:t>.</a:t>
            </a:r>
          </a:p>
          <a:p>
            <a:pPr>
              <a:lnSpc>
                <a:spcPct val="150000"/>
              </a:lnSpc>
            </a:pPr>
            <a:r>
              <a:rPr lang="en-US" sz="2200" dirty="0">
                <a:latin typeface="Times New Roman" pitchFamily="18" charset="0"/>
                <a:cs typeface="Times New Roman" pitchFamily="18" charset="0"/>
              </a:rPr>
              <a:t>A simple choice for the bounding functions is </a:t>
            </a:r>
            <a:r>
              <a:rPr lang="en-US" sz="2200" b="1" dirty="0" err="1">
                <a:latin typeface="Times New Roman" pitchFamily="18" charset="0"/>
                <a:cs typeface="Times New Roman" pitchFamily="18" charset="0"/>
              </a:rPr>
              <a:t>B</a:t>
            </a:r>
            <a:r>
              <a:rPr lang="en-US" sz="2200" b="1" baseline="-25000" dirty="0" err="1">
                <a:latin typeface="Times New Roman" pitchFamily="18" charset="0"/>
                <a:cs typeface="Times New Roman" pitchFamily="18" charset="0"/>
              </a:rPr>
              <a:t>k</a:t>
            </a:r>
            <a:r>
              <a:rPr lang="en-US" sz="2200" b="1" dirty="0">
                <a:latin typeface="Times New Roman" pitchFamily="18" charset="0"/>
                <a:cs typeface="Times New Roman" pitchFamily="18" charset="0"/>
              </a:rPr>
              <a:t>( x</a:t>
            </a:r>
            <a:r>
              <a:rPr lang="en-US" sz="2200" b="1" baseline="-25000" dirty="0">
                <a:latin typeface="Times New Roman" pitchFamily="18" charset="0"/>
                <a:cs typeface="Times New Roman" pitchFamily="18" charset="0"/>
              </a:rPr>
              <a:t>1</a:t>
            </a:r>
            <a:r>
              <a:rPr lang="en-US" sz="2200" b="1" dirty="0">
                <a:latin typeface="Times New Roman" pitchFamily="18" charset="0"/>
                <a:cs typeface="Times New Roman" pitchFamily="18" charset="0"/>
              </a:rPr>
              <a:t>, …., </a:t>
            </a:r>
            <a:r>
              <a:rPr lang="en-US" sz="2200" b="1" dirty="0" err="1">
                <a:latin typeface="Times New Roman" pitchFamily="18" charset="0"/>
                <a:cs typeface="Times New Roman" pitchFamily="18" charset="0"/>
              </a:rPr>
              <a:t>x</a:t>
            </a:r>
            <a:r>
              <a:rPr lang="en-US" sz="2200" b="1" baseline="-25000" dirty="0" err="1">
                <a:latin typeface="Times New Roman" pitchFamily="18" charset="0"/>
                <a:cs typeface="Times New Roman" pitchFamily="18" charset="0"/>
              </a:rPr>
              <a:t>k</a:t>
            </a:r>
            <a:r>
              <a:rPr lang="en-US" sz="2200" b="1" dirty="0">
                <a:latin typeface="Times New Roman" pitchFamily="18" charset="0"/>
                <a:cs typeface="Times New Roman" pitchFamily="18" charset="0"/>
              </a:rPr>
              <a:t> ) = true </a:t>
            </a:r>
            <a:r>
              <a:rPr lang="en-US" sz="2200" b="1" dirty="0" err="1" smtClean="0">
                <a:latin typeface="Times New Roman" pitchFamily="18" charset="0"/>
                <a:cs typeface="Times New Roman" pitchFamily="18" charset="0"/>
              </a:rPr>
              <a:t>iff</a:t>
            </a:r>
            <a:endParaRPr lang="en-US" sz="22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5022171"/>
            <a:ext cx="3581400" cy="692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7232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SUM OF SUBSETS</a:t>
            </a:r>
            <a:endParaRPr lang="en-US" sz="3200" dirty="0"/>
          </a:p>
        </p:txBody>
      </p:sp>
      <p:sp>
        <p:nvSpPr>
          <p:cNvPr id="3" name="Content Placeholder 2"/>
          <p:cNvSpPr>
            <a:spLocks noGrp="1"/>
          </p:cNvSpPr>
          <p:nvPr>
            <p:ph idx="1"/>
          </p:nvPr>
        </p:nvSpPr>
        <p:spPr/>
        <p:txBody>
          <a:bodyPr>
            <a:normAutofit/>
          </a:bodyPr>
          <a:lstStyle/>
          <a:p>
            <a:pPr algn="just">
              <a:lnSpc>
                <a:spcPct val="150000"/>
              </a:lnSpc>
            </a:pPr>
            <a:r>
              <a:rPr lang="en-US" sz="2200" dirty="0">
                <a:latin typeface="Times New Roman" pitchFamily="18" charset="0"/>
                <a:cs typeface="Times New Roman" pitchFamily="18" charset="0"/>
              </a:rPr>
              <a:t>Clearly </a:t>
            </a:r>
            <a:r>
              <a:rPr lang="en-US" sz="2200" b="1" dirty="0">
                <a:latin typeface="Times New Roman" pitchFamily="18" charset="0"/>
                <a:cs typeface="Times New Roman" pitchFamily="18" charset="0"/>
              </a:rPr>
              <a:t>x</a:t>
            </a:r>
            <a:r>
              <a:rPr lang="en-US" sz="2200" b="1" baseline="-25000" dirty="0">
                <a:latin typeface="Times New Roman" pitchFamily="18" charset="0"/>
                <a:cs typeface="Times New Roman" pitchFamily="18" charset="0"/>
              </a:rPr>
              <a:t>1</a:t>
            </a:r>
            <a:r>
              <a:rPr lang="en-US" sz="2200" b="1" dirty="0">
                <a:latin typeface="Times New Roman" pitchFamily="18" charset="0"/>
                <a:cs typeface="Times New Roman" pitchFamily="18" charset="0"/>
              </a:rPr>
              <a:t>, …., </a:t>
            </a:r>
            <a:r>
              <a:rPr lang="en-US" sz="2200" b="1" dirty="0" err="1">
                <a:latin typeface="Times New Roman" pitchFamily="18" charset="0"/>
                <a:cs typeface="Times New Roman" pitchFamily="18" charset="0"/>
              </a:rPr>
              <a:t>x</a:t>
            </a:r>
            <a:r>
              <a:rPr lang="en-US" sz="2200" b="1" baseline="-25000" dirty="0" err="1">
                <a:latin typeface="Times New Roman" pitchFamily="18" charset="0"/>
                <a:cs typeface="Times New Roman" pitchFamily="18" charset="0"/>
              </a:rPr>
              <a:t>k</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cannot lead to an answer node if this condition is not satisfied. </a:t>
            </a:r>
            <a:endParaRPr lang="en-US" sz="2200" dirty="0" smtClean="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bounding functions may be strengthened if we assume the </a:t>
            </a:r>
            <a:r>
              <a:rPr lang="en-US" sz="2200" b="1" dirty="0" err="1">
                <a:latin typeface="Times New Roman" pitchFamily="18" charset="0"/>
                <a:cs typeface="Times New Roman" pitchFamily="18" charset="0"/>
              </a:rPr>
              <a:t>w</a:t>
            </a:r>
            <a:r>
              <a:rPr lang="en-US" sz="2200" b="1" baseline="-25000" dirty="0" err="1">
                <a:latin typeface="Times New Roman" pitchFamily="18" charset="0"/>
                <a:cs typeface="Times New Roman" pitchFamily="18" charset="0"/>
              </a:rPr>
              <a:t>i</a:t>
            </a:r>
            <a:r>
              <a:rPr lang="en-US" sz="2200" dirty="0" err="1">
                <a:latin typeface="Times New Roman" pitchFamily="18" charset="0"/>
                <a:cs typeface="Times New Roman" pitchFamily="18" charset="0"/>
              </a:rPr>
              <a:t>’s</a:t>
            </a:r>
            <a:r>
              <a:rPr lang="en-US" sz="2200" dirty="0">
                <a:latin typeface="Times New Roman" pitchFamily="18" charset="0"/>
                <a:cs typeface="Times New Roman" pitchFamily="18" charset="0"/>
              </a:rPr>
              <a:t> are initially in nondecreasing order. In this case </a:t>
            </a:r>
            <a:r>
              <a:rPr lang="en-US" sz="2200" b="1" dirty="0">
                <a:latin typeface="Times New Roman" pitchFamily="18" charset="0"/>
                <a:cs typeface="Times New Roman" pitchFamily="18" charset="0"/>
              </a:rPr>
              <a:t>x</a:t>
            </a:r>
            <a:r>
              <a:rPr lang="en-US" sz="2200" b="1" baseline="-25000" dirty="0">
                <a:latin typeface="Times New Roman" pitchFamily="18" charset="0"/>
                <a:cs typeface="Times New Roman" pitchFamily="18" charset="0"/>
              </a:rPr>
              <a:t>1</a:t>
            </a:r>
            <a:r>
              <a:rPr lang="en-US" sz="2200" b="1" dirty="0">
                <a:latin typeface="Times New Roman" pitchFamily="18" charset="0"/>
                <a:cs typeface="Times New Roman" pitchFamily="18" charset="0"/>
              </a:rPr>
              <a:t>, …., </a:t>
            </a:r>
            <a:r>
              <a:rPr lang="en-US" sz="2200" b="1" dirty="0" err="1">
                <a:latin typeface="Times New Roman" pitchFamily="18" charset="0"/>
                <a:cs typeface="Times New Roman" pitchFamily="18" charset="0"/>
              </a:rPr>
              <a:t>x</a:t>
            </a:r>
            <a:r>
              <a:rPr lang="en-US" sz="2200" b="1" baseline="-25000" dirty="0" err="1">
                <a:latin typeface="Times New Roman" pitchFamily="18" charset="0"/>
                <a:cs typeface="Times New Roman" pitchFamily="18" charset="0"/>
              </a:rPr>
              <a:t>k</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cannot lead to an answer node </a:t>
            </a:r>
            <a:r>
              <a:rPr lang="en-US" sz="2200" dirty="0" smtClean="0">
                <a:latin typeface="Times New Roman" pitchFamily="18" charset="0"/>
                <a:cs typeface="Times New Roman" pitchFamily="18" charset="0"/>
              </a:rPr>
              <a:t>if</a:t>
            </a:r>
            <a:endParaRPr lang="en-US" sz="22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360" y="4648201"/>
            <a:ext cx="405384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82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BACKTRACKING</a:t>
            </a:r>
            <a:endParaRPr lang="en-US" sz="3600"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4513" y="1905000"/>
            <a:ext cx="5119687" cy="39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80038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SUM OF SUBSETS</a:t>
            </a:r>
            <a:endParaRPr lang="en-US" sz="3200" dirty="0"/>
          </a:p>
        </p:txBody>
      </p:sp>
      <p:sp>
        <p:nvSpPr>
          <p:cNvPr id="3" name="Content Placeholder 2"/>
          <p:cNvSpPr>
            <a:spLocks noGrp="1"/>
          </p:cNvSpPr>
          <p:nvPr>
            <p:ph idx="1"/>
          </p:nvPr>
        </p:nvSpPr>
        <p:spPr/>
        <p:txBody>
          <a:bodyPr>
            <a:normAutofit/>
          </a:bodyPr>
          <a:lstStyle/>
          <a:p>
            <a:pPr algn="just">
              <a:lnSpc>
                <a:spcPct val="150000"/>
              </a:lnSpc>
            </a:pPr>
            <a:r>
              <a:rPr lang="en-US" sz="2200" dirty="0">
                <a:latin typeface="Times New Roman" pitchFamily="18" charset="0"/>
                <a:cs typeface="Times New Roman" pitchFamily="18" charset="0"/>
              </a:rPr>
              <a:t>The bounding functions we shall use are </a:t>
            </a:r>
            <a:r>
              <a:rPr lang="en-US" sz="2200" dirty="0" smtClean="0">
                <a:latin typeface="Times New Roman" pitchFamily="18" charset="0"/>
                <a:cs typeface="Times New Roman" pitchFamily="18" charset="0"/>
              </a:rPr>
              <a:t>therefore</a:t>
            </a: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smtClean="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smtClean="0">
              <a:latin typeface="Times New Roman" pitchFamily="18" charset="0"/>
              <a:cs typeface="Times New Roman" pitchFamily="18" charset="0"/>
            </a:endParaRPr>
          </a:p>
          <a:p>
            <a:pPr algn="just">
              <a:lnSpc>
                <a:spcPct val="150000"/>
              </a:lnSpc>
            </a:pPr>
            <a:r>
              <a:rPr lang="en-US" sz="2200" dirty="0">
                <a:latin typeface="Times New Roman" pitchFamily="18" charset="0"/>
                <a:cs typeface="Times New Roman" pitchFamily="18" charset="0"/>
              </a:rPr>
              <a:t>Since our algorithm will not make use of </a:t>
            </a:r>
            <a:r>
              <a:rPr lang="en-US" sz="2200" b="1" dirty="0" err="1">
                <a:latin typeface="Times New Roman" pitchFamily="18" charset="0"/>
                <a:cs typeface="Times New Roman" pitchFamily="18" charset="0"/>
              </a:rPr>
              <a:t>B</a:t>
            </a:r>
            <a:r>
              <a:rPr lang="en-US" sz="2200" b="1" baseline="-25000" dirty="0" err="1">
                <a:latin typeface="Times New Roman" pitchFamily="18" charset="0"/>
                <a:cs typeface="Times New Roman" pitchFamily="18" charset="0"/>
              </a:rPr>
              <a:t>n</a:t>
            </a:r>
            <a:r>
              <a:rPr lang="en-US" sz="2200" dirty="0">
                <a:latin typeface="Times New Roman" pitchFamily="18" charset="0"/>
                <a:cs typeface="Times New Roman" pitchFamily="18" charset="0"/>
              </a:rPr>
              <a:t>, we need not be concerned by the appearance of </a:t>
            </a:r>
            <a:r>
              <a:rPr lang="en-US" sz="2200" b="1" dirty="0" smtClean="0">
                <a:latin typeface="Times New Roman" pitchFamily="18" charset="0"/>
                <a:cs typeface="Times New Roman" pitchFamily="18" charset="0"/>
              </a:rPr>
              <a:t>w</a:t>
            </a:r>
            <a:r>
              <a:rPr lang="en-US" sz="2200" b="1" baseline="-25000" dirty="0" smtClean="0">
                <a:latin typeface="Times New Roman" pitchFamily="18" charset="0"/>
                <a:cs typeface="Times New Roman" pitchFamily="18" charset="0"/>
              </a:rPr>
              <a:t>n+1</a:t>
            </a:r>
            <a:r>
              <a:rPr lang="en-US" sz="2200" b="1"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in this function</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854" y="2362200"/>
            <a:ext cx="7268746"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27056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SUM OF SUBSETS</a:t>
            </a:r>
            <a:endParaRPr lang="en-US" sz="3200"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0252" y="1143000"/>
            <a:ext cx="6714548"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21014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SUM OF SUBSETS</a:t>
            </a:r>
            <a:endParaRPr lang="en-US" sz="32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2058" y="1524000"/>
            <a:ext cx="7624742"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8732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SUM OF SUBSETS</a:t>
            </a:r>
            <a:endParaRPr lang="en-US" sz="3200" dirty="0"/>
          </a:p>
        </p:txBody>
      </p:sp>
      <p:sp>
        <p:nvSpPr>
          <p:cNvPr id="3" name="Content Placeholder 2"/>
          <p:cNvSpPr>
            <a:spLocks noGrp="1"/>
          </p:cNvSpPr>
          <p:nvPr>
            <p:ph idx="1"/>
          </p:nvPr>
        </p:nvSpPr>
        <p:spPr>
          <a:xfrm>
            <a:off x="304800" y="1600200"/>
            <a:ext cx="8534400" cy="4525963"/>
          </a:xfrm>
        </p:spPr>
        <p:txBody>
          <a:bodyPr>
            <a:normAutofit/>
          </a:bodyPr>
          <a:lstStyle/>
          <a:p>
            <a:pPr algn="just">
              <a:lnSpc>
                <a:spcPct val="150000"/>
              </a:lnSpc>
            </a:pPr>
            <a:r>
              <a:rPr lang="en-US" sz="2200" dirty="0">
                <a:latin typeface="Times New Roman" pitchFamily="18" charset="0"/>
                <a:cs typeface="Times New Roman" pitchFamily="18" charset="0"/>
              </a:rPr>
              <a:t>The explicit constraints require </a:t>
            </a:r>
            <a:r>
              <a:rPr lang="en-US" sz="2200" b="1" dirty="0">
                <a:latin typeface="Times New Roman" pitchFamily="18" charset="0"/>
                <a:cs typeface="Times New Roman" pitchFamily="18" charset="0"/>
              </a:rPr>
              <a:t>x</a:t>
            </a:r>
            <a:r>
              <a:rPr lang="en-US" sz="2200" b="1" baseline="-25000" dirty="0">
                <a:latin typeface="Times New Roman" pitchFamily="18" charset="0"/>
                <a:cs typeface="Times New Roman" pitchFamily="18" charset="0"/>
              </a:rPr>
              <a:t>i</a:t>
            </a:r>
            <a:r>
              <a:rPr lang="en-US" sz="2200" b="1" dirty="0">
                <a:latin typeface="Times New Roman" pitchFamily="18" charset="0"/>
                <a:cs typeface="Times New Roman" pitchFamily="18" charset="0"/>
              </a:rPr>
              <a:t> ∈ { j | j is an integer and 1 ≤ j ≤ n </a:t>
            </a:r>
            <a:r>
              <a:rPr lang="en-US" sz="2200" b="1"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a:t>
            </a:r>
          </a:p>
          <a:p>
            <a:pPr algn="just">
              <a:lnSpc>
                <a:spcPct val="150000"/>
              </a:lnSpc>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implicit constraints require that no two be the same and that the sum of the corresponding </a:t>
            </a:r>
            <a:r>
              <a:rPr lang="en-US" sz="2200" b="1" dirty="0" err="1">
                <a:latin typeface="Times New Roman" pitchFamily="18" charset="0"/>
                <a:cs typeface="Times New Roman" pitchFamily="18" charset="0"/>
              </a:rPr>
              <a:t>w</a:t>
            </a:r>
            <a:r>
              <a:rPr lang="en-US" sz="2200" b="1" baseline="-25000" dirty="0" err="1">
                <a:latin typeface="Times New Roman" pitchFamily="18" charset="0"/>
                <a:cs typeface="Times New Roman" pitchFamily="18" charset="0"/>
              </a:rPr>
              <a:t>i</a:t>
            </a:r>
            <a:r>
              <a:rPr lang="en-US" sz="2200" b="1" dirty="0" err="1">
                <a:latin typeface="Times New Roman" pitchFamily="18" charset="0"/>
                <a:cs typeface="Times New Roman" pitchFamily="18" charset="0"/>
              </a:rPr>
              <a:t>’s</a:t>
            </a:r>
            <a:r>
              <a:rPr lang="en-US" sz="2200" dirty="0">
                <a:latin typeface="Times New Roman" pitchFamily="18" charset="0"/>
                <a:cs typeface="Times New Roman" pitchFamily="18" charset="0"/>
              </a:rPr>
              <a:t> be </a:t>
            </a:r>
            <a:r>
              <a:rPr lang="en-US" sz="2200" b="1" dirty="0">
                <a:latin typeface="Times New Roman" pitchFamily="18" charset="0"/>
                <a:cs typeface="Times New Roman" pitchFamily="18" charset="0"/>
              </a:rPr>
              <a:t>m</a:t>
            </a:r>
            <a:r>
              <a:rPr lang="en-US" sz="2200" dirty="0" smtClean="0">
                <a:latin typeface="Times New Roman" pitchFamily="18" charset="0"/>
                <a:cs typeface="Times New Roman" pitchFamily="18" charset="0"/>
              </a:rPr>
              <a:t>.</a:t>
            </a:r>
          </a:p>
          <a:p>
            <a:pPr algn="just">
              <a:lnSpc>
                <a:spcPct val="150000"/>
              </a:lnSpc>
            </a:pPr>
            <a:r>
              <a:rPr lang="en-US" sz="2200" dirty="0" smtClean="0">
                <a:latin typeface="Times New Roman" pitchFamily="18" charset="0"/>
                <a:cs typeface="Times New Roman" pitchFamily="18" charset="0"/>
              </a:rPr>
              <a:t>Another </a:t>
            </a:r>
            <a:r>
              <a:rPr lang="en-US" sz="2200" dirty="0">
                <a:latin typeface="Times New Roman" pitchFamily="18" charset="0"/>
                <a:cs typeface="Times New Roman" pitchFamily="18" charset="0"/>
              </a:rPr>
              <a:t>implicit constraint that is imposed is that </a:t>
            </a:r>
            <a:r>
              <a:rPr lang="en-US" sz="2200" b="1" dirty="0">
                <a:latin typeface="Times New Roman" pitchFamily="18" charset="0"/>
                <a:cs typeface="Times New Roman" pitchFamily="18" charset="0"/>
              </a:rPr>
              <a:t>x</a:t>
            </a:r>
            <a:r>
              <a:rPr lang="en-US" sz="2200" b="1" baseline="-25000" dirty="0">
                <a:latin typeface="Times New Roman" pitchFamily="18" charset="0"/>
                <a:cs typeface="Times New Roman" pitchFamily="18" charset="0"/>
              </a:rPr>
              <a:t>i</a:t>
            </a:r>
            <a:r>
              <a:rPr lang="en-US" sz="2200" b="1" dirty="0">
                <a:latin typeface="Times New Roman" pitchFamily="18" charset="0"/>
                <a:cs typeface="Times New Roman" pitchFamily="18" charset="0"/>
              </a:rPr>
              <a:t> &lt; x</a:t>
            </a:r>
            <a:r>
              <a:rPr lang="en-US" sz="2200" b="1" baseline="-25000" dirty="0">
                <a:latin typeface="Times New Roman" pitchFamily="18" charset="0"/>
                <a:cs typeface="Times New Roman" pitchFamily="18" charset="0"/>
              </a:rPr>
              <a:t>i+1</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1 ≤ i ≤ k </a:t>
            </a:r>
            <a:r>
              <a:rPr lang="en-US" sz="2200" dirty="0" smtClean="0">
                <a:latin typeface="Times New Roman" pitchFamily="18" charset="0"/>
                <a:cs typeface="Times New Roman" pitchFamily="18" charset="0"/>
              </a:rPr>
              <a:t>.</a:t>
            </a:r>
          </a:p>
          <a:p>
            <a:pPr marL="0" indent="0" algn="just">
              <a:lnSpc>
                <a:spcPct val="150000"/>
              </a:lnSpc>
              <a:buNone/>
            </a:pPr>
            <a:r>
              <a:rPr lang="en-US" sz="2200" b="1" dirty="0">
                <a:latin typeface="Times New Roman" pitchFamily="18" charset="0"/>
                <a:cs typeface="Times New Roman" pitchFamily="18" charset="0"/>
              </a:rPr>
              <a:t>Example</a:t>
            </a:r>
            <a:r>
              <a:rPr lang="en-US" sz="2200" b="1" dirty="0" smtClean="0">
                <a:latin typeface="Times New Roman" pitchFamily="18" charset="0"/>
                <a:cs typeface="Times New Roman" pitchFamily="18" charset="0"/>
              </a:rPr>
              <a:t>:</a:t>
            </a:r>
          </a:p>
          <a:p>
            <a:pPr algn="just">
              <a:lnSpc>
                <a:spcPct val="150000"/>
              </a:lnSpc>
            </a:pPr>
            <a:r>
              <a:rPr lang="en-US" sz="2200" dirty="0" smtClean="0">
                <a:latin typeface="Times New Roman" pitchFamily="18" charset="0"/>
                <a:cs typeface="Times New Roman" pitchFamily="18" charset="0"/>
              </a:rPr>
              <a:t>Given </a:t>
            </a:r>
            <a:r>
              <a:rPr lang="en-US" sz="2200" b="1" dirty="0">
                <a:latin typeface="Times New Roman" pitchFamily="18" charset="0"/>
                <a:cs typeface="Times New Roman" pitchFamily="18" charset="0"/>
              </a:rPr>
              <a:t>n = 6, m = 30 </a:t>
            </a:r>
            <a:r>
              <a:rPr lang="en-US" sz="2200" dirty="0">
                <a:latin typeface="Times New Roman" pitchFamily="18" charset="0"/>
                <a:cs typeface="Times New Roman" pitchFamily="18" charset="0"/>
              </a:rPr>
              <a:t>and </a:t>
            </a:r>
            <a:r>
              <a:rPr lang="en-US" sz="2200" b="1" dirty="0">
                <a:latin typeface="Times New Roman" pitchFamily="18" charset="0"/>
                <a:cs typeface="Times New Roman" pitchFamily="18" charset="0"/>
              </a:rPr>
              <a:t>w( 1, …, 6 ) = ( 5, 10, 12, 13, 15, 18 ).</a:t>
            </a:r>
            <a:r>
              <a:rPr lang="en-US" sz="2200" dirty="0">
                <a:latin typeface="Times New Roman" pitchFamily="18" charset="0"/>
                <a:cs typeface="Times New Roman" pitchFamily="18" charset="0"/>
              </a:rPr>
              <a:t>We have to generate all possible combinations of subsets whose sum is equal to the given value </a:t>
            </a:r>
            <a:r>
              <a:rPr lang="en-US" sz="2200" b="1" dirty="0">
                <a:latin typeface="Times New Roman" pitchFamily="18" charset="0"/>
                <a:cs typeface="Times New Roman" pitchFamily="18" charset="0"/>
              </a:rPr>
              <a:t>m = 30</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15158682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SUM OF SUBSETS</a:t>
            </a:r>
            <a:endParaRPr lang="en-US" sz="3200" dirty="0"/>
          </a:p>
        </p:txBody>
      </p:sp>
      <p:sp>
        <p:nvSpPr>
          <p:cNvPr id="3" name="Content Placeholder 2"/>
          <p:cNvSpPr>
            <a:spLocks noGrp="1"/>
          </p:cNvSpPr>
          <p:nvPr>
            <p:ph idx="1"/>
          </p:nvPr>
        </p:nvSpPr>
        <p:spPr/>
        <p:txBody>
          <a:bodyPr>
            <a:normAutofit/>
          </a:bodyPr>
          <a:lstStyle/>
          <a:p>
            <a:pPr algn="just">
              <a:lnSpc>
                <a:spcPct val="150000"/>
              </a:lnSpc>
            </a:pPr>
            <a:r>
              <a:rPr lang="en-US" sz="2200" dirty="0">
                <a:latin typeface="Times New Roman" pitchFamily="18" charset="0"/>
                <a:cs typeface="Times New Roman" pitchFamily="18" charset="0"/>
              </a:rPr>
              <a:t>In state space tree of the solution the rectangular node lists the values of </a:t>
            </a:r>
            <a:r>
              <a:rPr lang="en-US" sz="2200" b="1" dirty="0">
                <a:latin typeface="Times New Roman" pitchFamily="18" charset="0"/>
                <a:cs typeface="Times New Roman" pitchFamily="18" charset="0"/>
              </a:rPr>
              <a:t>s, k, r, </a:t>
            </a:r>
            <a:r>
              <a:rPr lang="en-US" sz="2200" dirty="0">
                <a:latin typeface="Times New Roman" pitchFamily="18" charset="0"/>
                <a:cs typeface="Times New Roman" pitchFamily="18" charset="0"/>
              </a:rPr>
              <a:t>where </a:t>
            </a:r>
            <a:r>
              <a:rPr lang="en-US" sz="2200" b="1" dirty="0">
                <a:latin typeface="Times New Roman" pitchFamily="18" charset="0"/>
                <a:cs typeface="Times New Roman" pitchFamily="18" charset="0"/>
              </a:rPr>
              <a:t>s is the sum of subsets</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’k’ is the iteration </a:t>
            </a:r>
            <a:r>
              <a:rPr lang="en-US" sz="2200" dirty="0">
                <a:latin typeface="Times New Roman" pitchFamily="18" charset="0"/>
                <a:cs typeface="Times New Roman" pitchFamily="18" charset="0"/>
              </a:rPr>
              <a:t>and </a:t>
            </a:r>
            <a:r>
              <a:rPr lang="en-US" sz="2200" b="1" dirty="0">
                <a:latin typeface="Times New Roman" pitchFamily="18" charset="0"/>
                <a:cs typeface="Times New Roman" pitchFamily="18" charset="0"/>
              </a:rPr>
              <a:t>‘r’ is the sum of </a:t>
            </a:r>
            <a:r>
              <a:rPr lang="en-US" sz="2200" b="1" dirty="0" smtClean="0">
                <a:latin typeface="Times New Roman" pitchFamily="18" charset="0"/>
                <a:cs typeface="Times New Roman" pitchFamily="18" charset="0"/>
              </a:rPr>
              <a:t>elements after </a:t>
            </a:r>
            <a:r>
              <a:rPr lang="en-US" sz="2200" b="1" dirty="0">
                <a:latin typeface="Times New Roman" pitchFamily="18" charset="0"/>
                <a:cs typeface="Times New Roman" pitchFamily="18" charset="0"/>
              </a:rPr>
              <a:t>‘k’ in the original set</a:t>
            </a:r>
            <a:r>
              <a:rPr lang="en-US" sz="2200" dirty="0" smtClean="0">
                <a:latin typeface="Times New Roman" pitchFamily="18" charset="0"/>
                <a:cs typeface="Times New Roman" pitchFamily="18" charset="0"/>
              </a:rPr>
              <a:t>.</a:t>
            </a:r>
          </a:p>
          <a:p>
            <a:pPr algn="just">
              <a:lnSpc>
                <a:spcPct val="150000"/>
              </a:lnSpc>
            </a:pPr>
            <a:r>
              <a:rPr lang="en-US" sz="2200" dirty="0">
                <a:latin typeface="Times New Roman" pitchFamily="18" charset="0"/>
                <a:cs typeface="Times New Roman" pitchFamily="18" charset="0"/>
              </a:rPr>
              <a:t>In the state space tree, edges from level </a:t>
            </a:r>
            <a:r>
              <a:rPr lang="en-US" sz="2200" b="1" dirty="0">
                <a:latin typeface="Times New Roman" pitchFamily="18" charset="0"/>
                <a:cs typeface="Times New Roman" pitchFamily="18" charset="0"/>
              </a:rPr>
              <a:t>‘i’</a:t>
            </a:r>
            <a:r>
              <a:rPr lang="en-US" sz="2200" dirty="0">
                <a:latin typeface="Times New Roman" pitchFamily="18" charset="0"/>
                <a:cs typeface="Times New Roman" pitchFamily="18" charset="0"/>
              </a:rPr>
              <a:t> to </a:t>
            </a:r>
            <a:r>
              <a:rPr lang="en-US" sz="2200" b="1" dirty="0">
                <a:latin typeface="Times New Roman" pitchFamily="18" charset="0"/>
                <a:cs typeface="Times New Roman" pitchFamily="18" charset="0"/>
              </a:rPr>
              <a:t>‘i+1’</a:t>
            </a:r>
            <a:r>
              <a:rPr lang="en-US" sz="2200" dirty="0">
                <a:latin typeface="Times New Roman" pitchFamily="18" charset="0"/>
                <a:cs typeface="Times New Roman" pitchFamily="18" charset="0"/>
              </a:rPr>
              <a:t> are labeled with the values of </a:t>
            </a:r>
            <a:r>
              <a:rPr lang="en-US" sz="2200" b="1" dirty="0">
                <a:latin typeface="Times New Roman" pitchFamily="18" charset="0"/>
                <a:cs typeface="Times New Roman" pitchFamily="18" charset="0"/>
              </a:rPr>
              <a:t>x</a:t>
            </a:r>
            <a:r>
              <a:rPr lang="en-US" sz="2200" b="1" baseline="-25000" dirty="0">
                <a:latin typeface="Times New Roman" pitchFamily="18" charset="0"/>
                <a:cs typeface="Times New Roman" pitchFamily="18" charset="0"/>
              </a:rPr>
              <a:t>i</a:t>
            </a:r>
            <a:r>
              <a:rPr lang="en-US" sz="2200" dirty="0">
                <a:latin typeface="Times New Roman" pitchFamily="18" charset="0"/>
                <a:cs typeface="Times New Roman" pitchFamily="18" charset="0"/>
              </a:rPr>
              <a:t>, which is either 0 or 1</a:t>
            </a:r>
            <a:r>
              <a:rPr lang="en-US" sz="2200" dirty="0" smtClean="0">
                <a:latin typeface="Times New Roman" pitchFamily="18" charset="0"/>
                <a:cs typeface="Times New Roman" pitchFamily="18" charset="0"/>
              </a:rPr>
              <a:t>.</a:t>
            </a:r>
          </a:p>
          <a:p>
            <a:pPr algn="just">
              <a:lnSpc>
                <a:spcPct val="150000"/>
              </a:lnSpc>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left sub tree of the root defines all subsets containing </a:t>
            </a:r>
            <a:r>
              <a:rPr lang="en-US" sz="2200" b="1" dirty="0" err="1">
                <a:latin typeface="Times New Roman" pitchFamily="18" charset="0"/>
                <a:cs typeface="Times New Roman" pitchFamily="18" charset="0"/>
              </a:rPr>
              <a:t>w</a:t>
            </a:r>
            <a:r>
              <a:rPr lang="en-US" sz="2200" b="1" baseline="-25000" dirty="0" err="1">
                <a:latin typeface="Times New Roman" pitchFamily="18" charset="0"/>
                <a:cs typeface="Times New Roman" pitchFamily="18" charset="0"/>
              </a:rPr>
              <a:t>i</a:t>
            </a:r>
            <a:r>
              <a:rPr lang="en-US" sz="2200" dirty="0" smtClean="0">
                <a:latin typeface="Times New Roman" pitchFamily="18" charset="0"/>
                <a:cs typeface="Times New Roman" pitchFamily="18" charset="0"/>
              </a:rPr>
              <a:t>.</a:t>
            </a:r>
          </a:p>
          <a:p>
            <a:pPr algn="just">
              <a:lnSpc>
                <a:spcPct val="150000"/>
              </a:lnSpc>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right </a:t>
            </a:r>
            <a:r>
              <a:rPr lang="en-US" sz="2200" dirty="0" smtClean="0">
                <a:latin typeface="Times New Roman" pitchFamily="18" charset="0"/>
                <a:cs typeface="Times New Roman" pitchFamily="18" charset="0"/>
              </a:rPr>
              <a:t>sub-tree </a:t>
            </a:r>
            <a:r>
              <a:rPr lang="en-US" sz="2200" dirty="0">
                <a:latin typeface="Times New Roman" pitchFamily="18" charset="0"/>
                <a:cs typeface="Times New Roman" pitchFamily="18" charset="0"/>
              </a:rPr>
              <a:t>of the root defines all subsets, which does not include </a:t>
            </a:r>
            <a:r>
              <a:rPr lang="en-US" sz="2200" b="1" dirty="0" err="1">
                <a:latin typeface="Times New Roman" pitchFamily="18" charset="0"/>
                <a:cs typeface="Times New Roman" pitchFamily="18" charset="0"/>
              </a:rPr>
              <a:t>w</a:t>
            </a:r>
            <a:r>
              <a:rPr lang="en-US" sz="2200" b="1" baseline="-25000" dirty="0" err="1">
                <a:latin typeface="Times New Roman" pitchFamily="18" charset="0"/>
                <a:cs typeface="Times New Roman" pitchFamily="18" charset="0"/>
              </a:rPr>
              <a:t>i</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8230415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SUM OF SUBSETS</a:t>
            </a:r>
            <a:endParaRPr lang="en-US" sz="3200" dirty="0"/>
          </a:p>
        </p:txBody>
      </p:sp>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8890" y="1447800"/>
            <a:ext cx="6882110" cy="506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00436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SUM OF SUBSETS</a:t>
            </a:r>
            <a:endParaRPr lang="en-US" sz="3200"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2212" y="1600200"/>
            <a:ext cx="598874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0579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1760" y="732631"/>
            <a:ext cx="7630240" cy="5363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07112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4348" y="827881"/>
            <a:ext cx="8168652" cy="5344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34299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0/1 </a:t>
            </a:r>
            <a:r>
              <a:rPr lang="en-US" sz="3600" b="1" dirty="0" err="1" smtClean="0">
                <a:latin typeface="Times New Roman" pitchFamily="18" charset="0"/>
                <a:cs typeface="Times New Roman" pitchFamily="18" charset="0"/>
              </a:rPr>
              <a:t>KnapSack</a:t>
            </a:r>
            <a:r>
              <a:rPr lang="en-US" sz="3600" b="1" dirty="0" smtClean="0">
                <a:latin typeface="Times New Roman" pitchFamily="18" charset="0"/>
                <a:cs typeface="Times New Roman" pitchFamily="18" charset="0"/>
              </a:rPr>
              <a:t> Problem</a:t>
            </a:r>
            <a:endParaRPr lang="en-US" sz="36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524000"/>
            <a:ext cx="5257800" cy="522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10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BACKTRACKING</a:t>
            </a:r>
            <a:endParaRPr lang="en-US" sz="3600"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957" y="1600200"/>
            <a:ext cx="805008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35694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0/1 </a:t>
            </a:r>
            <a:r>
              <a:rPr lang="en-US" sz="3600" b="1" dirty="0" err="1">
                <a:latin typeface="Times New Roman" pitchFamily="18" charset="0"/>
                <a:cs typeface="Times New Roman" pitchFamily="18" charset="0"/>
              </a:rPr>
              <a:t>KnapSack</a:t>
            </a:r>
            <a:r>
              <a:rPr lang="en-US" sz="3600" b="1" dirty="0">
                <a:latin typeface="Times New Roman" pitchFamily="18" charset="0"/>
                <a:cs typeface="Times New Roman" pitchFamily="18" charset="0"/>
              </a:rPr>
              <a:t> Problem</a:t>
            </a:r>
            <a:endParaRPr lang="en-US" sz="36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3819" y="1981200"/>
            <a:ext cx="7151981" cy="4061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8397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990600"/>
            <a:ext cx="658073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202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BACKTRACKING</a:t>
            </a:r>
            <a:endParaRPr lang="en-US" sz="3600" dirty="0"/>
          </a:p>
        </p:txBody>
      </p:sp>
      <p:sp>
        <p:nvSpPr>
          <p:cNvPr id="3" name="Content Placeholder 2"/>
          <p:cNvSpPr>
            <a:spLocks noGrp="1"/>
          </p:cNvSpPr>
          <p:nvPr>
            <p:ph idx="1"/>
          </p:nvPr>
        </p:nvSpPr>
        <p:spPr/>
        <p:txBody>
          <a:bodyPr>
            <a:normAutofit/>
          </a:bodyPr>
          <a:lstStyle/>
          <a:p>
            <a:pPr algn="just">
              <a:lnSpc>
                <a:spcPct val="150000"/>
              </a:lnSpc>
            </a:pPr>
            <a:r>
              <a:rPr lang="en-US" sz="2200" dirty="0">
                <a:latin typeface="Times New Roman" pitchFamily="18" charset="0"/>
                <a:cs typeface="Times New Roman" pitchFamily="18" charset="0"/>
              </a:rPr>
              <a:t>Backtracking is one of the most general algorithm design techniques. </a:t>
            </a:r>
            <a:endParaRPr lang="en-US" sz="2200" dirty="0" smtClean="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Many </a:t>
            </a:r>
            <a:r>
              <a:rPr lang="en-US" sz="2200" dirty="0">
                <a:latin typeface="Times New Roman" pitchFamily="18" charset="0"/>
                <a:cs typeface="Times New Roman" pitchFamily="18" charset="0"/>
              </a:rPr>
              <a:t>problems which deal with searching for a </a:t>
            </a:r>
            <a:r>
              <a:rPr lang="en-US" sz="2200" b="1" dirty="0">
                <a:latin typeface="Times New Roman" pitchFamily="18" charset="0"/>
                <a:cs typeface="Times New Roman" pitchFamily="18" charset="0"/>
              </a:rPr>
              <a:t>set of solutions </a:t>
            </a:r>
            <a:r>
              <a:rPr lang="en-US" sz="2200" dirty="0">
                <a:latin typeface="Times New Roman" pitchFamily="18" charset="0"/>
                <a:cs typeface="Times New Roman" pitchFamily="18" charset="0"/>
              </a:rPr>
              <a:t>or which ask for an </a:t>
            </a:r>
            <a:r>
              <a:rPr lang="en-US" sz="2200" b="1" dirty="0">
                <a:latin typeface="Times New Roman" pitchFamily="18" charset="0"/>
                <a:cs typeface="Times New Roman" pitchFamily="18" charset="0"/>
              </a:rPr>
              <a:t>optimal solution </a:t>
            </a:r>
            <a:r>
              <a:rPr lang="en-US" sz="2200" dirty="0">
                <a:latin typeface="Times New Roman" pitchFamily="18" charset="0"/>
                <a:cs typeface="Times New Roman" pitchFamily="18" charset="0"/>
              </a:rPr>
              <a:t>satisfying some constraints can be solved using the backtracking formulation</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153555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BACKTRACKING</a:t>
            </a:r>
            <a:endParaRPr lang="en-US" sz="3600" dirty="0"/>
          </a:p>
        </p:txBody>
      </p:sp>
      <p:sp>
        <p:nvSpPr>
          <p:cNvPr id="3" name="Content Placeholder 2"/>
          <p:cNvSpPr>
            <a:spLocks noGrp="1"/>
          </p:cNvSpPr>
          <p:nvPr>
            <p:ph idx="1"/>
          </p:nvPr>
        </p:nvSpPr>
        <p:spPr/>
        <p:txBody>
          <a:bodyPr>
            <a:normAutofit/>
          </a:bodyPr>
          <a:lstStyle/>
          <a:p>
            <a:pPr algn="just">
              <a:lnSpc>
                <a:spcPct val="150000"/>
              </a:lnSpc>
            </a:pPr>
            <a:r>
              <a:rPr lang="en-US" sz="2200" dirty="0">
                <a:latin typeface="Times New Roman" pitchFamily="18" charset="0"/>
                <a:cs typeface="Times New Roman" pitchFamily="18" charset="0"/>
              </a:rPr>
              <a:t>In many applications of the backtracking method, the desired solution must be expressible as an </a:t>
            </a:r>
            <a:r>
              <a:rPr lang="en-US" sz="2200" b="1" dirty="0">
                <a:latin typeface="Times New Roman" pitchFamily="18" charset="0"/>
                <a:cs typeface="Times New Roman" pitchFamily="18" charset="0"/>
              </a:rPr>
              <a:t>n-tuple</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 x</a:t>
            </a:r>
            <a:r>
              <a:rPr lang="en-US" sz="2200" b="1" baseline="-25000" dirty="0">
                <a:latin typeface="Times New Roman" pitchFamily="18" charset="0"/>
                <a:cs typeface="Times New Roman" pitchFamily="18" charset="0"/>
              </a:rPr>
              <a:t>1</a:t>
            </a:r>
            <a:r>
              <a:rPr lang="en-US" sz="2200" b="1" dirty="0">
                <a:latin typeface="Times New Roman" pitchFamily="18" charset="0"/>
                <a:cs typeface="Times New Roman" pitchFamily="18" charset="0"/>
              </a:rPr>
              <a:t>, …., </a:t>
            </a:r>
            <a:r>
              <a:rPr lang="en-US" sz="2200" b="1" dirty="0" err="1">
                <a:latin typeface="Times New Roman" pitchFamily="18" charset="0"/>
                <a:cs typeface="Times New Roman" pitchFamily="18" charset="0"/>
              </a:rPr>
              <a:t>x</a:t>
            </a:r>
            <a:r>
              <a:rPr lang="en-US" sz="2200" b="1" baseline="-25000" dirty="0" err="1">
                <a:latin typeface="Times New Roman" pitchFamily="18" charset="0"/>
                <a:cs typeface="Times New Roman" pitchFamily="18" charset="0"/>
              </a:rPr>
              <a:t>n</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 where </a:t>
            </a:r>
            <a:r>
              <a:rPr lang="en-US" sz="2200" b="1" dirty="0">
                <a:latin typeface="Times New Roman" pitchFamily="18" charset="0"/>
                <a:cs typeface="Times New Roman" pitchFamily="18" charset="0"/>
              </a:rPr>
              <a:t>x</a:t>
            </a:r>
            <a:r>
              <a:rPr lang="en-US" sz="2200" b="1" baseline="-25000" dirty="0">
                <a:latin typeface="Times New Roman" pitchFamily="18" charset="0"/>
                <a:cs typeface="Times New Roman" pitchFamily="18" charset="0"/>
              </a:rPr>
              <a:t>i</a:t>
            </a:r>
            <a:r>
              <a:rPr lang="en-US" sz="2200" dirty="0">
                <a:latin typeface="Times New Roman" pitchFamily="18" charset="0"/>
                <a:cs typeface="Times New Roman" pitchFamily="18" charset="0"/>
              </a:rPr>
              <a:t> is chosen from some finite set </a:t>
            </a:r>
            <a:r>
              <a:rPr lang="en-US" sz="2200" b="1" dirty="0">
                <a:latin typeface="Times New Roman" pitchFamily="18" charset="0"/>
                <a:cs typeface="Times New Roman" pitchFamily="18" charset="0"/>
              </a:rPr>
              <a:t>S</a:t>
            </a:r>
            <a:r>
              <a:rPr lang="en-US" sz="2200" b="1" baseline="-25000" dirty="0">
                <a:latin typeface="Times New Roman" pitchFamily="18" charset="0"/>
                <a:cs typeface="Times New Roman" pitchFamily="18" charset="0"/>
              </a:rPr>
              <a:t>i</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Often </a:t>
            </a:r>
            <a:r>
              <a:rPr lang="en-US" sz="2200" dirty="0">
                <a:latin typeface="Times New Roman" pitchFamily="18" charset="0"/>
                <a:cs typeface="Times New Roman" pitchFamily="18" charset="0"/>
              </a:rPr>
              <a:t>the problem to be solved calls for finding one vector that maximizes ( or minimizes or satisfies ) a </a:t>
            </a:r>
            <a:r>
              <a:rPr lang="en-US" sz="2200" b="1" dirty="0">
                <a:latin typeface="Times New Roman" pitchFamily="18" charset="0"/>
                <a:cs typeface="Times New Roman" pitchFamily="18" charset="0"/>
              </a:rPr>
              <a:t>criterion function</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P( x</a:t>
            </a:r>
            <a:r>
              <a:rPr lang="en-US" sz="2200" b="1" baseline="-25000" dirty="0">
                <a:latin typeface="Times New Roman" pitchFamily="18" charset="0"/>
                <a:cs typeface="Times New Roman" pitchFamily="18" charset="0"/>
              </a:rPr>
              <a:t>1</a:t>
            </a:r>
            <a:r>
              <a:rPr lang="en-US" sz="2200" b="1" dirty="0">
                <a:latin typeface="Times New Roman" pitchFamily="18" charset="0"/>
                <a:cs typeface="Times New Roman" pitchFamily="18" charset="0"/>
              </a:rPr>
              <a:t>, …., </a:t>
            </a:r>
            <a:r>
              <a:rPr lang="en-US" sz="2200" b="1" dirty="0" err="1">
                <a:latin typeface="Times New Roman" pitchFamily="18" charset="0"/>
                <a:cs typeface="Times New Roman" pitchFamily="18" charset="0"/>
              </a:rPr>
              <a:t>x</a:t>
            </a:r>
            <a:r>
              <a:rPr lang="en-US" sz="2200" b="1" baseline="-25000" dirty="0" err="1">
                <a:latin typeface="Times New Roman" pitchFamily="18" charset="0"/>
                <a:cs typeface="Times New Roman" pitchFamily="18" charset="0"/>
              </a:rPr>
              <a:t>n</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Suppose </a:t>
            </a:r>
            <a:r>
              <a:rPr lang="en-US" sz="2200" b="1" dirty="0">
                <a:latin typeface="Times New Roman" pitchFamily="18" charset="0"/>
                <a:cs typeface="Times New Roman" pitchFamily="18" charset="0"/>
              </a:rPr>
              <a:t>m</a:t>
            </a:r>
            <a:r>
              <a:rPr lang="en-US" sz="2200" b="1" baseline="-25000" dirty="0">
                <a:latin typeface="Times New Roman" pitchFamily="18" charset="0"/>
                <a:cs typeface="Times New Roman" pitchFamily="18" charset="0"/>
              </a:rPr>
              <a:t>i</a:t>
            </a:r>
            <a:r>
              <a:rPr lang="en-US" sz="2200" dirty="0">
                <a:latin typeface="Times New Roman" pitchFamily="18" charset="0"/>
                <a:cs typeface="Times New Roman" pitchFamily="18" charset="0"/>
              </a:rPr>
              <a:t> is the size of set </a:t>
            </a:r>
            <a:r>
              <a:rPr lang="en-US" sz="2200" b="1" dirty="0">
                <a:latin typeface="Times New Roman" pitchFamily="18" charset="0"/>
                <a:cs typeface="Times New Roman" pitchFamily="18" charset="0"/>
              </a:rPr>
              <a:t>S</a:t>
            </a:r>
            <a:r>
              <a:rPr lang="en-US" sz="2200" b="1" baseline="-25000" dirty="0">
                <a:latin typeface="Times New Roman" pitchFamily="18" charset="0"/>
                <a:cs typeface="Times New Roman" pitchFamily="18" charset="0"/>
              </a:rPr>
              <a:t>i</a:t>
            </a:r>
            <a:r>
              <a:rPr lang="en-US" sz="2200" b="1" dirty="0">
                <a:latin typeface="Times New Roman" pitchFamily="18" charset="0"/>
                <a:cs typeface="Times New Roman" pitchFamily="18" charset="0"/>
              </a:rPr>
              <a:t>.</a:t>
            </a:r>
            <a:r>
              <a:rPr lang="en-US" sz="2200" dirty="0">
                <a:latin typeface="Times New Roman" pitchFamily="18" charset="0"/>
                <a:cs typeface="Times New Roman" pitchFamily="18" charset="0"/>
              </a:rPr>
              <a:t> Then there are </a:t>
            </a:r>
            <a:r>
              <a:rPr lang="en-US" sz="2200" b="1" dirty="0">
                <a:latin typeface="Times New Roman" pitchFamily="18" charset="0"/>
                <a:cs typeface="Times New Roman" pitchFamily="18" charset="0"/>
              </a:rPr>
              <a:t>m = m</a:t>
            </a:r>
            <a:r>
              <a:rPr lang="en-US" sz="2200" b="1" baseline="-25000" dirty="0">
                <a:latin typeface="Times New Roman" pitchFamily="18" charset="0"/>
                <a:cs typeface="Times New Roman" pitchFamily="18" charset="0"/>
              </a:rPr>
              <a:t>1</a:t>
            </a:r>
            <a:r>
              <a:rPr lang="en-US" sz="2200" b="1" dirty="0">
                <a:latin typeface="Times New Roman" pitchFamily="18" charset="0"/>
                <a:cs typeface="Times New Roman" pitchFamily="18" charset="0"/>
              </a:rPr>
              <a:t>, </a:t>
            </a:r>
            <a:r>
              <a:rPr lang="en-US" sz="2200" b="1" dirty="0" smtClean="0">
                <a:latin typeface="Times New Roman" pitchFamily="18" charset="0"/>
                <a:cs typeface="Times New Roman" pitchFamily="18" charset="0"/>
              </a:rPr>
              <a:t>…….…, </a:t>
            </a:r>
            <a:r>
              <a:rPr lang="en-US" sz="2200" b="1" dirty="0" err="1">
                <a:latin typeface="Times New Roman" pitchFamily="18" charset="0"/>
                <a:cs typeface="Times New Roman" pitchFamily="18" charset="0"/>
              </a:rPr>
              <a:t>m</a:t>
            </a:r>
            <a:r>
              <a:rPr lang="en-US" sz="2200" b="1" baseline="-25000" dirty="0" err="1">
                <a:latin typeface="Times New Roman" pitchFamily="18" charset="0"/>
                <a:cs typeface="Times New Roman" pitchFamily="18" charset="0"/>
              </a:rPr>
              <a:t>n</a:t>
            </a:r>
            <a:r>
              <a:rPr lang="en-US" sz="2200" b="1" baseline="-25000" dirty="0">
                <a:latin typeface="Times New Roman" pitchFamily="18" charset="0"/>
                <a:cs typeface="Times New Roman" pitchFamily="18" charset="0"/>
              </a:rPr>
              <a:t> </a:t>
            </a:r>
            <a:r>
              <a:rPr lang="en-US" sz="2200" b="1" dirty="0">
                <a:latin typeface="Times New Roman" pitchFamily="18" charset="0"/>
                <a:cs typeface="Times New Roman" pitchFamily="18" charset="0"/>
              </a:rPr>
              <a:t>n-tuples</a:t>
            </a:r>
            <a:r>
              <a:rPr lang="en-US" sz="2200" dirty="0">
                <a:latin typeface="Times New Roman" pitchFamily="18" charset="0"/>
                <a:cs typeface="Times New Roman" pitchFamily="18" charset="0"/>
              </a:rPr>
              <a:t> that are possible candidates for satisfying the function P. </a:t>
            </a:r>
          </a:p>
        </p:txBody>
      </p:sp>
    </p:spTree>
    <p:extLst>
      <p:ext uri="{BB962C8B-B14F-4D97-AF65-F5344CB8AC3E}">
        <p14:creationId xmlns:p14="http://schemas.microsoft.com/office/powerpoint/2010/main" val="1460010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a:latin typeface="Times New Roman" pitchFamily="18" charset="0"/>
                <a:cs typeface="Times New Roman" pitchFamily="18" charset="0"/>
              </a:rPr>
              <a:t>BACKTRACKING</a:t>
            </a:r>
            <a:endParaRPr lang="en-US" sz="3600" dirty="0"/>
          </a:p>
        </p:txBody>
      </p:sp>
      <p:sp>
        <p:nvSpPr>
          <p:cNvPr id="3" name="Content Placeholder 2"/>
          <p:cNvSpPr>
            <a:spLocks noGrp="1"/>
          </p:cNvSpPr>
          <p:nvPr>
            <p:ph idx="1"/>
          </p:nvPr>
        </p:nvSpPr>
        <p:spPr>
          <a:xfrm>
            <a:off x="457200" y="1219200"/>
            <a:ext cx="8229600" cy="4953000"/>
          </a:xfrm>
        </p:spPr>
        <p:txBody>
          <a:bodyPr>
            <a:noAutofit/>
          </a:bodyPr>
          <a:lstStyle/>
          <a:p>
            <a:pPr algn="just">
              <a:lnSpc>
                <a:spcPct val="150000"/>
              </a:lnSpc>
            </a:pPr>
            <a:r>
              <a:rPr lang="en-US" sz="2200" dirty="0">
                <a:latin typeface="Times New Roman" pitchFamily="18" charset="0"/>
                <a:cs typeface="Times New Roman" pitchFamily="18" charset="0"/>
              </a:rPr>
              <a:t>Backtracking basic idea is to build up the solution vector one component at a time and to use modified </a:t>
            </a:r>
            <a:r>
              <a:rPr lang="en-US" sz="2200" b="1" dirty="0">
                <a:latin typeface="Times New Roman" pitchFamily="18" charset="0"/>
                <a:cs typeface="Times New Roman" pitchFamily="18" charset="0"/>
              </a:rPr>
              <a:t>criterion function </a:t>
            </a:r>
            <a:r>
              <a:rPr lang="en-US" sz="2200" dirty="0">
                <a:latin typeface="Times New Roman" pitchFamily="18" charset="0"/>
                <a:cs typeface="Times New Roman" pitchFamily="18" charset="0"/>
              </a:rPr>
              <a:t>P</a:t>
            </a:r>
            <a:r>
              <a:rPr lang="en-US" sz="2200" baseline="-25000" dirty="0">
                <a:latin typeface="Times New Roman" pitchFamily="18" charset="0"/>
                <a:cs typeface="Times New Roman" pitchFamily="18" charset="0"/>
              </a:rPr>
              <a:t>i</a:t>
            </a:r>
            <a:r>
              <a:rPr lang="en-US" sz="2200" b="1" dirty="0">
                <a:latin typeface="Times New Roman" pitchFamily="18" charset="0"/>
                <a:cs typeface="Times New Roman" pitchFamily="18" charset="0"/>
              </a:rPr>
              <a:t>( x</a:t>
            </a:r>
            <a:r>
              <a:rPr lang="en-US" sz="2200" b="1" baseline="-25000" dirty="0">
                <a:latin typeface="Times New Roman" pitchFamily="18" charset="0"/>
                <a:cs typeface="Times New Roman" pitchFamily="18" charset="0"/>
              </a:rPr>
              <a:t>1</a:t>
            </a:r>
            <a:r>
              <a:rPr lang="en-US" sz="2200" b="1" dirty="0">
                <a:latin typeface="Times New Roman" pitchFamily="18" charset="0"/>
                <a:cs typeface="Times New Roman" pitchFamily="18" charset="0"/>
              </a:rPr>
              <a:t>, …., x</a:t>
            </a:r>
            <a:r>
              <a:rPr lang="en-US" sz="2200" b="1" baseline="-25000" dirty="0">
                <a:latin typeface="Times New Roman" pitchFamily="18" charset="0"/>
                <a:cs typeface="Times New Roman" pitchFamily="18" charset="0"/>
              </a:rPr>
              <a:t>i</a:t>
            </a:r>
            <a:r>
              <a:rPr lang="en-US" sz="2200" b="1" dirty="0">
                <a:latin typeface="Times New Roman" pitchFamily="18" charset="0"/>
                <a:cs typeface="Times New Roman" pitchFamily="18" charset="0"/>
              </a:rPr>
              <a:t> ) </a:t>
            </a:r>
            <a:r>
              <a:rPr lang="en-US" sz="2200" dirty="0">
                <a:latin typeface="Times New Roman" pitchFamily="18" charset="0"/>
                <a:cs typeface="Times New Roman" pitchFamily="18" charset="0"/>
              </a:rPr>
              <a:t>( sometimes called </a:t>
            </a:r>
            <a:r>
              <a:rPr lang="en-US" sz="2200" b="1" dirty="0">
                <a:latin typeface="Times New Roman" pitchFamily="18" charset="0"/>
                <a:cs typeface="Times New Roman" pitchFamily="18" charset="0"/>
              </a:rPr>
              <a:t>bounding functions </a:t>
            </a:r>
            <a:r>
              <a:rPr lang="en-US" sz="2200" dirty="0">
                <a:latin typeface="Times New Roman" pitchFamily="18" charset="0"/>
                <a:cs typeface="Times New Roman" pitchFamily="18" charset="0"/>
              </a:rPr>
              <a:t>) to test whether the vector being formed has any chance of success</a:t>
            </a:r>
            <a:r>
              <a:rPr lang="en-US" sz="2200" dirty="0" smtClean="0">
                <a:latin typeface="Times New Roman" pitchFamily="18" charset="0"/>
                <a:cs typeface="Times New Roman" pitchFamily="18" charset="0"/>
              </a:rPr>
              <a:t>.</a:t>
            </a:r>
          </a:p>
          <a:p>
            <a:pPr marL="0" indent="0" algn="just">
              <a:lnSpc>
                <a:spcPct val="150000"/>
              </a:lnSpc>
              <a:buNone/>
            </a:pPr>
            <a:r>
              <a:rPr lang="en-US" sz="2200" b="1" u="sng" dirty="0" smtClean="0">
                <a:latin typeface="Times New Roman" pitchFamily="18" charset="0"/>
                <a:cs typeface="Times New Roman" pitchFamily="18" charset="0"/>
              </a:rPr>
              <a:t>Advantage</a:t>
            </a:r>
            <a:endParaRPr lang="en-US" sz="2200" b="1" u="sng" dirty="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The major advantage of this method is, if it is realized that the partial vector </a:t>
            </a:r>
            <a:r>
              <a:rPr lang="en-US" sz="2200" b="1" dirty="0">
                <a:latin typeface="Times New Roman" pitchFamily="18" charset="0"/>
                <a:cs typeface="Times New Roman" pitchFamily="18" charset="0"/>
              </a:rPr>
              <a:t>( x</a:t>
            </a:r>
            <a:r>
              <a:rPr lang="en-US" sz="2200" b="1" baseline="-25000" dirty="0">
                <a:latin typeface="Times New Roman" pitchFamily="18" charset="0"/>
                <a:cs typeface="Times New Roman" pitchFamily="18" charset="0"/>
              </a:rPr>
              <a:t>1</a:t>
            </a:r>
            <a:r>
              <a:rPr lang="en-US" sz="2200" b="1" dirty="0">
                <a:latin typeface="Times New Roman" pitchFamily="18" charset="0"/>
                <a:cs typeface="Times New Roman" pitchFamily="18" charset="0"/>
              </a:rPr>
              <a:t>, …., x</a:t>
            </a:r>
            <a:r>
              <a:rPr lang="en-US" sz="2200" b="1" baseline="-25000" dirty="0">
                <a:latin typeface="Times New Roman" pitchFamily="18" charset="0"/>
                <a:cs typeface="Times New Roman" pitchFamily="18" charset="0"/>
              </a:rPr>
              <a:t>i</a:t>
            </a:r>
            <a:r>
              <a:rPr lang="en-US" sz="2200" b="1" dirty="0">
                <a:latin typeface="Times New Roman" pitchFamily="18" charset="0"/>
                <a:cs typeface="Times New Roman" pitchFamily="18" charset="0"/>
              </a:rPr>
              <a:t> ) </a:t>
            </a:r>
            <a:r>
              <a:rPr lang="en-US" sz="2200" dirty="0">
                <a:latin typeface="Times New Roman" pitchFamily="18" charset="0"/>
                <a:cs typeface="Times New Roman" pitchFamily="18" charset="0"/>
              </a:rPr>
              <a:t>can in no way lead to an optimal solution, then </a:t>
            </a:r>
            <a:r>
              <a:rPr lang="en-US" sz="2200" b="1" dirty="0">
                <a:latin typeface="Times New Roman" pitchFamily="18" charset="0"/>
                <a:cs typeface="Times New Roman" pitchFamily="18" charset="0"/>
              </a:rPr>
              <a:t>m</a:t>
            </a:r>
            <a:r>
              <a:rPr lang="en-US" sz="2200" b="1" baseline="-25000" dirty="0">
                <a:latin typeface="Times New Roman" pitchFamily="18" charset="0"/>
                <a:cs typeface="Times New Roman" pitchFamily="18" charset="0"/>
              </a:rPr>
              <a:t>i+1, ….., </a:t>
            </a:r>
            <a:r>
              <a:rPr lang="en-US" sz="2200" b="1" dirty="0" err="1">
                <a:latin typeface="Times New Roman" pitchFamily="18" charset="0"/>
                <a:cs typeface="Times New Roman" pitchFamily="18" charset="0"/>
              </a:rPr>
              <a:t>m</a:t>
            </a:r>
            <a:r>
              <a:rPr lang="en-US" sz="2200" b="1" baseline="-25000" dirty="0" err="1">
                <a:latin typeface="Times New Roman" pitchFamily="18" charset="0"/>
                <a:cs typeface="Times New Roman" pitchFamily="18" charset="0"/>
              </a:rPr>
              <a:t>n</a:t>
            </a:r>
            <a:r>
              <a:rPr lang="en-US" sz="2200" dirty="0">
                <a:latin typeface="Times New Roman" pitchFamily="18" charset="0"/>
                <a:cs typeface="Times New Roman" pitchFamily="18" charset="0"/>
              </a:rPr>
              <a:t> possible test vectors can be ignored entirely</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165754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BACKTRACKING</a:t>
            </a:r>
            <a:endParaRPr lang="en-US" sz="3600" dirty="0"/>
          </a:p>
        </p:txBody>
      </p:sp>
      <p:sp>
        <p:nvSpPr>
          <p:cNvPr id="3" name="Content Placeholder 2"/>
          <p:cNvSpPr>
            <a:spLocks noGrp="1"/>
          </p:cNvSpPr>
          <p:nvPr>
            <p:ph idx="1"/>
          </p:nvPr>
        </p:nvSpPr>
        <p:spPr>
          <a:xfrm>
            <a:off x="457200" y="1371600"/>
            <a:ext cx="8229600" cy="5486400"/>
          </a:xfrm>
        </p:spPr>
        <p:txBody>
          <a:bodyPr>
            <a:noAutofit/>
          </a:bodyPr>
          <a:lstStyle/>
          <a:p>
            <a:pPr algn="just">
              <a:lnSpc>
                <a:spcPct val="150000"/>
              </a:lnSpc>
            </a:pPr>
            <a:r>
              <a:rPr lang="en-US" sz="2200" dirty="0">
                <a:latin typeface="Times New Roman" pitchFamily="18" charset="0"/>
                <a:cs typeface="Times New Roman" pitchFamily="18" charset="0"/>
              </a:rPr>
              <a:t>Many problems we solve using backtracking require that all the solutions satisfy a complex set of constraints. These constraints are classified as:</a:t>
            </a:r>
          </a:p>
          <a:p>
            <a:pPr lvl="1" algn="just">
              <a:lnSpc>
                <a:spcPct val="150000"/>
              </a:lnSpc>
            </a:pPr>
            <a:r>
              <a:rPr lang="en-US" sz="2200" b="1" dirty="0">
                <a:latin typeface="Times New Roman" pitchFamily="18" charset="0"/>
                <a:cs typeface="Times New Roman" pitchFamily="18" charset="0"/>
              </a:rPr>
              <a:t>Explicit constraints.                               </a:t>
            </a:r>
          </a:p>
          <a:p>
            <a:pPr lvl="1" algn="just">
              <a:lnSpc>
                <a:spcPct val="150000"/>
              </a:lnSpc>
            </a:pPr>
            <a:r>
              <a:rPr lang="en-US" sz="2200" b="1" dirty="0">
                <a:latin typeface="Times New Roman" pitchFamily="18" charset="0"/>
                <a:cs typeface="Times New Roman" pitchFamily="18" charset="0"/>
              </a:rPr>
              <a:t>Implicit constraints.</a:t>
            </a:r>
          </a:p>
          <a:p>
            <a:pPr lvl="0" algn="just">
              <a:lnSpc>
                <a:spcPct val="160000"/>
              </a:lnSpc>
            </a:pPr>
            <a:r>
              <a:rPr lang="en-US" sz="2200" b="1" dirty="0">
                <a:latin typeface="Times New Roman" pitchFamily="18" charset="0"/>
                <a:cs typeface="Times New Roman" pitchFamily="18" charset="0"/>
              </a:rPr>
              <a:t>Implicit constraints: </a:t>
            </a:r>
            <a:r>
              <a:rPr lang="en-US" sz="2200" dirty="0">
                <a:latin typeface="Times New Roman" pitchFamily="18" charset="0"/>
                <a:cs typeface="Times New Roman" pitchFamily="18" charset="0"/>
              </a:rPr>
              <a:t>The implicit constraints are rules that determine which of the tuples in the </a:t>
            </a:r>
            <a:r>
              <a:rPr lang="en-US" sz="2200" b="1" dirty="0">
                <a:latin typeface="Times New Roman" pitchFamily="18" charset="0"/>
                <a:cs typeface="Times New Roman" pitchFamily="18" charset="0"/>
              </a:rPr>
              <a:t>solution space I</a:t>
            </a:r>
            <a:r>
              <a:rPr lang="en-US" sz="2200" dirty="0">
                <a:latin typeface="Times New Roman" pitchFamily="18" charset="0"/>
                <a:cs typeface="Times New Roman" pitchFamily="18" charset="0"/>
              </a:rPr>
              <a:t> satisfy the criterion functions. </a:t>
            </a:r>
          </a:p>
          <a:p>
            <a:pPr lvl="1" algn="just">
              <a:lnSpc>
                <a:spcPct val="160000"/>
              </a:lnSpc>
            </a:pPr>
            <a:r>
              <a:rPr lang="en-US" sz="2200" dirty="0">
                <a:latin typeface="Times New Roman" pitchFamily="18" charset="0"/>
                <a:cs typeface="Times New Roman" pitchFamily="18" charset="0"/>
              </a:rPr>
              <a:t>Thus the implicit constraints describe the way in which the </a:t>
            </a:r>
            <a:r>
              <a:rPr lang="en-US" sz="2200" b="1" dirty="0">
                <a:latin typeface="Times New Roman" pitchFamily="18" charset="0"/>
                <a:cs typeface="Times New Roman" pitchFamily="18" charset="0"/>
              </a:rPr>
              <a:t>x</a:t>
            </a:r>
            <a:r>
              <a:rPr lang="en-US" sz="2200" b="1" baseline="-25000" dirty="0">
                <a:latin typeface="Times New Roman" pitchFamily="18" charset="0"/>
                <a:cs typeface="Times New Roman" pitchFamily="18" charset="0"/>
              </a:rPr>
              <a:t>i</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must relate to each other</a:t>
            </a:r>
            <a:r>
              <a:rPr lang="en-US" sz="2200" dirty="0" smtClean="0">
                <a:latin typeface="Times New Roman" pitchFamily="18" charset="0"/>
                <a:cs typeface="Times New Roman" pitchFamily="18" charset="0"/>
              </a:rPr>
              <a:t>.</a:t>
            </a:r>
            <a:endParaRPr lang="en-US" sz="2200" dirty="0"/>
          </a:p>
        </p:txBody>
      </p:sp>
    </p:spTree>
    <p:extLst>
      <p:ext uri="{BB962C8B-B14F-4D97-AF65-F5344CB8AC3E}">
        <p14:creationId xmlns:p14="http://schemas.microsoft.com/office/powerpoint/2010/main" val="4070937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a:latin typeface="Times New Roman" pitchFamily="18" charset="0"/>
                <a:cs typeface="Times New Roman" pitchFamily="18" charset="0"/>
              </a:rPr>
              <a:t>BACKTRACKING</a:t>
            </a:r>
            <a:endParaRPr lang="en-US" sz="3600" dirty="0"/>
          </a:p>
        </p:txBody>
      </p:sp>
      <p:sp>
        <p:nvSpPr>
          <p:cNvPr id="3" name="Content Placeholder 2"/>
          <p:cNvSpPr>
            <a:spLocks noGrp="1"/>
          </p:cNvSpPr>
          <p:nvPr>
            <p:ph idx="1"/>
          </p:nvPr>
        </p:nvSpPr>
        <p:spPr>
          <a:xfrm>
            <a:off x="457200" y="1371600"/>
            <a:ext cx="8229600" cy="5257800"/>
          </a:xfrm>
        </p:spPr>
        <p:txBody>
          <a:bodyPr>
            <a:noAutofit/>
          </a:bodyPr>
          <a:lstStyle/>
          <a:p>
            <a:pPr lvl="0" algn="just">
              <a:lnSpc>
                <a:spcPct val="150000"/>
              </a:lnSpc>
            </a:pPr>
            <a:r>
              <a:rPr lang="en-US" sz="2200" b="1" dirty="0">
                <a:latin typeface="Times New Roman" pitchFamily="18" charset="0"/>
                <a:cs typeface="Times New Roman" pitchFamily="18" charset="0"/>
              </a:rPr>
              <a:t>Explicit constraints: </a:t>
            </a:r>
            <a:r>
              <a:rPr lang="en-US" sz="2200" dirty="0">
                <a:latin typeface="Times New Roman" pitchFamily="18" charset="0"/>
                <a:cs typeface="Times New Roman" pitchFamily="18" charset="0"/>
              </a:rPr>
              <a:t>Explicit constraints are rules that restrict each </a:t>
            </a:r>
            <a:r>
              <a:rPr lang="en-US" sz="2200" b="1" dirty="0">
                <a:latin typeface="Times New Roman" pitchFamily="18" charset="0"/>
                <a:cs typeface="Times New Roman" pitchFamily="18" charset="0"/>
              </a:rPr>
              <a:t>x</a:t>
            </a:r>
            <a:r>
              <a:rPr lang="en-US" sz="2200" b="1" baseline="-25000" dirty="0">
                <a:latin typeface="Times New Roman" pitchFamily="18" charset="0"/>
                <a:cs typeface="Times New Roman" pitchFamily="18" charset="0"/>
              </a:rPr>
              <a:t>i</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to take values only from a given set. Some examples are,</a:t>
            </a:r>
          </a:p>
          <a:p>
            <a:pPr marL="0" indent="0" algn="just">
              <a:lnSpc>
                <a:spcPct val="150000"/>
              </a:lnSpc>
              <a:buNone/>
            </a:pPr>
            <a:r>
              <a:rPr lang="en-US" sz="2200" dirty="0" smtClean="0">
                <a:latin typeface="Times New Roman" pitchFamily="18" charset="0"/>
                <a:cs typeface="Times New Roman" pitchFamily="18" charset="0"/>
              </a:rPr>
              <a:t>	x</a:t>
            </a:r>
            <a:r>
              <a:rPr lang="en-US" sz="2200" baseline="-25000" dirty="0" smtClean="0">
                <a:latin typeface="Times New Roman" pitchFamily="18" charset="0"/>
                <a:cs typeface="Times New Roman" pitchFamily="18" charset="0"/>
              </a:rPr>
              <a:t>i </a:t>
            </a:r>
            <a:r>
              <a:rPr lang="en-US" sz="2200" dirty="0" smtClean="0">
                <a:latin typeface="Times New Roman" pitchFamily="18" charset="0"/>
                <a:cs typeface="Times New Roman" pitchFamily="18" charset="0"/>
              </a:rPr>
              <a:t> &gt; 0 </a:t>
            </a:r>
            <a:r>
              <a:rPr lang="en-US" sz="2200" dirty="0">
                <a:latin typeface="Times New Roman" pitchFamily="18" charset="0"/>
                <a:cs typeface="Times New Roman" pitchFamily="18" charset="0"/>
              </a:rPr>
              <a:t>		or	 S</a:t>
            </a:r>
            <a:r>
              <a:rPr lang="en-US" sz="2200" baseline="-25000" dirty="0">
                <a:latin typeface="Times New Roman" pitchFamily="18" charset="0"/>
                <a:cs typeface="Times New Roman" pitchFamily="18" charset="0"/>
              </a:rPr>
              <a:t>i</a:t>
            </a:r>
            <a:r>
              <a:rPr lang="en-US" sz="2200" dirty="0">
                <a:latin typeface="Times New Roman" pitchFamily="18" charset="0"/>
                <a:cs typeface="Times New Roman" pitchFamily="18" charset="0"/>
              </a:rPr>
              <a:t> = { all non-negative real </a:t>
            </a:r>
            <a:r>
              <a:rPr lang="en-US" sz="2200" dirty="0" smtClean="0">
                <a:latin typeface="Times New Roman" pitchFamily="18" charset="0"/>
                <a:cs typeface="Times New Roman" pitchFamily="18" charset="0"/>
              </a:rPr>
              <a:t>no </a:t>
            </a:r>
            <a:r>
              <a:rPr lang="en-US" sz="2200" dirty="0">
                <a:latin typeface="Times New Roman" pitchFamily="18" charset="0"/>
                <a:cs typeface="Times New Roman" pitchFamily="18" charset="0"/>
              </a:rPr>
              <a:t>}</a:t>
            </a:r>
          </a:p>
          <a:p>
            <a:pPr marL="0" indent="0" algn="just">
              <a:lnSpc>
                <a:spcPct val="150000"/>
              </a:lnSpc>
              <a:buNone/>
            </a:pPr>
            <a:r>
              <a:rPr lang="en-US" sz="2200" dirty="0" smtClean="0">
                <a:latin typeface="Times New Roman" pitchFamily="18" charset="0"/>
                <a:cs typeface="Times New Roman" pitchFamily="18" charset="0"/>
              </a:rPr>
              <a:t>	x = 0 </a:t>
            </a:r>
            <a:r>
              <a:rPr lang="en-US" sz="2200" dirty="0">
                <a:latin typeface="Times New Roman" pitchFamily="18" charset="0"/>
                <a:cs typeface="Times New Roman" pitchFamily="18" charset="0"/>
              </a:rPr>
              <a:t>or 1 	</a:t>
            </a:r>
            <a:r>
              <a:rPr lang="en-US" sz="2200" dirty="0" smtClean="0">
                <a:latin typeface="Times New Roman" pitchFamily="18" charset="0"/>
                <a:cs typeface="Times New Roman" pitchFamily="18" charset="0"/>
              </a:rPr>
              <a:t>or</a:t>
            </a:r>
            <a:r>
              <a:rPr lang="en-US" sz="2200" dirty="0">
                <a:latin typeface="Times New Roman" pitchFamily="18" charset="0"/>
                <a:cs typeface="Times New Roman" pitchFamily="18" charset="0"/>
              </a:rPr>
              <a:t>	 S</a:t>
            </a:r>
            <a:r>
              <a:rPr lang="en-US" sz="2200" baseline="-25000" dirty="0">
                <a:latin typeface="Times New Roman" pitchFamily="18" charset="0"/>
                <a:cs typeface="Times New Roman" pitchFamily="18" charset="0"/>
              </a:rPr>
              <a:t>i</a:t>
            </a:r>
            <a:r>
              <a:rPr lang="en-US" sz="2200" dirty="0">
                <a:latin typeface="Times New Roman" pitchFamily="18" charset="0"/>
                <a:cs typeface="Times New Roman" pitchFamily="18" charset="0"/>
              </a:rPr>
              <a:t> = { 0, 1 </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marL="0" indent="0" algn="just">
              <a:lnSpc>
                <a:spcPct val="150000"/>
              </a:lnSpc>
              <a:buNone/>
            </a:pPr>
            <a:r>
              <a:rPr lang="en-US" sz="2200" dirty="0" smtClean="0">
                <a:latin typeface="Times New Roman" pitchFamily="18" charset="0"/>
                <a:cs typeface="Times New Roman" pitchFamily="18" charset="0"/>
              </a:rPr>
              <a:t>	l</a:t>
            </a:r>
            <a:r>
              <a:rPr lang="en-US" sz="2200" baseline="-25000" dirty="0" smtClean="0">
                <a:latin typeface="Times New Roman" pitchFamily="18" charset="0"/>
                <a:cs typeface="Times New Roman" pitchFamily="18" charset="0"/>
              </a:rPr>
              <a:t>i </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x</a:t>
            </a:r>
            <a:r>
              <a:rPr lang="en-US" sz="2200" baseline="-25000" dirty="0">
                <a:latin typeface="Times New Roman" pitchFamily="18" charset="0"/>
                <a:cs typeface="Times New Roman" pitchFamily="18" charset="0"/>
              </a:rPr>
              <a:t>i </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a:t>
            </a:r>
            <a:r>
              <a:rPr lang="en-US" sz="2200" baseline="-25000" dirty="0" err="1">
                <a:latin typeface="Times New Roman" pitchFamily="18" charset="0"/>
                <a:cs typeface="Times New Roman" pitchFamily="18" charset="0"/>
              </a:rPr>
              <a:t>i</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or</a:t>
            </a:r>
            <a:r>
              <a:rPr lang="en-US" sz="2200" dirty="0">
                <a:latin typeface="Times New Roman" pitchFamily="18" charset="0"/>
                <a:cs typeface="Times New Roman" pitchFamily="18" charset="0"/>
              </a:rPr>
              <a:t>	 S</a:t>
            </a:r>
            <a:r>
              <a:rPr lang="en-US" sz="2200" baseline="-25000" dirty="0">
                <a:latin typeface="Times New Roman" pitchFamily="18" charset="0"/>
                <a:cs typeface="Times New Roman" pitchFamily="18" charset="0"/>
              </a:rPr>
              <a:t>i</a:t>
            </a:r>
            <a:r>
              <a:rPr lang="en-US" sz="2200" dirty="0">
                <a:latin typeface="Times New Roman" pitchFamily="18" charset="0"/>
                <a:cs typeface="Times New Roman" pitchFamily="18" charset="0"/>
              </a:rPr>
              <a:t> =  {a: l</a:t>
            </a:r>
            <a:r>
              <a:rPr lang="en-US" sz="2200" baseline="-25000" dirty="0">
                <a:latin typeface="Times New Roman" pitchFamily="18" charset="0"/>
                <a:cs typeface="Times New Roman" pitchFamily="18" charset="0"/>
              </a:rPr>
              <a:t>i </a:t>
            </a:r>
            <a:r>
              <a:rPr lang="en-US" sz="2200" dirty="0">
                <a:latin typeface="Times New Roman" pitchFamily="18" charset="0"/>
                <a:cs typeface="Times New Roman" pitchFamily="18" charset="0"/>
              </a:rPr>
              <a:t> a</a:t>
            </a:r>
            <a:r>
              <a:rPr lang="en-US" sz="2200" baseline="-25000" dirty="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a:t>
            </a:r>
            <a:r>
              <a:rPr lang="en-US" sz="2200" baseline="-25000" dirty="0" err="1">
                <a:latin typeface="Times New Roman" pitchFamily="18" charset="0"/>
                <a:cs typeface="Times New Roman" pitchFamily="18" charset="0"/>
              </a:rPr>
              <a:t>i</a:t>
            </a:r>
            <a:r>
              <a:rPr lang="en-US" sz="2200" dirty="0">
                <a:latin typeface="Times New Roman" pitchFamily="18" charset="0"/>
                <a:cs typeface="Times New Roman" pitchFamily="18" charset="0"/>
              </a:rPr>
              <a:t> }</a:t>
            </a:r>
          </a:p>
          <a:p>
            <a:pPr lvl="1" algn="just">
              <a:lnSpc>
                <a:spcPct val="150000"/>
              </a:lnSpc>
            </a:pPr>
            <a:r>
              <a:rPr lang="en-US" sz="2200" dirty="0">
                <a:latin typeface="Times New Roman" pitchFamily="18" charset="0"/>
                <a:cs typeface="Times New Roman" pitchFamily="18" charset="0"/>
              </a:rPr>
              <a:t>The explicit constraints </a:t>
            </a:r>
            <a:r>
              <a:rPr lang="en-US" sz="2200" b="1" dirty="0">
                <a:latin typeface="Times New Roman" pitchFamily="18" charset="0"/>
                <a:cs typeface="Times New Roman" pitchFamily="18" charset="0"/>
              </a:rPr>
              <a:t>depend </a:t>
            </a:r>
            <a:r>
              <a:rPr lang="en-US" sz="2200" dirty="0">
                <a:latin typeface="Times New Roman" pitchFamily="18" charset="0"/>
                <a:cs typeface="Times New Roman" pitchFamily="18" charset="0"/>
              </a:rPr>
              <a:t>on the particular </a:t>
            </a:r>
            <a:r>
              <a:rPr lang="en-US" sz="2200" b="1" dirty="0">
                <a:latin typeface="Times New Roman" pitchFamily="18" charset="0"/>
                <a:cs typeface="Times New Roman" pitchFamily="18" charset="0"/>
              </a:rPr>
              <a:t>instance I </a:t>
            </a:r>
            <a:r>
              <a:rPr lang="en-US" sz="2200" dirty="0">
                <a:latin typeface="Times New Roman" pitchFamily="18" charset="0"/>
                <a:cs typeface="Times New Roman" pitchFamily="18" charset="0"/>
              </a:rPr>
              <a:t>of the problem being solved. </a:t>
            </a:r>
            <a:endParaRPr lang="en-US" sz="2200" dirty="0" smtClean="0">
              <a:latin typeface="Times New Roman" pitchFamily="18" charset="0"/>
              <a:cs typeface="Times New Roman" pitchFamily="18" charset="0"/>
            </a:endParaRPr>
          </a:p>
          <a:p>
            <a:pPr lvl="1" algn="just">
              <a:lnSpc>
                <a:spcPct val="150000"/>
              </a:lnSpc>
            </a:pPr>
            <a:r>
              <a:rPr lang="en-US" sz="2200" dirty="0" smtClean="0">
                <a:latin typeface="Times New Roman" pitchFamily="18" charset="0"/>
                <a:cs typeface="Times New Roman" pitchFamily="18" charset="0"/>
              </a:rPr>
              <a:t>All </a:t>
            </a:r>
            <a:r>
              <a:rPr lang="en-US" sz="2200" dirty="0">
                <a:latin typeface="Times New Roman" pitchFamily="18" charset="0"/>
                <a:cs typeface="Times New Roman" pitchFamily="18" charset="0"/>
              </a:rPr>
              <a:t>tuples that satisfy the explicit constraint define a possible </a:t>
            </a:r>
            <a:r>
              <a:rPr lang="en-US" sz="2200" b="1" dirty="0">
                <a:latin typeface="Times New Roman" pitchFamily="18" charset="0"/>
                <a:cs typeface="Times New Roman" pitchFamily="18" charset="0"/>
              </a:rPr>
              <a:t>solution</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space for I</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1274637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1536</Words>
  <Application>Microsoft Office PowerPoint</Application>
  <PresentationFormat>On-screen Show (4:3)</PresentationFormat>
  <Paragraphs>147</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Cambria Math</vt:lpstr>
      <vt:lpstr>Times New Roman</vt:lpstr>
      <vt:lpstr>Office Theme</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BACKTRACKING</vt:lpstr>
      <vt:lpstr>N - Queens</vt:lpstr>
      <vt:lpstr>N - Queens</vt:lpstr>
      <vt:lpstr>N - Queens</vt:lpstr>
      <vt:lpstr>PowerPoint Presentation</vt:lpstr>
      <vt:lpstr>N - Queens</vt:lpstr>
      <vt:lpstr>N - Queens</vt:lpstr>
      <vt:lpstr>N - Queens</vt:lpstr>
      <vt:lpstr>N - Queens</vt:lpstr>
      <vt:lpstr>PowerPoint Presentation</vt:lpstr>
      <vt:lpstr>SUM OF SUBSETS</vt:lpstr>
      <vt:lpstr>SUM OF SUBSETS</vt:lpstr>
      <vt:lpstr>SUM OF SUBSETS</vt:lpstr>
      <vt:lpstr>SUM OF SUBSETS</vt:lpstr>
      <vt:lpstr>SUM OF SUBSETS</vt:lpstr>
      <vt:lpstr>SUM OF SUBSETS</vt:lpstr>
      <vt:lpstr>SUM OF SUBSETS</vt:lpstr>
      <vt:lpstr>SUM OF SUBSETS</vt:lpstr>
      <vt:lpstr>SUM OF SUBSETS</vt:lpstr>
      <vt:lpstr>SUM OF SUBSETS</vt:lpstr>
      <vt:lpstr>PowerPoint Presentation</vt:lpstr>
      <vt:lpstr>PowerPoint Presentation</vt:lpstr>
      <vt:lpstr>0/1 KnapSack Problem</vt:lpstr>
      <vt:lpstr>0/1 KnapSack Problem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kishan chand</cp:lastModifiedBy>
  <cp:revision>75</cp:revision>
  <dcterms:created xsi:type="dcterms:W3CDTF">2006-08-16T00:00:00Z</dcterms:created>
  <dcterms:modified xsi:type="dcterms:W3CDTF">2022-07-27T03:14:20Z</dcterms:modified>
</cp:coreProperties>
</file>