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74"/>
  </p:notesMasterIdLst>
  <p:sldIdLst>
    <p:sldId id="521" r:id="rId3"/>
    <p:sldId id="1014" r:id="rId4"/>
    <p:sldId id="1088" r:id="rId5"/>
    <p:sldId id="1099" r:id="rId6"/>
    <p:sldId id="1114" r:id="rId7"/>
    <p:sldId id="1100" r:id="rId8"/>
    <p:sldId id="1115" r:id="rId9"/>
    <p:sldId id="1116" r:id="rId10"/>
    <p:sldId id="1117" r:id="rId11"/>
    <p:sldId id="1120" r:id="rId12"/>
    <p:sldId id="1121" r:id="rId13"/>
    <p:sldId id="1119" r:id="rId14"/>
    <p:sldId id="1123" r:id="rId15"/>
    <p:sldId id="1122" r:id="rId16"/>
    <p:sldId id="1127" r:id="rId17"/>
    <p:sldId id="1118" r:id="rId18"/>
    <p:sldId id="1128" r:id="rId19"/>
    <p:sldId id="1124" r:id="rId20"/>
    <p:sldId id="1125" r:id="rId21"/>
    <p:sldId id="1126" r:id="rId22"/>
    <p:sldId id="1130" r:id="rId23"/>
    <p:sldId id="1131" r:id="rId24"/>
    <p:sldId id="1113" r:id="rId25"/>
    <p:sldId id="1102" r:id="rId26"/>
    <p:sldId id="1103" r:id="rId27"/>
    <p:sldId id="1132" r:id="rId28"/>
    <p:sldId id="1112" r:id="rId29"/>
    <p:sldId id="1097" r:id="rId30"/>
    <p:sldId id="1101" r:id="rId31"/>
    <p:sldId id="1104" r:id="rId32"/>
    <p:sldId id="1105" r:id="rId33"/>
    <p:sldId id="1136" r:id="rId34"/>
    <p:sldId id="1137" r:id="rId35"/>
    <p:sldId id="1055" r:id="rId36"/>
    <p:sldId id="1135" r:id="rId37"/>
    <p:sldId id="1142" r:id="rId38"/>
    <p:sldId id="1156" r:id="rId39"/>
    <p:sldId id="1134" r:id="rId40"/>
    <p:sldId id="1107" r:id="rId41"/>
    <p:sldId id="1138" r:id="rId42"/>
    <p:sldId id="1139" r:id="rId43"/>
    <p:sldId id="1143" r:id="rId44"/>
    <p:sldId id="1141" r:id="rId45"/>
    <p:sldId id="1140" r:id="rId46"/>
    <p:sldId id="1145" r:id="rId47"/>
    <p:sldId id="1144" r:id="rId48"/>
    <p:sldId id="1146" r:id="rId49"/>
    <p:sldId id="1147" r:id="rId50"/>
    <p:sldId id="1148" r:id="rId51"/>
    <p:sldId id="1149" r:id="rId52"/>
    <p:sldId id="1150" r:id="rId53"/>
    <p:sldId id="1151" r:id="rId54"/>
    <p:sldId id="1152" r:id="rId55"/>
    <p:sldId id="1165" r:id="rId56"/>
    <p:sldId id="1109" r:id="rId57"/>
    <p:sldId id="1108" r:id="rId58"/>
    <p:sldId id="1164" r:id="rId59"/>
    <p:sldId id="1133" r:id="rId60"/>
    <p:sldId id="1157" r:id="rId61"/>
    <p:sldId id="1163" r:id="rId62"/>
    <p:sldId id="1162" r:id="rId63"/>
    <p:sldId id="1161" r:id="rId64"/>
    <p:sldId id="1160" r:id="rId65"/>
    <p:sldId id="1159" r:id="rId66"/>
    <p:sldId id="1158" r:id="rId67"/>
    <p:sldId id="1106" r:id="rId68"/>
    <p:sldId id="1153" r:id="rId69"/>
    <p:sldId id="1154" r:id="rId70"/>
    <p:sldId id="1155" r:id="rId71"/>
    <p:sldId id="1110" r:id="rId72"/>
    <p:sldId id="111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724EC"/>
    <a:srgbClr val="B907AC"/>
    <a:srgbClr val="9A1645"/>
    <a:srgbClr val="0DAB05"/>
    <a:srgbClr val="F61AEC"/>
    <a:srgbClr val="EC7370"/>
    <a:srgbClr val="54BC56"/>
    <a:srgbClr val="41CF48"/>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78" d="100"/>
          <a:sy n="78" d="100"/>
        </p:scale>
        <p:origin x="1618" y="58"/>
      </p:cViewPr>
      <p:guideLst>
        <p:guide orient="horz" pos="2160"/>
        <p:guide pos="2880"/>
      </p:guideLst>
    </p:cSldViewPr>
  </p:slideViewPr>
  <p:notesTextViewPr>
    <p:cViewPr>
      <p:scale>
        <a:sx n="100" d="100"/>
        <a:sy n="100" d="100"/>
      </p:scale>
      <p:origin x="0" y="0"/>
    </p:cViewPr>
  </p:notesTextViewPr>
  <p:sorterViewPr>
    <p:cViewPr>
      <p:scale>
        <a:sx n="74" d="100"/>
        <a:sy n="74" d="100"/>
      </p:scale>
      <p:origin x="0" y="-10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79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67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313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99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122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990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7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8/25/2023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8/25/2023</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8/25/2023</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8/25/2023</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8/25/2023</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8/25/2023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puttygen.com/download-putty" TargetMode="External"/><Relationship Id="rId2" Type="http://schemas.openxmlformats.org/officeDocument/2006/relationships/hyperlink" Target="https://www.chiark.greenend.org.uk/~sgtatham/putty/lates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hyperlink" Target="https://console.aws.amazon.com/iam/home#/credential_repo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hyperlink" Target="file:///\\Test-Role-Trust-Policy.js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clickittech.com/aws/connect-ec2-instance-using-ssh/" TargetMode="External"/><Relationship Id="rId2" Type="http://schemas.openxmlformats.org/officeDocument/2006/relationships/hyperlink" Target="https://github.com/bmatzelle/gow/releases/download/v0.8.0/Gow-0.8.0.ex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cli.amazonaws.com/AWSCLIV2.msi" TargetMode="External"/><Relationship Id="rId2" Type="http://schemas.openxmlformats.org/officeDocument/2006/relationships/hyperlink" Target="https://aws.amazon.com/cli/"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s://console.aws.amazon.com/iam/home#/credential_repo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0" y="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dirty="0">
                <a:gradFill>
                  <a:gsLst>
                    <a:gs pos="0">
                      <a:srgbClr val="FFF200"/>
                    </a:gs>
                    <a:gs pos="45000">
                      <a:srgbClr val="FF7A00"/>
                    </a:gs>
                    <a:gs pos="70000">
                      <a:srgbClr val="FF0300"/>
                    </a:gs>
                    <a:gs pos="100000">
                      <a:srgbClr val="4D0808"/>
                    </a:gs>
                  </a:gsLst>
                  <a:lin ang="5400000" scaled="0"/>
                </a:gradFill>
              </a:rPr>
              <a:t>Cloud Computing</a:t>
            </a:r>
          </a:p>
          <a:p>
            <a:pPr algn="ctr">
              <a:buNone/>
            </a:pPr>
            <a:endParaRPr lang="en-US" sz="2000" b="1" dirty="0">
              <a:solidFill>
                <a:srgbClr val="FF0066"/>
              </a:soli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Application Integration  </a:t>
            </a:r>
          </a:p>
          <a:p>
            <a:pPr marR="2400" lvl="1"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Amazon </a:t>
            </a:r>
            <a:r>
              <a:rPr lang="en-IN" sz="2000" b="1" dirty="0" err="1">
                <a:latin typeface="Times New Roman" panose="02020603050405020304" pitchFamily="18" charset="0"/>
                <a:cs typeface="Times New Roman" panose="02020603050405020304" pitchFamily="18" charset="0"/>
              </a:rPr>
              <a:t>AppFlow</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Amazon </a:t>
            </a:r>
            <a:r>
              <a:rPr lang="en-GB" sz="2000" dirty="0" err="1">
                <a:latin typeface="Times New Roman" panose="02020603050405020304" pitchFamily="18" charset="0"/>
                <a:cs typeface="Times New Roman" panose="02020603050405020304" pitchFamily="18" charset="0"/>
              </a:rPr>
              <a:t>AppFlow</a:t>
            </a:r>
            <a:r>
              <a:rPr lang="en-GB" sz="2000" dirty="0">
                <a:latin typeface="Times New Roman" panose="02020603050405020304" pitchFamily="18" charset="0"/>
                <a:cs typeface="Times New Roman" panose="02020603050405020304" pitchFamily="18" charset="0"/>
              </a:rPr>
              <a:t> is a fully managed integration service that enables you to securely transfer data between Software-as-a-Service (SaaS) applications like Salesforce, Zendesk, Slack, and ServiceNow, and AWS services like Amazon S3 and Amazon Redshift, in just a few clicks</a:t>
            </a:r>
          </a:p>
          <a:p>
            <a:pPr marR="2400" lvl="1"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Amazon SNS (Simple Notification Service): </a:t>
            </a:r>
            <a:r>
              <a:rPr lang="en-GB" sz="1600" dirty="0"/>
              <a:t>Amazon Simple Notification Service (Amazon SNS) is a highly available, durable, secure, fully managed pub/sub messaging service that enables you to decouple microservices, distributed systems, and serverless applications.</a:t>
            </a:r>
          </a:p>
          <a:p>
            <a:pPr marR="2400" lvl="1" algn="just">
              <a:buFont typeface="Wingdings" panose="05000000000000000000" pitchFamily="2" charset="2"/>
              <a:buChar char="Ø"/>
            </a:pPr>
            <a:r>
              <a:rPr lang="en-GB" sz="1600" b="1" dirty="0">
                <a:latin typeface="Times New Roman" panose="02020603050405020304" pitchFamily="18" charset="0"/>
                <a:cs typeface="Times New Roman" panose="02020603050405020304" pitchFamily="18" charset="0"/>
              </a:rPr>
              <a:t>Amazon SQS (Amazon Simple Queue Service): </a:t>
            </a:r>
            <a:r>
              <a:rPr lang="en-GB" sz="1600" dirty="0"/>
              <a:t>Amazon Simple Queue Service (Amazon SQS) is a fully managed message queuing service that enables you to decouple and scale microservices, distributed systems, and serverless applications.</a:t>
            </a:r>
            <a:r>
              <a:rPr lang="en-IN" sz="2000" b="1" dirty="0">
                <a:latin typeface="Times New Roman" panose="02020603050405020304" pitchFamily="18" charset="0"/>
                <a:cs typeface="Times New Roman" panose="02020603050405020304" pitchFamily="18" charset="0"/>
              </a:rPr>
              <a:t>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AR and VR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r>
              <a:rPr lang="en-GB" sz="1600" b="1" dirty="0"/>
              <a:t>Amazon Sumerian: </a:t>
            </a:r>
            <a:r>
              <a:rPr lang="en-GB" sz="1600" dirty="0"/>
              <a:t>lets you create and run virtual reality (VR), augmented reality (AR), and 3D applications quickly and easily without requiring any specialized programming or 3D graphics expertise</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Blockchain  </a:t>
            </a:r>
          </a:p>
          <a:p>
            <a:pPr marL="0" marR="2400" indent="0" algn="just">
              <a:buNone/>
            </a:pPr>
            <a:r>
              <a:rPr lang="en-GB" sz="1600" b="1" dirty="0"/>
              <a:t>Amazon Managed Blockchain </a:t>
            </a:r>
            <a:r>
              <a:rPr lang="en-GB" sz="1600" dirty="0"/>
              <a:t>is a fully managed service that makes it easy to create and manage scalable blockchain networks using the popular open source frameworks Hyperledger Fabric and Ethereum.</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54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Business Applications  </a:t>
            </a:r>
          </a:p>
          <a:p>
            <a:pPr marR="2400" algn="just">
              <a:buFont typeface="Wingdings" panose="05000000000000000000" pitchFamily="2" charset="2"/>
              <a:buChar char="Ø"/>
            </a:pPr>
            <a:r>
              <a:rPr lang="en-GB" sz="1600" b="1" i="0" dirty="0">
                <a:solidFill>
                  <a:srgbClr val="16191F"/>
                </a:solidFill>
                <a:effectLst/>
                <a:latin typeface="Amazon Ember"/>
              </a:rPr>
              <a:t>Alexa for Business: </a:t>
            </a:r>
            <a:r>
              <a:rPr lang="en-GB" sz="1600" b="0" i="0" dirty="0">
                <a:solidFill>
                  <a:srgbClr val="16191F"/>
                </a:solidFill>
                <a:effectLst/>
                <a:latin typeface="Amazon Ember"/>
              </a:rPr>
              <a:t>makes it efficient to voice-enable your products and services, thus providing context-aware voice experiences for your customers.</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1600" b="1" dirty="0"/>
              <a:t>Amazon Chime </a:t>
            </a:r>
            <a:r>
              <a:rPr lang="en-GB" sz="1600" dirty="0"/>
              <a:t>is a communications service that transforms online meetings with a secure, easy-to-use application that you can trust. Amazon Chime works seamlessly across your devices so that you can stay connected</a:t>
            </a:r>
          </a:p>
          <a:p>
            <a:pPr marR="2400" algn="just">
              <a:buFont typeface="Wingdings" panose="05000000000000000000" pitchFamily="2" charset="2"/>
              <a:buChar char="Ø"/>
            </a:pPr>
            <a:r>
              <a:rPr lang="en-GB" sz="16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Amazon Simple Email Service (Amazon SES) </a:t>
            </a:r>
            <a:r>
              <a:rPr lang="en-GB" sz="1600" dirty="0"/>
              <a:t>is a cost-effective, flexible, and scalable email service that enables developers to send mail from within any application</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Cloud Financial Management  </a:t>
            </a: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AWS Application Cost Profiler </a:t>
            </a:r>
            <a:r>
              <a:rPr lang="en-GB" sz="1600" dirty="0"/>
              <a:t>provides you the ability to track the consumption of shared AWS resources used by software applications</a:t>
            </a: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1600" b="1" dirty="0"/>
              <a:t>AWS Cost Explorer </a:t>
            </a:r>
            <a:r>
              <a:rPr lang="en-GB" sz="1600" dirty="0"/>
              <a:t>has an easy-to-use interface that lets you visualize, understand, and manage your AWS costs and usage over time</a:t>
            </a:r>
          </a:p>
          <a:p>
            <a:pPr marR="2400" algn="just">
              <a:buFont typeface="Wingdings" panose="05000000000000000000" pitchFamily="2" charset="2"/>
              <a:buChar char="Ø"/>
            </a:pPr>
            <a:r>
              <a:rPr lang="en-GB" sz="16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b="1" dirty="0"/>
              <a:t>AWS Budgets </a:t>
            </a:r>
            <a:r>
              <a:rPr lang="en-GB" sz="1600" dirty="0"/>
              <a:t>gives you the ability to set custom budgets that alert you when your costs or usage exceed (or are forecasted to exceed) your budgeted amount.</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194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Compute Services:</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EC2 (Elastic Compute Cloud): </a:t>
            </a:r>
            <a:r>
              <a:rPr lang="en-GB" sz="2000" dirty="0">
                <a:latin typeface="Times New Roman" panose="02020603050405020304" pitchFamily="18" charset="0"/>
                <a:cs typeface="Times New Roman" panose="02020603050405020304" pitchFamily="18" charset="0"/>
              </a:rPr>
              <a:t>Amazon Elastic Compute Cloud (Amazon EC2) is a web service that provides secure, resizable compute capacity in the cloud.</a:t>
            </a:r>
          </a:p>
          <a:p>
            <a:pPr marR="2400"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 AWS App Runner: </a:t>
            </a:r>
            <a:r>
              <a:rPr lang="en-GB" sz="2000" dirty="0">
                <a:latin typeface="Times New Roman" panose="02020603050405020304" pitchFamily="18" charset="0"/>
                <a:cs typeface="Times New Roman" panose="02020603050405020304" pitchFamily="18" charset="0"/>
              </a:rPr>
              <a:t>App Runner automatically builds and deploys the web application. AWS App Runner is a fully managed service that makes it easy for developers to quickly deploy containerized web applications and APIs, at scale and with no prior infrastructure experience required.</a:t>
            </a:r>
            <a:r>
              <a:rPr lang="en-IN" sz="2000" dirty="0">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AWS Batch </a:t>
            </a:r>
            <a:r>
              <a:rPr lang="en-GB" sz="2000" dirty="0">
                <a:latin typeface="Times New Roman" panose="02020603050405020304" pitchFamily="18" charset="0"/>
                <a:cs typeface="Times New Roman" panose="02020603050405020304" pitchFamily="18" charset="0"/>
              </a:rPr>
              <a:t>— Fully managed batch processing at any scale</a:t>
            </a:r>
            <a:r>
              <a:rPr lang="en-IN" sz="2000" dirty="0">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Contact </a:t>
            </a:r>
            <a:r>
              <a:rPr lang="en-IN" sz="2000" b="1" i="0" u="none" strike="noStrike" baseline="0" dirty="0" err="1">
                <a:solidFill>
                  <a:srgbClr val="FF0066"/>
                </a:solidFill>
                <a:latin typeface="Times New Roman" panose="02020603050405020304" pitchFamily="18" charset="0"/>
                <a:cs typeface="Times New Roman" panose="02020603050405020304" pitchFamily="18" charset="0"/>
              </a:rPr>
              <a:t>Center</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Connect: </a:t>
            </a:r>
            <a:r>
              <a:rPr lang="en-GB" sz="2000" dirty="0">
                <a:latin typeface="Times New Roman" panose="02020603050405020304" pitchFamily="18" charset="0"/>
                <a:cs typeface="Times New Roman" panose="02020603050405020304" pitchFamily="18" charset="0"/>
              </a:rPr>
              <a:t>Amazon Connect is a self-service, omnichannel cloud contact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service that makes it easy for any business to deliver better customer service at lower cost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Containers:   </a:t>
            </a: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ECS (Amazon Elastic Container Service): </a:t>
            </a:r>
            <a:r>
              <a:rPr lang="en-IN" sz="2000" dirty="0">
                <a:latin typeface="Times New Roman" panose="02020603050405020304" pitchFamily="18" charset="0"/>
                <a:cs typeface="Times New Roman" panose="02020603050405020304" pitchFamily="18" charset="0"/>
              </a:rPr>
              <a:t>Hi</a:t>
            </a:r>
            <a:r>
              <a:rPr lang="en-GB" sz="2000" dirty="0" err="1">
                <a:latin typeface="Times New Roman" panose="02020603050405020304" pitchFamily="18" charset="0"/>
                <a:cs typeface="Times New Roman" panose="02020603050405020304" pitchFamily="18" charset="0"/>
              </a:rPr>
              <a:t>ghly</a:t>
            </a:r>
            <a:r>
              <a:rPr lang="en-GB" sz="2000" dirty="0">
                <a:latin typeface="Times New Roman" panose="02020603050405020304" pitchFamily="18" charset="0"/>
                <a:cs typeface="Times New Roman" panose="02020603050405020304" pitchFamily="18" charset="0"/>
              </a:rPr>
              <a:t> secure, reliable, and scalable way to run containers.</a:t>
            </a:r>
          </a:p>
          <a:p>
            <a:pPr marR="2400" algn="just">
              <a:buFont typeface="Wingdings" panose="05000000000000000000" pitchFamily="2" charset="2"/>
              <a:buChar char="Ø"/>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715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Databases:   </a:t>
            </a: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Amazon DynamoDB: </a:t>
            </a:r>
            <a:r>
              <a:rPr lang="en-GB" sz="2000" dirty="0">
                <a:latin typeface="Times New Roman" panose="02020603050405020304" pitchFamily="18" charset="0"/>
                <a:cs typeface="Times New Roman" panose="02020603050405020304" pitchFamily="18" charset="0"/>
              </a:rPr>
              <a:t>Amazon DynamoDB is a key-value and document database that delivers single-digit millisecond performance at any scale. </a:t>
            </a:r>
          </a:p>
          <a:p>
            <a:pPr marR="2400" algn="just">
              <a:buFont typeface="Wingdings" panose="05000000000000000000" pitchFamily="2" charset="2"/>
              <a:buChar char="Ø"/>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FF0066"/>
                </a:solidFill>
                <a:latin typeface="Times New Roman" panose="02020603050405020304" pitchFamily="18" charset="0"/>
                <a:cs typeface="Times New Roman" panose="02020603050405020304" pitchFamily="18" charset="0"/>
              </a:rPr>
              <a:t>Amazon RDS: </a:t>
            </a:r>
            <a:r>
              <a:rPr lang="en-GB" sz="1600" dirty="0"/>
              <a:t>Amazon Relational Database Service (Amazon RDS) makes it easy to set up, operate, and scale a relational database in the cloud.</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Amazon Aurora: </a:t>
            </a:r>
            <a:r>
              <a:rPr lang="en-GB" sz="2000" dirty="0">
                <a:latin typeface="Times New Roman" panose="02020603050405020304" pitchFamily="18" charset="0"/>
                <a:cs typeface="Times New Roman" panose="02020603050405020304" pitchFamily="18" charset="0"/>
              </a:rPr>
              <a:t>Amazon Aurora is a MySQL and PostgreSQL compatible relational database engine that combines the speed and availability of high-end commercial databases with the simplicity and cost-effectiveness of open source databases.</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5305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20000"/>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Developer Tools: </a:t>
            </a:r>
          </a:p>
          <a:p>
            <a:pPr marR="2400" algn="just">
              <a:buFont typeface="Wingdings" panose="05000000000000000000" pitchFamily="2" charset="2"/>
              <a:buChar char="Ø"/>
            </a:pPr>
            <a:r>
              <a:rPr lang="en-GB" sz="1600" b="1" dirty="0">
                <a:solidFill>
                  <a:srgbClr val="FF0000"/>
                </a:solidFill>
              </a:rPr>
              <a:t>Amazon </a:t>
            </a:r>
            <a:r>
              <a:rPr lang="en-GB" sz="1600" b="1" dirty="0" err="1">
                <a:solidFill>
                  <a:srgbClr val="FF0000"/>
                </a:solidFill>
              </a:rPr>
              <a:t>Corretto</a:t>
            </a:r>
            <a:r>
              <a:rPr lang="en-GB" sz="1600" b="1" dirty="0">
                <a:solidFill>
                  <a:srgbClr val="FF0000"/>
                </a:solidFill>
              </a:rPr>
              <a:t> </a:t>
            </a:r>
            <a:r>
              <a:rPr lang="en-GB" sz="1600" dirty="0"/>
              <a:t>is a no-cost, multiplatform, production-ready distribution of the Open Java Development Kit (OpenJDK).</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r>
              <a:rPr lang="en-GB" sz="1600" dirty="0"/>
              <a:t>With </a:t>
            </a:r>
            <a:r>
              <a:rPr lang="en-GB" sz="1600" dirty="0" err="1"/>
              <a:t>Corretto</a:t>
            </a:r>
            <a:r>
              <a:rPr lang="en-GB" sz="1600" dirty="0"/>
              <a:t>, you can develop and run Java applications on popular operating systems, including Amazon Linux 2, Windows, and macOS.</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1600" b="1" dirty="0">
                <a:solidFill>
                  <a:srgbClr val="FF0000"/>
                </a:solidFill>
              </a:rPr>
              <a:t>Amazon Cloud9: </a:t>
            </a:r>
            <a:r>
              <a:rPr lang="en-GB" sz="1600" dirty="0"/>
              <a:t>AWS Cloud9 is a cloud-based integrated development environment (IDE) that lets you write, run, and debug your code with just a browser. It includes a code editor, debugger, and terminal</a:t>
            </a:r>
          </a:p>
          <a:p>
            <a:pPr marR="2400" algn="just">
              <a:buFont typeface="Wingdings" panose="05000000000000000000" pitchFamily="2" charset="2"/>
              <a:buChar char="Ø"/>
            </a:pPr>
            <a:r>
              <a:rPr lang="en-GB" sz="1600" b="1" dirty="0">
                <a:solidFill>
                  <a:srgbClr val="FF0000"/>
                </a:solidFill>
              </a:rPr>
              <a:t>AWS </a:t>
            </a:r>
            <a:r>
              <a:rPr lang="en-GB" sz="1600" b="1" dirty="0" err="1">
                <a:solidFill>
                  <a:srgbClr val="FF0000"/>
                </a:solidFill>
              </a:rPr>
              <a:t>CloudShell</a:t>
            </a:r>
            <a:r>
              <a:rPr lang="en-GB" sz="1600" b="1" dirty="0">
                <a:solidFill>
                  <a:srgbClr val="FF0000"/>
                </a:solidFill>
              </a:rPr>
              <a:t> </a:t>
            </a:r>
            <a:r>
              <a:rPr lang="en-GB" sz="1600" dirty="0"/>
              <a:t>is a browser-based shell that makes it easy to securely manage, explore, and interact with your AWS resources.</a:t>
            </a:r>
          </a:p>
          <a:p>
            <a:pPr marR="2400" algn="just">
              <a:buFont typeface="Wingdings" panose="05000000000000000000" pitchFamily="2" charset="2"/>
              <a:buChar char="Ø"/>
            </a:pPr>
            <a:r>
              <a:rPr lang="en-GB" sz="1600" b="1" dirty="0">
                <a:solidFill>
                  <a:srgbClr val="FF0000"/>
                </a:solidFill>
              </a:rPr>
              <a:t>AWS </a:t>
            </a:r>
            <a:r>
              <a:rPr lang="en-GB" sz="1600" b="1" dirty="0" err="1">
                <a:solidFill>
                  <a:srgbClr val="FF0000"/>
                </a:solidFill>
              </a:rPr>
              <a:t>CodeBuild</a:t>
            </a:r>
            <a:r>
              <a:rPr lang="en-GB" sz="1600" b="1" dirty="0">
                <a:solidFill>
                  <a:srgbClr val="FF0000"/>
                </a:solidFill>
              </a:rPr>
              <a:t> </a:t>
            </a:r>
            <a:r>
              <a:rPr lang="en-GB" sz="1600" dirty="0"/>
              <a:t>is a fully managed build service that compiles source code, runs tests, and produces software packages that are ready to deploy.</a:t>
            </a:r>
          </a:p>
          <a:p>
            <a:pPr marR="2400" algn="just">
              <a:buFont typeface="Wingdings" panose="05000000000000000000" pitchFamily="2" charset="2"/>
              <a:buChar char="Ø"/>
            </a:pPr>
            <a:r>
              <a:rPr lang="en-GB" sz="1600" dirty="0">
                <a:solidFill>
                  <a:srgbClr val="FF0000"/>
                </a:solidFill>
              </a:rPr>
              <a:t>AWS </a:t>
            </a:r>
            <a:r>
              <a:rPr lang="en-GB" sz="1600" dirty="0" err="1">
                <a:solidFill>
                  <a:srgbClr val="FF0000"/>
                </a:solidFill>
              </a:rPr>
              <a:t>CodeDeploy</a:t>
            </a:r>
            <a:r>
              <a:rPr lang="en-GB" sz="1600" dirty="0">
                <a:solidFill>
                  <a:srgbClr val="FF0000"/>
                </a:solidFill>
              </a:rPr>
              <a:t> </a:t>
            </a:r>
            <a:r>
              <a:rPr lang="en-GB" sz="1600" dirty="0"/>
              <a:t>is a service that automates code deployments to any instance, including EC2 instances and instances running on premises</a:t>
            </a:r>
            <a:endParaRPr lang="en-GB"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End User Computing </a:t>
            </a:r>
          </a:p>
          <a:p>
            <a:pPr marR="2400" algn="just">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Amazon </a:t>
            </a:r>
            <a:r>
              <a:rPr lang="en-GB" sz="2000" b="1" dirty="0" err="1">
                <a:latin typeface="Times New Roman" panose="02020603050405020304" pitchFamily="18" charset="0"/>
                <a:cs typeface="Times New Roman" panose="02020603050405020304" pitchFamily="18" charset="0"/>
              </a:rPr>
              <a:t>AppStream</a:t>
            </a:r>
            <a:r>
              <a:rPr lang="en-GB" sz="2000" b="1" dirty="0">
                <a:latin typeface="Times New Roman" panose="02020603050405020304" pitchFamily="18" charset="0"/>
                <a:cs typeface="Times New Roman" panose="02020603050405020304" pitchFamily="18" charset="0"/>
              </a:rPr>
              <a:t> 2.0 </a:t>
            </a:r>
            <a:r>
              <a:rPr lang="en-GB" sz="2000" dirty="0">
                <a:latin typeface="Times New Roman" panose="02020603050405020304" pitchFamily="18" charset="0"/>
                <a:cs typeface="Times New Roman" panose="02020603050405020304" pitchFamily="18" charset="0"/>
              </a:rPr>
              <a:t>is a fully managed application streaming service. You centrally manage your desktop applications on </a:t>
            </a:r>
            <a:r>
              <a:rPr lang="en-GB" sz="2000" dirty="0" err="1">
                <a:latin typeface="Times New Roman" panose="02020603050405020304" pitchFamily="18" charset="0"/>
                <a:cs typeface="Times New Roman" panose="02020603050405020304" pitchFamily="18" charset="0"/>
              </a:rPr>
              <a:t>AppStream</a:t>
            </a:r>
            <a:r>
              <a:rPr lang="en-GB" sz="2000" dirty="0">
                <a:latin typeface="Times New Roman" panose="02020603050405020304" pitchFamily="18" charset="0"/>
                <a:cs typeface="Times New Roman" panose="02020603050405020304" pitchFamily="18" charset="0"/>
              </a:rPr>
              <a:t> 2.0 and securely deliver them to any computer</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715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Front-End Web &amp; Mobile Services</a:t>
            </a:r>
          </a:p>
          <a:p>
            <a:pPr marR="2400" lvl="1" algn="just"/>
            <a:r>
              <a:rPr lang="en-GB" sz="2000" b="1" dirty="0">
                <a:latin typeface="Times New Roman" panose="02020603050405020304" pitchFamily="18" charset="0"/>
                <a:cs typeface="Times New Roman" panose="02020603050405020304" pitchFamily="18" charset="0"/>
              </a:rPr>
              <a:t>Amazon Location Service </a:t>
            </a:r>
            <a:r>
              <a:rPr lang="en-GB" sz="2000" dirty="0">
                <a:latin typeface="Times New Roman" panose="02020603050405020304" pitchFamily="18" charset="0"/>
                <a:cs typeface="Times New Roman" panose="02020603050405020304" pitchFamily="18" charset="0"/>
              </a:rPr>
              <a:t>makes it easy for developers to add location functionality to applications without compromising data security and user privacy.</a:t>
            </a:r>
          </a:p>
          <a:p>
            <a:pPr lvl="1"/>
            <a:r>
              <a:rPr lang="en-GB" sz="2000" b="1" dirty="0">
                <a:latin typeface="Times New Roman" panose="02020603050405020304" pitchFamily="18" charset="0"/>
                <a:cs typeface="Times New Roman" panose="02020603050405020304" pitchFamily="18" charset="0"/>
              </a:rPr>
              <a:t>Amazon </a:t>
            </a:r>
            <a:r>
              <a:rPr lang="en-GB" sz="2000" b="1" dirty="0" err="1">
                <a:latin typeface="Times New Roman" panose="02020603050405020304" pitchFamily="18" charset="0"/>
                <a:cs typeface="Times New Roman" panose="02020603050405020304" pitchFamily="18" charset="0"/>
              </a:rPr>
              <a:t>PinPoint</a:t>
            </a:r>
            <a:r>
              <a:rPr lang="en-GB" sz="2000" b="1"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Amazon Pinpoint makes it easy to send targeted messages to your customers through multiple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engagement channels. Examples of targeted campaigns are promotional alerts and customer retention campaigns, and transactional messages are messages such as order confirmations and password reset.</a:t>
            </a:r>
          </a:p>
          <a:p>
            <a:pPr lvl="1"/>
            <a:r>
              <a:rPr lang="en-GB" sz="2000" dirty="0">
                <a:solidFill>
                  <a:srgbClr val="000000"/>
                </a:solidFill>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AWS Amplify: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makes it easy to create, configure, and implement scalable mobile applications powered by AWS. Amplify seamlessly provisions and manages your mobile backend and provides a simple framework to easily integrate your backend with your iOS, Android, Web, and React Native frontends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messages.</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p>
          <a:p>
            <a:pPr lvl="1"/>
            <a:r>
              <a:rPr lang="en-IN" sz="2000" b="1" dirty="0">
                <a:solidFill>
                  <a:srgbClr val="FF0066"/>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AWS Device Farm: </a:t>
            </a:r>
            <a:r>
              <a:rPr lang="en-GB" sz="2000" dirty="0">
                <a:solidFill>
                  <a:srgbClr val="000000"/>
                </a:solidFill>
                <a:latin typeface="Times New Roman" panose="02020603050405020304" pitchFamily="18" charset="0"/>
                <a:cs typeface="Times New Roman" panose="02020603050405020304" pitchFamily="18" charset="0"/>
              </a:rPr>
              <a:t>AWS Device Farm is an app testing service that lets you test and interact with your Android, iOS, and web apps on many devices at once, or reproduce issues on a device in real time. View video, screenshots, logs, and performance data to pinpoint and fix issues before shipping your app.</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r>
              <a:rPr lang="en-IN" sz="200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004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Game Tech </a:t>
            </a:r>
          </a:p>
          <a:p>
            <a:pPr algn="l">
              <a:buFont typeface="Arial" panose="020B0604020202020204" pitchFamily="34" charset="0"/>
              <a:buChar char="•"/>
            </a:pPr>
            <a:r>
              <a:rPr lang="en-IN" sz="2000" b="1" i="0" u="none" strike="noStrike" baseline="0" dirty="0">
                <a:solidFill>
                  <a:schemeClr val="accent1"/>
                </a:solidFill>
                <a:latin typeface="Times New Roman" panose="02020603050405020304" pitchFamily="18" charset="0"/>
                <a:cs typeface="Times New Roman" panose="02020603050405020304" pitchFamily="18" charset="0"/>
              </a:rPr>
              <a:t>Amazon </a:t>
            </a:r>
            <a:r>
              <a:rPr lang="en-IN" sz="2000" b="1" i="0" u="none" strike="noStrike" baseline="0" dirty="0" err="1">
                <a:solidFill>
                  <a:schemeClr val="accent1"/>
                </a:solidFill>
                <a:latin typeface="Times New Roman" panose="02020603050405020304" pitchFamily="18" charset="0"/>
                <a:cs typeface="Times New Roman" panose="02020603050405020304" pitchFamily="18" charset="0"/>
              </a:rPr>
              <a:t>GameLift</a:t>
            </a:r>
            <a:r>
              <a:rPr lang="en-IN" sz="2000" b="1" i="0" u="none" strike="noStrike" baseline="0" dirty="0">
                <a:solidFill>
                  <a:schemeClr val="accent1"/>
                </a:solidFill>
                <a:latin typeface="Times New Roman" panose="02020603050405020304" pitchFamily="18" charset="0"/>
                <a:cs typeface="Times New Roman" panose="02020603050405020304" pitchFamily="18" charset="0"/>
              </a:rPr>
              <a: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Amazon </a:t>
            </a:r>
            <a:r>
              <a:rPr lang="en-GB" sz="2000" b="0" i="0" u="none" strike="noStrike" baseline="0" dirty="0" err="1">
                <a:solidFill>
                  <a:srgbClr val="146EB5"/>
                </a:solidFill>
                <a:latin typeface="Times New Roman" panose="02020603050405020304" pitchFamily="18" charset="0"/>
                <a:cs typeface="Times New Roman" panose="02020603050405020304" pitchFamily="18" charset="0"/>
              </a:rPr>
              <a:t>GameLift</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managed service for deploying, operating, and scaling dedicated game servers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for session-based multiplayer games.</a:t>
            </a:r>
          </a:p>
          <a:p>
            <a:pPr algn="l">
              <a:buFont typeface="Arial" panose="020B0604020202020204" pitchFamily="34" charset="0"/>
              <a:buChar char="•"/>
            </a:pPr>
            <a:r>
              <a:rPr lang="en-GB" sz="2000" b="1" dirty="0">
                <a:solidFill>
                  <a:schemeClr val="accent1"/>
                </a:solidFill>
                <a:latin typeface="Times New Roman" panose="02020603050405020304" pitchFamily="18" charset="0"/>
                <a:cs typeface="Times New Roman" panose="02020603050405020304" pitchFamily="18" charset="0"/>
              </a:rPr>
              <a:t>Amazon Lumberyard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free, cross-platform, 3D game engine for you to create the highest-quality games, connect your games to the vast compute and storage of the AWS Cloud,</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Internet of Things (IoT) </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IN" sz="2000" b="1" dirty="0">
                <a:solidFill>
                  <a:schemeClr val="accent1"/>
                </a:solidFill>
                <a:latin typeface="Times New Roman" panose="02020603050405020304" pitchFamily="18" charset="0"/>
                <a:cs typeface="Times New Roman" panose="02020603050405020304" pitchFamily="18" charset="0"/>
              </a:rPr>
              <a:t>AWS IoT Analytics: </a:t>
            </a:r>
            <a:r>
              <a:rPr lang="en-GB" sz="2000" dirty="0">
                <a:solidFill>
                  <a:srgbClr val="000000"/>
                </a:solidFill>
                <a:latin typeface="Times New Roman" panose="02020603050405020304" pitchFamily="18" charset="0"/>
                <a:cs typeface="Times New Roman" panose="02020603050405020304" pitchFamily="18" charset="0"/>
              </a:rPr>
              <a:t>AWS IoT Analytics is a fully-managed service that makes it easy to run and operationalize sophisticated analytics on massive volumes of IoT data without having to worry about the cost and complexity typically required to build an IoT analytics platform. </a:t>
            </a:r>
          </a:p>
          <a:p>
            <a:pPr algn="just">
              <a:buFont typeface="Arial" panose="020B0604020202020204" pitchFamily="34" charset="0"/>
              <a:buChar char="•"/>
            </a:pPr>
            <a:r>
              <a:rPr lang="en-GB" sz="2000" dirty="0">
                <a:solidFill>
                  <a:srgbClr val="000000"/>
                </a:solidFill>
                <a:latin typeface="Times New Roman" panose="02020603050405020304" pitchFamily="18" charset="0"/>
                <a:cs typeface="Times New Roman" panose="02020603050405020304" pitchFamily="18" charset="0"/>
              </a:rPr>
              <a:t> </a:t>
            </a:r>
            <a:r>
              <a:rPr lang="en-GB" sz="2000" b="1" dirty="0">
                <a:solidFill>
                  <a:schemeClr val="accent1"/>
                </a:solidFill>
                <a:latin typeface="Times New Roman" panose="02020603050405020304" pitchFamily="18" charset="0"/>
                <a:cs typeface="Times New Roman" panose="02020603050405020304" pitchFamily="18" charset="0"/>
              </a:rPr>
              <a:t>AWS IoT Core: </a:t>
            </a:r>
            <a:r>
              <a:rPr lang="en-GB" sz="2000" dirty="0">
                <a:solidFill>
                  <a:srgbClr val="000000"/>
                </a:solidFill>
                <a:latin typeface="Times New Roman" panose="02020603050405020304" pitchFamily="18" charset="0"/>
                <a:cs typeface="Times New Roman" panose="02020603050405020304" pitchFamily="18" charset="0"/>
              </a:rPr>
              <a:t>AWS IoT Core is a managed cloud service that lets connected devices easily and securely interact with cloud applications and other devices. AWS IoT Core can support billions of devices and trillions of messages, and can process and route those messages to AWS endpoints and to other devices reliably and </a:t>
            </a:r>
            <a:r>
              <a:rPr lang="en-IN" sz="2000" dirty="0">
                <a:solidFill>
                  <a:srgbClr val="000000"/>
                </a:solidFill>
                <a:latin typeface="Times New Roman" panose="02020603050405020304" pitchFamily="18" charset="0"/>
                <a:cs typeface="Times New Roman" panose="02020603050405020304" pitchFamily="18" charset="0"/>
              </a:rPr>
              <a:t>securely.</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4760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1800" b="1" i="0" u="none" strike="noStrike" baseline="0" dirty="0">
                <a:solidFill>
                  <a:srgbClr val="FF0066"/>
                </a:solidFill>
                <a:latin typeface="Times New Roman" panose="02020603050405020304" pitchFamily="18" charset="0"/>
                <a:cs typeface="Times New Roman" panose="02020603050405020304" pitchFamily="18" charset="0"/>
              </a:rPr>
              <a:t> Internet of Things (IoT) </a:t>
            </a:r>
          </a:p>
          <a:p>
            <a:pPr algn="l"/>
            <a:r>
              <a:rPr lang="en-IN" sz="1800" b="1" dirty="0">
                <a:latin typeface="Times New Roman" panose="02020603050405020304" pitchFamily="18" charset="0"/>
                <a:cs typeface="Times New Roman" panose="02020603050405020304" pitchFamily="18" charset="0"/>
              </a:rPr>
              <a:t> </a:t>
            </a:r>
            <a:r>
              <a:rPr lang="en-IN" sz="1800" b="1" i="0" u="none" strike="noStrike" baseline="0" dirty="0">
                <a:solidFill>
                  <a:srgbClr val="FF0000"/>
                </a:solidFill>
                <a:latin typeface="Times New Roman" panose="02020603050405020304" pitchFamily="18" charset="0"/>
                <a:cs typeface="Times New Roman" panose="02020603050405020304" pitchFamily="18" charset="0"/>
              </a:rPr>
              <a:t>AWS IoT Device Management: </a:t>
            </a:r>
            <a:r>
              <a:rPr lang="en-GB" sz="1800" b="0" i="0" u="none" strike="noStrike" baseline="0" dirty="0">
                <a:latin typeface="Times New Roman" panose="02020603050405020304" pitchFamily="18" charset="0"/>
                <a:cs typeface="Times New Roman" panose="02020603050405020304" pitchFamily="18" charset="0"/>
              </a:rPr>
              <a:t>As many IoT deployments consist of hundreds of thousands to millions of devices, it is essential to </a:t>
            </a:r>
            <a:r>
              <a:rPr lang="en-GB" sz="1800" b="0" i="0" u="none" strike="noStrike" baseline="0" dirty="0" err="1">
                <a:latin typeface="Times New Roman" panose="02020603050405020304" pitchFamily="18" charset="0"/>
                <a:cs typeface="Times New Roman" panose="02020603050405020304" pitchFamily="18" charset="0"/>
              </a:rPr>
              <a:t>track,monitor</a:t>
            </a:r>
            <a:r>
              <a:rPr lang="en-GB" sz="1800" b="0" i="0" u="none" strike="noStrike" baseline="0" dirty="0">
                <a:latin typeface="Times New Roman" panose="02020603050405020304" pitchFamily="18" charset="0"/>
                <a:cs typeface="Times New Roman" panose="02020603050405020304" pitchFamily="18" charset="0"/>
              </a:rPr>
              <a:t>, and manage connected device fleets</a:t>
            </a:r>
            <a:endParaRPr lang="en-IN" sz="1800" dirty="0">
              <a:solidFill>
                <a:srgbClr val="000000"/>
              </a:solidFill>
              <a:latin typeface="Times New Roman" panose="02020603050405020304" pitchFamily="18" charset="0"/>
              <a:cs typeface="Times New Roman" panose="02020603050405020304" pitchFamily="18" charset="0"/>
            </a:endParaRPr>
          </a:p>
          <a:p>
            <a:pPr marR="2400" algn="just"/>
            <a:r>
              <a:rPr lang="en-IN" sz="1800" b="1" dirty="0">
                <a:solidFill>
                  <a:srgbClr val="FF0000"/>
                </a:solidFill>
                <a:latin typeface="Times New Roman" panose="02020603050405020304" pitchFamily="18" charset="0"/>
                <a:cs typeface="Times New Roman" panose="02020603050405020304" pitchFamily="18" charset="0"/>
              </a:rPr>
              <a:t>AWS IoT Events: </a:t>
            </a:r>
            <a:r>
              <a:rPr lang="en-GB" sz="1800" b="0" i="0" u="none" strike="noStrike" baseline="0" dirty="0">
                <a:latin typeface="Times New Roman" panose="02020603050405020304" pitchFamily="18" charset="0"/>
                <a:cs typeface="Times New Roman" panose="02020603050405020304" pitchFamily="18" charset="0"/>
              </a:rPr>
              <a:t>AWS IoT Events is a fully managed IoT service that makes it easy to detect and respond to events from IoT sensors and applications. </a:t>
            </a:r>
          </a:p>
          <a:p>
            <a:pPr algn="l"/>
            <a:r>
              <a:rPr lang="en-GB" sz="1800" b="1" dirty="0">
                <a:solidFill>
                  <a:srgbClr val="FF0000"/>
                </a:solidFill>
                <a:latin typeface="Times New Roman" panose="02020603050405020304" pitchFamily="18" charset="0"/>
                <a:cs typeface="Times New Roman" panose="02020603050405020304" pitchFamily="18" charset="0"/>
              </a:rPr>
              <a:t>AWS IoT Things Graph: </a:t>
            </a:r>
            <a:r>
              <a:rPr lang="en-IN" sz="1800" b="0" i="0" u="none" strike="noStrike" baseline="0" dirty="0">
                <a:latin typeface="Times New Roman" panose="02020603050405020304" pitchFamily="18" charset="0"/>
                <a:cs typeface="Times New Roman" panose="02020603050405020304" pitchFamily="18" charset="0"/>
              </a:rPr>
              <a:t>AWS IoT </a:t>
            </a:r>
            <a:r>
              <a:rPr lang="en-GB" sz="1800" b="0" i="0" u="none" strike="noStrike" baseline="0" dirty="0">
                <a:latin typeface="Times New Roman" panose="02020603050405020304" pitchFamily="18" charset="0"/>
                <a:cs typeface="Times New Roman" panose="02020603050405020304" pitchFamily="18" charset="0"/>
              </a:rPr>
              <a:t>Things Graph provides a visual drag-and-drop interface for connecting and coordinating devices and web services, so you can build IoT applications quickly. </a:t>
            </a:r>
          </a:p>
          <a:p>
            <a:pPr marL="0" indent="0" algn="l">
              <a:buNone/>
            </a:pPr>
            <a:r>
              <a:rPr lang="en-GB" sz="1800" b="1" dirty="0">
                <a:solidFill>
                  <a:srgbClr val="FF0066"/>
                </a:solidFill>
                <a:latin typeface="Times New Roman" panose="02020603050405020304" pitchFamily="18" charset="0"/>
                <a:cs typeface="Times New Roman" panose="02020603050405020304" pitchFamily="18" charset="0"/>
              </a:rPr>
              <a:t>Machine Learning:</a:t>
            </a:r>
          </a:p>
          <a:p>
            <a:pPr algn="l"/>
            <a:r>
              <a:rPr lang="en-GB" sz="1800" b="1" dirty="0">
                <a:solidFill>
                  <a:srgbClr val="FF0000"/>
                </a:solidFill>
                <a:latin typeface="Times New Roman" panose="02020603050405020304" pitchFamily="18" charset="0"/>
                <a:cs typeface="Times New Roman" panose="02020603050405020304" pitchFamily="18" charset="0"/>
              </a:rPr>
              <a:t>Amazon </a:t>
            </a:r>
            <a:r>
              <a:rPr lang="en-GB" sz="1800" b="1" dirty="0" err="1">
                <a:solidFill>
                  <a:srgbClr val="FF0000"/>
                </a:solidFill>
                <a:latin typeface="Times New Roman" panose="02020603050405020304" pitchFamily="18" charset="0"/>
                <a:cs typeface="Times New Roman" panose="02020603050405020304" pitchFamily="18" charset="0"/>
              </a:rPr>
              <a:t>CodeGuru</a:t>
            </a:r>
            <a:r>
              <a:rPr lang="en-GB" sz="1800" b="1" dirty="0">
                <a:solidFill>
                  <a:srgbClr val="FF0000"/>
                </a:solidFill>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is a developer tool that provides intelligent recommendations to improve code quality and identify an application’s most expensive lines of code.</a:t>
            </a:r>
          </a:p>
          <a:p>
            <a:pPr algn="l"/>
            <a:r>
              <a:rPr lang="en-GB" sz="1800" dirty="0">
                <a:latin typeface="Times New Roman" panose="02020603050405020304" pitchFamily="18" charset="0"/>
                <a:cs typeface="Times New Roman" panose="02020603050405020304" pitchFamily="18" charset="0"/>
              </a:rPr>
              <a:t> </a:t>
            </a:r>
            <a:r>
              <a:rPr lang="en-GB" sz="1800" b="1" dirty="0">
                <a:solidFill>
                  <a:srgbClr val="FF0000"/>
                </a:solidFill>
                <a:latin typeface="Times New Roman" panose="02020603050405020304" pitchFamily="18" charset="0"/>
                <a:cs typeface="Times New Roman" panose="02020603050405020304" pitchFamily="18" charset="0"/>
              </a:rPr>
              <a:t>Amazon Comprehend </a:t>
            </a:r>
            <a:r>
              <a:rPr lang="en-GB" sz="1800" dirty="0">
                <a:latin typeface="Times New Roman" panose="02020603050405020304" pitchFamily="18" charset="0"/>
                <a:cs typeface="Times New Roman" panose="02020603050405020304" pitchFamily="18" charset="0"/>
              </a:rPr>
              <a:t>uses machine learning to help you uncover the insights and relationships in your unstructured data. The service identifies the language of the text; extracts key phrases, places, people, brands, or events; understands how positive or negative the text is; </a:t>
            </a:r>
            <a:r>
              <a:rPr lang="en-GB" sz="1800" dirty="0" err="1">
                <a:latin typeface="Times New Roman" panose="02020603050405020304" pitchFamily="18" charset="0"/>
                <a:cs typeface="Times New Roman" panose="02020603050405020304" pitchFamily="18" charset="0"/>
              </a:rPr>
              <a:t>analyzes</a:t>
            </a:r>
            <a:r>
              <a:rPr lang="en-GB" sz="1800" dirty="0">
                <a:latin typeface="Times New Roman" panose="02020603050405020304" pitchFamily="18" charset="0"/>
                <a:cs typeface="Times New Roman" panose="02020603050405020304" pitchFamily="18" charset="0"/>
              </a:rPr>
              <a:t> text using tokenization and </a:t>
            </a:r>
            <a:r>
              <a:rPr lang="en-IN" sz="1800" dirty="0">
                <a:latin typeface="Times New Roman" panose="02020603050405020304" pitchFamily="18" charset="0"/>
                <a:cs typeface="Times New Roman" panose="02020603050405020304" pitchFamily="18" charset="0"/>
              </a:rPr>
              <a:t>parts of speech;  </a:t>
            </a:r>
          </a:p>
          <a:p>
            <a:pPr algn="l"/>
            <a:r>
              <a:rPr lang="en-IN" sz="1800" b="1" dirty="0">
                <a:solidFill>
                  <a:srgbClr val="FF0000"/>
                </a:solidFill>
                <a:latin typeface="Times New Roman" panose="02020603050405020304" pitchFamily="18" charset="0"/>
                <a:cs typeface="Times New Roman" panose="02020603050405020304" pitchFamily="18" charset="0"/>
              </a:rPr>
              <a:t> Amazon Forecast: </a:t>
            </a:r>
            <a:r>
              <a:rPr lang="en-GB" sz="1800" dirty="0">
                <a:latin typeface="Times New Roman" panose="02020603050405020304" pitchFamily="18" charset="0"/>
                <a:cs typeface="Times New Roman" panose="02020603050405020304" pitchFamily="18" charset="0"/>
              </a:rPr>
              <a:t>Amazon Forecast is a fully managed service that uses machine learning to deliver highly accurate </a:t>
            </a:r>
            <a:r>
              <a:rPr lang="en-IN" sz="1800" dirty="0">
                <a:latin typeface="Times New Roman" panose="02020603050405020304" pitchFamily="18" charset="0"/>
                <a:cs typeface="Times New Roman" panose="02020603050405020304" pitchFamily="18" charset="0"/>
              </a:rPr>
              <a:t>forecasts. </a:t>
            </a:r>
          </a:p>
          <a:p>
            <a:pPr algn="l"/>
            <a:r>
              <a:rPr lang="en-IN" sz="1800" b="1" dirty="0">
                <a:solidFill>
                  <a:srgbClr val="FF0000"/>
                </a:solidFill>
                <a:latin typeface="Times New Roman" panose="02020603050405020304" pitchFamily="18" charset="0"/>
                <a:cs typeface="Times New Roman" panose="02020603050405020304" pitchFamily="18" charset="0"/>
              </a:rPr>
              <a:t>Amazon SageMaker: </a:t>
            </a:r>
            <a:r>
              <a:rPr lang="en-GB" sz="1800" dirty="0">
                <a:latin typeface="Times New Roman" panose="02020603050405020304" pitchFamily="18" charset="0"/>
                <a:cs typeface="Times New Roman" panose="02020603050405020304" pitchFamily="18" charset="0"/>
              </a:rPr>
              <a:t>Amazon SageMaker is a fully-managed service that enables ML models at any scale.</a:t>
            </a:r>
            <a:endParaRPr lang="en-IN" sz="1800" dirty="0">
              <a:latin typeface="Times New Roman" panose="02020603050405020304" pitchFamily="18" charset="0"/>
              <a:cs typeface="Times New Roman" panose="02020603050405020304" pitchFamily="18" charset="0"/>
            </a:endParaRPr>
          </a:p>
          <a:p>
            <a:pPr marL="0" marR="2400" indent="0" algn="just">
              <a:buNone/>
            </a:pPr>
            <a:endParaRPr lang="en-IN" sz="18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18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2946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Management and Governance: </a:t>
            </a:r>
          </a:p>
          <a:p>
            <a:pPr algn="l"/>
            <a:r>
              <a:rPr lang="en-IN" sz="2000" b="1" dirty="0">
                <a:solidFill>
                  <a:srgbClr val="FF0000"/>
                </a:solidFill>
                <a:latin typeface="Times New Roman" panose="02020603050405020304" pitchFamily="18" charset="0"/>
                <a:cs typeface="Times New Roman" panose="02020603050405020304" pitchFamily="18" charset="0"/>
              </a:rPr>
              <a:t>CloudWatch</a:t>
            </a:r>
            <a:r>
              <a:rPr lang="en-IN" sz="2000" b="0" i="0" u="none" strike="noStrike" baseline="0" dirty="0">
                <a:latin typeface="Times New Roman" panose="02020603050405020304" pitchFamily="18" charset="0"/>
                <a:cs typeface="Times New Roman" panose="02020603050405020304" pitchFamily="18" charset="0"/>
              </a:rPr>
              <a:t> collects </a:t>
            </a:r>
            <a:r>
              <a:rPr lang="en-GB" sz="2000" b="0" i="0" u="none" strike="noStrike" baseline="0" dirty="0">
                <a:latin typeface="Times New Roman" panose="02020603050405020304" pitchFamily="18" charset="0"/>
                <a:cs typeface="Times New Roman" panose="02020603050405020304" pitchFamily="18" charset="0"/>
              </a:rPr>
              <a:t>monitoring and operational data in the form of logs, metrics, and events, providing you with a unified view of AWS resources, applications and services that run on AWS, and on-premises servers. </a:t>
            </a:r>
          </a:p>
          <a:p>
            <a:pPr algn="l"/>
            <a:r>
              <a:rPr lang="en-GB" sz="2000" b="1" dirty="0">
                <a:solidFill>
                  <a:srgbClr val="FF0000"/>
                </a:solidFill>
                <a:latin typeface="Times New Roman" panose="02020603050405020304" pitchFamily="18" charset="0"/>
                <a:cs typeface="Times New Roman" panose="02020603050405020304" pitchFamily="18" charset="0"/>
              </a:rPr>
              <a:t>AWS Auto Scaling: </a:t>
            </a:r>
            <a:r>
              <a:rPr lang="en-GB" sz="2000" dirty="0">
                <a:latin typeface="Times New Roman" panose="02020603050405020304" pitchFamily="18" charset="0"/>
                <a:cs typeface="Times New Roman" panose="02020603050405020304" pitchFamily="18" charset="0"/>
              </a:rPr>
              <a:t>AWS Auto Scaling monitors your applications and  automatically adjusts capacity to maintain steady, predictable performance at the lowest possible cost.</a:t>
            </a:r>
          </a:p>
          <a:p>
            <a:pPr algn="l"/>
            <a:r>
              <a:rPr lang="en-GB"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AWS Compute Optimizer</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AWS Compute Optimizer recommends optimal AWS resources for your workloads to reduce costs and improve performance by using machine learning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historical utilization metrics.</a:t>
            </a: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Media Services  </a:t>
            </a:r>
          </a:p>
          <a:p>
            <a:pPr marR="2400" algn="just"/>
            <a:r>
              <a:rPr lang="en-GB" sz="2000" b="1" dirty="0">
                <a:solidFill>
                  <a:srgbClr val="FF0000"/>
                </a:solidFill>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Amazon Elastic Transcoder: </a:t>
            </a:r>
            <a:r>
              <a:rPr lang="en-GB" sz="2000" dirty="0">
                <a:latin typeface="Times New Roman" panose="02020603050405020304" pitchFamily="18" charset="0"/>
                <a:cs typeface="Times New Roman" panose="02020603050405020304" pitchFamily="18" charset="0"/>
              </a:rPr>
              <a:t>Amazon Elastic Transcoder is media transcoding in the cloud. It is designed to be a highly scalable, </a:t>
            </a:r>
            <a:r>
              <a:rPr lang="en-GB" sz="2000" dirty="0" err="1">
                <a:latin typeface="Times New Roman" panose="02020603050405020304" pitchFamily="18" charset="0"/>
                <a:cs typeface="Times New Roman" panose="02020603050405020304" pitchFamily="18" charset="0"/>
              </a:rPr>
              <a:t>easyto</a:t>
            </a:r>
            <a:r>
              <a:rPr lang="en-GB" sz="2000" dirty="0">
                <a:latin typeface="Times New Roman" panose="02020603050405020304" pitchFamily="18" charset="0"/>
                <a:cs typeface="Times New Roman" panose="02020603050405020304" pitchFamily="18" charset="0"/>
              </a:rPr>
              <a:t>-use, and cost-effective way for developers and businesses to convert (or transcode) media files from their source format into versions that will play back on devices like smartphones, tablets, and PCs.</a:t>
            </a:r>
          </a:p>
          <a:p>
            <a:pPr algn="l"/>
            <a:r>
              <a:rPr lang="en-GB" sz="2000" dirty="0">
                <a:latin typeface="Times New Roman" panose="02020603050405020304" pitchFamily="18" charset="0"/>
                <a:cs typeface="Times New Roman" panose="02020603050405020304" pitchFamily="18" charset="0"/>
              </a:rPr>
              <a:t> </a:t>
            </a:r>
            <a:r>
              <a:rPr lang="en-GB" sz="2000" b="1" dirty="0">
                <a:solidFill>
                  <a:srgbClr val="FF0000"/>
                </a:solidFill>
                <a:latin typeface="Times New Roman" panose="02020603050405020304" pitchFamily="18" charset="0"/>
                <a:cs typeface="Times New Roman" panose="02020603050405020304" pitchFamily="18" charset="0"/>
              </a:rPr>
              <a:t>Amazon Interactive Video Service: </a:t>
            </a:r>
            <a:r>
              <a:rPr lang="en-GB" sz="2000" dirty="0">
                <a:latin typeface="Times New Roman" panose="02020603050405020304" pitchFamily="18" charset="0"/>
                <a:cs typeface="Times New Roman" panose="02020603050405020304" pitchFamily="18" charset="0"/>
              </a:rPr>
              <a:t>Send your live streams to Amazon IVS using streaming software and the service does everything you need to make low-latency live video available to any viewer around the world</a:t>
            </a: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2866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Migration and Transfer  </a:t>
            </a:r>
          </a:p>
          <a:p>
            <a:pPr algn="l"/>
            <a:r>
              <a:rPr lang="en-IN" sz="2000" b="1" dirty="0">
                <a:solidFill>
                  <a:srgbClr val="FF0000"/>
                </a:solidFill>
                <a:latin typeface="Times New Roman" panose="02020603050405020304" pitchFamily="18" charset="0"/>
                <a:cs typeface="Times New Roman" panose="02020603050405020304" pitchFamily="18" charset="0"/>
              </a:rPr>
              <a:t>AWS Application Migration Service: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Application Migration Service (AWS MGN)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allows you to quickly realize the benefits of migrating applications to the cloud without changes and with minimal downtime.</a:t>
            </a:r>
          </a:p>
          <a:p>
            <a:pPr algn="l"/>
            <a:r>
              <a:rPr lang="en-IN" sz="2000" b="1" dirty="0">
                <a:solidFill>
                  <a:srgbClr val="FF0000"/>
                </a:solidFill>
                <a:latin typeface="Times New Roman" panose="02020603050405020304" pitchFamily="18" charset="0"/>
                <a:cs typeface="Times New Roman" panose="02020603050405020304" pitchFamily="18" charset="0"/>
              </a:rPr>
              <a:t>AWS Database Migration Service</a:t>
            </a:r>
            <a:r>
              <a:rPr lang="en-GB" sz="2000" b="1" dirty="0">
                <a:solidFill>
                  <a:srgbClr val="FF0000"/>
                </a:solidFill>
                <a:latin typeface="Times New Roman" panose="02020603050405020304" pitchFamily="18" charset="0"/>
                <a:cs typeface="Times New Roman" panose="02020603050405020304" pitchFamily="18" charset="0"/>
              </a:rPr>
              <a: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Database Migration Service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helps you migrate databases to AWS easily and securely. </a:t>
            </a:r>
          </a:p>
          <a:p>
            <a:pPr algn="l"/>
            <a:r>
              <a:rPr lang="en-IN" sz="2000" b="1" dirty="0">
                <a:solidFill>
                  <a:srgbClr val="FF0000"/>
                </a:solidFill>
                <a:latin typeface="Times New Roman" panose="02020603050405020304" pitchFamily="18" charset="0"/>
                <a:cs typeface="Times New Roman" panose="02020603050405020304" pitchFamily="18" charset="0"/>
              </a:rPr>
              <a:t>AWS Server Migration Service: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AWS Server Migration Service (SMS)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an agentless service which makes it easier and faster for you to migrate thousands of on-premises workloads to AWS</a:t>
            </a:r>
          </a:p>
          <a:p>
            <a:pPr algn="l"/>
            <a:r>
              <a:rPr lang="en-IN" sz="2000" b="1" dirty="0">
                <a:solidFill>
                  <a:srgbClr val="FF0000"/>
                </a:solidFill>
                <a:latin typeface="Times New Roman" panose="02020603050405020304" pitchFamily="18" charset="0"/>
                <a:cs typeface="Times New Roman" panose="02020603050405020304" pitchFamily="18" charset="0"/>
              </a:rPr>
              <a:t>AWS Snowmobile: </a:t>
            </a:r>
            <a:r>
              <a:rPr lang="en-GB" sz="2000" dirty="0">
                <a:latin typeface="Times New Roman" panose="02020603050405020304" pitchFamily="18" charset="0"/>
                <a:cs typeface="Times New Roman" panose="02020603050405020304" pitchFamily="18" charset="0"/>
              </a:rPr>
              <a:t>Snowmobile makes it easy to move massive volumes of data</a:t>
            </a:r>
          </a:p>
          <a:p>
            <a:pPr algn="l"/>
            <a:r>
              <a:rPr lang="en-GB" sz="2000" dirty="0">
                <a:latin typeface="Times New Roman" panose="02020603050405020304" pitchFamily="18" charset="0"/>
                <a:cs typeface="Times New Roman" panose="02020603050405020304" pitchFamily="18" charset="0"/>
              </a:rPr>
              <a:t>to the cloud, including video libraries, image repositories, or even a complete data </a:t>
            </a:r>
            <a:r>
              <a:rPr lang="en-GB" sz="2000" dirty="0" err="1">
                <a:latin typeface="Times New Roman" panose="02020603050405020304" pitchFamily="18" charset="0"/>
                <a:cs typeface="Times New Roman" panose="02020603050405020304" pitchFamily="18" charset="0"/>
              </a:rPr>
              <a:t>center</a:t>
            </a:r>
            <a:r>
              <a:rPr lang="en-GB" sz="2000" dirty="0">
                <a:latin typeface="Times New Roman" panose="02020603050405020304" pitchFamily="18" charset="0"/>
                <a:cs typeface="Times New Roman" panose="02020603050405020304" pitchFamily="18" charset="0"/>
              </a:rPr>
              <a:t> migration. Transferring data with Snowmobile is secure, fast, and cost effective.</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730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gn="just">
              <a:lnSpc>
                <a:spcPct val="115000"/>
              </a:lnSpc>
            </a:pPr>
            <a:r>
              <a:rPr lang="en-GB" sz="1800" dirty="0">
                <a:effectLst/>
                <a:latin typeface="Arial" panose="020B0604020202020204" pitchFamily="34" charset="0"/>
                <a:ea typeface="Arial" panose="020B0604020202020204" pitchFamily="34" charset="0"/>
              </a:rPr>
              <a:t>1.3 Getting Started with AWS, Amazon CloudWatch</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N</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etworking and Content Delivery</a:t>
            </a:r>
          </a:p>
          <a:p>
            <a:pPr algn="l"/>
            <a:r>
              <a:rPr lang="en-IN" sz="2000" b="1" dirty="0">
                <a:solidFill>
                  <a:srgbClr val="FF0000"/>
                </a:solidFill>
                <a:latin typeface="Times New Roman" panose="02020603050405020304" pitchFamily="18" charset="0"/>
                <a:cs typeface="Times New Roman" panose="02020603050405020304" pitchFamily="18" charset="0"/>
              </a:rPr>
              <a:t>Amazon CloudFront: </a:t>
            </a:r>
            <a:r>
              <a:rPr lang="en-GB" sz="2000" b="0" i="0" u="none" strike="noStrike" baseline="0" dirty="0">
                <a:solidFill>
                  <a:srgbClr val="146EB5"/>
                </a:solidFill>
                <a:latin typeface="Times New Roman" panose="02020603050405020304" pitchFamily="18" charset="0"/>
                <a:cs typeface="Times New Roman" panose="02020603050405020304" pitchFamily="18" charset="0"/>
              </a:rPr>
              <a:t>Amazon CloudFront </a:t>
            </a:r>
            <a:r>
              <a:rPr lang="en-GB" sz="2000" b="0" i="0" u="none" strike="noStrike" baseline="0" dirty="0">
                <a:solidFill>
                  <a:srgbClr val="000000"/>
                </a:solidFill>
                <a:latin typeface="Times New Roman" panose="02020603050405020304" pitchFamily="18" charset="0"/>
                <a:cs typeface="Times New Roman" panose="02020603050405020304" pitchFamily="18" charset="0"/>
              </a:rPr>
              <a:t>is a fast content delivery network (CDN) service that securely delivers data, videos, applications, and APIs to customers globally with low latency, high transfer speeds, all within a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developer-friendly environment.</a:t>
            </a:r>
            <a:endParaRPr lang="en-IN" sz="2000" b="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Quantum Technologies  </a:t>
            </a: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Robotics: </a:t>
            </a:r>
          </a:p>
          <a:p>
            <a:pPr algn="l"/>
            <a:r>
              <a:rPr lang="en-GB" sz="2000" b="1" dirty="0">
                <a:solidFill>
                  <a:schemeClr val="accent3"/>
                </a:solidFill>
                <a:latin typeface="Times New Roman" panose="02020603050405020304" pitchFamily="18" charset="0"/>
                <a:cs typeface="Times New Roman" panose="02020603050405020304" pitchFamily="18" charset="0"/>
              </a:rPr>
              <a:t>AWS </a:t>
            </a:r>
            <a:r>
              <a:rPr lang="en-GB" sz="2000" b="1" dirty="0" err="1">
                <a:solidFill>
                  <a:schemeClr val="accent3"/>
                </a:solidFill>
                <a:latin typeface="Times New Roman" panose="02020603050405020304" pitchFamily="18" charset="0"/>
                <a:cs typeface="Times New Roman" panose="02020603050405020304" pitchFamily="18" charset="0"/>
              </a:rPr>
              <a:t>RoboMaker</a:t>
            </a:r>
            <a:r>
              <a:rPr lang="en-GB" sz="2000" b="1" dirty="0">
                <a:solidFill>
                  <a:schemeClr val="accent3"/>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is a service that makes it easy to develop, test, and deploy intelligent robotics </a:t>
            </a:r>
            <a:r>
              <a:rPr lang="en-IN" sz="2000" dirty="0">
                <a:solidFill>
                  <a:srgbClr val="000000"/>
                </a:solidFill>
                <a:latin typeface="Times New Roman" panose="02020603050405020304" pitchFamily="18" charset="0"/>
                <a:cs typeface="Times New Roman" panose="02020603050405020304" pitchFamily="18" charset="0"/>
              </a:rPr>
              <a:t>applications at scale. </a:t>
            </a:r>
            <a:r>
              <a:rPr lang="en-GB" sz="2000" dirty="0" err="1">
                <a:solidFill>
                  <a:srgbClr val="000000"/>
                </a:solidFill>
                <a:latin typeface="Times New Roman" panose="02020603050405020304" pitchFamily="18" charset="0"/>
                <a:cs typeface="Times New Roman" panose="02020603050405020304" pitchFamily="18" charset="0"/>
              </a:rPr>
              <a:t>oboMaker</a:t>
            </a:r>
            <a:r>
              <a:rPr lang="en-GB" sz="2000" dirty="0">
                <a:solidFill>
                  <a:srgbClr val="000000"/>
                </a:solidFill>
                <a:latin typeface="Times New Roman" panose="02020603050405020304" pitchFamily="18" charset="0"/>
                <a:cs typeface="Times New Roman" panose="02020603050405020304" pitchFamily="18" charset="0"/>
              </a:rPr>
              <a:t> extends the most widely used open-source robotics software framework, Robot Operating System (ROS), with connectivity to cloud services.</a:t>
            </a: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Satellite  </a:t>
            </a:r>
          </a:p>
          <a:p>
            <a:pPr marR="2400" algn="just">
              <a:buFont typeface="Wingdings" panose="05000000000000000000" pitchFamily="2" charset="2"/>
              <a:buChar char="Ø"/>
            </a:pPr>
            <a:r>
              <a:rPr lang="en-IN" sz="2000" b="1" dirty="0">
                <a:solidFill>
                  <a:srgbClr val="FF0000"/>
                </a:solidFill>
                <a:latin typeface="Times New Roman" panose="02020603050405020304" pitchFamily="18" charset="0"/>
                <a:cs typeface="Times New Roman" panose="02020603050405020304" pitchFamily="18" charset="0"/>
              </a:rPr>
              <a:t>AWS Ground Station: </a:t>
            </a:r>
            <a:r>
              <a:rPr lang="en-GB" sz="2000" dirty="0">
                <a:solidFill>
                  <a:srgbClr val="000000"/>
                </a:solidFill>
                <a:latin typeface="Times New Roman" panose="02020603050405020304" pitchFamily="18" charset="0"/>
                <a:cs typeface="Times New Roman" panose="02020603050405020304" pitchFamily="18" charset="0"/>
              </a:rPr>
              <a:t>AWS Ground Station is a fully managed service that lets you control satellite communications, downlink and process satellite data, and scale your satellite operations quickly, easily and cost-effectively without having to worry about building or managing your own ground station infrastructure.</a:t>
            </a:r>
            <a:endParaRPr lang="en-IN" sz="2000" dirty="0">
              <a:solidFill>
                <a:srgbClr val="000000"/>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4280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Security, Identity, and Compliance  </a:t>
            </a:r>
          </a:p>
          <a:p>
            <a:pPr marR="2400" algn="just"/>
            <a:r>
              <a:rPr lang="en-GB" sz="2000" b="1" dirty="0">
                <a:solidFill>
                  <a:schemeClr val="accent3"/>
                </a:solidFill>
                <a:latin typeface="Times New Roman" panose="02020603050405020304" pitchFamily="18" charset="0"/>
                <a:cs typeface="Times New Roman" panose="02020603050405020304" pitchFamily="18" charset="0"/>
              </a:rPr>
              <a:t>Cloud Directory: </a:t>
            </a:r>
            <a:r>
              <a:rPr lang="en-GB" sz="2000" dirty="0">
                <a:solidFill>
                  <a:srgbClr val="000000"/>
                </a:solidFill>
                <a:latin typeface="Times New Roman" panose="02020603050405020304" pitchFamily="18" charset="0"/>
                <a:cs typeface="Times New Roman" panose="02020603050405020304" pitchFamily="18" charset="0"/>
              </a:rPr>
              <a:t>Amazon Cloud Directory enables you to build flexible, cloud-native directories for organizing hierarchies of data along multiple dimensions. With Cloud Directory, you can create directories for a variety of use cases, such as organizational charts, course </a:t>
            </a:r>
            <a:r>
              <a:rPr lang="en-GB" sz="2000" dirty="0" err="1">
                <a:solidFill>
                  <a:srgbClr val="000000"/>
                </a:solidFill>
                <a:latin typeface="Times New Roman" panose="02020603050405020304" pitchFamily="18" charset="0"/>
                <a:cs typeface="Times New Roman" panose="02020603050405020304" pitchFamily="18" charset="0"/>
              </a:rPr>
              <a:t>catalogs</a:t>
            </a:r>
            <a:r>
              <a:rPr lang="en-GB" sz="2000" dirty="0">
                <a:solidFill>
                  <a:srgbClr val="000000"/>
                </a:solidFill>
                <a:latin typeface="Times New Roman" panose="02020603050405020304" pitchFamily="18" charset="0"/>
                <a:cs typeface="Times New Roman" panose="02020603050405020304" pitchFamily="18" charset="0"/>
              </a:rPr>
              <a:t>, and device registries.</a:t>
            </a:r>
          </a:p>
          <a:p>
            <a:pPr algn="l"/>
            <a:r>
              <a:rPr lang="en-GB" sz="2000" b="1" dirty="0">
                <a:solidFill>
                  <a:schemeClr val="accent3"/>
                </a:solidFill>
                <a:latin typeface="Times New Roman" panose="02020603050405020304" pitchFamily="18" charset="0"/>
                <a:cs typeface="Times New Roman" panose="02020603050405020304" pitchFamily="18" charset="0"/>
              </a:rPr>
              <a:t>Amazon Detective: </a:t>
            </a:r>
            <a:r>
              <a:rPr lang="en-GB" sz="2000" dirty="0">
                <a:solidFill>
                  <a:srgbClr val="000000"/>
                </a:solidFill>
                <a:latin typeface="Times New Roman" panose="02020603050405020304" pitchFamily="18" charset="0"/>
                <a:cs typeface="Times New Roman" panose="02020603050405020304" pitchFamily="18" charset="0"/>
              </a:rPr>
              <a:t>Amazon Detective makes it easy to </a:t>
            </a:r>
            <a:r>
              <a:rPr lang="en-GB" sz="2000" dirty="0" err="1">
                <a:solidFill>
                  <a:srgbClr val="000000"/>
                </a:solidFill>
                <a:latin typeface="Times New Roman" panose="02020603050405020304" pitchFamily="18" charset="0"/>
                <a:cs typeface="Times New Roman" panose="02020603050405020304" pitchFamily="18" charset="0"/>
              </a:rPr>
              <a:t>analyze</a:t>
            </a:r>
            <a:r>
              <a:rPr lang="en-GB" sz="2000" dirty="0">
                <a:solidFill>
                  <a:srgbClr val="000000"/>
                </a:solidFill>
                <a:latin typeface="Times New Roman" panose="02020603050405020304" pitchFamily="18" charset="0"/>
                <a:cs typeface="Times New Roman" panose="02020603050405020304" pitchFamily="18" charset="0"/>
              </a:rPr>
              <a:t>, investigate, and quickly identify the root cause of potential security issues or suspicious activities. Amazon Detective automatically collects log data from your AWS resources and uses machine learning, statistical analysis, and graph theory to build a linked set of data that enables you to easily conduct faster and more efficient security investigations.</a:t>
            </a:r>
          </a:p>
          <a:p>
            <a:pPr algn="l"/>
            <a:r>
              <a:rPr lang="en-IN" sz="2000" b="1" dirty="0">
                <a:solidFill>
                  <a:schemeClr val="accent3"/>
                </a:solidFill>
                <a:latin typeface="Times New Roman" panose="02020603050405020304" pitchFamily="18" charset="0"/>
                <a:cs typeface="Times New Roman" panose="02020603050405020304" pitchFamily="18" charset="0"/>
              </a:rPr>
              <a:t>Amazon </a:t>
            </a:r>
            <a:r>
              <a:rPr lang="en-IN" sz="2000" b="1" dirty="0" err="1">
                <a:solidFill>
                  <a:schemeClr val="accent3"/>
                </a:solidFill>
                <a:latin typeface="Times New Roman" panose="02020603050405020304" pitchFamily="18" charset="0"/>
                <a:cs typeface="Times New Roman" panose="02020603050405020304" pitchFamily="18" charset="0"/>
              </a:rPr>
              <a:t>GuardDuty</a:t>
            </a:r>
            <a:r>
              <a:rPr lang="en-IN" sz="2000" b="1" dirty="0">
                <a:solidFill>
                  <a:schemeClr val="accent3"/>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Amazon </a:t>
            </a:r>
            <a:r>
              <a:rPr lang="en-GB" sz="2000" dirty="0" err="1">
                <a:solidFill>
                  <a:srgbClr val="000000"/>
                </a:solidFill>
                <a:latin typeface="Times New Roman" panose="02020603050405020304" pitchFamily="18" charset="0"/>
                <a:cs typeface="Times New Roman" panose="02020603050405020304" pitchFamily="18" charset="0"/>
              </a:rPr>
              <a:t>GuardDuty</a:t>
            </a:r>
            <a:r>
              <a:rPr lang="en-GB" sz="2000" dirty="0">
                <a:solidFill>
                  <a:srgbClr val="000000"/>
                </a:solidFill>
                <a:latin typeface="Times New Roman" panose="02020603050405020304" pitchFamily="18" charset="0"/>
                <a:cs typeface="Times New Roman" panose="02020603050405020304" pitchFamily="18" charset="0"/>
              </a:rPr>
              <a:t> is a threat detection service that continuously monitors for malicious or unauthorized </a:t>
            </a:r>
            <a:r>
              <a:rPr lang="en-GB" sz="2000" dirty="0" err="1">
                <a:solidFill>
                  <a:srgbClr val="000000"/>
                </a:solidFill>
                <a:latin typeface="Times New Roman" panose="02020603050405020304" pitchFamily="18" charset="0"/>
                <a:cs typeface="Times New Roman" panose="02020603050405020304" pitchFamily="18" charset="0"/>
              </a:rPr>
              <a:t>behavior</a:t>
            </a:r>
            <a:r>
              <a:rPr lang="en-GB" sz="2000" dirty="0">
                <a:solidFill>
                  <a:srgbClr val="000000"/>
                </a:solidFill>
                <a:latin typeface="Times New Roman" panose="02020603050405020304" pitchFamily="18" charset="0"/>
                <a:cs typeface="Times New Roman" panose="02020603050405020304" pitchFamily="18" charset="0"/>
              </a:rPr>
              <a:t> to help you protect your AWS accounts and workloads.</a:t>
            </a:r>
          </a:p>
          <a:p>
            <a:pPr algn="l"/>
            <a:r>
              <a:rPr lang="en-IN" sz="2000" b="1" dirty="0">
                <a:solidFill>
                  <a:schemeClr val="accent3"/>
                </a:solidFill>
                <a:latin typeface="Times New Roman" panose="02020603050405020304" pitchFamily="18" charset="0"/>
                <a:cs typeface="Times New Roman" panose="02020603050405020304" pitchFamily="18" charset="0"/>
              </a:rPr>
              <a:t>AWS Certificate Manager: </a:t>
            </a:r>
            <a:r>
              <a:rPr lang="en-GB" sz="2000" dirty="0">
                <a:solidFill>
                  <a:srgbClr val="000000"/>
                </a:solidFill>
                <a:latin typeface="Times New Roman" panose="02020603050405020304" pitchFamily="18" charset="0"/>
                <a:cs typeface="Times New Roman" panose="02020603050405020304" pitchFamily="18" charset="0"/>
              </a:rPr>
              <a:t>AWS Certificate Manager is a service that lets you easily provision, manage, and deploy Secure Sockets Layer/Transport Layer Security (SSL/TLS) certificates for use with AWS services and your internal </a:t>
            </a:r>
            <a:r>
              <a:rPr lang="en-IN" sz="2000" dirty="0">
                <a:solidFill>
                  <a:srgbClr val="000000"/>
                </a:solidFill>
                <a:latin typeface="Times New Roman" panose="02020603050405020304" pitchFamily="18" charset="0"/>
                <a:cs typeface="Times New Roman" panose="02020603050405020304" pitchFamily="18" charset="0"/>
              </a:rPr>
              <a:t>connected resources.</a:t>
            </a:r>
            <a:endParaRPr lang="en-GB" sz="2000" dirty="0">
              <a:solidFill>
                <a:srgbClr val="000000"/>
              </a:solidFill>
              <a:latin typeface="Times New Roman" panose="02020603050405020304" pitchFamily="18" charset="0"/>
              <a:cs typeface="Times New Roman" panose="02020603050405020304" pitchFamily="18" charset="0"/>
            </a:endParaRPr>
          </a:p>
          <a:p>
            <a:pPr algn="l"/>
            <a:r>
              <a:rPr lang="en-GB" sz="2000" b="1" dirty="0">
                <a:solidFill>
                  <a:srgbClr val="FF0066"/>
                </a:solidFill>
                <a:latin typeface="Times New Roman" panose="02020603050405020304" pitchFamily="18" charset="0"/>
                <a:cs typeface="Times New Roman" panose="02020603050405020304" pitchFamily="18" charset="0"/>
              </a:rPr>
              <a:t> </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chemeClr val="accent3"/>
                </a:solidFill>
                <a:latin typeface="Times New Roman" panose="02020603050405020304" pitchFamily="18" charset="0"/>
                <a:cs typeface="Times New Roman" panose="02020603050405020304" pitchFamily="18" charset="0"/>
              </a:rPr>
              <a:t>AWS Identity and Access Management: </a:t>
            </a:r>
            <a:r>
              <a:rPr lang="en-GB" sz="1800" b="0" i="0" u="none" strike="noStrike" baseline="0" dirty="0">
                <a:solidFill>
                  <a:srgbClr val="146EB5"/>
                </a:solidFill>
                <a:latin typeface="AmazonEmber-Regular"/>
              </a:rPr>
              <a:t>AWS (IAM) </a:t>
            </a:r>
            <a:r>
              <a:rPr lang="en-GB" sz="1800" b="0" i="0" u="none" strike="noStrike" baseline="0" dirty="0">
                <a:solidFill>
                  <a:srgbClr val="000000"/>
                </a:solidFill>
                <a:latin typeface="AmazonEmber-Regular"/>
              </a:rPr>
              <a:t>enables you to securely control access to AWS services and resources for your users. Using IAM, you can create and manage AWS users and groups, and use permissions to allow and deny their access to AWS resources</a:t>
            </a:r>
            <a:endParaRPr lang="en-IN" sz="2000" b="1" dirty="0">
              <a:solidFill>
                <a:schemeClr val="accent3"/>
              </a:solidFill>
              <a:latin typeface="Times New Roman" panose="02020603050405020304" pitchFamily="18" charset="0"/>
              <a:cs typeface="Times New Roman" panose="02020603050405020304" pitchFamily="18" charset="0"/>
            </a:endParaRPr>
          </a:p>
          <a:p>
            <a:pPr marL="0" marR="2400" indent="0" algn="just">
              <a:buNone/>
            </a:pPr>
            <a:r>
              <a:rPr lang="en-GB"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732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63562"/>
            <a:ext cx="9143999" cy="6370638"/>
          </a:xfrm>
        </p:spPr>
        <p:txBody>
          <a:bodyPr>
            <a:noAutofit/>
          </a:bodyPr>
          <a:lstStyle/>
          <a:p>
            <a:pPr marL="0" marR="2400" indent="0" algn="just">
              <a:buNone/>
            </a:pPr>
            <a:r>
              <a:rPr lang="en-GB" sz="2000" dirty="0">
                <a:latin typeface="Times New Roman" panose="02020603050405020304" pitchFamily="18" charset="0"/>
                <a:cs typeface="Times New Roman" panose="02020603050405020304" pitchFamily="18" charset="0"/>
              </a:rPr>
              <a:t> </a:t>
            </a:r>
            <a:r>
              <a:rPr lang="en-GB" b="1" dirty="0">
                <a:solidFill>
                  <a:srgbClr val="FF0066"/>
                </a:solidFill>
                <a:latin typeface="Times New Roman" panose="02020603050405020304" pitchFamily="18" charset="0"/>
                <a:cs typeface="Times New Roman" panose="02020603050405020304" pitchFamily="18" charset="0"/>
              </a:rPr>
              <a:t>Storage: </a:t>
            </a:r>
          </a:p>
          <a:p>
            <a:pPr algn="l"/>
            <a:r>
              <a:rPr lang="en-GB" sz="1800" b="1" i="0" u="none" strike="noStrike" baseline="0" dirty="0">
                <a:solidFill>
                  <a:schemeClr val="accent3"/>
                </a:solidFill>
                <a:latin typeface="AmazonEmber-Regular"/>
              </a:rPr>
              <a:t>Amazon Elastic Block Store (Amazon EBS) </a:t>
            </a:r>
            <a:r>
              <a:rPr lang="en-GB" sz="1800" b="0" i="0" u="none" strike="noStrike" baseline="0" dirty="0">
                <a:solidFill>
                  <a:srgbClr val="000000"/>
                </a:solidFill>
                <a:latin typeface="AmazonEmber-Regular"/>
              </a:rPr>
              <a:t>provides persistent block storage volumes for use with Amazon EC2 instances in the AWS Cloud.</a:t>
            </a:r>
          </a:p>
          <a:p>
            <a:pPr algn="l"/>
            <a:r>
              <a:rPr lang="en-GB" sz="1800" b="1" i="0" u="none" strike="noStrike" baseline="0" dirty="0">
                <a:solidFill>
                  <a:schemeClr val="accent3"/>
                </a:solidFill>
                <a:latin typeface="AmazonEmber-Regular"/>
              </a:rPr>
              <a:t>Amazon Elastic File System (Amazon EFS) </a:t>
            </a:r>
            <a:r>
              <a:rPr lang="en-GB" sz="1800" b="0" i="0" u="none" strike="noStrike" baseline="0" dirty="0">
                <a:solidFill>
                  <a:srgbClr val="000000"/>
                </a:solidFill>
                <a:latin typeface="AmazonEmber-Regular"/>
              </a:rPr>
              <a:t>provides a simple, scalable, elastic file system for Linux-based workloads for use with AWS Cloud services and on-premises resources. </a:t>
            </a:r>
          </a:p>
          <a:p>
            <a:pPr algn="l"/>
            <a:r>
              <a:rPr lang="en-GB" sz="1800" dirty="0">
                <a:solidFill>
                  <a:srgbClr val="000000"/>
                </a:solidFill>
                <a:latin typeface="AmazonEmber-Regular"/>
                <a:cs typeface="Times New Roman" panose="02020603050405020304" pitchFamily="18" charset="0"/>
              </a:rPr>
              <a:t> </a:t>
            </a:r>
            <a:r>
              <a:rPr lang="en-IN" sz="1800" b="1" dirty="0">
                <a:solidFill>
                  <a:schemeClr val="accent3"/>
                </a:solidFill>
                <a:latin typeface="AmazonEmber-Regular"/>
              </a:rPr>
              <a:t>Amazon Simple Storage Service</a:t>
            </a:r>
            <a:r>
              <a:rPr lang="en-GB" sz="1800" b="1" dirty="0">
                <a:solidFill>
                  <a:schemeClr val="accent3"/>
                </a:solidFill>
                <a:latin typeface="AmazonEmber-Regular"/>
              </a:rPr>
              <a:t>: </a:t>
            </a:r>
            <a:r>
              <a:rPr lang="en-GB" sz="1800" b="0" i="0" u="none" strike="noStrike" baseline="0" dirty="0">
                <a:solidFill>
                  <a:srgbClr val="146EB5"/>
                </a:solidFill>
                <a:latin typeface="AmazonEmber-Regular"/>
              </a:rPr>
              <a:t>Amazon Simple Storage Service (Amazon S3) </a:t>
            </a:r>
            <a:r>
              <a:rPr lang="en-GB" sz="1800" b="0" i="0" u="none" strike="noStrike" baseline="0" dirty="0">
                <a:solidFill>
                  <a:srgbClr val="000000"/>
                </a:solidFill>
                <a:latin typeface="AmazonEmber-Regular"/>
              </a:rPr>
              <a:t>is an object storage service that offers industry-leading scalability, data availability, security, and performance.</a:t>
            </a:r>
            <a:endParaRPr lang="en-GB" b="1" dirty="0">
              <a:solidFill>
                <a:srgbClr val="FF0066"/>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6933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Creating Users &amp; Groups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2000" i="0" u="none" strike="noStrike" baseline="0" dirty="0">
                <a:latin typeface="Times New Roman" panose="02020603050405020304" pitchFamily="18" charset="0"/>
                <a:cs typeface="Times New Roman" panose="02020603050405020304" pitchFamily="18" charset="0"/>
              </a:rPr>
              <a:t> </a:t>
            </a:r>
            <a:r>
              <a:rPr lang="en-GB" sz="2000" i="0" u="none" strike="noStrike" baseline="0" dirty="0">
                <a:latin typeface="Times New Roman" panose="02020603050405020304" pitchFamily="18" charset="0"/>
                <a:cs typeface="Times New Roman" panose="02020603050405020304" pitchFamily="18" charset="0"/>
              </a:rPr>
              <a:t>AWS IAM (Identity and Access Management) helps to control the number of users under this account that will consume the AWS resources. </a:t>
            </a:r>
          </a:p>
          <a:p>
            <a:pPr marR="2400" algn="just">
              <a:buFont typeface="Wingdings" panose="05000000000000000000" pitchFamily="2" charset="2"/>
              <a:buChar char="Ø"/>
            </a:pPr>
            <a:r>
              <a:rPr lang="en-GB" sz="2000" i="0" u="none" strike="noStrike" baseline="0" dirty="0">
                <a:latin typeface="Times New Roman" panose="02020603050405020304" pitchFamily="18" charset="0"/>
                <a:cs typeface="Times New Roman" panose="02020603050405020304" pitchFamily="18" charset="0"/>
              </a:rPr>
              <a:t>You can provide authentication and authorization for new users, which allows them to access AWS limited resources</a:t>
            </a: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Search for IAM service in Root Login to Admin Console.</a:t>
            </a: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 the left pane of IAM Dashboard, menu items exist for creating Users, User Groups, Roles, Policies,  Identity Providers etc…</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Create User, User Group, Roles, Policies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27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a:t>
            </a:r>
            <a:r>
              <a:rPr lang="en-GB" sz="2400" b="1" i="1" kern="1200" dirty="0">
                <a:solidFill>
                  <a:srgbClr val="B907AC"/>
                </a:solidFill>
                <a:latin typeface="Times New Roman" panose="02020603050405020304" pitchFamily="18" charset="0"/>
                <a:ea typeface="+mn-ea"/>
                <a:cs typeface="Times New Roman" panose="02020603050405020304" pitchFamily="18" charset="0"/>
              </a:rPr>
              <a:t>n Premises </a:t>
            </a:r>
            <a:r>
              <a:rPr lang="en-GB" sz="2400" b="1" i="1" kern="1200" dirty="0">
                <a:solidFill>
                  <a:srgbClr val="FF0000"/>
                </a:solidFill>
                <a:latin typeface="Times New Roman" panose="02020603050405020304" pitchFamily="18" charset="0"/>
                <a:ea typeface="+mn-ea"/>
                <a:cs typeface="Times New Roman" panose="02020603050405020304" pitchFamily="18" charset="0"/>
              </a:rPr>
              <a:t>VS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solution</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endParaRPr lang="en-IN" sz="1800" dirty="0">
              <a:latin typeface="NewBaskerville-Roman"/>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E5290958-9B1D-4FEA-AA3D-F331F3FB614F}"/>
              </a:ext>
            </a:extLst>
          </p:cNvPr>
          <p:cNvPicPr>
            <a:picLocks noChangeAspect="1"/>
          </p:cNvPicPr>
          <p:nvPr/>
        </p:nvPicPr>
        <p:blipFill>
          <a:blip r:embed="rId2"/>
          <a:stretch>
            <a:fillRect/>
          </a:stretch>
        </p:blipFill>
        <p:spPr>
          <a:xfrm>
            <a:off x="392822" y="1019272"/>
            <a:ext cx="7912978" cy="4486275"/>
          </a:xfrm>
          <a:prstGeom prst="rect">
            <a:avLst/>
          </a:prstGeom>
        </p:spPr>
      </p:pic>
    </p:spTree>
    <p:extLst>
      <p:ext uri="{BB962C8B-B14F-4D97-AF65-F5344CB8AC3E}">
        <p14:creationId xmlns:p14="http://schemas.microsoft.com/office/powerpoint/2010/main" val="59572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a:t>
            </a:r>
            <a:r>
              <a:rPr lang="en-GB" sz="2400" b="1" i="1" kern="1200" dirty="0">
                <a:solidFill>
                  <a:srgbClr val="B907AC"/>
                </a:solidFill>
                <a:latin typeface="Times New Roman" panose="02020603050405020304" pitchFamily="18" charset="0"/>
                <a:ea typeface="+mn-ea"/>
                <a:cs typeface="Times New Roman" panose="02020603050405020304" pitchFamily="18" charset="0"/>
              </a:rPr>
              <a:t>n Premises </a:t>
            </a:r>
            <a:r>
              <a:rPr lang="en-GB" sz="2400" b="1" i="1" kern="1200" dirty="0">
                <a:solidFill>
                  <a:srgbClr val="FF0000"/>
                </a:solidFill>
                <a:latin typeface="Times New Roman" panose="02020603050405020304" pitchFamily="18" charset="0"/>
                <a:ea typeface="+mn-ea"/>
                <a:cs typeface="Times New Roman" panose="02020603050405020304" pitchFamily="18" charset="0"/>
              </a:rPr>
              <a:t>VS </a:t>
            </a:r>
            <a:r>
              <a:rPr lang="en-GB" sz="2400" b="1" i="1" kern="1200" dirty="0">
                <a:solidFill>
                  <a:srgbClr val="B907AC"/>
                </a:solidFill>
                <a:latin typeface="Times New Roman" panose="02020603050405020304" pitchFamily="18" charset="0"/>
                <a:ea typeface="+mn-ea"/>
                <a:cs typeface="Times New Roman" panose="02020603050405020304" pitchFamily="18" charset="0"/>
              </a:rPr>
              <a:t>AWS solution</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buNone/>
            </a:pPr>
            <a:endParaRPr lang="en-IN" sz="1800" dirty="0">
              <a:latin typeface="NewBaskerville-Roman"/>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511111F0-A595-43E0-9D4F-AD6E7E5ABFA0}"/>
              </a:ext>
            </a:extLst>
          </p:cNvPr>
          <p:cNvPicPr>
            <a:picLocks noChangeAspect="1"/>
          </p:cNvPicPr>
          <p:nvPr/>
        </p:nvPicPr>
        <p:blipFill>
          <a:blip r:embed="rId2"/>
          <a:stretch>
            <a:fillRect/>
          </a:stretch>
        </p:blipFill>
        <p:spPr>
          <a:xfrm>
            <a:off x="1143000" y="829155"/>
            <a:ext cx="6858000" cy="6105045"/>
          </a:xfrm>
          <a:prstGeom prst="rect">
            <a:avLst/>
          </a:prstGeom>
        </p:spPr>
      </p:pic>
    </p:spTree>
    <p:extLst>
      <p:ext uri="{BB962C8B-B14F-4D97-AF65-F5344CB8AC3E}">
        <p14:creationId xmlns:p14="http://schemas.microsoft.com/office/powerpoint/2010/main" val="3266484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Amazon EC2</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1810578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AWS EC2 (Elastic Compute Cloud):</a:t>
            </a:r>
          </a:p>
          <a:p>
            <a:pPr marL="0" indent="0" algn="l">
              <a:buNone/>
            </a:pPr>
            <a:r>
              <a:rPr lang="en-GB" sz="2000" b="1" dirty="0">
                <a:latin typeface="Times New Roman" panose="02020603050405020304" pitchFamily="18" charset="0"/>
                <a:cs typeface="Times New Roman" panose="02020603050405020304" pitchFamily="18" charset="0"/>
              </a:rPr>
              <a:t>Topics:</a:t>
            </a:r>
            <a:endParaRPr lang="en-GB" sz="2000" b="1" i="0" u="none" strike="noStrike" baseline="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Introduction to EC2</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Features of EC2</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EC2 Instance Types</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Management Console</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AWS CLI</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Managing EC2 Using AWS SDK (Java)</a:t>
            </a:r>
          </a:p>
          <a:p>
            <a:pPr>
              <a:buFont typeface="Wingdings" panose="05000000000000000000" pitchFamily="2" charset="2"/>
              <a:buChar char="Ø"/>
            </a:pPr>
            <a:r>
              <a:rPr lang="en-GB" sz="2000" b="0" i="0" u="none" strike="noStrike" baseline="0" dirty="0">
                <a:latin typeface="Times New Roman" panose="02020603050405020304" pitchFamily="18" charset="0"/>
                <a:cs typeface="Times New Roman" panose="02020603050405020304" pitchFamily="18" charset="0"/>
              </a:rPr>
              <a:t>Monitoring Using CloudWatch</a:t>
            </a:r>
          </a:p>
          <a:p>
            <a:pPr marL="0" indent="0" algn="l">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dirty="0">
                <a:solidFill>
                  <a:srgbClr val="FF0066"/>
                </a:solidFill>
                <a:latin typeface="Times New Roman" panose="02020603050405020304" pitchFamily="18" charset="0"/>
                <a:cs typeface="Times New Roman" panose="02020603050405020304" pitchFamily="18" charset="0"/>
              </a:rPr>
              <a:t> </a:t>
            </a:r>
            <a:r>
              <a:rPr lang="en-GB" sz="2000" dirty="0">
                <a:solidFill>
                  <a:srgbClr val="000000"/>
                </a:solidFill>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72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AWS EC2 (Elastic Compute Cloud):</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Elastic Compute Cloud (EC2) provides virtual computing. EC2 can be used for various purposes such as running custom applications, storing files, and so on.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Users have a wide variety of operating systems to launch EC2 instances.  </a:t>
            </a:r>
          </a:p>
          <a:p>
            <a:pPr>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EC2 is an elastic virtual server that resides under the AWS cloud environment.</a:t>
            </a:r>
          </a:p>
          <a:p>
            <a:pPr>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Users can deploy their software on the EC2 instance. </a:t>
            </a:r>
          </a:p>
          <a:p>
            <a:pPr algn="l">
              <a:buFont typeface="Arial" panose="020B0604020202020204" pitchFamily="34" charset="0"/>
              <a:buChar char="•"/>
            </a:pPr>
            <a:r>
              <a:rPr lang="en-GB" sz="1900" dirty="0">
                <a:latin typeface="Times New Roman" panose="02020603050405020304" pitchFamily="18" charset="0"/>
                <a:cs typeface="Times New Roman" panose="02020603050405020304" pitchFamily="18" charset="0"/>
              </a:rPr>
              <a:t> </a:t>
            </a:r>
            <a:r>
              <a:rPr lang="en-GB" sz="1900" b="0" i="0" u="none" strike="noStrike" baseline="0" dirty="0">
                <a:latin typeface="Times New Roman" panose="02020603050405020304" pitchFamily="18" charset="0"/>
                <a:cs typeface="Times New Roman" panose="02020603050405020304" pitchFamily="18" charset="0"/>
              </a:rPr>
              <a:t>Amazon has given control to the users to create, start, stop, and terminate the  instance at their convenience.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has a variety of Amazon Machine Images (AMIs) available that can be used to create new servers in the cloud. Users can even create their own AMIs from their EC2 instance. </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EC2 also has the capability to auto-scale the servers up and down based on the load of existing servers in just a few minutes.</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Amazon provides different regions to launch the different services. As a result, you can create instances to handle failures at different geographical regions or you can utilize multi region deployment strategies for your application.</a:t>
            </a:r>
          </a:p>
          <a:p>
            <a:pPr algn="l">
              <a:buFont typeface="Arial" panose="020B0604020202020204" pitchFamily="34" charset="0"/>
              <a:buChar char="•"/>
            </a:pPr>
            <a:r>
              <a:rPr lang="en-GB" sz="1900" b="0" i="0" u="none" strike="noStrike" baseline="0" dirty="0">
                <a:latin typeface="Times New Roman" panose="02020603050405020304" pitchFamily="18" charset="0"/>
                <a:cs typeface="Times New Roman" panose="02020603050405020304" pitchFamily="18" charset="0"/>
              </a:rPr>
              <a:t> Amazon uses the pay-as-you-go concept, which means you only pay for the number of Amazon services you have used.</a:t>
            </a:r>
          </a:p>
        </p:txBody>
      </p:sp>
    </p:spTree>
    <p:extLst>
      <p:ext uri="{BB962C8B-B14F-4D97-AF65-F5344CB8AC3E}">
        <p14:creationId xmlns:p14="http://schemas.microsoft.com/office/powerpoint/2010/main" val="112779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IN" sz="2000" b="1" dirty="0">
                <a:solidFill>
                  <a:srgbClr val="FF0066"/>
                </a:solidFill>
                <a:latin typeface="Palatino LT Std"/>
              </a:rPr>
              <a:t> EC2 Features: </a:t>
            </a:r>
          </a:p>
          <a:p>
            <a:pPr marR="2400" algn="just">
              <a:buFont typeface="Arial" panose="020B0604020202020204" pitchFamily="34" charset="0"/>
              <a:buChar char="•"/>
            </a:pPr>
            <a:r>
              <a:rPr lang="en-IN" sz="1800" b="1" dirty="0">
                <a:latin typeface="GkmqqxGphwyhUtopiaStd-Regular"/>
              </a:rPr>
              <a:t>Large number of OSs support </a:t>
            </a:r>
          </a:p>
          <a:p>
            <a:pPr lvl="1"/>
            <a:r>
              <a:rPr lang="en-GB" sz="1500" dirty="0">
                <a:latin typeface="GkmqqxGphwyhUtopiaStd-Regular"/>
              </a:rPr>
              <a:t>Amazon EC2 provides a wide variety of operating systems that can be used to boot the  </a:t>
            </a:r>
            <a:r>
              <a:rPr lang="en-IN" sz="1500" dirty="0">
                <a:latin typeface="GkmqqxGphwyhUtopiaStd-Regular"/>
              </a:rPr>
              <a:t>server. Amazon Linux, Debian, SUSE, FreeBSD, CentOS, Red Hat Enterprise Linux, SUSE </a:t>
            </a:r>
            <a:r>
              <a:rPr lang="en-GB" sz="1500" dirty="0">
                <a:latin typeface="GkmqqxGphwyhUtopiaStd-Regular"/>
              </a:rPr>
              <a:t>Linux Enterprise Server, Ubuntu, Windows, and other Linux operating systems.</a:t>
            </a:r>
            <a:endParaRPr lang="en-IN" sz="1500" dirty="0">
              <a:latin typeface="GkmqqxGphwyhUtopiaStd-Regular"/>
            </a:endParaRPr>
          </a:p>
          <a:p>
            <a:pPr marR="2400" algn="just">
              <a:buFont typeface="Arial" panose="020B0604020202020204" pitchFamily="34" charset="0"/>
              <a:buChar char="•"/>
            </a:pPr>
            <a:r>
              <a:rPr lang="en-GB" sz="1800" b="1" i="0" u="none" strike="noStrike" baseline="0" dirty="0">
                <a:latin typeface="GkmqqxGphwyhUtopiaStd-Regular"/>
              </a:rPr>
              <a:t>Elasticity</a:t>
            </a:r>
          </a:p>
          <a:p>
            <a:pPr marR="2400" lvl="1" algn="just">
              <a:buFont typeface="Arial" panose="020B0604020202020204" pitchFamily="34" charset="0"/>
              <a:buChar char="•"/>
            </a:pPr>
            <a:r>
              <a:rPr lang="en-GB" sz="1500" b="0" i="0" u="none" strike="noStrike" baseline="0" dirty="0">
                <a:latin typeface="GkmqqxGphwyhUtopiaStd-Regular"/>
              </a:rPr>
              <a:t>Amazon EC2 infrastructure is elastic in nature. Elasticity means the system manages its resources by provisioning and de-provisioning them without manual intervention and, therefore, manages load dynamically.  </a:t>
            </a:r>
          </a:p>
          <a:p>
            <a:pPr marL="273050" indent="92075" algn="l">
              <a:buFont typeface="Arial" panose="020B0604020202020204" pitchFamily="34" charset="0"/>
              <a:buChar char="•"/>
            </a:pPr>
            <a:r>
              <a:rPr lang="en-GB" sz="1500" dirty="0">
                <a:latin typeface="GkmqqxGphwyhUtopiaStd-Regular"/>
              </a:rPr>
              <a:t>You can configure the threshold limit when a new EC2 instance needs to be created based on the load on EC2 and terminate EC2 when the load on EC2 is below the threshold limit.</a:t>
            </a:r>
          </a:p>
          <a:p>
            <a:pPr marR="2400" algn="just">
              <a:buFont typeface="Arial" panose="020B0604020202020204" pitchFamily="34" charset="0"/>
              <a:buChar char="•"/>
            </a:pPr>
            <a:r>
              <a:rPr lang="en-GB" sz="1800" b="1" i="0" u="none" strike="noStrike" baseline="0" dirty="0">
                <a:latin typeface="GkmqqxGphwyhUtopiaStd-Regular"/>
              </a:rPr>
              <a:t>fault tolerance and latency</a:t>
            </a:r>
          </a:p>
          <a:p>
            <a:pPr algn="l">
              <a:buFont typeface="Arial" panose="020B0604020202020204" pitchFamily="34" charset="0"/>
              <a:buChar char="•"/>
            </a:pPr>
            <a:r>
              <a:rPr lang="en-GB" sz="1500" dirty="0">
                <a:latin typeface="GkmqqxGphwyhUtopiaStd-Regular"/>
              </a:rPr>
              <a:t>Amazon EC2 provides flexibility to auto-scale the servers on an as-needed basis. If one instance fails, another instance can be added to serve the purpose. Amazon also provides different availability zones where system architecture is designed in such a way that if a zone in a (region) is down, another zone in the same (region) can serve the request.</a:t>
            </a:r>
          </a:p>
          <a:p>
            <a:pPr marR="2400" algn="just">
              <a:buFont typeface="Arial" panose="020B0604020202020204" pitchFamily="34" charset="0"/>
              <a:buChar char="•"/>
            </a:pPr>
            <a:r>
              <a:rPr lang="en-GB" sz="1800" b="1" dirty="0">
                <a:latin typeface="GkmqqxGphwyhUtopiaStd-Regular"/>
              </a:rPr>
              <a:t>Pricing</a:t>
            </a:r>
          </a:p>
          <a:p>
            <a:pPr algn="l">
              <a:buFont typeface="Arial" panose="020B0604020202020204" pitchFamily="34" charset="0"/>
              <a:buChar char="•"/>
            </a:pPr>
            <a:r>
              <a:rPr lang="en-GB" sz="1500" dirty="0">
                <a:latin typeface="GkmqqxGphwyhUtopiaStd-Regular"/>
              </a:rPr>
              <a:t>Amazon charges only for the hours consumed. There may be different pricing options available for different capacity instances. Along with EC2, if we also opt for storage, pricing is based on storage type and the amount of data that is being </a:t>
            </a:r>
            <a:r>
              <a:rPr lang="en-IN" sz="1500" dirty="0">
                <a:latin typeface="GkmqqxGphwyhUtopiaStd-Regular"/>
              </a:rPr>
              <a:t>stored in it.</a:t>
            </a:r>
            <a:endParaRPr lang="en-GB" sz="1500" dirty="0">
              <a:latin typeface="GkmqqxGphwyhUtopiaStd-Regular"/>
            </a:endParaRPr>
          </a:p>
          <a:p>
            <a:pPr marR="2400" algn="just">
              <a:buFont typeface="Arial" panose="020B0604020202020204" pitchFamily="34" charset="0"/>
              <a:buChar char="•"/>
            </a:pPr>
            <a:r>
              <a:rPr lang="en-GB" sz="1800" b="1" i="0" u="none" strike="noStrike" baseline="0" dirty="0">
                <a:latin typeface="GkmqqxGphwyhUtopiaStd-Regular"/>
              </a:rPr>
              <a:t>Security</a:t>
            </a:r>
          </a:p>
          <a:p>
            <a:pPr algn="l">
              <a:buFont typeface="Arial" panose="020B0604020202020204" pitchFamily="34" charset="0"/>
              <a:buChar char="•"/>
            </a:pPr>
            <a:r>
              <a:rPr lang="en-GB" sz="1500" dirty="0">
                <a:latin typeface="GkmqqxGphwyhUtopiaStd-Regular"/>
              </a:rPr>
              <a:t>The security provided by EC2 is similar to the traditional firewall. It allows users to manage the accessibility of AWS resources to provide client information such as IP addresses or subnet groups. It is an effective way to manage security on EC2.</a:t>
            </a:r>
          </a:p>
          <a:p>
            <a:pPr marR="2400" algn="just">
              <a:buFont typeface="Arial" panose="020B0604020202020204" pitchFamily="34" charset="0"/>
              <a:buChar char="•"/>
            </a:pPr>
            <a:r>
              <a:rPr lang="en-GB" sz="1800" b="1" dirty="0">
                <a:latin typeface="GkmqqxGphwyhUtopiaStd-Regular"/>
              </a:rPr>
              <a:t>S</a:t>
            </a:r>
            <a:r>
              <a:rPr lang="en-GB" sz="1800" b="1" i="0" u="none" strike="noStrike" baseline="0" dirty="0">
                <a:latin typeface="GkmqqxGphwyhUtopiaStd-Regular"/>
              </a:rPr>
              <a:t>ervice </a:t>
            </a:r>
            <a:r>
              <a:rPr lang="en-GB" sz="1800" b="1" dirty="0">
                <a:latin typeface="GkmqqxGphwyhUtopiaStd-Regular"/>
              </a:rPr>
              <a:t>C</a:t>
            </a:r>
            <a:r>
              <a:rPr lang="en-GB" sz="1800" b="1" i="0" u="none" strike="noStrike" baseline="0" dirty="0">
                <a:latin typeface="GkmqqxGphwyhUtopiaStd-Regular"/>
              </a:rPr>
              <a:t>ommitment.</a:t>
            </a:r>
          </a:p>
          <a:p>
            <a:pPr algn="l">
              <a:buFont typeface="Arial" panose="020B0604020202020204" pitchFamily="34" charset="0"/>
              <a:buChar char="•"/>
            </a:pPr>
            <a:r>
              <a:rPr lang="en-GB" sz="1500" dirty="0">
                <a:latin typeface="GkmqqxGphwyhUtopiaStd-Regular"/>
              </a:rPr>
              <a:t>AWS provides the service commitment for its uptime of 99.95%. This means EC2 instances will be up and running for 99.95% of your monthly billing cycle. If this service commitment is not met, users will receive the service credit based on the criteria defined </a:t>
            </a:r>
            <a:r>
              <a:rPr lang="en-IN" sz="1500" dirty="0">
                <a:latin typeface="GkmqqxGphwyhUtopiaStd-Regular"/>
              </a:rPr>
              <a:t>by AWS.</a:t>
            </a:r>
          </a:p>
          <a:p>
            <a:pPr marL="0" marR="2400" indent="0" algn="just">
              <a:buNone/>
            </a:pPr>
            <a:endParaRPr lang="en-IN" sz="2000" b="1"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514433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1600" b="1" i="0" u="none" strike="noStrike" baseline="0" dirty="0">
                <a:solidFill>
                  <a:srgbClr val="FF0066"/>
                </a:solidFill>
                <a:latin typeface="Palatino LT Std"/>
              </a:rPr>
              <a:t>What is AWS?</a:t>
            </a:r>
          </a:p>
          <a:p>
            <a:pPr marR="2400" algn="just">
              <a:buFont typeface="Wingdings" panose="05000000000000000000" pitchFamily="2" charset="2"/>
              <a:buChar char="Ø"/>
            </a:pPr>
            <a:r>
              <a:rPr lang="en-IN" sz="1600" b="1" dirty="0">
                <a:solidFill>
                  <a:srgbClr val="FF0066"/>
                </a:solidFill>
                <a:latin typeface="Palatino LT Std"/>
              </a:rPr>
              <a:t>Sign Up for AWS</a:t>
            </a:r>
          </a:p>
          <a:p>
            <a:pPr marR="2400" algn="just">
              <a:buFont typeface="Wingdings" panose="05000000000000000000" pitchFamily="2" charset="2"/>
              <a:buChar char="Ø"/>
            </a:pPr>
            <a:r>
              <a:rPr lang="en-IN" sz="1600" b="1" i="0" u="none" strike="noStrike" baseline="0" dirty="0">
                <a:solidFill>
                  <a:srgbClr val="FF0066"/>
                </a:solidFill>
                <a:latin typeface="Palatino LT Std"/>
              </a:rPr>
              <a:t>Create User and Gro</a:t>
            </a:r>
            <a:r>
              <a:rPr lang="en-IN" sz="1600" b="1" dirty="0">
                <a:solidFill>
                  <a:srgbClr val="FF0066"/>
                </a:solidFill>
                <a:latin typeface="Palatino LT Std"/>
              </a:rPr>
              <a:t>ups</a:t>
            </a:r>
          </a:p>
          <a:p>
            <a:pPr marR="2400" algn="just">
              <a:buFont typeface="Wingdings" panose="05000000000000000000" pitchFamily="2" charset="2"/>
              <a:buChar char="Ø"/>
            </a:pPr>
            <a:r>
              <a:rPr lang="en-IN" sz="1600" b="1" i="0" u="none" strike="noStrike" baseline="0" dirty="0">
                <a:solidFill>
                  <a:srgbClr val="FF0066"/>
                </a:solidFill>
                <a:latin typeface="Palatino LT Std"/>
              </a:rPr>
              <a:t>Create Key Pairs</a:t>
            </a:r>
          </a:p>
          <a:p>
            <a:pPr marR="2400" algn="just">
              <a:buFont typeface="Wingdings" panose="05000000000000000000" pitchFamily="2" charset="2"/>
              <a:buChar char="Ø"/>
            </a:pPr>
            <a:r>
              <a:rPr lang="en-IN" sz="1600" b="1" dirty="0">
                <a:solidFill>
                  <a:srgbClr val="FF0066"/>
                </a:solidFill>
                <a:latin typeface="Palatino LT Std"/>
              </a:rPr>
              <a:t>Install AWS CLI</a:t>
            </a:r>
          </a:p>
          <a:p>
            <a:pPr marR="2400" algn="just">
              <a:buFont typeface="Wingdings" panose="05000000000000000000" pitchFamily="2" charset="2"/>
              <a:buChar char="Ø"/>
            </a:pPr>
            <a:r>
              <a:rPr lang="en-IN" sz="1600" b="1" i="0" u="none" strike="noStrike" baseline="0" dirty="0">
                <a:solidFill>
                  <a:srgbClr val="FF0066"/>
                </a:solidFill>
                <a:latin typeface="Palatino LT Std"/>
              </a:rPr>
              <a:t>D</a:t>
            </a:r>
            <a:r>
              <a:rPr lang="en-IN" sz="1600" b="1" dirty="0">
                <a:solidFill>
                  <a:srgbClr val="FF0066"/>
                </a:solidFill>
                <a:latin typeface="Palatino LT Std"/>
              </a:rPr>
              <a:t>ownload SSH Client</a:t>
            </a:r>
          </a:p>
          <a:p>
            <a:pPr marR="2400" algn="just">
              <a:buFont typeface="Wingdings" panose="05000000000000000000" pitchFamily="2" charset="2"/>
              <a:buChar char="Ø"/>
            </a:pPr>
            <a:r>
              <a:rPr lang="en-IN" sz="1600" b="1" i="0" u="none" strike="noStrike" baseline="0" dirty="0">
                <a:solidFill>
                  <a:srgbClr val="FF0066"/>
                </a:solidFill>
                <a:latin typeface="Palatino LT Std"/>
              </a:rPr>
              <a:t>Setup </a:t>
            </a:r>
            <a:r>
              <a:rPr lang="en-IN" sz="1600" b="1" dirty="0">
                <a:solidFill>
                  <a:srgbClr val="FF0066"/>
                </a:solidFill>
                <a:latin typeface="Palatino LT Std"/>
              </a:rPr>
              <a:t>Eclipse</a:t>
            </a:r>
            <a:r>
              <a:rPr lang="en-IN" sz="1600" b="1" i="0" u="none" strike="noStrike" baseline="0" dirty="0">
                <a:solidFill>
                  <a:srgbClr val="FF0066"/>
                </a:solidFill>
                <a:latin typeface="Palatino LT Std"/>
              </a:rPr>
              <a:t> </a:t>
            </a:r>
          </a:p>
          <a:p>
            <a:pPr marL="0" indent="0">
              <a:buNone/>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13457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SSH (Secure Shell) Client: </a:t>
            </a:r>
            <a:r>
              <a:rPr lang="en-GB" sz="2000" b="0" i="0" u="none" strike="noStrike" baseline="0" dirty="0">
                <a:latin typeface="Times New Roman" panose="02020603050405020304" pitchFamily="18" charset="0"/>
                <a:cs typeface="Times New Roman" panose="02020603050405020304" pitchFamily="18" charset="0"/>
              </a:rPr>
              <a:t>Use </a:t>
            </a:r>
            <a:r>
              <a:rPr lang="en-GB" sz="2000" b="1" i="0" u="none" strike="noStrike" baseline="0" dirty="0" err="1">
                <a:latin typeface="Times New Roman" panose="02020603050405020304" pitchFamily="18" charset="0"/>
                <a:cs typeface="Times New Roman" panose="02020603050405020304" pitchFamily="18" charset="0"/>
              </a:rPr>
              <a:t>PuTTy</a:t>
            </a:r>
            <a:r>
              <a:rPr lang="en-GB" sz="2000" b="0" i="0" u="none" strike="noStrike" baseline="0" dirty="0">
                <a:latin typeface="Times New Roman" panose="02020603050405020304" pitchFamily="18" charset="0"/>
                <a:cs typeface="Times New Roman" panose="02020603050405020304" pitchFamily="18" charset="0"/>
              </a:rPr>
              <a:t> SSH Client to connect to the EC2 instances. </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latin typeface="Times New Roman" panose="02020603050405020304" pitchFamily="18" charset="0"/>
                <a:cs typeface="Times New Roman" panose="02020603050405020304" pitchFamily="18" charset="0"/>
                <a:hlinkClick r:id="rId2"/>
              </a:rPr>
              <a:t>htps://www.chiark.greenend.org.uk/~sgtatham/putty/latest.html</a:t>
            </a:r>
            <a:r>
              <a:rPr lang="en-IN" sz="2000" b="1" dirty="0">
                <a:solidFill>
                  <a:srgbClr val="FF0066"/>
                </a:solidFill>
                <a:latin typeface="Times New Roman" panose="02020603050405020304" pitchFamily="18" charset="0"/>
                <a:cs typeface="Times New Roman" panose="02020603050405020304" pitchFamily="18" charset="0"/>
              </a:rPr>
              <a:t> </a:t>
            </a:r>
          </a:p>
          <a:p>
            <a:pPr marL="0" marR="2400" indent="0" algn="just">
              <a:buNone/>
            </a:pPr>
            <a:r>
              <a:rPr lang="en-IN" sz="2000" dirty="0">
                <a:latin typeface="Times New Roman" panose="02020603050405020304" pitchFamily="18" charset="0"/>
                <a:cs typeface="Times New Roman" panose="02020603050405020304" pitchFamily="18" charset="0"/>
                <a:hlinkClick r:id="rId3"/>
              </a:rPr>
              <a:t>https://www.puttygen.com/download-putty</a:t>
            </a: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GB" sz="2000" b="0" i="0" dirty="0">
                <a:solidFill>
                  <a:srgbClr val="202124"/>
                </a:solidFill>
                <a:effectLst/>
                <a:latin typeface="Times New Roman" panose="02020603050405020304" pitchFamily="18" charset="0"/>
                <a:cs typeface="Times New Roman" panose="02020603050405020304" pitchFamily="18" charset="0"/>
              </a:rPr>
              <a:t>An SSH client is </a:t>
            </a:r>
            <a:r>
              <a:rPr lang="en-GB" sz="2000" b="1" i="0" dirty="0">
                <a:solidFill>
                  <a:srgbClr val="202124"/>
                </a:solidFill>
                <a:effectLst/>
                <a:latin typeface="Times New Roman" panose="02020603050405020304" pitchFamily="18" charset="0"/>
                <a:cs typeface="Times New Roman" panose="02020603050405020304" pitchFamily="18" charset="0"/>
              </a:rPr>
              <a:t>a program that allows establishing a secure and authenticated SSH connections to SSH servers</a:t>
            </a:r>
            <a:r>
              <a:rPr lang="en-GB" sz="2000" b="0" i="0" dirty="0">
                <a:solidFill>
                  <a:srgbClr val="202124"/>
                </a:solidFill>
                <a:effectLst/>
                <a:latin typeface="Times New Roman" panose="02020603050405020304" pitchFamily="18" charset="0"/>
                <a:cs typeface="Times New Roman" panose="02020603050405020304" pitchFamily="18" charset="0"/>
              </a:rPr>
              <a:t>. </a:t>
            </a:r>
          </a:p>
          <a:p>
            <a:pPr marL="0" marR="2400" indent="0" algn="just">
              <a:buNone/>
            </a:pPr>
            <a:endParaRPr lang="en-GB" sz="2000" dirty="0">
              <a:solidFill>
                <a:srgbClr val="202124"/>
              </a:solidFill>
              <a:latin typeface="Times New Roman" panose="02020603050405020304" pitchFamily="18" charset="0"/>
              <a:cs typeface="Times New Roman" panose="02020603050405020304" pitchFamily="18" charset="0"/>
            </a:endParaRPr>
          </a:p>
          <a:p>
            <a:pPr marL="0" marR="2400" indent="0" algn="just">
              <a:buNone/>
            </a:pPr>
            <a:endParaRPr lang="en-GB" sz="2000" b="1" dirty="0">
              <a:solidFill>
                <a:srgbClr val="202124"/>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dirty="0">
                <a:solidFill>
                  <a:srgbClr val="212121"/>
                </a:solidFill>
                <a:effectLst/>
                <a:latin typeface="Times New Roman" panose="02020603050405020304" pitchFamily="18" charset="0"/>
                <a:cs typeface="Times New Roman" panose="02020603050405020304" pitchFamily="18" charset="0"/>
              </a:rPr>
              <a:t>PEM (Privacy Enhanced Mail) </a:t>
            </a:r>
            <a:r>
              <a:rPr lang="en-GB" sz="2000" b="0" i="0" dirty="0">
                <a:solidFill>
                  <a:srgbClr val="212121"/>
                </a:solidFill>
                <a:effectLst/>
                <a:latin typeface="Times New Roman" panose="02020603050405020304" pitchFamily="18" charset="0"/>
                <a:cs typeface="Times New Roman" panose="02020603050405020304" pitchFamily="18" charset="0"/>
              </a:rPr>
              <a:t>is a base64 container format for encoding keys and certificates. .</a:t>
            </a:r>
            <a:r>
              <a:rPr lang="en-GB" sz="2000" b="0" i="0" dirty="0" err="1">
                <a:solidFill>
                  <a:srgbClr val="212121"/>
                </a:solidFill>
                <a:effectLst/>
                <a:latin typeface="Times New Roman" panose="02020603050405020304" pitchFamily="18" charset="0"/>
                <a:cs typeface="Times New Roman" panose="02020603050405020304" pitchFamily="18" charset="0"/>
              </a:rPr>
              <a:t>pem</a:t>
            </a:r>
            <a:r>
              <a:rPr lang="en-GB" sz="2000" b="0" i="0" dirty="0">
                <a:solidFill>
                  <a:srgbClr val="212121"/>
                </a:solidFill>
                <a:effectLst/>
                <a:latin typeface="Times New Roman" panose="02020603050405020304" pitchFamily="18" charset="0"/>
                <a:cs typeface="Times New Roman" panose="02020603050405020304" pitchFamily="18" charset="0"/>
              </a:rPr>
              <a:t> download from AWS when you created your key-pair. This is only a one time download and you cannot download it again.</a:t>
            </a:r>
          </a:p>
          <a:p>
            <a:pPr marL="0" indent="0" algn="l">
              <a:buNone/>
            </a:pPr>
            <a:endParaRPr lang="en-GB" sz="20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dirty="0">
                <a:solidFill>
                  <a:srgbClr val="212121"/>
                </a:solidFill>
                <a:effectLst/>
                <a:latin typeface="Times New Roman" panose="02020603050405020304" pitchFamily="18" charset="0"/>
                <a:cs typeface="Times New Roman" panose="02020603050405020304" pitchFamily="18" charset="0"/>
              </a:rPr>
              <a:t>PPK(Putty Private Key)</a:t>
            </a:r>
            <a:r>
              <a:rPr lang="en-GB" sz="2000" b="0" i="0" dirty="0">
                <a:solidFill>
                  <a:srgbClr val="212121"/>
                </a:solidFill>
                <a:effectLst/>
                <a:latin typeface="Times New Roman" panose="02020603050405020304" pitchFamily="18" charset="0"/>
                <a:cs typeface="Times New Roman" panose="02020603050405020304" pitchFamily="18" charset="0"/>
              </a:rPr>
              <a:t> is a windows </a:t>
            </a:r>
            <a:r>
              <a:rPr lang="en-GB" sz="2000" b="0" i="0" dirty="0" err="1">
                <a:solidFill>
                  <a:srgbClr val="212121"/>
                </a:solidFill>
                <a:effectLst/>
                <a:latin typeface="Times New Roman" panose="02020603050405020304" pitchFamily="18" charset="0"/>
                <a:cs typeface="Times New Roman" panose="02020603050405020304" pitchFamily="18" charset="0"/>
              </a:rPr>
              <a:t>ssh</a:t>
            </a:r>
            <a:r>
              <a:rPr lang="en-GB" sz="2000" b="0" i="0" dirty="0">
                <a:solidFill>
                  <a:srgbClr val="212121"/>
                </a:solidFill>
                <a:effectLst/>
                <a:latin typeface="Times New Roman" panose="02020603050405020304" pitchFamily="18" charset="0"/>
                <a:cs typeface="Times New Roman" panose="02020603050405020304" pitchFamily="18" charset="0"/>
              </a:rPr>
              <a:t> client, it does not support .</a:t>
            </a:r>
            <a:r>
              <a:rPr lang="en-GB" sz="2000" b="0" i="0" dirty="0" err="1">
                <a:solidFill>
                  <a:srgbClr val="212121"/>
                </a:solidFill>
                <a:effectLst/>
                <a:latin typeface="Times New Roman" panose="02020603050405020304" pitchFamily="18" charset="0"/>
                <a:cs typeface="Times New Roman" panose="02020603050405020304" pitchFamily="18" charset="0"/>
              </a:rPr>
              <a:t>pem</a:t>
            </a:r>
            <a:r>
              <a:rPr lang="en-GB" sz="2000" b="0" i="0" dirty="0">
                <a:solidFill>
                  <a:srgbClr val="212121"/>
                </a:solidFill>
                <a:effectLst/>
                <a:latin typeface="Times New Roman" panose="02020603050405020304" pitchFamily="18" charset="0"/>
                <a:cs typeface="Times New Roman" panose="02020603050405020304" pitchFamily="18" charset="0"/>
              </a:rPr>
              <a:t> format. Hence you have to convert it to .</a:t>
            </a:r>
            <a:r>
              <a:rPr lang="en-GB" sz="2000" b="0" i="0" dirty="0" err="1">
                <a:solidFill>
                  <a:srgbClr val="212121"/>
                </a:solidFill>
                <a:effectLst/>
                <a:latin typeface="Times New Roman" panose="02020603050405020304" pitchFamily="18" charset="0"/>
                <a:cs typeface="Times New Roman" panose="02020603050405020304" pitchFamily="18" charset="0"/>
              </a:rPr>
              <a:t>ppk</a:t>
            </a:r>
            <a:r>
              <a:rPr lang="en-GB" sz="2000" b="0" i="0" dirty="0">
                <a:solidFill>
                  <a:srgbClr val="212121"/>
                </a:solidFill>
                <a:effectLst/>
                <a:latin typeface="Times New Roman" panose="02020603050405020304" pitchFamily="18" charset="0"/>
                <a:cs typeface="Times New Roman" panose="02020603050405020304" pitchFamily="18" charset="0"/>
              </a:rPr>
              <a:t> format using </a:t>
            </a:r>
            <a:r>
              <a:rPr lang="en-GB" sz="2000" b="0" i="0" dirty="0" err="1">
                <a:solidFill>
                  <a:srgbClr val="212121"/>
                </a:solidFill>
                <a:effectLst/>
                <a:latin typeface="Times New Roman" panose="02020603050405020304" pitchFamily="18" charset="0"/>
                <a:cs typeface="Times New Roman" panose="02020603050405020304" pitchFamily="18" charset="0"/>
              </a:rPr>
              <a:t>PuTTyGen</a:t>
            </a:r>
            <a:r>
              <a:rPr lang="en-GB" sz="2000" b="0" i="0" dirty="0">
                <a:solidFill>
                  <a:srgbClr val="21212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000" dirty="0">
              <a:solidFill>
                <a:srgbClr val="212121"/>
              </a:solidFill>
              <a:latin typeface="Times New Roman" panose="02020603050405020304" pitchFamily="18" charset="0"/>
              <a:cs typeface="Times New Roman" panose="02020603050405020304" pitchFamily="18" charset="0"/>
            </a:endParaRPr>
          </a:p>
          <a:p>
            <a:pPr algn="l"/>
            <a:r>
              <a:rPr lang="en-GB" sz="2000" b="0" i="0" u="none" strike="noStrike" baseline="0" dirty="0">
                <a:latin typeface="Times New Roman" panose="02020603050405020304" pitchFamily="18" charset="0"/>
                <a:cs typeface="Times New Roman" panose="02020603050405020304" pitchFamily="18" charset="0"/>
              </a:rPr>
              <a:t>Convert EC2 </a:t>
            </a:r>
            <a:r>
              <a:rPr lang="en-GB" sz="2000" b="1" i="0" u="none" strike="noStrike" baseline="0" dirty="0" err="1">
                <a:latin typeface="Times New Roman" panose="02020603050405020304" pitchFamily="18" charset="0"/>
                <a:cs typeface="Times New Roman" panose="02020603050405020304" pitchFamily="18" charset="0"/>
              </a:rPr>
              <a:t>pem</a:t>
            </a:r>
            <a:r>
              <a:rPr lang="en-GB" sz="2000" b="1" i="0" u="none" strike="noStrike" baseline="0" dirty="0">
                <a:latin typeface="Times New Roman" panose="02020603050405020304" pitchFamily="18" charset="0"/>
                <a:cs typeface="Times New Roman" panose="02020603050405020304" pitchFamily="18" charset="0"/>
              </a:rPr>
              <a:t> file to </a:t>
            </a:r>
            <a:r>
              <a:rPr lang="en-GB" sz="2000" b="1" i="0" u="none" strike="noStrike" baseline="0" dirty="0" err="1">
                <a:latin typeface="Times New Roman" panose="02020603050405020304" pitchFamily="18" charset="0"/>
                <a:cs typeface="Times New Roman" panose="02020603050405020304" pitchFamily="18" charset="0"/>
              </a:rPr>
              <a:t>ppk</a:t>
            </a:r>
            <a:r>
              <a:rPr lang="en-GB" sz="2000" b="1" i="0" u="none" strike="noStrike" baseline="0" dirty="0">
                <a:latin typeface="Times New Roman" panose="02020603050405020304" pitchFamily="18" charset="0"/>
                <a:cs typeface="Times New Roman" panose="02020603050405020304" pitchFamily="18" charset="0"/>
              </a:rPr>
              <a:t> file</a:t>
            </a:r>
            <a:r>
              <a:rPr lang="en-GB" sz="2000" b="0" i="0" u="none" strike="noStrike" baseline="0" dirty="0">
                <a:latin typeface="Times New Roman" panose="02020603050405020304" pitchFamily="18" charset="0"/>
                <a:cs typeface="Times New Roman" panose="02020603050405020304" pitchFamily="18" charset="0"/>
              </a:rPr>
              <a:t>. For this, we will use the </a:t>
            </a:r>
            <a:r>
              <a:rPr lang="en-IN" sz="2000" b="0" i="0" u="none" strike="noStrike" baseline="0" dirty="0">
                <a:latin typeface="Times New Roman" panose="02020603050405020304" pitchFamily="18" charset="0"/>
                <a:cs typeface="Times New Roman" panose="02020603050405020304" pitchFamily="18" charset="0"/>
              </a:rPr>
              <a:t>puttygen.exe (because putty supports </a:t>
            </a:r>
            <a:r>
              <a:rPr lang="en-IN" sz="2000" b="0" i="0" u="none" strike="noStrike" baseline="0" dirty="0" err="1">
                <a:latin typeface="Times New Roman" panose="02020603050405020304" pitchFamily="18" charset="0"/>
                <a:cs typeface="Times New Roman" panose="02020603050405020304" pitchFamily="18" charset="0"/>
              </a:rPr>
              <a:t>ppk</a:t>
            </a:r>
            <a:r>
              <a:rPr lang="en-IN" sz="2000" b="0" i="0" u="none" strike="noStrike" baseline="0" dirty="0">
                <a:latin typeface="Times New Roman" panose="02020603050405020304" pitchFamily="18" charset="0"/>
                <a:cs typeface="Times New Roman" panose="02020603050405020304" pitchFamily="18" charset="0"/>
              </a:rPr>
              <a:t> only)</a:t>
            </a:r>
            <a:endParaRPr lang="en-GB" sz="2000" b="0" i="0" dirty="0">
              <a:solidFill>
                <a:srgbClr val="212121"/>
              </a:solidFill>
              <a:effectLst/>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8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400" y="243681"/>
            <a:ext cx="8915401" cy="6370638"/>
          </a:xfrm>
        </p:spPr>
        <p:txBody>
          <a:bodyPr>
            <a:normAutofit/>
          </a:bodyPr>
          <a:lstStyle/>
          <a:p>
            <a:pPr marL="0" marR="2400" indent="0" algn="just">
              <a:buNone/>
            </a:pPr>
            <a:r>
              <a:rPr lang="en-IN" sz="2000" b="1" dirty="0">
                <a:solidFill>
                  <a:srgbClr val="FF0066"/>
                </a:solidFill>
                <a:latin typeface="Palatino LT Std"/>
              </a:rPr>
              <a:t>EC2 Instance Types:</a:t>
            </a:r>
          </a:p>
          <a:p>
            <a:pPr algn="l"/>
            <a:r>
              <a:rPr lang="en-GB" sz="1800" b="0" i="0" u="none" strike="noStrike" baseline="0" dirty="0">
                <a:latin typeface="GkmqqxGphwyhUtopiaStd-Regular"/>
              </a:rPr>
              <a:t>AWS provides a long list of instance types that users can choose based on their needs.</a:t>
            </a:r>
          </a:p>
          <a:p>
            <a:pPr algn="l"/>
            <a:r>
              <a:rPr lang="en-GB" sz="1800" b="0" i="0" u="none" strike="noStrike" baseline="0" dirty="0">
                <a:latin typeface="GkmqqxGphwyhUtopiaStd-Regular"/>
              </a:rPr>
              <a:t>Users’ needs vary based on their CPU, memory, storage, and networking capacity. </a:t>
            </a:r>
          </a:p>
          <a:p>
            <a:pPr algn="l"/>
            <a:r>
              <a:rPr lang="en-GB" sz="1800" b="0" i="0" u="none" strike="noStrike" baseline="0" dirty="0">
                <a:latin typeface="GkmqqxGphwyhUtopiaStd-Regular"/>
              </a:rPr>
              <a:t>Users</a:t>
            </a:r>
            <a:r>
              <a:rPr lang="en-GB" sz="1800" dirty="0">
                <a:latin typeface="GkmqqxGphwyhUtopiaStd-Regular"/>
              </a:rPr>
              <a:t> </a:t>
            </a:r>
            <a:r>
              <a:rPr lang="en-GB" sz="1800" b="0" i="0" u="none" strike="noStrike" baseline="0" dirty="0">
                <a:latin typeface="GkmqqxGphwyhUtopiaStd-Regular"/>
              </a:rPr>
              <a:t>choose a specific </a:t>
            </a:r>
            <a:r>
              <a:rPr lang="en-GB" sz="1800" b="1" i="0" u="none" strike="noStrike" baseline="0" dirty="0">
                <a:latin typeface="GkmqqxGphwyhUtopiaStd-Regular"/>
              </a:rPr>
              <a:t>instance type </a:t>
            </a:r>
            <a:r>
              <a:rPr lang="en-GB" sz="1800" b="0" i="0" u="none" strike="noStrike" baseline="0" dirty="0">
                <a:latin typeface="GkmqqxGphwyhUtopiaStd-Regular"/>
              </a:rPr>
              <a:t>that suits their application requirement. </a:t>
            </a:r>
          </a:p>
          <a:p>
            <a:pPr algn="l"/>
            <a:r>
              <a:rPr lang="en-GB" sz="1800" b="0" i="0" u="none" strike="noStrike" baseline="0" dirty="0">
                <a:latin typeface="GkmqqxGphwyhUtopiaStd-Regular"/>
              </a:rPr>
              <a:t>All instances have a specific </a:t>
            </a:r>
            <a:r>
              <a:rPr lang="en-GB" sz="1800" b="1" i="0" u="none" strike="noStrike" baseline="0" dirty="0">
                <a:latin typeface="GkmqqxGphwyhUtopiaStd-Regular"/>
              </a:rPr>
              <a:t>price tag </a:t>
            </a:r>
            <a:r>
              <a:rPr lang="en-GB" sz="1800" b="0" i="0" u="none" strike="noStrike" baseline="0" dirty="0">
                <a:latin typeface="GkmqqxGphwyhUtopiaStd-Regular"/>
              </a:rPr>
              <a:t>that users need to consider while selecting their instance type. </a:t>
            </a:r>
          </a:p>
          <a:p>
            <a:pPr algn="l">
              <a:buFont typeface="Wingdings" panose="05000000000000000000" pitchFamily="2" charset="2"/>
              <a:buChar char="ü"/>
            </a:pPr>
            <a:r>
              <a:rPr lang="en-IN" sz="1800" b="1" dirty="0">
                <a:solidFill>
                  <a:srgbClr val="333333"/>
                </a:solidFill>
                <a:latin typeface="Times New Roman" panose="02020603050405020304" pitchFamily="18" charset="0"/>
                <a:cs typeface="Times New Roman" panose="02020603050405020304" pitchFamily="18" charset="0"/>
              </a:rPr>
              <a:t>General purpose instances</a:t>
            </a:r>
            <a:endParaRPr lang="en-GB" sz="1800" b="0" i="0" u="none" strike="noStrike" baseline="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Compute Optimized instances</a:t>
            </a:r>
            <a:r>
              <a:rPr lang="en-IN" sz="1800" b="1" i="0" dirty="0">
                <a:solidFill>
                  <a:srgbClr val="FF0066"/>
                </a:solidFill>
                <a:effectLst/>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Memory optimized instances </a:t>
            </a:r>
            <a:endParaRPr lang="en-IN" sz="18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Accelerated computing instances</a:t>
            </a:r>
          </a:p>
          <a:p>
            <a:pPr marR="2400" algn="just">
              <a:buFont typeface="Wingdings" panose="05000000000000000000" pitchFamily="2" charset="2"/>
              <a:buChar char="ü"/>
            </a:pPr>
            <a:r>
              <a:rPr lang="en-IN" sz="1800" b="1" i="0" dirty="0">
                <a:solidFill>
                  <a:srgbClr val="333333"/>
                </a:solidFill>
                <a:effectLst/>
                <a:latin typeface="Times New Roman" panose="02020603050405020304" pitchFamily="18" charset="0"/>
                <a:cs typeface="Times New Roman" panose="02020603050405020304" pitchFamily="18" charset="0"/>
              </a:rPr>
              <a:t>Storage optimized instances </a:t>
            </a:r>
            <a:endParaRPr lang="en-IN" sz="1500" dirty="0">
              <a:latin typeface="GkmqqxGphwyhUtopiaStd-Regular"/>
            </a:endParaRPr>
          </a:p>
          <a:p>
            <a:pPr marR="2400" algn="just">
              <a:buFont typeface="Wingdings" panose="05000000000000000000" pitchFamily="2" charset="2"/>
              <a:buChar char="ü"/>
            </a:pPr>
            <a:r>
              <a:rPr lang="en-IN" sz="2000" b="1" dirty="0">
                <a:solidFill>
                  <a:srgbClr val="FF0066"/>
                </a:solidFill>
                <a:latin typeface="Times New Roman" panose="02020603050405020304" pitchFamily="18" charset="0"/>
                <a:cs typeface="Times New Roman" panose="02020603050405020304" pitchFamily="18" charset="0"/>
              </a:rPr>
              <a:t>General purpose instances: </a:t>
            </a:r>
            <a:r>
              <a:rPr lang="en-GB" sz="1400" b="0" i="0" dirty="0">
                <a:solidFill>
                  <a:srgbClr val="333333"/>
                </a:solidFill>
                <a:effectLst/>
                <a:latin typeface="AmazonEmber"/>
              </a:rPr>
              <a:t>General purpose instances provide a balance of compute, memory and networking resources, and can be used for a variety of diverse workloads. These instances are ideal for applications that use these resources in equal proportions such as web servers and code repositories. </a:t>
            </a:r>
          </a:p>
          <a:p>
            <a:pPr marR="2400" lvl="1" algn="just">
              <a:buFont typeface="Wingdings" panose="05000000000000000000" pitchFamily="2" charset="2"/>
              <a:buChar char="ü"/>
            </a:pPr>
            <a:r>
              <a:rPr lang="en-GB" sz="1100" dirty="0">
                <a:solidFill>
                  <a:srgbClr val="333333"/>
                </a:solidFill>
                <a:latin typeface="AmazonEmber"/>
              </a:rPr>
              <a:t>T4G instance, T3, T3a, T2, M6g, M4, A1, Mac</a:t>
            </a:r>
          </a:p>
          <a:p>
            <a:pPr marL="365760" marR="2400" lvl="1" indent="0" algn="just">
              <a:buNone/>
            </a:pPr>
            <a:r>
              <a:rPr lang="en-GB" sz="1100" b="1" u="sng" dirty="0">
                <a:solidFill>
                  <a:srgbClr val="6724EC"/>
                </a:solidFill>
                <a:latin typeface="AmazonEmber"/>
              </a:rPr>
              <a:t>A1 </a:t>
            </a:r>
            <a:r>
              <a:rPr lang="en-GB" sz="1100" b="1" u="sng" dirty="0" err="1">
                <a:solidFill>
                  <a:srgbClr val="6724EC"/>
                </a:solidFill>
                <a:latin typeface="AmazonEmber"/>
              </a:rPr>
              <a:t>featres</a:t>
            </a:r>
            <a:r>
              <a:rPr lang="en-GB" sz="1100" b="1" u="sng" dirty="0">
                <a:solidFill>
                  <a:srgbClr val="6724EC"/>
                </a:solidFill>
                <a:latin typeface="AmazonEmber"/>
              </a:rPr>
              <a:t>:</a:t>
            </a:r>
          </a:p>
          <a:p>
            <a:pPr algn="l">
              <a:buFont typeface="Arial" panose="020B0604020202020204" pitchFamily="34" charset="0"/>
              <a:buChar char="•"/>
            </a:pPr>
            <a:r>
              <a:rPr lang="en-GB" sz="1100" b="1" dirty="0">
                <a:solidFill>
                  <a:srgbClr val="333333"/>
                </a:solidFill>
                <a:latin typeface="AmazonEmber"/>
              </a:rPr>
              <a:t>	</a:t>
            </a:r>
            <a:r>
              <a:rPr lang="en-GB" sz="1400" dirty="0">
                <a:solidFill>
                  <a:srgbClr val="333333"/>
                </a:solidFill>
                <a:latin typeface="AmazonEmber"/>
              </a:rPr>
              <a:t>Custom built AWS Graviton Processor with 64-bit Arm Neoverse cores</a:t>
            </a:r>
          </a:p>
          <a:p>
            <a:pPr lvl="2">
              <a:buFont typeface="Arial" panose="020B0604020202020204" pitchFamily="34" charset="0"/>
              <a:buChar char="•"/>
            </a:pPr>
            <a:r>
              <a:rPr lang="en-GB" sz="1400" dirty="0">
                <a:solidFill>
                  <a:srgbClr val="333333"/>
                </a:solidFill>
                <a:latin typeface="AmazonEmber"/>
              </a:rPr>
              <a:t>Support for Enhanced Networking with Up to 10 Gbps of Network bandwidth</a:t>
            </a:r>
          </a:p>
          <a:p>
            <a:pPr lvl="2">
              <a:buFont typeface="Arial" panose="020B0604020202020204" pitchFamily="34" charset="0"/>
              <a:buChar char="•"/>
            </a:pPr>
            <a:r>
              <a:rPr lang="en-GB" sz="1400" dirty="0">
                <a:solidFill>
                  <a:srgbClr val="333333"/>
                </a:solidFill>
                <a:latin typeface="AmazonEmber"/>
              </a:rPr>
              <a:t>EBS-optimized by default</a:t>
            </a:r>
          </a:p>
          <a:p>
            <a:pPr marL="731520" lvl="2" indent="0">
              <a:buNone/>
            </a:pPr>
            <a:r>
              <a:rPr lang="en-GB" sz="1400" dirty="0">
                <a:solidFill>
                  <a:srgbClr val="333333"/>
                </a:solidFill>
                <a:latin typeface="AmazonEmber"/>
              </a:rPr>
              <a:t>Ex: A1.medium </a:t>
            </a:r>
            <a:r>
              <a:rPr lang="en-GB" sz="1400" dirty="0">
                <a:solidFill>
                  <a:srgbClr val="333333"/>
                </a:solidFill>
                <a:latin typeface="AmazonEmber"/>
                <a:sym typeface="Wingdings" panose="05000000000000000000" pitchFamily="2" charset="2"/>
              </a:rPr>
              <a:t> (vCPU, </a:t>
            </a:r>
            <a:r>
              <a:rPr lang="en-GB" sz="1400" dirty="0" err="1">
                <a:solidFill>
                  <a:srgbClr val="333333"/>
                </a:solidFill>
                <a:latin typeface="AmazonEmber"/>
                <a:sym typeface="Wingdings" panose="05000000000000000000" pitchFamily="2" charset="2"/>
              </a:rPr>
              <a:t>MeM</a:t>
            </a:r>
            <a:r>
              <a:rPr lang="en-GB" sz="1400" dirty="0">
                <a:solidFill>
                  <a:srgbClr val="333333"/>
                </a:solidFill>
                <a:latin typeface="AmazonEmber"/>
                <a:sym typeface="Wingdings" panose="05000000000000000000" pitchFamily="2" charset="2"/>
              </a:rPr>
              <a:t>,,Storage, Network speed (Gbps) (1, 2GiB (</a:t>
            </a:r>
            <a:r>
              <a:rPr lang="en-GB" sz="1400" dirty="0" err="1">
                <a:solidFill>
                  <a:srgbClr val="333333"/>
                </a:solidFill>
                <a:latin typeface="AmazonEmber"/>
                <a:sym typeface="Wingdings" panose="05000000000000000000" pitchFamily="2" charset="2"/>
              </a:rPr>
              <a:t>gibi</a:t>
            </a:r>
            <a:r>
              <a:rPr lang="en-GB" sz="1400" dirty="0">
                <a:solidFill>
                  <a:srgbClr val="333333"/>
                </a:solidFill>
                <a:latin typeface="AmazonEmber"/>
                <a:sym typeface="Wingdings" panose="05000000000000000000" pitchFamily="2" charset="2"/>
              </a:rPr>
              <a:t> bytes), EBS-Only, </a:t>
            </a:r>
            <a:r>
              <a:rPr lang="en-GB" sz="1400" dirty="0" err="1">
                <a:solidFill>
                  <a:srgbClr val="333333"/>
                </a:solidFill>
                <a:latin typeface="AmazonEmber"/>
                <a:sym typeface="Wingdings" panose="05000000000000000000" pitchFamily="2" charset="2"/>
              </a:rPr>
              <a:t>upto</a:t>
            </a:r>
            <a:r>
              <a:rPr lang="en-GB" sz="1400" dirty="0">
                <a:solidFill>
                  <a:srgbClr val="333333"/>
                </a:solidFill>
                <a:latin typeface="AmazonEmber"/>
                <a:sym typeface="Wingdings" panose="05000000000000000000" pitchFamily="2" charset="2"/>
              </a:rPr>
              <a:t> 10 Gbps)</a:t>
            </a:r>
          </a:p>
          <a:p>
            <a:pPr marL="731520" lvl="2" indent="0">
              <a:buNone/>
            </a:pPr>
            <a:r>
              <a:rPr lang="en-GB" sz="1400" dirty="0">
                <a:solidFill>
                  <a:srgbClr val="333333"/>
                </a:solidFill>
                <a:latin typeface="AmazonEmber"/>
                <a:sym typeface="Wingdings" panose="05000000000000000000" pitchFamily="2" charset="2"/>
              </a:rPr>
              <a:t>A2.large  (vCPU, </a:t>
            </a:r>
            <a:r>
              <a:rPr lang="en-GB" sz="1400" dirty="0" err="1">
                <a:solidFill>
                  <a:srgbClr val="333333"/>
                </a:solidFill>
                <a:latin typeface="AmazonEmber"/>
                <a:sym typeface="Wingdings" panose="05000000000000000000" pitchFamily="2" charset="2"/>
              </a:rPr>
              <a:t>MeM</a:t>
            </a:r>
            <a:r>
              <a:rPr lang="en-GB" sz="1400" dirty="0">
                <a:solidFill>
                  <a:srgbClr val="333333"/>
                </a:solidFill>
                <a:latin typeface="AmazonEmber"/>
                <a:sym typeface="Wingdings" panose="05000000000000000000" pitchFamily="2" charset="2"/>
              </a:rPr>
              <a:t>,,Storage, Network speed (Gbps) (2, 4, EBS-Only, </a:t>
            </a:r>
            <a:r>
              <a:rPr lang="en-GB" sz="1400" dirty="0" err="1">
                <a:solidFill>
                  <a:srgbClr val="333333"/>
                </a:solidFill>
                <a:latin typeface="AmazonEmber"/>
                <a:sym typeface="Wingdings" panose="05000000000000000000" pitchFamily="2" charset="2"/>
              </a:rPr>
              <a:t>upto</a:t>
            </a:r>
            <a:r>
              <a:rPr lang="en-GB" sz="1400" dirty="0">
                <a:solidFill>
                  <a:srgbClr val="333333"/>
                </a:solidFill>
                <a:latin typeface="AmazonEmber"/>
                <a:sym typeface="Wingdings" panose="05000000000000000000" pitchFamily="2" charset="2"/>
              </a:rPr>
              <a:t> 10 Gbps) 	</a:t>
            </a:r>
            <a:endParaRPr lang="en-GB" sz="1400" dirty="0">
              <a:solidFill>
                <a:srgbClr val="333333"/>
              </a:solidFill>
              <a:latin typeface="AmazonEmber"/>
            </a:endParaRPr>
          </a:p>
          <a:p>
            <a:pPr marL="365760" marR="2400" lvl="1" indent="0" algn="just">
              <a:buNone/>
            </a:pPr>
            <a:endParaRPr lang="en-IN" sz="1100" b="1" dirty="0">
              <a:solidFill>
                <a:srgbClr val="333333"/>
              </a:solidFill>
              <a:latin typeface="AmazonEmber"/>
            </a:endParaRPr>
          </a:p>
          <a:p>
            <a:pPr marL="0" marR="2400" indent="0" algn="just">
              <a:buNone/>
            </a:pPr>
            <a:endParaRPr lang="en-IN" sz="2000" b="1"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23740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EC2 Instance Types:</a:t>
            </a:r>
            <a:endParaRPr lang="en-IN" sz="2000" b="1" dirty="0">
              <a:solidFill>
                <a:srgbClr val="333333"/>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Compute Optimized instances</a:t>
            </a:r>
            <a:r>
              <a:rPr lang="en-IN" sz="2000" b="1" dirty="0">
                <a:solidFill>
                  <a:srgbClr val="FF0066"/>
                </a:solidFill>
                <a:latin typeface="Times New Roman" panose="02020603050405020304" pitchFamily="18" charset="0"/>
                <a:cs typeface="Times New Roman" panose="02020603050405020304" pitchFamily="18" charset="0"/>
              </a:rPr>
              <a:t>:</a:t>
            </a:r>
          </a:p>
          <a:p>
            <a:pPr marL="0" marR="2400" indent="0" algn="just">
              <a:buNone/>
            </a:pPr>
            <a:r>
              <a:rPr lang="en-GB" sz="2000" b="0" i="0" dirty="0">
                <a:solidFill>
                  <a:srgbClr val="333333"/>
                </a:solidFill>
                <a:effectLst/>
                <a:latin typeface="Times New Roman" panose="02020603050405020304" pitchFamily="18" charset="0"/>
                <a:cs typeface="Times New Roman" panose="02020603050405020304" pitchFamily="18" charset="0"/>
              </a:rPr>
              <a:t>Compute Optimized instances are ideal for compute bound applications that benefit from high performance processors. Instances belonging to this family are well suited for </a:t>
            </a:r>
            <a:r>
              <a:rPr lang="en-GB" sz="2000" b="1" i="0" dirty="0">
                <a:solidFill>
                  <a:srgbClr val="333333"/>
                </a:solidFill>
                <a:effectLst/>
                <a:latin typeface="Times New Roman" panose="02020603050405020304" pitchFamily="18" charset="0"/>
                <a:cs typeface="Times New Roman" panose="02020603050405020304" pitchFamily="18" charset="0"/>
              </a:rPr>
              <a:t>batch processing workloads, media transcoding, high performance web servers, high performance computing (HPC), scientific </a:t>
            </a:r>
            <a:r>
              <a:rPr lang="en-GB" sz="2000" b="1" i="0" dirty="0" err="1">
                <a:solidFill>
                  <a:srgbClr val="333333"/>
                </a:solidFill>
                <a:effectLst/>
                <a:latin typeface="Times New Roman" panose="02020603050405020304" pitchFamily="18" charset="0"/>
                <a:cs typeface="Times New Roman" panose="02020603050405020304" pitchFamily="18" charset="0"/>
              </a:rPr>
              <a:t>modeling</a:t>
            </a:r>
            <a:r>
              <a:rPr lang="en-GB" sz="2000" b="1" i="0" dirty="0">
                <a:solidFill>
                  <a:srgbClr val="333333"/>
                </a:solidFill>
                <a:effectLst/>
                <a:latin typeface="Times New Roman" panose="02020603050405020304" pitchFamily="18" charset="0"/>
                <a:cs typeface="Times New Roman" panose="02020603050405020304" pitchFamily="18" charset="0"/>
              </a:rPr>
              <a:t>, dedicated gaming servers and ad server engines, machine learning inference and other compute intensive applications.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Ex: C7g, C6g, C6gn, C6i, C5, C5a, C5n, C4 etc…</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Memory optimized instances </a:t>
            </a:r>
          </a:p>
          <a:p>
            <a:pPr marR="2400" algn="just">
              <a:buFont typeface="Arial" panose="020B0604020202020204" pitchFamily="34" charset="0"/>
              <a:buChar char="•"/>
            </a:pPr>
            <a:r>
              <a:rPr lang="en-GB" sz="2000" dirty="0">
                <a:solidFill>
                  <a:srgbClr val="333333"/>
                </a:solidFill>
                <a:latin typeface="Times New Roman" panose="02020603050405020304" pitchFamily="18" charset="0"/>
                <a:cs typeface="Times New Roman" panose="02020603050405020304" pitchFamily="18" charset="0"/>
              </a:rPr>
              <a:t>Memory optimized instances are designed to deliver fast performance for workloads that process large data sets in memory.</a:t>
            </a:r>
            <a:endParaRPr lang="en-IN" sz="2000"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R6g, R6i, R5, R5a, R5b, R5n, R4, X1 etc…</a:t>
            </a: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Accelerated computing instances</a:t>
            </a:r>
          </a:p>
          <a:p>
            <a:pPr marR="2400" algn="just">
              <a:buFont typeface="Arial" panose="020B0604020202020204" pitchFamily="34" charset="0"/>
              <a:buChar char="•"/>
            </a:pPr>
            <a:r>
              <a:rPr lang="en-GB" sz="2000" dirty="0">
                <a:solidFill>
                  <a:srgbClr val="333333"/>
                </a:solidFill>
                <a:latin typeface="Times New Roman" panose="02020603050405020304" pitchFamily="18" charset="0"/>
                <a:cs typeface="Times New Roman" panose="02020603050405020304" pitchFamily="18" charset="0"/>
              </a:rPr>
              <a:t>Accelerated computing instances use hardware accelerators, or co-processors, to perform functions, such as floating point number calculations, graphics processing, or data pattern matching, more efficiently than is possible in software running on CPUs.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108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EC2 Instance Types:</a:t>
            </a:r>
            <a:endParaRPr lang="en-IN" sz="2000" b="1" i="0" dirty="0">
              <a:solidFill>
                <a:srgbClr val="333333"/>
              </a:solidFill>
              <a:effectLst/>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IN" sz="2000" b="1" i="0" dirty="0">
                <a:solidFill>
                  <a:srgbClr val="333333"/>
                </a:solidFill>
                <a:effectLst/>
                <a:latin typeface="Times New Roman" panose="02020603050405020304" pitchFamily="18" charset="0"/>
                <a:cs typeface="Times New Roman" panose="02020603050405020304" pitchFamily="18" charset="0"/>
              </a:rPr>
              <a:t>Storage optimized instances: </a:t>
            </a:r>
          </a:p>
          <a:p>
            <a:pPr marL="0" marR="2400" indent="0" algn="just">
              <a:buNone/>
            </a:pPr>
            <a:r>
              <a:rPr lang="en-GB" sz="2000" b="0" i="0" dirty="0">
                <a:solidFill>
                  <a:srgbClr val="333333"/>
                </a:solidFill>
                <a:effectLst/>
                <a:latin typeface="Times New Roman" panose="02020603050405020304" pitchFamily="18" charset="0"/>
                <a:cs typeface="Times New Roman" panose="02020603050405020304" pitchFamily="18" charset="0"/>
              </a:rPr>
              <a:t>Storage optimized instances are designed for workloads that require high, sequential read and write access to very large data sets on local storage. They are optimized to deliver tens of thousands of low-latency, random </a:t>
            </a:r>
            <a:r>
              <a:rPr lang="en-GB" sz="2000" b="1" i="0" dirty="0">
                <a:solidFill>
                  <a:srgbClr val="333333"/>
                </a:solidFill>
                <a:effectLst/>
                <a:latin typeface="Times New Roman" panose="02020603050405020304" pitchFamily="18" charset="0"/>
                <a:cs typeface="Times New Roman" panose="02020603050405020304" pitchFamily="18" charset="0"/>
              </a:rPr>
              <a:t>I/O</a:t>
            </a:r>
            <a:r>
              <a:rPr lang="en-GB" sz="2000" b="0" i="0" dirty="0">
                <a:solidFill>
                  <a:srgbClr val="333333"/>
                </a:solidFill>
                <a:effectLst/>
                <a:latin typeface="Times New Roman" panose="02020603050405020304" pitchFamily="18" charset="0"/>
                <a:cs typeface="Times New Roman" panose="02020603050405020304" pitchFamily="18" charset="0"/>
              </a:rPr>
              <a:t> operations </a:t>
            </a:r>
            <a:r>
              <a:rPr lang="en-GB" sz="2000" b="1" i="0" dirty="0">
                <a:solidFill>
                  <a:srgbClr val="333333"/>
                </a:solidFill>
                <a:effectLst/>
                <a:latin typeface="Times New Roman" panose="02020603050405020304" pitchFamily="18" charset="0"/>
                <a:cs typeface="Times New Roman" panose="02020603050405020304" pitchFamily="18" charset="0"/>
              </a:rPr>
              <a:t>P</a:t>
            </a:r>
            <a:r>
              <a:rPr lang="en-GB" sz="2000" b="0" i="0" dirty="0">
                <a:solidFill>
                  <a:srgbClr val="333333"/>
                </a:solidFill>
                <a:effectLst/>
                <a:latin typeface="Times New Roman" panose="02020603050405020304" pitchFamily="18" charset="0"/>
                <a:cs typeface="Times New Roman" panose="02020603050405020304" pitchFamily="18" charset="0"/>
              </a:rPr>
              <a:t>er </a:t>
            </a:r>
            <a:r>
              <a:rPr lang="en-GB" sz="2000" b="1" i="0" dirty="0">
                <a:solidFill>
                  <a:srgbClr val="333333"/>
                </a:solidFill>
                <a:effectLst/>
                <a:latin typeface="Times New Roman" panose="02020603050405020304" pitchFamily="18" charset="0"/>
                <a:cs typeface="Times New Roman" panose="02020603050405020304" pitchFamily="18" charset="0"/>
              </a:rPr>
              <a:t>S</a:t>
            </a:r>
            <a:r>
              <a:rPr lang="en-GB" sz="2000" b="0" i="0" dirty="0">
                <a:solidFill>
                  <a:srgbClr val="333333"/>
                </a:solidFill>
                <a:effectLst/>
                <a:latin typeface="Times New Roman" panose="02020603050405020304" pitchFamily="18" charset="0"/>
                <a:cs typeface="Times New Roman" panose="02020603050405020304" pitchFamily="18" charset="0"/>
              </a:rPr>
              <a:t>econd (IOPS) to applications.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Im4gn, Is4gn, I4i, I3, D3, H1 etc…</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694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Management Console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2357181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Launching EC2 instance: </a:t>
            </a:r>
          </a:p>
          <a:p>
            <a:pPr marR="2400" algn="just">
              <a:buFont typeface="Arial" panose="020B0604020202020204" pitchFamily="34" charset="0"/>
              <a:buChar char="•"/>
            </a:pPr>
            <a:r>
              <a:rPr lang="en-GB" sz="2000" b="1" i="0" dirty="0">
                <a:solidFill>
                  <a:srgbClr val="16191F"/>
                </a:solidFill>
                <a:effectLst/>
                <a:latin typeface="Times New Roman" panose="02020603050405020304" pitchFamily="18" charset="0"/>
                <a:cs typeface="Times New Roman" panose="02020603050405020304" pitchFamily="18" charset="0"/>
              </a:rPr>
              <a:t>Before launching an EC2 instance, you should create a security group</a:t>
            </a:r>
            <a:r>
              <a:rPr lang="en-GB" sz="2000" b="0" i="0" dirty="0">
                <a:solidFill>
                  <a:srgbClr val="16191F"/>
                </a:solidFill>
                <a:effectLst/>
                <a:latin typeface="Times New Roman" panose="02020603050405020304" pitchFamily="18" charset="0"/>
                <a:cs typeface="Times New Roman" panose="02020603050405020304" pitchFamily="18" charset="0"/>
              </a:rPr>
              <a:t> that will permit network traffic that is appropriate to your application to connect to the instance. </a:t>
            </a:r>
          </a:p>
          <a:p>
            <a:pPr marR="2400" algn="just">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At a minimum, the security group should enable access on </a:t>
            </a:r>
            <a:r>
              <a:rPr lang="en-GB" sz="2000" b="1" i="0" dirty="0">
                <a:solidFill>
                  <a:srgbClr val="16191F"/>
                </a:solidFill>
                <a:effectLst/>
                <a:latin typeface="Times New Roman" panose="02020603050405020304" pitchFamily="18" charset="0"/>
                <a:cs typeface="Times New Roman" panose="02020603050405020304" pitchFamily="18" charset="0"/>
              </a:rPr>
              <a:t>port 22</a:t>
            </a:r>
            <a:r>
              <a:rPr lang="en-GB" sz="2000" b="0" i="0" dirty="0">
                <a:solidFill>
                  <a:srgbClr val="16191F"/>
                </a:solidFill>
                <a:effectLst/>
                <a:latin typeface="Times New Roman" panose="02020603050405020304" pitchFamily="18" charset="0"/>
                <a:cs typeface="Times New Roman" panose="02020603050405020304" pitchFamily="18" charset="0"/>
              </a:rPr>
              <a:t>, so that you can SSH into the EC2 instance. </a:t>
            </a:r>
          </a:p>
          <a:p>
            <a:pPr marR="2400" algn="just">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You may also want to create a </a:t>
            </a:r>
            <a:r>
              <a:rPr lang="en-GB" sz="2000" b="1" i="0" dirty="0">
                <a:solidFill>
                  <a:srgbClr val="16191F"/>
                </a:solidFill>
                <a:effectLst/>
                <a:latin typeface="Times New Roman" panose="02020603050405020304" pitchFamily="18" charset="0"/>
                <a:cs typeface="Times New Roman" panose="02020603050405020304" pitchFamily="18" charset="0"/>
              </a:rPr>
              <a:t>keypair</a:t>
            </a:r>
            <a:r>
              <a:rPr lang="en-GB" sz="2000" b="0" i="0" dirty="0">
                <a:solidFill>
                  <a:srgbClr val="16191F"/>
                </a:solidFill>
                <a:effectLst/>
                <a:latin typeface="Times New Roman" panose="02020603050405020304" pitchFamily="18" charset="0"/>
                <a:cs typeface="Times New Roman" panose="02020603050405020304" pitchFamily="18" charset="0"/>
              </a:rPr>
              <a:t>, although you can also create the keypair while going through the launch wizard. Finally, you should think about which instance type is appropriate to your application;</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 AWS Free Tier includes </a:t>
            </a:r>
            <a:r>
              <a:rPr lang="en-GB" sz="2000" b="1" dirty="0">
                <a:solidFill>
                  <a:srgbClr val="16191F"/>
                </a:solidFill>
                <a:latin typeface="Times New Roman" panose="02020603050405020304" pitchFamily="18" charset="0"/>
                <a:cs typeface="Times New Roman" panose="02020603050405020304" pitchFamily="18" charset="0"/>
              </a:rPr>
              <a:t>750 hours of Linux and Windows t2.micro instances</a:t>
            </a:r>
            <a:r>
              <a:rPr lang="en-GB" sz="2000" dirty="0">
                <a:solidFill>
                  <a:srgbClr val="16191F"/>
                </a:solidFill>
                <a:latin typeface="Times New Roman" panose="02020603050405020304" pitchFamily="18" charset="0"/>
                <a:cs typeface="Times New Roman" panose="02020603050405020304" pitchFamily="18" charset="0"/>
              </a:rPr>
              <a:t>, ( t3.micro for the regions in which t2.micro is unavailable) each month for one year. </a:t>
            </a:r>
            <a:r>
              <a:rPr lang="en-GB" sz="2000" b="1" dirty="0">
                <a:solidFill>
                  <a:srgbClr val="16191F"/>
                </a:solidFill>
                <a:highlight>
                  <a:srgbClr val="FFFF00"/>
                </a:highlight>
                <a:latin typeface="Times New Roman" panose="02020603050405020304" pitchFamily="18" charset="0"/>
                <a:cs typeface="Times New Roman" panose="02020603050405020304" pitchFamily="18" charset="0"/>
              </a:rPr>
              <a:t>To stay within the Free Tier, use only EC2 Micro instances.</a:t>
            </a:r>
            <a:endParaRPr lang="en-GB" sz="2000" b="1" i="0" dirty="0">
              <a:solidFill>
                <a:srgbClr val="16191F"/>
              </a:solidFill>
              <a:effectLst/>
              <a:highlight>
                <a:srgbClr val="FFFF00"/>
              </a:highlight>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GB" sz="2000" dirty="0">
              <a:solidFill>
                <a:srgbClr val="16191F"/>
              </a:solidFill>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Tags are key-value pairs that you can add to AWS resources to help identify, organize, or search for resources.</a:t>
            </a:r>
          </a:p>
          <a:p>
            <a:pPr marR="2400" algn="just">
              <a:buFont typeface="Arial" panose="020B0604020202020204" pitchFamily="34" charset="0"/>
              <a:buChar char="•"/>
            </a:pPr>
            <a:r>
              <a:rPr lang="en-IN" sz="2000" b="1" dirty="0">
                <a:solidFill>
                  <a:srgbClr val="FF0066"/>
                </a:solidFill>
                <a:latin typeface="Times New Roman" panose="02020603050405020304" pitchFamily="18" charset="0"/>
                <a:cs typeface="Times New Roman" panose="02020603050405020304" pitchFamily="18" charset="0"/>
              </a:rPr>
              <a:t>https://docs.aws.amazon.com/toolkit-for-eclipse/v1/user-guide/ami-launch.html</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2597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422274"/>
            <a:ext cx="8915401" cy="6370638"/>
          </a:xfrm>
        </p:spPr>
        <p:txBody>
          <a:bodyPr>
            <a:normAutofit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Actions that can be performed using EC2 AWS Management Console: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Use IAM to manage User Groups, Users, Roles, Policies</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Create Key Pair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 Create Security Group</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Create EC2 instance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Connect to the EC2 instance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CloudWatch</a:t>
            </a:r>
          </a:p>
          <a:p>
            <a:pPr marL="457200" marR="2400" indent="-457200" algn="just">
              <a:buFont typeface="+mj-lt"/>
              <a:buAutoNum type="arabicPeriod"/>
            </a:pPr>
            <a:r>
              <a:rPr lang="en-IN" sz="2000" dirty="0" err="1">
                <a:latin typeface="Times New Roman" panose="02020603050405020304" pitchFamily="18" charset="0"/>
                <a:cs typeface="Times New Roman" panose="02020603050405020304" pitchFamily="18" charset="0"/>
              </a:rPr>
              <a:t>CloudShel</a:t>
            </a:r>
            <a:endParaRPr lang="en-IN" sz="2000" dirty="0">
              <a:latin typeface="Times New Roman" panose="02020603050405020304" pitchFamily="18" charset="0"/>
              <a:cs typeface="Times New Roman" panose="02020603050405020304" pitchFamily="18" charset="0"/>
            </a:endParaRPr>
          </a:p>
          <a:p>
            <a:pPr marL="457200" marR="2400" indent="-45720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FF0000"/>
                </a:solidFill>
                <a:latin typeface="Times New Roman" panose="02020603050405020304" pitchFamily="18" charset="0"/>
                <a:cs typeface="Times New Roman" panose="02020603050405020304" pitchFamily="18" charset="0"/>
              </a:rPr>
              <a:t>Using CLI:</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Working with IAM</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Working with EC2 instance</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Connecting to EC2 instances</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Keypairs, </a:t>
            </a:r>
            <a:r>
              <a:rPr lang="en-IN" sz="2000" dirty="0" err="1">
                <a:latin typeface="Times New Roman" panose="02020603050405020304" pitchFamily="18" charset="0"/>
                <a:cs typeface="Times New Roman" panose="02020603050405020304" pitchFamily="18" charset="0"/>
              </a:rPr>
              <a:t>Secgroups</a:t>
            </a:r>
            <a:r>
              <a:rPr lang="en-IN" sz="2000" dirty="0">
                <a:latin typeface="Times New Roman" panose="02020603050405020304" pitchFamily="18" charset="0"/>
                <a:cs typeface="Times New Roman" panose="02020603050405020304" pitchFamily="18" charset="0"/>
              </a:rPr>
              <a:t>, </a:t>
            </a:r>
          </a:p>
          <a:p>
            <a:pPr marL="457200" marR="2400" indent="-457200" algn="just">
              <a:buFont typeface="+mj-lt"/>
              <a:buAutoNum type="arabicPeriod"/>
            </a:pPr>
            <a:r>
              <a:rPr lang="en-IN" sz="2000" dirty="0">
                <a:latin typeface="Times New Roman" panose="02020603050405020304" pitchFamily="18" charset="0"/>
                <a:cs typeface="Times New Roman" panose="02020603050405020304" pitchFamily="18" charset="0"/>
              </a:rPr>
              <a:t>CloudWatch</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IAM users  User groups</a:t>
            </a: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92471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 – EC2</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Launching EC2 instance: </a:t>
            </a:r>
          </a:p>
          <a:p>
            <a:pPr marL="0" marR="2400" indent="0" algn="just">
              <a:buNone/>
            </a:pPr>
            <a:r>
              <a:rPr lang="en-IN" sz="2000" dirty="0">
                <a:latin typeface="Times New Roman" panose="02020603050405020304" pitchFamily="18" charset="0"/>
                <a:cs typeface="Times New Roman" panose="02020603050405020304" pitchFamily="18" charset="0"/>
              </a:rPr>
              <a:t>Step 1: Choose AMI</a:t>
            </a:r>
          </a:p>
          <a:p>
            <a:pPr marL="0" marR="2400" indent="0" algn="just">
              <a:buNone/>
            </a:pPr>
            <a:r>
              <a:rPr lang="en-IN" sz="2000" dirty="0">
                <a:latin typeface="Times New Roman" panose="02020603050405020304" pitchFamily="18" charset="0"/>
                <a:cs typeface="Times New Roman" panose="02020603050405020304" pitchFamily="18" charset="0"/>
              </a:rPr>
              <a:t>Step 2: Choose Instance Type</a:t>
            </a:r>
          </a:p>
          <a:p>
            <a:pPr marL="0" marR="2400" indent="0" algn="just">
              <a:buNone/>
            </a:pPr>
            <a:r>
              <a:rPr lang="en-IN" sz="2000" dirty="0">
                <a:latin typeface="Times New Roman" panose="02020603050405020304" pitchFamily="18" charset="0"/>
                <a:cs typeface="Times New Roman" panose="02020603050405020304" pitchFamily="18" charset="0"/>
              </a:rPr>
              <a:t>Step 3: Configure Instance</a:t>
            </a:r>
          </a:p>
          <a:p>
            <a:pPr marL="0" marR="2400" indent="0" algn="just">
              <a:buNone/>
            </a:pPr>
            <a:r>
              <a:rPr lang="en-IN" sz="2000" dirty="0">
                <a:latin typeface="Times New Roman" panose="02020603050405020304" pitchFamily="18" charset="0"/>
                <a:cs typeface="Times New Roman" panose="02020603050405020304" pitchFamily="18" charset="0"/>
              </a:rPr>
              <a:t>Step 4: Add Storage</a:t>
            </a:r>
          </a:p>
          <a:p>
            <a:pPr marL="0" marR="2400" indent="0" algn="just">
              <a:buNone/>
            </a:pPr>
            <a:r>
              <a:rPr lang="en-IN" sz="2000" dirty="0">
                <a:latin typeface="Times New Roman" panose="02020603050405020304" pitchFamily="18" charset="0"/>
                <a:cs typeface="Times New Roman" panose="02020603050405020304" pitchFamily="18" charset="0"/>
              </a:rPr>
              <a:t>Step 5:  Add Tags</a:t>
            </a:r>
          </a:p>
          <a:p>
            <a:pPr marL="0" marR="2400" indent="0" algn="just">
              <a:buNone/>
            </a:pPr>
            <a:r>
              <a:rPr lang="en-IN" sz="2000" dirty="0">
                <a:latin typeface="Times New Roman" panose="02020603050405020304" pitchFamily="18" charset="0"/>
                <a:cs typeface="Times New Roman" panose="02020603050405020304" pitchFamily="18" charset="0"/>
              </a:rPr>
              <a:t>Step 6: Configure Security Group</a:t>
            </a:r>
          </a:p>
          <a:p>
            <a:pPr marL="0" marR="2400" indent="0" algn="just">
              <a:buNone/>
            </a:pPr>
            <a:r>
              <a:rPr lang="en-IN" sz="2000" dirty="0">
                <a:latin typeface="Times New Roman" panose="02020603050405020304" pitchFamily="18" charset="0"/>
                <a:cs typeface="Times New Roman" panose="02020603050405020304" pitchFamily="18" charset="0"/>
              </a:rPr>
              <a:t>Step 7: Review and Launch Instance</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03811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CLI</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35167490"/>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Arial" panose="020B0604020202020204" pitchFamily="34" charset="0"/>
              <a:buChar char="•"/>
            </a:pPr>
            <a:r>
              <a:rPr lang="en-GB" sz="1700" b="0" i="0" dirty="0">
                <a:solidFill>
                  <a:srgbClr val="16191F"/>
                </a:solidFill>
                <a:effectLst/>
                <a:latin typeface="Times New Roman" panose="02020603050405020304" pitchFamily="18" charset="0"/>
                <a:cs typeface="Times New Roman" panose="02020603050405020304" pitchFamily="18" charset="0"/>
              </a:rPr>
              <a:t>You can access the features of Amazon Elastic Compute Cloud (Amazon EC2) using the AWS Command Line Interface (AWS CLI). </a:t>
            </a:r>
            <a:endParaRPr lang="en-IN" sz="17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
            </a:pPr>
            <a:r>
              <a:rPr lang="en-GB" sz="1700" b="0" i="0" dirty="0">
                <a:solidFill>
                  <a:srgbClr val="16191F"/>
                </a:solidFill>
                <a:effectLst/>
                <a:latin typeface="Times New Roman" panose="02020603050405020304" pitchFamily="18" charset="0"/>
                <a:cs typeface="Times New Roman" panose="02020603050405020304" pitchFamily="18" charset="0"/>
              </a:rPr>
              <a:t>configure the settings that the AWS Command Line Interface (AWS CLI) uses to interact with AWS. These include your security credentials, the default output format, and the default AWS Region.</a:t>
            </a:r>
            <a:r>
              <a:rPr lang="en-IN" sz="1700" b="1" i="0" dirty="0">
                <a:solidFill>
                  <a:srgbClr val="FF0066"/>
                </a:solidFill>
                <a:effectLst/>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
            </a:pPr>
            <a:r>
              <a:rPr lang="en-IN" sz="1700" b="1" i="0" dirty="0">
                <a:solidFill>
                  <a:srgbClr val="FF0066"/>
                </a:solidFill>
                <a:effectLst/>
                <a:latin typeface="Times New Roman" panose="02020603050405020304" pitchFamily="18" charset="0"/>
                <a:cs typeface="Times New Roman" panose="02020603050405020304" pitchFamily="18" charset="0"/>
              </a:rPr>
              <a:t>You can also use AWS Cloud Shell.</a:t>
            </a:r>
          </a:p>
          <a:p>
            <a:pPr marL="0" marR="2400" indent="0" algn="just">
              <a:buNone/>
            </a:pPr>
            <a:r>
              <a:rPr lang="en-IN" sz="1800" b="1" dirty="0">
                <a:solidFill>
                  <a:srgbClr val="FF0066"/>
                </a:solidFill>
                <a:latin typeface="Palatino LT Std"/>
              </a:rPr>
              <a:t>To get the Help: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ec2 help</a:t>
            </a:r>
          </a:p>
          <a:p>
            <a:pPr marL="0" marR="2400" indent="0" algn="just">
              <a:buNone/>
            </a:pPr>
            <a:r>
              <a:rPr lang="en-IN" sz="2000" b="1" dirty="0">
                <a:solidFill>
                  <a:srgbClr val="FF0066"/>
                </a:solidFill>
                <a:latin typeface="Palatino LT Std"/>
              </a:rPr>
              <a:t>Configuring CLI : </a:t>
            </a:r>
            <a:r>
              <a:rPr lang="en-IN" sz="1700" b="1" dirty="0" err="1">
                <a:solidFill>
                  <a:srgbClr val="16191F"/>
                </a:solidFill>
                <a:latin typeface="Times New Roman" panose="02020603050405020304" pitchFamily="18" charset="0"/>
                <a:cs typeface="Times New Roman" panose="02020603050405020304" pitchFamily="18" charset="0"/>
              </a:rPr>
              <a:t>aws</a:t>
            </a:r>
            <a:r>
              <a:rPr lang="en-IN" sz="1700" b="1" dirty="0">
                <a:solidFill>
                  <a:srgbClr val="16191F"/>
                </a:solidFill>
                <a:latin typeface="Times New Roman" panose="02020603050405020304" pitchFamily="18" charset="0"/>
                <a:cs typeface="Times New Roman" panose="02020603050405020304" pitchFamily="18" charset="0"/>
              </a:rPr>
              <a:t> configure</a:t>
            </a:r>
          </a:p>
          <a:p>
            <a:pPr marL="0" marR="2400" indent="0">
              <a:buNone/>
            </a:pPr>
            <a:r>
              <a:rPr lang="en-IN" sz="1700" dirty="0">
                <a:solidFill>
                  <a:srgbClr val="16191F"/>
                </a:solidFill>
                <a:latin typeface="Times New Roman" panose="02020603050405020304" pitchFamily="18" charset="0"/>
                <a:cs typeface="Times New Roman" panose="02020603050405020304" pitchFamily="18" charset="0"/>
              </a:rPr>
              <a:t>Get credential report from IAM dash board: </a:t>
            </a:r>
            <a:r>
              <a:rPr lang="en-IN" sz="1700" dirty="0">
                <a:solidFill>
                  <a:srgbClr val="16191F"/>
                </a:solidFill>
                <a:latin typeface="Times New Roman" panose="02020603050405020304" pitchFamily="18" charset="0"/>
                <a:cs typeface="Times New Roman" panose="02020603050405020304" pitchFamily="18" charset="0"/>
                <a:hlinkClick r:id="rId2"/>
              </a:rPr>
              <a:t>https://console.aws.amazon.com/iam/home#/credential_report</a:t>
            </a:r>
            <a:r>
              <a:rPr lang="en-IN" sz="17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IN" sz="2000" b="1" dirty="0">
                <a:solidFill>
                  <a:srgbClr val="FF0066"/>
                </a:solidFill>
                <a:latin typeface="Palatino LT Std"/>
              </a:rPr>
              <a:t>Security Groups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Key Pair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Ec2 instance:</a:t>
            </a:r>
          </a:p>
          <a:p>
            <a:pPr marL="273050" marR="2400" indent="92075" algn="just">
              <a:buFont typeface="Wingdings" panose="05000000000000000000" pitchFamily="2" charset="2"/>
              <a:buChar char="Ø"/>
              <a:tabLst>
                <a:tab pos="534988" algn="l"/>
              </a:tabLst>
            </a:pPr>
            <a:r>
              <a:rPr lang="en-IN" sz="2000" b="1" dirty="0">
                <a:solidFill>
                  <a:srgbClr val="FF0066"/>
                </a:solidFill>
                <a:latin typeface="Palatino LT Std"/>
              </a:rPr>
              <a:t>	</a:t>
            </a:r>
            <a:r>
              <a:rPr lang="en-IN" sz="1700" dirty="0">
                <a:solidFill>
                  <a:srgbClr val="16191F"/>
                </a:solidFill>
                <a:latin typeface="Times New Roman" panose="02020603050405020304" pitchFamily="18" charset="0"/>
                <a:cs typeface="Times New Roman" panose="02020603050405020304" pitchFamily="18" charset="0"/>
              </a:rPr>
              <a:t>Describe images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Select image type</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Launch EC2</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List</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Get Status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Assign tags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Start, Stop and Terminate instance	</a:t>
            </a:r>
            <a:r>
              <a:rPr lang="en-IN" sz="2000" b="1" dirty="0">
                <a:solidFill>
                  <a:srgbClr val="FF0066"/>
                </a:solidFill>
                <a:latin typeface="Palatino LT Std"/>
                <a:sym typeface="Wingdings" panose="05000000000000000000" pitchFamily="2" charset="2"/>
              </a:rPr>
              <a:t>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
        <p:nvSpPr>
          <p:cNvPr id="4" name="TextBox 3">
            <a:extLst>
              <a:ext uri="{FF2B5EF4-FFF2-40B4-BE49-F238E27FC236}">
                <a16:creationId xmlns:a16="http://schemas.microsoft.com/office/drawing/2014/main" id="{02DFD9F0-8B12-4186-9561-FDE165B91E11}"/>
              </a:ext>
            </a:extLst>
          </p:cNvPr>
          <p:cNvSpPr txBox="1"/>
          <p:nvPr/>
        </p:nvSpPr>
        <p:spPr>
          <a:xfrm>
            <a:off x="4876800" y="4495800"/>
            <a:ext cx="3886200" cy="923330"/>
          </a:xfrm>
          <a:prstGeom prst="rect">
            <a:avLst/>
          </a:prstGeom>
          <a:noFill/>
        </p:spPr>
        <p:txBody>
          <a:bodyPr wrap="square" rtlCol="0">
            <a:spAutoFit/>
          </a:bodyPr>
          <a:lstStyle/>
          <a:p>
            <a:r>
              <a:rPr lang="en-IN" dirty="0"/>
              <a:t>AWS Cloud Shell </a:t>
            </a:r>
            <a:r>
              <a:rPr lang="en-IN" dirty="0">
                <a:sym typeface="Wingdings" panose="05000000000000000000" pitchFamily="2" charset="2"/>
              </a:rPr>
              <a:t> Is a web based shell for accessing AWS  services. </a:t>
            </a:r>
            <a:endParaRPr lang="en-IN" dirty="0"/>
          </a:p>
        </p:txBody>
      </p:sp>
    </p:spTree>
    <p:extLst>
      <p:ext uri="{BB962C8B-B14F-4D97-AF65-F5344CB8AC3E}">
        <p14:creationId xmlns:p14="http://schemas.microsoft.com/office/powerpoint/2010/main" val="237216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What is AWS?</a:t>
            </a:r>
          </a:p>
          <a:p>
            <a:pPr algn="l">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Amazon Web Services is a cloud service provider that allows a user to consume different services to ease the application management</a:t>
            </a:r>
          </a:p>
          <a:p>
            <a:pPr algn="l">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AWS provides infrastructure, security, </a:t>
            </a:r>
            <a:r>
              <a:rPr lang="en-GB" sz="2000" b="0" i="0" u="none" strike="noStrike" baseline="0" dirty="0">
                <a:latin typeface="Times New Roman" panose="02020603050405020304" pitchFamily="18" charset="0"/>
                <a:cs typeface="Times New Roman" panose="02020603050405020304" pitchFamily="18" charset="0"/>
              </a:rPr>
              <a:t>storage, networking, and other services that are useful for application life cycle.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It provides services as an on-demand basis. In other words, users can </a:t>
            </a:r>
            <a:r>
              <a:rPr lang="en-GB" sz="2000" dirty="0" err="1">
                <a:latin typeface="Times New Roman" panose="02020603050405020304" pitchFamily="18" charset="0"/>
                <a:cs typeface="Times New Roman" panose="02020603050405020304" pitchFamily="18" charset="0"/>
              </a:rPr>
              <a:t>enroll</a:t>
            </a:r>
            <a:r>
              <a:rPr lang="en-GB" sz="2000" dirty="0">
                <a:latin typeface="Times New Roman" panose="02020603050405020304" pitchFamily="18" charset="0"/>
                <a:cs typeface="Times New Roman" panose="02020603050405020304" pitchFamily="18" charset="0"/>
              </a:rPr>
              <a:t> for services according to their requirements or demands for the applications and terminate the services when they are no longer needed.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AWS is located at various geographical locations, also known as </a:t>
            </a:r>
            <a:r>
              <a:rPr lang="en-GB" sz="2000" b="1" i="1" dirty="0">
                <a:latin typeface="Times New Roman" panose="02020603050405020304" pitchFamily="18" charset="0"/>
                <a:cs typeface="Times New Roman" panose="02020603050405020304" pitchFamily="18" charset="0"/>
              </a:rPr>
              <a:t>regions</a:t>
            </a:r>
            <a:r>
              <a:rPr lang="en-GB" sz="2000" dirty="0">
                <a:latin typeface="Times New Roman" panose="02020603050405020304" pitchFamily="18" charset="0"/>
                <a:cs typeface="Times New Roman" panose="02020603050405020304" pitchFamily="18" charset="0"/>
              </a:rPr>
              <a:t>. Users have the choice to select from any of these available geographical locations that they feel will be the most useful in terms of serving the application latency time.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As AWS is </a:t>
            </a:r>
            <a:r>
              <a:rPr lang="en-GB" sz="2000" b="1" i="1" dirty="0">
                <a:latin typeface="Times New Roman" panose="02020603050405020304" pitchFamily="18" charset="0"/>
                <a:cs typeface="Times New Roman" panose="02020603050405020304" pitchFamily="18" charset="0"/>
              </a:rPr>
              <a:t>an on-demand service</a:t>
            </a:r>
            <a:r>
              <a:rPr lang="en-GB" sz="2000" dirty="0">
                <a:latin typeface="Times New Roman" panose="02020603050405020304" pitchFamily="18" charset="0"/>
                <a:cs typeface="Times New Roman" panose="02020603050405020304" pitchFamily="18" charset="0"/>
              </a:rPr>
              <a:t>, it uses pay-as-you-go pricing. As a result, you will be charged only for the services you use. AWS also provides detailed monthly billing that helps users to know which services they are consuming the most.</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Example AWS services are:  </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EC2 </a:t>
            </a:r>
            <a:r>
              <a:rPr lang="en-IN" sz="2000" dirty="0">
                <a:latin typeface="Times New Roman" panose="02020603050405020304" pitchFamily="18" charset="0"/>
                <a:cs typeface="Times New Roman" panose="02020603050405020304" pitchFamily="18" charset="0"/>
              </a:rPr>
              <a:t>(Elastic Compute Cloud), </a:t>
            </a:r>
            <a:r>
              <a:rPr lang="en-IN" sz="2000" b="1" dirty="0">
                <a:latin typeface="Times New Roman" panose="02020603050405020304" pitchFamily="18" charset="0"/>
                <a:cs typeface="Times New Roman" panose="02020603050405020304" pitchFamily="18" charset="0"/>
              </a:rPr>
              <a:t>SQS</a:t>
            </a:r>
            <a:r>
              <a:rPr lang="en-IN" sz="2000" dirty="0">
                <a:latin typeface="Times New Roman" panose="02020603050405020304" pitchFamily="18" charset="0"/>
                <a:cs typeface="Times New Roman" panose="02020603050405020304" pitchFamily="18" charset="0"/>
              </a:rPr>
              <a:t>, (Simple Queue Service), </a:t>
            </a:r>
            <a:r>
              <a:rPr lang="en-IN" sz="2000" b="1" dirty="0">
                <a:latin typeface="Times New Roman" panose="02020603050405020304" pitchFamily="18" charset="0"/>
                <a:cs typeface="Times New Roman" panose="02020603050405020304" pitchFamily="18" charset="0"/>
              </a:rPr>
              <a:t>S3</a:t>
            </a:r>
            <a:r>
              <a:rPr lang="en-IN" sz="2000" dirty="0">
                <a:latin typeface="Times New Roman" panose="02020603050405020304" pitchFamily="18" charset="0"/>
                <a:cs typeface="Times New Roman" panose="02020603050405020304" pitchFamily="18" charset="0"/>
              </a:rPr>
              <a:t>,  (Simple Storage Service)</a:t>
            </a:r>
          </a:p>
          <a:p>
            <a:pPr algn="l">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Kinesis</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RDS</a:t>
            </a:r>
            <a:r>
              <a:rPr lang="en-IN" sz="2000" dirty="0">
                <a:latin typeface="Times New Roman" panose="02020603050405020304" pitchFamily="18" charset="0"/>
                <a:cs typeface="Times New Roman" panose="02020603050405020304" pitchFamily="18" charset="0"/>
              </a:rPr>
              <a:t>, (Relational Data Storage), EBS (Elastic Block Storage)</a:t>
            </a:r>
          </a:p>
          <a:p>
            <a:pPr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5193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IN" sz="2000" b="0" i="0" dirty="0">
                <a:solidFill>
                  <a:srgbClr val="16191F"/>
                </a:solidFill>
                <a:effectLst/>
                <a:latin typeface="Times New Roman" panose="02020603050405020304" pitchFamily="18" charset="0"/>
                <a:cs typeface="Times New Roman" panose="02020603050405020304" pitchFamily="18" charset="0"/>
              </a:rPr>
              <a:t>To work with a service from CLI, first configure </a:t>
            </a:r>
            <a:r>
              <a:rPr lang="en-IN" sz="2000" b="0" i="0" dirty="0" err="1">
                <a:solidFill>
                  <a:srgbClr val="16191F"/>
                </a:solidFill>
                <a:effectLst/>
                <a:latin typeface="Times New Roman" panose="02020603050405020304" pitchFamily="18" charset="0"/>
                <a:cs typeface="Times New Roman" panose="02020603050405020304" pitchFamily="18" charset="0"/>
              </a:rPr>
              <a:t>aws</a:t>
            </a:r>
            <a:r>
              <a:rPr lang="en-IN" sz="2000" b="0" i="0" dirty="0">
                <a:solidFill>
                  <a:srgbClr val="16191F"/>
                </a:solidFill>
                <a:effectLst/>
                <a:latin typeface="Times New Roman" panose="02020603050405020304" pitchFamily="18" charset="0"/>
                <a:cs typeface="Times New Roman" panose="02020603050405020304" pitchFamily="18" charset="0"/>
              </a:rPr>
              <a:t> using the following command:</a:t>
            </a:r>
          </a:p>
          <a:p>
            <a:pPr marR="2400" algn="just">
              <a:buFont typeface="Arial" panose="020B0604020202020204" pitchFamily="34" charset="0"/>
              <a:buChar char="•"/>
            </a:pPr>
            <a:r>
              <a:rPr lang="en-IN" sz="2000" b="0" i="0" dirty="0">
                <a:solidFill>
                  <a:srgbClr val="16191F"/>
                </a:solidFill>
                <a:effectLst/>
                <a:latin typeface="Times New Roman" panose="02020603050405020304" pitchFamily="18" charset="0"/>
                <a:cs typeface="Times New Roman" panose="02020603050405020304" pitchFamily="18" charset="0"/>
              </a:rPr>
              <a:t>From the command </a:t>
            </a:r>
            <a:r>
              <a:rPr lang="en-IN" sz="2000" dirty="0">
                <a:solidFill>
                  <a:srgbClr val="16191F"/>
                </a:solidFill>
                <a:latin typeface="Times New Roman" panose="02020603050405020304" pitchFamily="18" charset="0"/>
                <a:cs typeface="Times New Roman" panose="02020603050405020304" pitchFamily="18" charset="0"/>
              </a:rPr>
              <a:t>prompt, give:</a:t>
            </a:r>
          </a:p>
          <a:p>
            <a:pPr marR="2400" lvl="1" algn="just">
              <a:buFont typeface="Arial" panose="020B0604020202020204" pitchFamily="34" charset="0"/>
              <a:buChar char="•"/>
            </a:pPr>
            <a:r>
              <a:rPr lang="en-IN" sz="2000" b="1" i="0" dirty="0" err="1">
                <a:solidFill>
                  <a:srgbClr val="16191F"/>
                </a:solidFill>
                <a:effectLst/>
                <a:latin typeface="Times New Roman" panose="02020603050405020304" pitchFamily="18" charset="0"/>
                <a:cs typeface="Times New Roman" panose="02020603050405020304" pitchFamily="18" charset="0"/>
              </a:rPr>
              <a:t>aws</a:t>
            </a:r>
            <a:r>
              <a:rPr lang="en-IN" sz="2000" b="1" i="0" dirty="0">
                <a:solidFill>
                  <a:srgbClr val="16191F"/>
                </a:solidFill>
                <a:effectLst/>
                <a:latin typeface="Times New Roman" panose="02020603050405020304" pitchFamily="18" charset="0"/>
                <a:cs typeface="Times New Roman" panose="02020603050405020304" pitchFamily="18" charset="0"/>
              </a:rPr>
              <a:t> configure </a:t>
            </a: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(asks to enter Access key id, Secret Access Key, region, output format)</a:t>
            </a:r>
          </a:p>
          <a:p>
            <a:pPr marR="2400" lvl="1" algn="just">
              <a:buFont typeface="Arial" panose="020B0604020202020204" pitchFamily="34" charset="0"/>
              <a:buChar char="•"/>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365125" marR="2400" lvl="1" indent="-365125" algn="just">
              <a:buNone/>
            </a:pP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To give Access Key ID, Secret Access Key in the above command, </a:t>
            </a:r>
            <a:r>
              <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use keys downloaded using option ‘user menu  Security Credentials  ‘Access keys’ </a:t>
            </a: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076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User groups:</a:t>
            </a:r>
          </a:p>
          <a:p>
            <a:pPr marR="2400" algn="just">
              <a:buFont typeface="Arial" panose="020B0604020202020204" pitchFamily="34" charset="0"/>
              <a:buChar char="•"/>
            </a:pPr>
            <a:r>
              <a:rPr lang="en-GB" sz="2000" i="0" dirty="0">
                <a:solidFill>
                  <a:srgbClr val="16191F"/>
                </a:solidFill>
                <a:effectLst/>
                <a:latin typeface="Times New Roman" panose="02020603050405020304" pitchFamily="18" charset="0"/>
                <a:cs typeface="Times New Roman" panose="02020603050405020304" pitchFamily="18" charset="0"/>
              </a:rPr>
              <a:t>A user group is a collection of IAM users. Use groups to specify permissions for a collection of users.</a:t>
            </a:r>
          </a:p>
          <a:p>
            <a:pPr marL="0" marR="2400" indent="0" algn="just">
              <a:buNone/>
            </a:pPr>
            <a:r>
              <a:rPr lang="en-IN" sz="2000" b="1" i="0" dirty="0">
                <a:solidFill>
                  <a:srgbClr val="16191F"/>
                </a:solidFill>
                <a:effectLst/>
                <a:latin typeface="Times New Roman" panose="02020603050405020304" pitchFamily="18" charset="0"/>
                <a:cs typeface="Times New Roman" panose="02020603050405020304" pitchFamily="18" charset="0"/>
              </a:rPr>
              <a:t>Creation of User Group: Step 1: </a:t>
            </a:r>
            <a:r>
              <a:rPr lang="en-IN" sz="2000" i="0" dirty="0">
                <a:solidFill>
                  <a:srgbClr val="16191F"/>
                </a:solidFill>
                <a:effectLst/>
                <a:latin typeface="Times New Roman" panose="02020603050405020304" pitchFamily="18" charset="0"/>
                <a:cs typeface="Times New Roman" panose="02020603050405020304" pitchFamily="18" charset="0"/>
              </a:rPr>
              <a:t>Give name for the user group</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rPr>
              <a:t>Step 2: </a:t>
            </a:r>
            <a:r>
              <a:rPr lang="en-IN" sz="2000" dirty="0">
                <a:solidFill>
                  <a:srgbClr val="16191F"/>
                </a:solidFill>
                <a:latin typeface="Times New Roman" panose="02020603050405020304" pitchFamily="18" charset="0"/>
                <a:cs typeface="Times New Roman" panose="02020603050405020304" pitchFamily="18" charset="0"/>
              </a:rPr>
              <a:t>Add users to the group</a:t>
            </a:r>
          </a:p>
          <a:p>
            <a:pPr marL="0" marR="2400" indent="0" algn="just">
              <a:buNone/>
            </a:pPr>
            <a:r>
              <a:rPr lang="en-IN" sz="2000" b="1" i="0" dirty="0">
                <a:solidFill>
                  <a:srgbClr val="16191F"/>
                </a:solidFill>
                <a:effectLst/>
                <a:latin typeface="Times New Roman" panose="02020603050405020304" pitchFamily="18" charset="0"/>
                <a:cs typeface="Times New Roman" panose="02020603050405020304" pitchFamily="18" charset="0"/>
              </a:rPr>
              <a:t>Step 3</a:t>
            </a:r>
            <a:r>
              <a:rPr lang="en-IN" sz="2000" b="1" dirty="0">
                <a:solidFill>
                  <a:srgbClr val="16191F"/>
                </a:solidFill>
                <a:latin typeface="Times New Roman" panose="02020603050405020304" pitchFamily="18" charset="0"/>
                <a:cs typeface="Times New Roman" panose="02020603050405020304" pitchFamily="18" charset="0"/>
              </a:rPr>
              <a:t>: </a:t>
            </a:r>
            <a:r>
              <a:rPr lang="en-IN" sz="2000" dirty="0">
                <a:solidFill>
                  <a:srgbClr val="16191F"/>
                </a:solidFill>
                <a:latin typeface="Times New Roman" panose="02020603050405020304" pitchFamily="18" charset="0"/>
                <a:cs typeface="Times New Roman" panose="02020603050405020304" pitchFamily="18" charset="0"/>
              </a:rPr>
              <a:t>Attach permissions policies (max 10 policies)</a:t>
            </a:r>
            <a:endParaRPr lang="en-IN" sz="2000" i="0" dirty="0">
              <a:solidFill>
                <a:srgbClr val="16191F"/>
              </a:solidFill>
              <a:effectLst/>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Users: </a:t>
            </a:r>
            <a:r>
              <a:rPr lang="en-GB" sz="2000" dirty="0">
                <a:solidFill>
                  <a:srgbClr val="16191F"/>
                </a:solidFill>
                <a:latin typeface="Times New Roman" panose="02020603050405020304" pitchFamily="18" charset="0"/>
                <a:cs typeface="Times New Roman" panose="02020603050405020304" pitchFamily="18" charset="0"/>
              </a:rPr>
              <a:t>An IAM user is an identity with long-term credentials that is used to interact with AWS in an account.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Creating Users:</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Step 1: </a:t>
            </a:r>
            <a:r>
              <a:rPr lang="en-GB" sz="2000" dirty="0">
                <a:solidFill>
                  <a:srgbClr val="16191F"/>
                </a:solidFill>
                <a:latin typeface="Times New Roman" panose="02020603050405020304" pitchFamily="18" charset="0"/>
                <a:cs typeface="Times New Roman" panose="02020603050405020304" pitchFamily="18" charset="0"/>
              </a:rPr>
              <a:t>Add User Name(s)</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Step 2: </a:t>
            </a:r>
            <a:r>
              <a:rPr lang="en-GB" sz="2000" dirty="0">
                <a:solidFill>
                  <a:srgbClr val="16191F"/>
                </a:solidFill>
                <a:latin typeface="Times New Roman" panose="02020603050405020304" pitchFamily="18" charset="0"/>
                <a:cs typeface="Times New Roman" panose="02020603050405020304" pitchFamily="18" charset="0"/>
              </a:rPr>
              <a:t>Select AWS Access Type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r>
              <a:rPr lang="en-GB" sz="2000" b="1" dirty="0">
                <a:solidFill>
                  <a:srgbClr val="16191F"/>
                </a:solidFill>
                <a:latin typeface="Times New Roman" panose="02020603050405020304" pitchFamily="18" charset="0"/>
                <a:cs typeface="Times New Roman" panose="02020603050405020304" pitchFamily="18" charset="0"/>
              </a:rPr>
              <a:t>(Access Key – Programmatic Access</a:t>
            </a:r>
            <a:r>
              <a:rPr lang="en-GB" sz="20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r>
              <a:rPr lang="en-GB" sz="2000" b="1" dirty="0">
                <a:solidFill>
                  <a:srgbClr val="16191F"/>
                </a:solidFill>
                <a:latin typeface="Times New Roman" panose="02020603050405020304" pitchFamily="18" charset="0"/>
                <a:cs typeface="Times New Roman" panose="02020603050405020304" pitchFamily="18" charset="0"/>
              </a:rPr>
              <a:t>Password – AWS Management Console Access)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Step 3: </a:t>
            </a:r>
            <a:r>
              <a:rPr lang="en-IN" sz="2000" dirty="0">
                <a:solidFill>
                  <a:srgbClr val="16191F"/>
                </a:solidFill>
                <a:latin typeface="Times New Roman" panose="02020603050405020304" pitchFamily="18" charset="0"/>
                <a:cs typeface="Times New Roman" panose="02020603050405020304" pitchFamily="18" charset="0"/>
              </a:rPr>
              <a:t>Set Permissions</a:t>
            </a:r>
          </a:p>
          <a:p>
            <a:pPr marL="0" marR="2400" indent="0" algn="just">
              <a:buNone/>
            </a:pPr>
            <a:r>
              <a:rPr lang="en-IN" sz="2000" dirty="0">
                <a:solidFill>
                  <a:srgbClr val="16191F"/>
                </a:solidFill>
                <a:latin typeface="Times New Roman" panose="02020603050405020304" pitchFamily="18" charset="0"/>
                <a:cs typeface="Times New Roman" panose="02020603050405020304" pitchFamily="18" charset="0"/>
              </a:rPr>
              <a:t>	Add User to user group/ Copy permissions from an existing user / Attach existing policies directly</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Step 4: </a:t>
            </a:r>
            <a:r>
              <a:rPr lang="en-IN" sz="2000" dirty="0">
                <a:solidFill>
                  <a:srgbClr val="16191F"/>
                </a:solidFill>
                <a:latin typeface="Times New Roman" panose="02020603050405020304" pitchFamily="18" charset="0"/>
                <a:cs typeface="Times New Roman" panose="02020603050405020304" pitchFamily="18" charset="0"/>
              </a:rPr>
              <a:t>Add Tags</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rPr>
              <a:t> </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6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Roles: </a:t>
            </a:r>
            <a:r>
              <a:rPr lang="en-GB" sz="2000" dirty="0">
                <a:latin typeface="Times New Roman" panose="02020603050405020304" pitchFamily="18" charset="0"/>
                <a:cs typeface="Times New Roman" panose="02020603050405020304" pitchFamily="18" charset="0"/>
              </a:rPr>
              <a:t>An IAM role is an identity you can create that has specific permissions with credentials that are valid for short durations. Roles can be assumed by entities that you trust.</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roles</a:t>
            </a:r>
            <a:r>
              <a:rPr lang="en-IN" sz="2000" b="1" dirty="0">
                <a:latin typeface="Times New Roman" panose="02020603050405020304" pitchFamily="18" charset="0"/>
                <a:cs typeface="Times New Roman" panose="02020603050405020304" pitchFamily="18" charset="0"/>
              </a:rPr>
              <a:t>: </a:t>
            </a:r>
          </a:p>
          <a:p>
            <a:pPr marL="0" marR="2400" indent="0" algn="just">
              <a:buNone/>
            </a:pPr>
            <a:r>
              <a:rPr lang="en-IN" sz="2000" b="1" dirty="0">
                <a:latin typeface="Times New Roman" panose="02020603050405020304" pitchFamily="18" charset="0"/>
                <a:cs typeface="Times New Roman" panose="02020603050405020304" pitchFamily="18" charset="0"/>
              </a:rPr>
              <a:t>Step 1: </a:t>
            </a:r>
            <a:r>
              <a:rPr lang="en-IN" sz="2000" dirty="0">
                <a:latin typeface="Times New Roman" panose="02020603050405020304" pitchFamily="18" charset="0"/>
                <a:cs typeface="Times New Roman" panose="02020603050405020304" pitchFamily="18" charset="0"/>
              </a:rPr>
              <a:t>Select trusted entity  (AWS Service/AWS Account/Web Identity etc…), Select </a:t>
            </a:r>
            <a:r>
              <a:rPr lang="en-IN" sz="2000" dirty="0" err="1">
                <a:latin typeface="Times New Roman" panose="02020603050405020304" pitchFamily="18" charset="0"/>
                <a:cs typeface="Times New Roman" panose="02020603050405020304" pitchFamily="18" charset="0"/>
              </a:rPr>
              <a:t>Usecase</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latin typeface="Times New Roman" panose="02020603050405020304" pitchFamily="18" charset="0"/>
                <a:cs typeface="Times New Roman" panose="02020603050405020304" pitchFamily="18" charset="0"/>
              </a:rPr>
              <a:t>Step 2: </a:t>
            </a:r>
            <a:r>
              <a:rPr lang="en-IN" sz="2000" dirty="0">
                <a:latin typeface="Times New Roman" panose="02020603050405020304" pitchFamily="18" charset="0"/>
                <a:cs typeface="Times New Roman" panose="02020603050405020304" pitchFamily="18" charset="0"/>
              </a:rPr>
              <a:t>Add Permissions </a:t>
            </a:r>
            <a:r>
              <a:rPr lang="en-IN" sz="2000" dirty="0">
                <a:latin typeface="Times New Roman" panose="02020603050405020304" pitchFamily="18" charset="0"/>
                <a:cs typeface="Times New Roman" panose="02020603050405020304" pitchFamily="18" charset="0"/>
                <a:sym typeface="Wingdings" panose="05000000000000000000" pitchFamily="2" charset="2"/>
              </a:rPr>
              <a:t> Choose one or more permissions to add to your role.</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latin typeface="Times New Roman" panose="02020603050405020304" pitchFamily="18" charset="0"/>
                <a:cs typeface="Times New Roman" panose="02020603050405020304" pitchFamily="18" charset="0"/>
              </a:rPr>
              <a:t>Step 3: </a:t>
            </a:r>
            <a:r>
              <a:rPr lang="en-IN" sz="2000" dirty="0">
                <a:latin typeface="Times New Roman" panose="02020603050405020304" pitchFamily="18" charset="0"/>
                <a:cs typeface="Times New Roman" panose="02020603050405020304" pitchFamily="18" charset="0"/>
              </a:rPr>
              <a:t>Name (add role name), Review &amp; Create.</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948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IAM (Identity &amp; Access Management)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Policies:</a:t>
            </a:r>
          </a:p>
          <a:p>
            <a:pPr marR="2400" algn="just">
              <a:buFont typeface="Arial" panose="020B0604020202020204" pitchFamily="34" charset="0"/>
              <a:buChar char="•"/>
            </a:pPr>
            <a:r>
              <a:rPr lang="en-GB" sz="2000" i="0" dirty="0">
                <a:solidFill>
                  <a:srgbClr val="16191F"/>
                </a:solidFill>
                <a:effectLst/>
                <a:latin typeface="Times New Roman" panose="02020603050405020304" pitchFamily="18" charset="0"/>
                <a:cs typeface="Times New Roman" panose="02020603050405020304" pitchFamily="18" charset="0"/>
              </a:rPr>
              <a:t>A policy is an object in AWS that defines permissions</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 A policy is an entity that, when attached to an identity or resource, defines their permissions.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You can use the AWS Management Console, AWS CLI, or AWS API to create customer managed policies in IAM.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Customer managed policies are standalone policies that you administer in your own AWS account. </a:t>
            </a:r>
          </a:p>
          <a:p>
            <a:pPr marR="2400" algn="just">
              <a:buFont typeface="Arial" panose="020B0604020202020204" pitchFamily="34" charset="0"/>
              <a:buChar char="•"/>
            </a:pPr>
            <a:r>
              <a:rPr lang="en-GB" sz="2000" dirty="0">
                <a:solidFill>
                  <a:srgbClr val="16191F"/>
                </a:solidFill>
                <a:latin typeface="Times New Roman" panose="02020603050405020304" pitchFamily="18" charset="0"/>
                <a:cs typeface="Times New Roman" panose="02020603050405020304" pitchFamily="18" charset="0"/>
              </a:rPr>
              <a:t>You can then attach the policies to identities (users, groups, and roles) in your AWS account. </a:t>
            </a:r>
            <a:endParaRPr lang="en-GB" sz="2000" i="0" dirty="0">
              <a:solidFill>
                <a:srgbClr val="16191F"/>
              </a:solidFill>
              <a:effectLst/>
              <a:latin typeface="Times New Roman" panose="02020603050405020304" pitchFamily="18" charset="0"/>
              <a:cs typeface="Times New Roman" panose="02020603050405020304" pitchFamily="18" charset="0"/>
            </a:endParaRPr>
          </a:p>
          <a:p>
            <a:pPr marL="0" marR="2400" indent="0" algn="just">
              <a:buNone/>
            </a:pP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35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CLOUD SHELL</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2000" b="1" dirty="0">
                <a:solidFill>
                  <a:srgbClr val="FF0066"/>
                </a:solidFill>
                <a:latin typeface="Times New Roman" panose="02020603050405020304" pitchFamily="18" charset="0"/>
                <a:cs typeface="Times New Roman" panose="02020603050405020304" pitchFamily="18" charset="0"/>
              </a:rPr>
              <a:t> </a:t>
            </a:r>
            <a:r>
              <a:rPr lang="en-GB" sz="2000" b="1" i="0" u="none" strike="noStrike" baseline="0" dirty="0">
                <a:latin typeface="Times New Roman" panose="02020603050405020304" pitchFamily="18" charset="0"/>
                <a:cs typeface="Times New Roman" panose="02020603050405020304" pitchFamily="18" charset="0"/>
              </a:rPr>
              <a:t>AWS </a:t>
            </a:r>
            <a:r>
              <a:rPr lang="en-GB" sz="2000" b="1" i="0" u="none" strike="noStrike" baseline="0" dirty="0" err="1">
                <a:latin typeface="Times New Roman" panose="02020603050405020304" pitchFamily="18" charset="0"/>
                <a:cs typeface="Times New Roman" panose="02020603050405020304" pitchFamily="18" charset="0"/>
              </a:rPr>
              <a:t>CloudShell</a:t>
            </a:r>
            <a:r>
              <a:rPr lang="en-GB" sz="2000" b="1" i="0" u="none" strike="noStrike" baseline="0" dirty="0">
                <a:latin typeface="Times New Roman" panose="02020603050405020304" pitchFamily="18" charset="0"/>
                <a:cs typeface="Times New Roman" panose="02020603050405020304" pitchFamily="18" charset="0"/>
              </a:rPr>
              <a:t> </a:t>
            </a:r>
            <a:r>
              <a:rPr lang="en-GB" sz="2000" b="0" i="0" u="none" strike="noStrike" baseline="0" dirty="0">
                <a:latin typeface="Times New Roman" panose="02020603050405020304" pitchFamily="18" charset="0"/>
                <a:cs typeface="Times New Roman" panose="02020603050405020304" pitchFamily="18" charset="0"/>
              </a:rPr>
              <a:t>is a browser-based, pre-authenticated shell that you can launch directly from the AWS Management Console. You can run AWS CLI commands against services using your preferred shell (Bash, </a:t>
            </a:r>
            <a:r>
              <a:rPr lang="en-IN" sz="2000" b="0" i="0" u="none" strike="noStrike" baseline="0" dirty="0">
                <a:latin typeface="Times New Roman" panose="02020603050405020304" pitchFamily="18" charset="0"/>
                <a:cs typeface="Times New Roman" panose="02020603050405020304" pitchFamily="18" charset="0"/>
              </a:rPr>
              <a:t>PowerShell, or Z shell).</a:t>
            </a:r>
          </a:p>
          <a:p>
            <a:pPr algn="l"/>
            <a:r>
              <a:rPr lang="en-IN" sz="2000" dirty="0">
                <a:solidFill>
                  <a:srgbClr val="FF0066"/>
                </a:solidFill>
                <a:latin typeface="Times New Roman" panose="02020603050405020304" pitchFamily="18" charset="0"/>
                <a:cs typeface="Times New Roman" panose="02020603050405020304" pitchFamily="18" charset="0"/>
              </a:rPr>
              <a:t>$ </a:t>
            </a:r>
            <a:r>
              <a:rPr lang="en-GB" sz="2000" dirty="0" err="1">
                <a:solidFill>
                  <a:srgbClr val="FF0066"/>
                </a:solidFill>
                <a:latin typeface="Times New Roman" panose="02020603050405020304" pitchFamily="18" charset="0"/>
                <a:cs typeface="Times New Roman" panose="02020603050405020304" pitchFamily="18" charset="0"/>
              </a:rPr>
              <a:t>aws</a:t>
            </a:r>
            <a:r>
              <a:rPr lang="en-GB" sz="2000" dirty="0">
                <a:solidFill>
                  <a:srgbClr val="FF0066"/>
                </a:solidFill>
                <a:latin typeface="Times New Roman" panose="02020603050405020304" pitchFamily="18" charset="0"/>
                <a:cs typeface="Times New Roman" panose="02020603050405020304" pitchFamily="18" charset="0"/>
              </a:rPr>
              <a:t> ec2 describe-key-pairs --key-name keypair3</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Arial" panose="020B0604020202020204" pitchFamily="34" charset="0"/>
              <a:buChar char="•"/>
            </a:pPr>
            <a:endParaRPr lang="en-IN" sz="2000" i="0" dirty="0">
              <a:solidFill>
                <a:srgbClr val="16191F"/>
              </a:solidFill>
              <a:effectLst/>
              <a:latin typeface="Times New Roman" panose="02020603050405020304" pitchFamily="18" charset="0"/>
              <a:cs typeface="Times New Roman" panose="02020603050405020304" pitchFamily="18" charset="0"/>
            </a:endParaRPr>
          </a:p>
          <a:p>
            <a:pPr marL="365760" marR="2400" lvl="1"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62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using </a:t>
            </a:r>
            <a:r>
              <a:rPr lang="en-GB" sz="2800" cap="none" dirty="0">
                <a:latin typeface="Times New Roman" panose="02020603050405020304" pitchFamily="18" charset="0"/>
                <a:ea typeface="Calibri" panose="020F0502020204030204" pitchFamily="34" charset="0"/>
                <a:cs typeface="Times New Roman" panose="02020603050405020304" pitchFamily="18" charset="0"/>
              </a:rPr>
              <a:t>AWS </a:t>
            </a: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CLI V2</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8652902"/>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https://docs.aws.amazon.com/cli/latest/reference/iam/</a:t>
            </a: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Creating Users: </a:t>
            </a:r>
            <a:r>
              <a:rPr lang="en-IN" sz="2000" dirty="0">
                <a:latin typeface="Times New Roman" panose="02020603050405020304" pitchFamily="18" charset="0"/>
                <a:cs typeface="Times New Roman" panose="02020603050405020304" pitchFamily="18" charset="0"/>
              </a:rPr>
              <a:t>Creates a new user. </a:t>
            </a:r>
            <a:endParaRPr lang="en-IN" sz="2000" b="1" dirty="0">
              <a:solidFill>
                <a:srgbClr val="FF0066"/>
              </a:solidFill>
              <a:latin typeface="Times New Roman" panose="02020603050405020304" pitchFamily="18" charset="0"/>
              <a:cs typeface="Times New Roman" panose="02020603050405020304" pitchFamily="18" charset="0"/>
            </a:endParaRPr>
          </a:p>
          <a:p>
            <a:pPr marL="0" indent="0" algn="l">
              <a:buNone/>
            </a:pPr>
            <a:r>
              <a:rPr lang="en-GB" sz="2000" dirty="0">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create-user --user-name </a:t>
            </a:r>
            <a:r>
              <a:rPr lang="en-IN" sz="2000" dirty="0">
                <a:latin typeface="Times New Roman" panose="02020603050405020304" pitchFamily="18" charset="0"/>
                <a:cs typeface="Times New Roman" panose="02020603050405020304" pitchFamily="18" charset="0"/>
              </a:rPr>
              <a:t>bh1</a:t>
            </a:r>
          </a:p>
          <a:p>
            <a:pPr marL="0" indent="0" algn="l">
              <a:buNone/>
            </a:pPr>
            <a:r>
              <a:rPr lang="en-IN" sz="2000" dirty="0">
                <a:latin typeface="Times New Roman" panose="02020603050405020304" pitchFamily="18" charset="0"/>
                <a:cs typeface="Times New Roman" panose="02020603050405020304" pitchFamily="18" charset="0"/>
              </a:rPr>
              <a:t>Creates a user named bh1</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Creating User Group:</a:t>
            </a:r>
          </a:p>
          <a:p>
            <a:pPr marL="0" indent="0">
              <a:buNone/>
            </a:pPr>
            <a:r>
              <a:rPr lang="en-IN" sz="1600" b="0" i="0" dirty="0">
                <a:solidFill>
                  <a:srgbClr val="333333"/>
                </a:solidFill>
                <a:effectLst/>
                <a:latin typeface="Times New Roman" panose="02020603050405020304" pitchFamily="18" charset="0"/>
                <a:cs typeface="Times New Roman" panose="02020603050405020304" pitchFamily="18" charset="0"/>
              </a:rPr>
              <a:t>Creates a new group.</a:t>
            </a:r>
            <a:r>
              <a:rPr lang="en-IN" sz="2000" b="1" i="0" dirty="0">
                <a:solidFill>
                  <a:srgbClr val="FF0066"/>
                </a:solidFill>
                <a:effectLst/>
                <a:latin typeface="Times New Roman" panose="02020603050405020304" pitchFamily="18" charset="0"/>
                <a:cs typeface="Times New Roman" panose="02020603050405020304" pitchFamily="18" charset="0"/>
              </a:rPr>
              <a:t> </a:t>
            </a:r>
          </a:p>
          <a:p>
            <a:pPr marL="0" indent="0">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create-group --group-name Admins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Creates a group named ‘Admins’</a:t>
            </a:r>
          </a:p>
          <a:p>
            <a:pPr marL="0" indent="0" algn="l">
              <a:buNone/>
            </a:pP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Creating Role: </a:t>
            </a:r>
            <a:r>
              <a:rPr lang="en-GB" sz="2000" dirty="0">
                <a:latin typeface="Times New Roman" panose="02020603050405020304" pitchFamily="18" charset="0"/>
                <a:cs typeface="Times New Roman" panose="02020603050405020304" pitchFamily="18" charset="0"/>
              </a:rPr>
              <a:t>Creates a new role for your Amazon Web Services account. </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create-role --role-name Test-Role --assume-role-policy-document </a:t>
            </a:r>
            <a:r>
              <a:rPr lang="en-GB" sz="2000" dirty="0">
                <a:latin typeface="Times New Roman" panose="02020603050405020304" pitchFamily="18" charset="0"/>
                <a:cs typeface="Times New Roman" panose="02020603050405020304" pitchFamily="18" charset="0"/>
                <a:hlinkClick r:id="rId2" action="ppaction://hlinkfile"/>
              </a:rPr>
              <a:t>file://Test-Role-Trust-Policy.json</a:t>
            </a:r>
            <a:r>
              <a:rPr lang="en-GB" sz="2000" dirty="0">
                <a:latin typeface="Times New Roman" panose="02020603050405020304" pitchFamily="18" charset="0"/>
                <a:cs typeface="Times New Roman" panose="02020603050405020304" pitchFamily="18" charset="0"/>
              </a:rPr>
              <a:t>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get-user: </a:t>
            </a:r>
            <a:r>
              <a:rPr lang="en-GB" sz="2000" dirty="0">
                <a:latin typeface="Times New Roman" panose="02020603050405020304" pitchFamily="18" charset="0"/>
                <a:cs typeface="Times New Roman" panose="02020603050405020304" pitchFamily="18" charset="0"/>
              </a:rPr>
              <a:t>Retrieves information about the specified IAM user, including the user's creation date, path, unique ID, and ARN.</a:t>
            </a:r>
            <a:endParaRPr lang="en-IN" sz="200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latin typeface="Times New Roman" panose="02020603050405020304" pitchFamily="18" charset="0"/>
                <a:cs typeface="Times New Roman" panose="02020603050405020304" pitchFamily="18" charset="0"/>
              </a:rPr>
              <a:t>aws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iam</a:t>
            </a:r>
            <a:r>
              <a:rPr lang="en-GB" sz="2000" dirty="0">
                <a:latin typeface="Times New Roman" panose="02020603050405020304" pitchFamily="18" charset="0"/>
                <a:cs typeface="Times New Roman" panose="02020603050405020304" pitchFamily="18" charset="0"/>
              </a:rPr>
              <a:t> get-user --user-name </a:t>
            </a:r>
            <a:r>
              <a:rPr lang="en-IN" sz="2000" dirty="0">
                <a:latin typeface="Times New Roman" panose="02020603050405020304" pitchFamily="18" charset="0"/>
                <a:cs typeface="Times New Roman" panose="02020603050405020304" pitchFamily="18" charset="0"/>
              </a:rPr>
              <a:t>bhaskar8   </a:t>
            </a:r>
            <a:r>
              <a:rPr lang="en-IN" sz="2000" dirty="0">
                <a:latin typeface="Times New Roman" panose="02020603050405020304" pitchFamily="18" charset="0"/>
                <a:cs typeface="Times New Roman" panose="02020603050405020304" pitchFamily="18" charset="0"/>
                <a:sym typeface="Wingdings" panose="05000000000000000000" pitchFamily="2" charset="2"/>
              </a:rPr>
              <a:t> creates a user ‘bhaskar8’</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31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get-group: </a:t>
            </a:r>
            <a:r>
              <a:rPr lang="en-GB" sz="2000" b="0" i="0" dirty="0">
                <a:solidFill>
                  <a:srgbClr val="333333"/>
                </a:solidFill>
                <a:effectLst/>
                <a:latin typeface="Times New Roman" panose="02020603050405020304" pitchFamily="18" charset="0"/>
                <a:cs typeface="Times New Roman" panose="02020603050405020304" pitchFamily="18" charset="0"/>
              </a:rPr>
              <a:t>Returns a list of IAM users that are in the specified IAM group. </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a:solidFill>
                  <a:srgbClr val="333333"/>
                </a:solidFill>
                <a:latin typeface="Times New Roman" panose="02020603050405020304" pitchFamily="18" charset="0"/>
                <a:cs typeface="Times New Roman" panose="02020603050405020304" pitchFamily="18" charset="0"/>
              </a:rPr>
              <a:t>get-group –group-name &lt;</a:t>
            </a:r>
            <a:r>
              <a:rPr lang="en-GB" sz="2000" dirty="0" err="1">
                <a:solidFill>
                  <a:srgbClr val="333333"/>
                </a:solidFill>
                <a:latin typeface="Times New Roman" panose="02020603050405020304" pitchFamily="18" charset="0"/>
                <a:cs typeface="Times New Roman" panose="02020603050405020304" pitchFamily="18" charset="0"/>
              </a:rPr>
              <a:t>grpname</a:t>
            </a:r>
            <a:r>
              <a:rPr lang="en-GB" sz="2000" dirty="0">
                <a:solidFill>
                  <a:srgbClr val="333333"/>
                </a:solidFill>
                <a:latin typeface="Times New Roman" panose="02020603050405020304" pitchFamily="18" charset="0"/>
                <a:cs typeface="Times New Roman" panose="02020603050405020304" pitchFamily="18" charset="0"/>
              </a:rPr>
              <a:t>&gt;</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list-users: </a:t>
            </a:r>
            <a:r>
              <a:rPr lang="en-GB" sz="2000" dirty="0">
                <a:solidFill>
                  <a:srgbClr val="333333"/>
                </a:solidFill>
                <a:latin typeface="Times New Roman" panose="02020603050405020304" pitchFamily="18" charset="0"/>
                <a:cs typeface="Times New Roman" panose="02020603050405020304" pitchFamily="18" charset="0"/>
              </a:rPr>
              <a:t>Lists the IAM users that have the specified path prefix. If no path prefix is specified, the operation returns all users in the Amazon Web Services account. If there are none, the operation returns an empty list.</a:t>
            </a:r>
          </a:p>
          <a:p>
            <a:pPr marL="0" indent="0" algn="l">
              <a:buNone/>
            </a:pPr>
            <a:r>
              <a:rPr lang="en-GB" sz="2000" dirty="0">
                <a:solidFill>
                  <a:srgbClr val="FF0000"/>
                </a:solidFill>
                <a:latin typeface="Times New Roman" panose="02020603050405020304" pitchFamily="18" charset="0"/>
                <a:cs typeface="Times New Roman" panose="02020603050405020304" pitchFamily="18" charset="0"/>
              </a:rPr>
              <a:t>Ex: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list-users</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list-groups: </a:t>
            </a:r>
            <a:r>
              <a:rPr lang="en-GB" sz="1600" b="0" i="0" dirty="0">
                <a:solidFill>
                  <a:srgbClr val="333333"/>
                </a:solidFill>
                <a:effectLst/>
                <a:latin typeface="Helvetica" panose="020B0604020202020204" pitchFamily="34" charset="0"/>
              </a:rPr>
              <a:t>Lists the IAM groups that have the specified path prefix.</a:t>
            </a:r>
            <a:endParaRPr lang="en-GB" sz="2000" b="1" dirty="0">
              <a:solidFill>
                <a:srgbClr val="FF0066"/>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list-groups</a:t>
            </a:r>
          </a:p>
          <a:p>
            <a:pPr marL="0" indent="0" algn="l">
              <a:buNone/>
            </a:pPr>
            <a:r>
              <a:rPr lang="en-IN" sz="2000" dirty="0">
                <a:solidFill>
                  <a:srgbClr val="333333"/>
                </a:solidFill>
                <a:latin typeface="Times New Roman" panose="02020603050405020304" pitchFamily="18" charset="0"/>
                <a:cs typeface="Times New Roman" panose="02020603050405020304" pitchFamily="18" charset="0"/>
              </a:rPr>
              <a:t>  </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list-roles: </a:t>
            </a:r>
            <a:r>
              <a:rPr lang="en-GB" sz="1600" b="0" i="0" dirty="0">
                <a:solidFill>
                  <a:srgbClr val="333333"/>
                </a:solidFill>
                <a:effectLst/>
                <a:latin typeface="Helvetica" panose="020B0604020202020204" pitchFamily="34" charset="0"/>
              </a:rPr>
              <a:t>Lists the IAM roles that have the specified path prefix.</a:t>
            </a: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Ex: </a:t>
            </a:r>
            <a:r>
              <a:rPr lang="en-IN" sz="2000" b="1" dirty="0">
                <a:solidFill>
                  <a:srgbClr val="FF0066"/>
                </a:solidFill>
                <a:latin typeface="Times New Roman" panose="02020603050405020304" pitchFamily="18" charset="0"/>
                <a:cs typeface="Times New Roman" panose="02020603050405020304" pitchFamily="18" charset="0"/>
              </a:rPr>
              <a:t> </a:t>
            </a:r>
            <a:r>
              <a:rPr lang="en-IN" sz="2000" dirty="0" err="1">
                <a:solidFill>
                  <a:srgbClr val="333333"/>
                </a:solidFill>
                <a:latin typeface="Times New Roman" panose="02020603050405020304" pitchFamily="18" charset="0"/>
                <a:cs typeface="Times New Roman" panose="02020603050405020304" pitchFamily="18" charset="0"/>
              </a:rPr>
              <a:t>aws</a:t>
            </a:r>
            <a:r>
              <a:rPr lang="en-IN" sz="2000" dirty="0">
                <a:solidFill>
                  <a:srgbClr val="333333"/>
                </a:solidFill>
                <a:latin typeface="Times New Roman" panose="02020603050405020304" pitchFamily="18" charset="0"/>
                <a:cs typeface="Times New Roman" panose="02020603050405020304" pitchFamily="18" charset="0"/>
              </a:rPr>
              <a:t> </a:t>
            </a:r>
            <a:r>
              <a:rPr lang="en-IN" sz="2000" dirty="0" err="1">
                <a:solidFill>
                  <a:srgbClr val="333333"/>
                </a:solidFill>
                <a:latin typeface="Times New Roman" panose="02020603050405020304" pitchFamily="18" charset="0"/>
                <a:cs typeface="Times New Roman" panose="02020603050405020304" pitchFamily="18" charset="0"/>
              </a:rPr>
              <a:t>iam</a:t>
            </a:r>
            <a:r>
              <a:rPr lang="en-IN" sz="2000" dirty="0">
                <a:solidFill>
                  <a:srgbClr val="333333"/>
                </a:solidFill>
                <a:latin typeface="Times New Roman" panose="02020603050405020304" pitchFamily="18" charset="0"/>
                <a:cs typeface="Times New Roman" panose="02020603050405020304" pitchFamily="18" charset="0"/>
              </a:rPr>
              <a:t> list-roles</a:t>
            </a: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FF0066"/>
                </a:solidFill>
                <a:latin typeface="Times New Roman" panose="02020603050405020304" pitchFamily="18" charset="0"/>
                <a:cs typeface="Times New Roman" panose="02020603050405020304" pitchFamily="18" charset="0"/>
              </a:rPr>
              <a:t>delete-user: </a:t>
            </a:r>
            <a:r>
              <a:rPr lang="en-GB" sz="1600" b="0" i="0" dirty="0">
                <a:solidFill>
                  <a:srgbClr val="333333"/>
                </a:solidFill>
                <a:effectLst/>
                <a:latin typeface="Helvetica" panose="020B0604020202020204" pitchFamily="34" charset="0"/>
              </a:rPr>
              <a:t>Deletes the specified IAM user.  </a:t>
            </a:r>
            <a:endParaRPr lang="en-GB"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dirty="0" err="1">
                <a:solidFill>
                  <a:srgbClr val="000000"/>
                </a:solidFill>
                <a:latin typeface="Times New Roman" panose="02020603050405020304" pitchFamily="18" charset="0"/>
                <a:cs typeface="Times New Roman" panose="02020603050405020304" pitchFamily="18" charset="0"/>
              </a:rPr>
              <a:t>aws</a:t>
            </a:r>
            <a:r>
              <a:rPr lang="en-IN" sz="2000" dirty="0">
                <a:solidFill>
                  <a:srgbClr val="000000"/>
                </a:solidFill>
                <a:latin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cs typeface="Times New Roman" panose="02020603050405020304" pitchFamily="18" charset="0"/>
              </a:rPr>
              <a:t>iam</a:t>
            </a:r>
            <a:r>
              <a:rPr lang="en-IN" sz="2000" dirty="0">
                <a:solidFill>
                  <a:srgbClr val="000000"/>
                </a:solidFill>
                <a:latin typeface="Times New Roman" panose="02020603050405020304" pitchFamily="18" charset="0"/>
                <a:cs typeface="Times New Roman" panose="02020603050405020304" pitchFamily="18" charset="0"/>
              </a:rPr>
              <a:t> delete-user --user-name bhaskar1</a:t>
            </a:r>
          </a:p>
        </p:txBody>
      </p:sp>
    </p:spTree>
    <p:extLst>
      <p:ext uri="{BB962C8B-B14F-4D97-AF65-F5344CB8AC3E}">
        <p14:creationId xmlns:p14="http://schemas.microsoft.com/office/powerpoint/2010/main" val="2941772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delete-group: </a:t>
            </a:r>
            <a:r>
              <a:rPr lang="en-GB" sz="2000" b="0" i="0" dirty="0">
                <a:solidFill>
                  <a:srgbClr val="333333"/>
                </a:solidFill>
                <a:effectLst/>
                <a:latin typeface="Times New Roman" panose="02020603050405020304" pitchFamily="18" charset="0"/>
                <a:cs typeface="Times New Roman" panose="02020603050405020304" pitchFamily="18" charset="0"/>
              </a:rPr>
              <a:t>Deletes the specified IAM group. The group must not contain any users or have any attached policies. </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333333"/>
                </a:solidFill>
                <a:latin typeface="Times New Roman" panose="02020603050405020304" pitchFamily="18" charset="0"/>
                <a:cs typeface="Times New Roman" panose="02020603050405020304" pitchFamily="18" charset="0"/>
              </a:rPr>
              <a:t>aws</a:t>
            </a:r>
            <a:r>
              <a:rPr lang="en-GB" sz="2000" dirty="0">
                <a:solidFill>
                  <a:srgbClr val="333333"/>
                </a:solidFill>
                <a:latin typeface="Times New Roman" panose="02020603050405020304" pitchFamily="18" charset="0"/>
                <a:cs typeface="Times New Roman" panose="02020603050405020304" pitchFamily="18" charset="0"/>
              </a:rPr>
              <a:t> </a:t>
            </a:r>
            <a:r>
              <a:rPr lang="en-GB" sz="2000" dirty="0" err="1">
                <a:solidFill>
                  <a:srgbClr val="333333"/>
                </a:solidFill>
                <a:latin typeface="Times New Roman" panose="02020603050405020304" pitchFamily="18" charset="0"/>
                <a:cs typeface="Times New Roman" panose="02020603050405020304" pitchFamily="18" charset="0"/>
              </a:rPr>
              <a:t>iam</a:t>
            </a:r>
            <a:r>
              <a:rPr lang="en-GB" sz="2000" dirty="0">
                <a:solidFill>
                  <a:srgbClr val="333333"/>
                </a:solidFill>
                <a:latin typeface="Times New Roman" panose="02020603050405020304" pitchFamily="18" charset="0"/>
                <a:cs typeface="Times New Roman" panose="02020603050405020304" pitchFamily="18" charset="0"/>
              </a:rPr>
              <a:t> delete-group --group-name </a:t>
            </a:r>
            <a:r>
              <a:rPr lang="en-GB" sz="2000" dirty="0" err="1">
                <a:solidFill>
                  <a:srgbClr val="333333"/>
                </a:solidFill>
                <a:latin typeface="Times New Roman" panose="02020603050405020304" pitchFamily="18" charset="0"/>
                <a:cs typeface="Times New Roman" panose="02020603050405020304" pitchFamily="18" charset="0"/>
              </a:rPr>
              <a:t>MyTestGroup</a:t>
            </a:r>
            <a:r>
              <a:rPr lang="en-GB" sz="2000" dirty="0">
                <a:solidFill>
                  <a:srgbClr val="333333"/>
                </a:solidFill>
                <a:latin typeface="Times New Roman" panose="02020603050405020304" pitchFamily="18" charset="0"/>
                <a:cs typeface="Times New Roman" panose="02020603050405020304" pitchFamily="18" charset="0"/>
              </a:rPr>
              <a:t> </a:t>
            </a:r>
          </a:p>
          <a:p>
            <a:pPr marL="0" indent="0" algn="l">
              <a:buNone/>
            </a:pPr>
            <a:endParaRPr lang="en-GB" sz="2000" dirty="0">
              <a:solidFill>
                <a:srgbClr val="333333"/>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get-user: </a:t>
            </a:r>
            <a:r>
              <a:rPr lang="en-GB" sz="2000" b="0" i="0" dirty="0">
                <a:solidFill>
                  <a:srgbClr val="333333"/>
                </a:solidFill>
                <a:effectLst/>
                <a:latin typeface="Times New Roman" panose="02020603050405020304" pitchFamily="18" charset="0"/>
                <a:cs typeface="Times New Roman" panose="02020603050405020304" pitchFamily="18" charset="0"/>
              </a:rPr>
              <a:t>Retrieves information about the specified IAM user, including the user's creation date, path, unique ID, and ARN.</a:t>
            </a: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000000"/>
                </a:solidFill>
                <a:latin typeface="Times New Roman" panose="02020603050405020304" pitchFamily="18" charset="0"/>
                <a:cs typeface="Times New Roman" panose="02020603050405020304" pitchFamily="18" charset="0"/>
              </a:rPr>
              <a:t>aws</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err="1">
                <a:solidFill>
                  <a:srgbClr val="000000"/>
                </a:solidFill>
                <a:latin typeface="Times New Roman" panose="02020603050405020304" pitchFamily="18" charset="0"/>
                <a:cs typeface="Times New Roman" panose="02020603050405020304" pitchFamily="18" charset="0"/>
              </a:rPr>
              <a:t>iam</a:t>
            </a:r>
            <a:r>
              <a:rPr lang="en-GB" sz="2000" dirty="0">
                <a:solidFill>
                  <a:srgbClr val="000000"/>
                </a:solidFill>
                <a:latin typeface="Times New Roman" panose="02020603050405020304" pitchFamily="18" charset="0"/>
                <a:cs typeface="Times New Roman" panose="02020603050405020304" pitchFamily="18" charset="0"/>
              </a:rPr>
              <a:t> get-user --user-name Paulo </a:t>
            </a:r>
          </a:p>
          <a:p>
            <a:pPr marL="0" indent="0" algn="l">
              <a:buNone/>
            </a:pPr>
            <a:endParaRPr lang="en-IN" sz="2000" dirty="0">
              <a:solidFill>
                <a:srgbClr val="000000"/>
              </a:solidFill>
              <a:latin typeface="Times New Roman" panose="02020603050405020304" pitchFamily="18" charset="0"/>
              <a:cs typeface="Times New Roman" panose="02020603050405020304" pitchFamily="18" charset="0"/>
            </a:endParaRPr>
          </a:p>
          <a:p>
            <a:pPr marL="0" indent="0" algn="l">
              <a:buNone/>
            </a:pPr>
            <a:r>
              <a:rPr lang="en-GB" sz="2000" b="1" dirty="0">
                <a:solidFill>
                  <a:srgbClr val="FF0066"/>
                </a:solidFill>
                <a:latin typeface="Times New Roman" panose="02020603050405020304" pitchFamily="18" charset="0"/>
                <a:cs typeface="Times New Roman" panose="02020603050405020304" pitchFamily="18" charset="0"/>
              </a:rPr>
              <a:t>get-group: </a:t>
            </a:r>
            <a:r>
              <a:rPr lang="en-GB" sz="2000" b="0" i="0" dirty="0">
                <a:solidFill>
                  <a:srgbClr val="333333"/>
                </a:solidFill>
                <a:effectLst/>
                <a:latin typeface="Times New Roman" panose="02020603050405020304" pitchFamily="18" charset="0"/>
                <a:cs typeface="Times New Roman" panose="02020603050405020304" pitchFamily="18" charset="0"/>
              </a:rPr>
              <a:t>Returns a list of IAM users that are in the specified IAM group.  </a:t>
            </a:r>
          </a:p>
          <a:p>
            <a:pPr marL="0" indent="0" algn="l">
              <a:buNone/>
            </a:pPr>
            <a:r>
              <a:rPr lang="en-IN" sz="2000" b="1" dirty="0">
                <a:solidFill>
                  <a:srgbClr val="FF0066"/>
                </a:solidFill>
                <a:latin typeface="Times New Roman" panose="02020603050405020304" pitchFamily="18" charset="0"/>
                <a:cs typeface="Times New Roman" panose="02020603050405020304" pitchFamily="18" charset="0"/>
              </a:rPr>
              <a:t>Ex: </a:t>
            </a:r>
            <a:r>
              <a:rPr lang="en-GB" sz="2000" dirty="0" err="1">
                <a:solidFill>
                  <a:srgbClr val="000000"/>
                </a:solidFill>
                <a:latin typeface="Times New Roman" panose="02020603050405020304" pitchFamily="18" charset="0"/>
                <a:cs typeface="Times New Roman" panose="02020603050405020304" pitchFamily="18" charset="0"/>
              </a:rPr>
              <a:t>aws</a:t>
            </a:r>
            <a:r>
              <a:rPr lang="en-GB" sz="2000" dirty="0">
                <a:solidFill>
                  <a:srgbClr val="000000"/>
                </a:solidFill>
                <a:latin typeface="Times New Roman" panose="02020603050405020304" pitchFamily="18" charset="0"/>
                <a:cs typeface="Times New Roman" panose="02020603050405020304" pitchFamily="18" charset="0"/>
              </a:rPr>
              <a:t> </a:t>
            </a:r>
            <a:r>
              <a:rPr lang="en-GB" sz="2000" dirty="0" err="1">
                <a:solidFill>
                  <a:srgbClr val="000000"/>
                </a:solidFill>
                <a:latin typeface="Times New Roman" panose="02020603050405020304" pitchFamily="18" charset="0"/>
                <a:cs typeface="Times New Roman" panose="02020603050405020304" pitchFamily="18" charset="0"/>
              </a:rPr>
              <a:t>iam</a:t>
            </a:r>
            <a:r>
              <a:rPr lang="en-GB" sz="2000" dirty="0">
                <a:solidFill>
                  <a:srgbClr val="000000"/>
                </a:solidFill>
                <a:latin typeface="Times New Roman" panose="02020603050405020304" pitchFamily="18" charset="0"/>
                <a:cs typeface="Times New Roman" panose="02020603050405020304" pitchFamily="18" charset="0"/>
              </a:rPr>
              <a:t> get-group --group-name Admins</a:t>
            </a: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588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Key Pair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Security Groups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Keypairs:</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rPr>
              <a:t>Creation of Keypair: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t>
            </a:r>
            <a:r>
              <a:rPr lang="en-GB" sz="2000" b="1" dirty="0">
                <a:solidFill>
                  <a:srgbClr val="16191F"/>
                </a:solidFill>
                <a:latin typeface="Times New Roman" panose="02020603050405020304" pitchFamily="18" charset="0"/>
                <a:cs typeface="Times New Roman" panose="02020603050405020304" pitchFamily="18" charset="0"/>
              </a:rPr>
              <a:t>create-key-pair</a:t>
            </a:r>
            <a:r>
              <a:rPr lang="en-GB" sz="2000" dirty="0">
                <a:solidFill>
                  <a:srgbClr val="16191F"/>
                </a:solidFill>
                <a:latin typeface="Times New Roman" panose="02020603050405020304" pitchFamily="18" charset="0"/>
                <a:cs typeface="Times New Roman" panose="02020603050405020304" pitchFamily="18" charset="0"/>
              </a:rPr>
              <a:t>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List Keypairs: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t>
            </a:r>
            <a:r>
              <a:rPr lang="en-GB" sz="2000" b="1" dirty="0">
                <a:solidFill>
                  <a:srgbClr val="16191F"/>
                </a:solidFill>
                <a:latin typeface="Times New Roman" panose="02020603050405020304" pitchFamily="18" charset="0"/>
                <a:cs typeface="Times New Roman" panose="02020603050405020304" pitchFamily="18" charset="0"/>
              </a:rPr>
              <a:t>describe-key-pairs</a:t>
            </a:r>
            <a:r>
              <a:rPr lang="en-GB" sz="2000" dirty="0">
                <a:solidFill>
                  <a:srgbClr val="16191F"/>
                </a:solidFill>
                <a:latin typeface="Times New Roman" panose="02020603050405020304" pitchFamily="18" charset="0"/>
                <a:cs typeface="Times New Roman" panose="02020603050405020304" pitchFamily="18" charset="0"/>
              </a:rPr>
              <a:t>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(s)&gt;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Delete keypair: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delete-key-pair --key-name &lt;</a:t>
            </a:r>
            <a:r>
              <a:rPr lang="en-GB" sz="2000" dirty="0" err="1">
                <a:solidFill>
                  <a:srgbClr val="16191F"/>
                </a:solidFill>
                <a:latin typeface="Times New Roman" panose="02020603050405020304" pitchFamily="18" charset="0"/>
                <a:cs typeface="Times New Roman" panose="02020603050405020304" pitchFamily="18" charset="0"/>
              </a:rPr>
              <a:t>KeypairName</a:t>
            </a:r>
            <a:r>
              <a:rPr lang="en-GB" sz="2000" dirty="0">
                <a:solidFill>
                  <a:srgbClr val="16191F"/>
                </a:solidFill>
                <a:latin typeface="Times New Roman" panose="02020603050405020304" pitchFamily="18" charset="0"/>
                <a:cs typeface="Times New Roman" panose="02020603050405020304" pitchFamily="18" charset="0"/>
              </a:rPr>
              <a:t>&gt;</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rPr>
              <a:t>Import Keypair: </a:t>
            </a:r>
          </a:p>
          <a:p>
            <a:pPr marL="0" indent="0" algn="l">
              <a:buNone/>
            </a:pPr>
            <a:r>
              <a:rPr lang="en-GB" sz="2000" b="0" i="0" u="none" strike="noStrike" baseline="0" dirty="0" err="1">
                <a:latin typeface="Times New Roman" panose="02020603050405020304" pitchFamily="18" charset="0"/>
                <a:cs typeface="Times New Roman" panose="02020603050405020304" pitchFamily="18" charset="0"/>
              </a:rPr>
              <a:t>aws</a:t>
            </a:r>
            <a:r>
              <a:rPr lang="en-GB" sz="2000" b="0" i="0" u="none" strike="noStrike" baseline="0" dirty="0">
                <a:latin typeface="Times New Roman" panose="02020603050405020304" pitchFamily="18" charset="0"/>
                <a:cs typeface="Times New Roman" panose="02020603050405020304" pitchFamily="18" charset="0"/>
              </a:rPr>
              <a:t> ec2 import-key-pair --key-name "AWS-CLI-IMPORTED-KEY" --public-</a:t>
            </a:r>
            <a:r>
              <a:rPr lang="en-GB" sz="2000" b="0" i="0" u="none" strike="noStrike" baseline="0" dirty="0" err="1">
                <a:latin typeface="Times New Roman" panose="02020603050405020304" pitchFamily="18" charset="0"/>
                <a:cs typeface="Times New Roman" panose="02020603050405020304" pitchFamily="18" charset="0"/>
              </a:rPr>
              <a:t>keymaterial</a:t>
            </a:r>
            <a:r>
              <a:rPr lang="en-GB"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file://EC2CreationViaAWSCLI.pub</a:t>
            </a:r>
            <a:endParaRPr lang="en-IN" sz="2000" b="1" dirty="0">
              <a:solidFill>
                <a:srgbClr val="1619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51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What is AWS?</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Amazon Web Services offers a broad set of global cloud-based products including compute, storage, databases, analytics, networking, mobile, developer tools, management tools, IoT, security, and enterprise applications: on-demand, available in seconds, with pay-as-you-go pricing.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From data warehousing to deployment tools, directories to content delivery, </a:t>
            </a:r>
            <a:r>
              <a:rPr lang="en-GB" sz="2000" b="1" dirty="0">
                <a:latin typeface="Times New Roman" panose="02020603050405020304" pitchFamily="18" charset="0"/>
                <a:cs typeface="Times New Roman" panose="02020603050405020304" pitchFamily="18" charset="0"/>
              </a:rPr>
              <a:t>over 200 AWS services are available.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New services can be provisioned quickly, without the upfront fixed expense. </a:t>
            </a:r>
          </a:p>
          <a:p>
            <a:pPr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allows enterprises, start-ups, small and medium-sized businesses, and customers in the public sector to access the building blocks they need to respond quickly to changing business requirements. </a:t>
            </a:r>
          </a:p>
          <a:p>
            <a:pPr algn="l">
              <a:buFont typeface="Arial" panose="020B0604020202020204" pitchFamily="34" charset="0"/>
              <a:buChar char="•"/>
            </a:pPr>
            <a:r>
              <a:rPr lang="en-GB" sz="1600" dirty="0"/>
              <a:t>In 2006, Amazon Web Services (AWS) began offering IT infrastructure services to businesses as web services—now commonly known as cloud computing</a:t>
            </a:r>
            <a:r>
              <a:rPr lang="en-GB" sz="2000"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GB" sz="1600" dirty="0"/>
              <a:t>Today, AWS provides a highly reliable, scalable, low-cost infrastructure platform in the cloud that powers hundreds of thousands of businesses in </a:t>
            </a:r>
            <a:r>
              <a:rPr lang="en-GB" sz="1600" b="1" dirty="0"/>
              <a:t>190 countries around the world. </a:t>
            </a:r>
          </a:p>
          <a:p>
            <a:pPr algn="l">
              <a:buFont typeface="Arial" panose="020B0604020202020204" pitchFamily="34" charset="0"/>
              <a:buChar char="•"/>
            </a:pPr>
            <a:r>
              <a:rPr lang="en-GB" sz="1600" dirty="0"/>
              <a:t>To access the services, you can use the AWS Management Console, the AWS CLI, or Software Development Kits (SDKs).</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24179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Security Groups  </a:t>
            </a: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20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Security Groups: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Creating Security Group:</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ec2 create-security-group --group-name &lt;</a:t>
            </a: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securityGroupName</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&gt;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--description “security group description“ </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Attach an Inbound Rule to Security Group:  </a:t>
            </a:r>
          </a:p>
          <a:p>
            <a:pPr marL="0" marR="2400" indent="0" algn="just">
              <a:buNone/>
            </a:pP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Once the security group is created, we will attach the CIDR and port to this newly created security group. In our case, we will attach SSH port (22) and the IP address as 0.0.0.0/0, which means you can access it from anywhere.</a:t>
            </a:r>
          </a:p>
          <a:p>
            <a:pPr marL="0" marR="2400" indent="0" algn="just">
              <a:buNone/>
            </a:pPr>
            <a:r>
              <a:rPr lang="en-GB"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Ex: </a:t>
            </a:r>
          </a:p>
          <a:p>
            <a:pPr marL="0" indent="0" algn="l">
              <a:buNone/>
            </a:pPr>
            <a:r>
              <a:rPr lang="en-GB" sz="2000" dirty="0" err="1">
                <a:solidFill>
                  <a:srgbClr val="16191F"/>
                </a:solidFill>
                <a:latin typeface="Times New Roman" panose="02020603050405020304" pitchFamily="18" charset="0"/>
                <a:cs typeface="Times New Roman" panose="02020603050405020304" pitchFamily="18" charset="0"/>
              </a:rPr>
              <a:t>aws</a:t>
            </a:r>
            <a:r>
              <a:rPr lang="en-GB" sz="2000" dirty="0">
                <a:solidFill>
                  <a:srgbClr val="16191F"/>
                </a:solidFill>
                <a:latin typeface="Times New Roman" panose="02020603050405020304" pitchFamily="18" charset="0"/>
                <a:cs typeface="Times New Roman" panose="02020603050405020304" pitchFamily="18" charset="0"/>
              </a:rPr>
              <a:t> ec2 authorize-security-group-ingress --group-name EC2CreationViaAWSCLI</a:t>
            </a:r>
          </a:p>
          <a:p>
            <a:pPr marL="0" indent="0" algn="l">
              <a:buNone/>
            </a:pPr>
            <a:r>
              <a:rPr lang="pt-BR" sz="2000" dirty="0">
                <a:solidFill>
                  <a:srgbClr val="16191F"/>
                </a:solidFill>
                <a:latin typeface="Times New Roman" panose="02020603050405020304" pitchFamily="18" charset="0"/>
                <a:cs typeface="Times New Roman" panose="02020603050405020304" pitchFamily="18" charset="0"/>
              </a:rPr>
              <a:t>--protocol tcp --port 22 --cidr 0.0.0.0/0</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List the Security Group:  </a:t>
            </a:r>
          </a:p>
          <a:p>
            <a:pPr marL="0" marR="2400" indent="0" algn="just">
              <a:buNone/>
            </a:pP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ec2 describe-security-groups --group-names &lt;</a:t>
            </a:r>
            <a:r>
              <a:rPr lang="en-GB" sz="2000"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SecGroupName</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&gt;</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sym typeface="Wingdings" panose="05000000000000000000" pitchFamily="2" charset="2"/>
              </a:rPr>
              <a:t>To List All Security Groups:</a:t>
            </a:r>
          </a:p>
          <a:p>
            <a:pPr marL="0" marR="2400" indent="0" algn="just">
              <a:buNone/>
            </a:pPr>
            <a:r>
              <a:rPr lang="en-IN" sz="2000" dirty="0" err="1">
                <a:solidFill>
                  <a:srgbClr val="16191F"/>
                </a:solidFill>
                <a:latin typeface="Times New Roman" panose="02020603050405020304" pitchFamily="18" charset="0"/>
                <a:cs typeface="Times New Roman" panose="02020603050405020304" pitchFamily="18" charset="0"/>
              </a:rPr>
              <a:t>aws</a:t>
            </a:r>
            <a:r>
              <a:rPr lang="en-IN" sz="2000" dirty="0">
                <a:solidFill>
                  <a:srgbClr val="16191F"/>
                </a:solidFill>
                <a:latin typeface="Times New Roman" panose="02020603050405020304" pitchFamily="18" charset="0"/>
                <a:cs typeface="Times New Roman" panose="02020603050405020304" pitchFamily="18" charset="0"/>
              </a:rPr>
              <a:t> ec2 describe-security-groups</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677347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To delete Security Group:</a:t>
            </a:r>
          </a:p>
          <a:p>
            <a:pPr marL="0" marR="2400" indent="0" algn="just">
              <a:buNone/>
            </a:pPr>
            <a:r>
              <a:rPr lang="en-GB" sz="1800" b="0" i="0" u="none" strike="noStrike" baseline="0" dirty="0" err="1">
                <a:latin typeface="VbjkkxXpmfvgTheSansMonoConNormal"/>
              </a:rPr>
              <a:t>aws</a:t>
            </a:r>
            <a:r>
              <a:rPr lang="en-GB" sz="1800" b="0" i="0" u="none" strike="noStrike" baseline="0" dirty="0">
                <a:latin typeface="VbjkkxXpmfvgTheSansMonoConNormal"/>
              </a:rPr>
              <a:t> ec2 delete-security-group --group-name &lt;security Group Name&gt;</a:t>
            </a: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endParaRPr lang="en-IN" sz="2000" dirty="0">
              <a:solidFill>
                <a:srgbClr val="16191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AFA730-0703-49F8-99F2-AD8C0DCF8527}"/>
              </a:ext>
            </a:extLst>
          </p:cNvPr>
          <p:cNvPicPr>
            <a:picLocks noChangeAspect="1"/>
          </p:cNvPicPr>
          <p:nvPr/>
        </p:nvPicPr>
        <p:blipFill>
          <a:blip r:embed="rId2"/>
          <a:stretch>
            <a:fillRect/>
          </a:stretch>
        </p:blipFill>
        <p:spPr>
          <a:xfrm>
            <a:off x="169983" y="2695453"/>
            <a:ext cx="7067550" cy="3657600"/>
          </a:xfrm>
          <a:prstGeom prst="rect">
            <a:avLst/>
          </a:prstGeom>
        </p:spPr>
      </p:pic>
    </p:spTree>
    <p:extLst>
      <p:ext uri="{BB962C8B-B14F-4D97-AF65-F5344CB8AC3E}">
        <p14:creationId xmlns:p14="http://schemas.microsoft.com/office/powerpoint/2010/main" val="1585826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Connecting to EC2 instance: From CLI/AWS </a:t>
            </a:r>
          </a:p>
          <a:p>
            <a:pPr marL="0" marR="2400" indent="0" algn="just">
              <a:buNone/>
            </a:pPr>
            <a:r>
              <a:rPr lang="en-GB" sz="2000" b="0" i="0" u="none" strike="noStrike" baseline="0" dirty="0">
                <a:latin typeface="Times New Roman" panose="02020603050405020304" pitchFamily="18" charset="0"/>
                <a:cs typeface="Times New Roman" panose="02020603050405020304" pitchFamily="18" charset="0"/>
              </a:rPr>
              <a:t>1. Select your instance and make sure your key (</a:t>
            </a:r>
            <a:r>
              <a:rPr lang="en-GB" sz="2000" b="0" i="0" u="none" strike="noStrike" baseline="0" dirty="0" err="1">
                <a:latin typeface="Times New Roman" panose="02020603050405020304" pitchFamily="18" charset="0"/>
                <a:cs typeface="Times New Roman" panose="02020603050405020304" pitchFamily="18" charset="0"/>
              </a:rPr>
              <a:t>pem</a:t>
            </a:r>
            <a:r>
              <a:rPr lang="en-GB" sz="2000" b="0" i="0" u="none" strike="noStrike" baseline="0" dirty="0">
                <a:latin typeface="Times New Roman" panose="02020603050405020304" pitchFamily="18" charset="0"/>
                <a:cs typeface="Times New Roman" panose="02020603050405020304" pitchFamily="18" charset="0"/>
              </a:rPr>
              <a:t> file) matches your key pair name </a:t>
            </a:r>
          </a:p>
          <a:p>
            <a:pPr marL="0" marR="2400" indent="0" algn="just">
              <a:buNone/>
            </a:pPr>
            <a:r>
              <a:rPr lang="en-GB" sz="2000" dirty="0">
                <a:latin typeface="Times New Roman" panose="02020603050405020304" pitchFamily="18" charset="0"/>
                <a:cs typeface="Times New Roman" panose="02020603050405020304" pitchFamily="18" charset="0"/>
              </a:rPr>
              <a:t>2. Use the </a:t>
            </a:r>
            <a:r>
              <a:rPr lang="en-GB" sz="2000" dirty="0" err="1">
                <a:latin typeface="Times New Roman" panose="02020603050405020304" pitchFamily="18" charset="0"/>
                <a:cs typeface="Times New Roman" panose="02020603050405020304" pitchFamily="18" charset="0"/>
              </a:rPr>
              <a:t>chmod</a:t>
            </a:r>
            <a:r>
              <a:rPr lang="en-GB" sz="2000" dirty="0">
                <a:latin typeface="Times New Roman" panose="02020603050405020304" pitchFamily="18" charset="0"/>
                <a:cs typeface="Times New Roman" panose="02020603050405020304" pitchFamily="18" charset="0"/>
              </a:rPr>
              <a:t> command (in bold below) to make sure your private key file isn’t publicly viewable. </a:t>
            </a:r>
          </a:p>
          <a:p>
            <a:pPr marL="0" marR="2400" indent="0" algn="just">
              <a:buNone/>
            </a:pPr>
            <a:r>
              <a:rPr lang="en-GB" sz="2000" b="1" i="0" dirty="0" err="1">
                <a:solidFill>
                  <a:srgbClr val="292929"/>
                </a:solidFill>
                <a:effectLst/>
                <a:latin typeface="Times New Roman" panose="02020603050405020304" pitchFamily="18" charset="0"/>
                <a:cs typeface="Times New Roman" panose="02020603050405020304" pitchFamily="18" charset="0"/>
              </a:rPr>
              <a:t>chmod</a:t>
            </a:r>
            <a:r>
              <a:rPr lang="en-GB" sz="2000" b="1" i="0" dirty="0">
                <a:solidFill>
                  <a:srgbClr val="292929"/>
                </a:solidFill>
                <a:effectLst/>
                <a:latin typeface="Times New Roman" panose="02020603050405020304" pitchFamily="18" charset="0"/>
                <a:cs typeface="Times New Roman" panose="02020603050405020304" pitchFamily="18" charset="0"/>
              </a:rPr>
              <a:t> 400 /</a:t>
            </a:r>
            <a:r>
              <a:rPr lang="en-GB" sz="2000" b="1" i="0" dirty="0" err="1">
                <a:solidFill>
                  <a:srgbClr val="292929"/>
                </a:solidFill>
                <a:effectLst/>
                <a:latin typeface="Times New Roman" panose="02020603050405020304" pitchFamily="18" charset="0"/>
                <a:cs typeface="Times New Roman" panose="02020603050405020304" pitchFamily="18" charset="0"/>
              </a:rPr>
              <a:t>path_to_key</a:t>
            </a:r>
            <a:r>
              <a:rPr lang="en-GB" sz="2000" b="1" i="0" dirty="0">
                <a:solidFill>
                  <a:srgbClr val="292929"/>
                </a:solidFill>
                <a:effectLst/>
                <a:latin typeface="Times New Roman" panose="02020603050405020304" pitchFamily="18" charset="0"/>
                <a:cs typeface="Times New Roman" panose="02020603050405020304" pitchFamily="18" charset="0"/>
              </a:rPr>
              <a:t>/</a:t>
            </a:r>
            <a:r>
              <a:rPr lang="en-GB" sz="2000" b="1" i="0" dirty="0" err="1">
                <a:solidFill>
                  <a:srgbClr val="292929"/>
                </a:solidFill>
                <a:effectLst/>
                <a:latin typeface="Times New Roman" panose="02020603050405020304" pitchFamily="18" charset="0"/>
                <a:cs typeface="Times New Roman" panose="02020603050405020304" pitchFamily="18" charset="0"/>
              </a:rPr>
              <a:t>my_key.pem</a:t>
            </a:r>
            <a:r>
              <a:rPr lang="en-GB" sz="2000" b="1" i="0" dirty="0">
                <a:solidFill>
                  <a:srgbClr val="292929"/>
                </a:solidFill>
                <a:effectLst/>
                <a:latin typeface="Times New Roman" panose="02020603050405020304" pitchFamily="18" charset="0"/>
                <a:cs typeface="Times New Roman" panose="02020603050405020304" pitchFamily="18" charset="0"/>
              </a:rPr>
              <a:t> </a:t>
            </a:r>
          </a:p>
          <a:p>
            <a:pPr marL="0" marR="2400" indent="0" algn="just">
              <a:buNone/>
            </a:pPr>
            <a:r>
              <a:rPr lang="en-GB" sz="2000" u="none" strike="noStrike" baseline="0" dirty="0">
                <a:solidFill>
                  <a:srgbClr val="292929"/>
                </a:solidFill>
                <a:latin typeface="Times New Roman" panose="02020603050405020304" pitchFamily="18" charset="0"/>
                <a:cs typeface="Times New Roman" panose="02020603050405020304" pitchFamily="18" charset="0"/>
              </a:rPr>
              <a:t>3. Finally, SSH to your EC2 instance </a:t>
            </a:r>
            <a:endParaRPr lang="en-GB" sz="2000" i="0" u="none" strike="noStrike" baseline="0" dirty="0">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ssh</a:t>
            </a:r>
            <a:r>
              <a:rPr lang="en-GB" sz="2000" b="1" dirty="0">
                <a:solidFill>
                  <a:srgbClr val="292929"/>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i</a:t>
            </a:r>
            <a:r>
              <a:rPr lang="en-GB" sz="2000" b="1" dirty="0">
                <a:solidFill>
                  <a:srgbClr val="292929"/>
                </a:solidFill>
                <a:latin typeface="Times New Roman" panose="02020603050405020304" pitchFamily="18" charset="0"/>
                <a:cs typeface="Times New Roman" panose="02020603050405020304" pitchFamily="18" charset="0"/>
              </a:rPr>
              <a:t> /</a:t>
            </a:r>
            <a:r>
              <a:rPr lang="en-GB" sz="2000" b="1" dirty="0" err="1">
                <a:solidFill>
                  <a:srgbClr val="292929"/>
                </a:solidFill>
                <a:latin typeface="Times New Roman" panose="02020603050405020304" pitchFamily="18" charset="0"/>
                <a:cs typeface="Times New Roman" panose="02020603050405020304" pitchFamily="18" charset="0"/>
              </a:rPr>
              <a:t>path_to_key</a:t>
            </a:r>
            <a:r>
              <a:rPr lang="en-GB" sz="2000" b="1" dirty="0">
                <a:solidFill>
                  <a:srgbClr val="292929"/>
                </a:solidFill>
                <a:latin typeface="Times New Roman" panose="02020603050405020304" pitchFamily="18" charset="0"/>
                <a:cs typeface="Times New Roman" panose="02020603050405020304" pitchFamily="18" charset="0"/>
              </a:rPr>
              <a:t>/my_key.pem ec2-user@public_dns_name </a:t>
            </a:r>
          </a:p>
          <a:p>
            <a:pPr marL="0" marR="2400" indent="0" algn="just">
              <a:buNone/>
            </a:pPr>
            <a:endParaRPr lang="en-GB"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292929"/>
                </a:solidFill>
                <a:latin typeface="Times New Roman" panose="02020603050405020304" pitchFamily="18" charset="0"/>
                <a:cs typeface="Times New Roman" panose="02020603050405020304" pitchFamily="18" charset="0"/>
              </a:rPr>
              <a:t>Public </a:t>
            </a:r>
            <a:r>
              <a:rPr lang="en-GB" sz="2000" b="1" dirty="0" err="1">
                <a:solidFill>
                  <a:srgbClr val="292929"/>
                </a:solidFill>
                <a:latin typeface="Times New Roman" panose="02020603050405020304" pitchFamily="18" charset="0"/>
                <a:cs typeface="Times New Roman" panose="02020603050405020304" pitchFamily="18" charset="0"/>
              </a:rPr>
              <a:t>dns</a:t>
            </a:r>
            <a:r>
              <a:rPr lang="en-GB" sz="2000" b="1" dirty="0">
                <a:solidFill>
                  <a:srgbClr val="292929"/>
                </a:solidFill>
                <a:latin typeface="Times New Roman" panose="02020603050405020304" pitchFamily="18" charset="0"/>
                <a:cs typeface="Times New Roman" panose="02020603050405020304" pitchFamily="18" charset="0"/>
              </a:rPr>
              <a:t>:</a:t>
            </a:r>
          </a:p>
          <a:p>
            <a:pPr marL="0" marR="2400" indent="0" algn="just">
              <a:buNone/>
            </a:pPr>
            <a:r>
              <a:rPr lang="en-GB" sz="1600" b="0" i="0" dirty="0">
                <a:solidFill>
                  <a:srgbClr val="000000"/>
                </a:solidFill>
                <a:effectLst/>
                <a:latin typeface="Times New Roman" panose="02020603050405020304" pitchFamily="18" charset="0"/>
              </a:rPr>
              <a:t>ec2-13-235-104-29.ap-south-1.compute.amazonaws.com  </a:t>
            </a:r>
            <a:endParaRPr lang="en-GB" sz="16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16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000" b="1" dirty="0">
                <a:solidFill>
                  <a:srgbClr val="292929"/>
                </a:solidFill>
                <a:latin typeface="Times New Roman" panose="02020603050405020304" pitchFamily="18" charset="0"/>
                <a:cs typeface="Times New Roman" panose="02020603050405020304" pitchFamily="18" charset="0"/>
              </a:rPr>
              <a:t>To run </a:t>
            </a:r>
            <a:r>
              <a:rPr lang="en-GB" sz="2000" b="1" dirty="0" err="1">
                <a:solidFill>
                  <a:srgbClr val="292929"/>
                </a:solidFill>
                <a:latin typeface="Times New Roman" panose="02020603050405020304" pitchFamily="18" charset="0"/>
                <a:cs typeface="Times New Roman" panose="02020603050405020304" pitchFamily="18" charset="0"/>
              </a:rPr>
              <a:t>unix</a:t>
            </a:r>
            <a:r>
              <a:rPr lang="en-GB" sz="2000" b="1" dirty="0">
                <a:solidFill>
                  <a:srgbClr val="292929"/>
                </a:solidFill>
                <a:latin typeface="Times New Roman" panose="02020603050405020304" pitchFamily="18" charset="0"/>
                <a:cs typeface="Times New Roman" panose="02020603050405020304" pitchFamily="18" charset="0"/>
              </a:rPr>
              <a:t> commands on windows machine download: (Gnu on Windows):</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hlinkClick r:id="rId2"/>
              </a:rPr>
              <a:t>https://github.com/bmatzelle/gow/releases/download/v0.8.0/Gow-0.8.0.exe</a:t>
            </a: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Tutorial:</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hlinkClick r:id="rId3"/>
              </a:rPr>
              <a:t>https://www.clickittech.com/aws/connect-ec2-instance-using-ssh/</a:t>
            </a:r>
            <a:r>
              <a:rPr lang="en-IN" sz="2000" dirty="0">
                <a:solidFill>
                  <a:srgbClr val="292929"/>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24729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000" b="1" kern="1200" dirty="0">
                <a:solidFill>
                  <a:srgbClr val="9A1645"/>
                </a:solidFill>
                <a:latin typeface="Times New Roman" panose="02020603050405020304" pitchFamily="18" charset="0"/>
                <a:ea typeface="+mn-ea"/>
                <a:cs typeface="Times New Roman" panose="02020603050405020304" pitchFamily="18" charset="0"/>
              </a:rPr>
              <a:t>EC2 - Connect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Connecting to EC2 instance using SSH from Windows</a:t>
            </a: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1: </a:t>
            </a:r>
            <a:r>
              <a:rPr lang="en-IN" sz="2000" dirty="0">
                <a:solidFill>
                  <a:srgbClr val="292929"/>
                </a:solidFill>
                <a:latin typeface="Times New Roman" panose="02020603050405020304" pitchFamily="18" charset="0"/>
                <a:cs typeface="Times New Roman" panose="02020603050405020304" pitchFamily="18" charset="0"/>
              </a:rPr>
              <a:t>Open </a:t>
            </a:r>
            <a:r>
              <a:rPr lang="en-IN" sz="2000" b="1" dirty="0" err="1">
                <a:solidFill>
                  <a:srgbClr val="292929"/>
                </a:solidFill>
                <a:latin typeface="Times New Roman" panose="02020603050405020304" pitchFamily="18" charset="0"/>
                <a:cs typeface="Times New Roman" panose="02020603050405020304" pitchFamily="18" charset="0"/>
              </a:rPr>
              <a:t>PuttyGen</a:t>
            </a:r>
            <a:r>
              <a:rPr lang="en-IN" sz="2000" dirty="0">
                <a:solidFill>
                  <a:srgbClr val="292929"/>
                </a:solidFill>
                <a:latin typeface="Times New Roman" panose="02020603050405020304" pitchFamily="18" charset="0"/>
                <a:cs typeface="Times New Roman" panose="02020603050405020304" pitchFamily="18" charset="0"/>
              </a:rPr>
              <a:t> on your PC</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Make sure that ‘RSA’ is selected in ‘type of key to generate’ (Bottom of dialog) in Parameters.</a:t>
            </a: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2: </a:t>
            </a:r>
            <a:r>
              <a:rPr lang="en-IN" sz="2000" dirty="0">
                <a:solidFill>
                  <a:srgbClr val="292929"/>
                </a:solidFill>
                <a:latin typeface="Times New Roman" panose="02020603050405020304" pitchFamily="18" charset="0"/>
                <a:cs typeface="Times New Roman" panose="02020603050405020304" pitchFamily="18" charset="0"/>
              </a:rPr>
              <a:t>click ‘Load’ and select the ‘.</a:t>
            </a:r>
            <a:r>
              <a:rPr lang="en-IN" sz="2000" dirty="0" err="1">
                <a:solidFill>
                  <a:srgbClr val="292929"/>
                </a:solidFill>
                <a:latin typeface="Times New Roman" panose="02020603050405020304" pitchFamily="18" charset="0"/>
                <a:cs typeface="Times New Roman" panose="02020603050405020304" pitchFamily="18" charset="0"/>
              </a:rPr>
              <a:t>pem</a:t>
            </a:r>
            <a:r>
              <a:rPr lang="en-IN" sz="2000" dirty="0">
                <a:solidFill>
                  <a:srgbClr val="292929"/>
                </a:solidFill>
                <a:latin typeface="Times New Roman" panose="02020603050405020304" pitchFamily="18" charset="0"/>
                <a:cs typeface="Times New Roman" panose="02020603050405020304" pitchFamily="18" charset="0"/>
              </a:rPr>
              <a:t>’ file of keypair. Click </a:t>
            </a:r>
            <a:r>
              <a:rPr lang="en-IN" sz="2000" dirty="0" err="1">
                <a:solidFill>
                  <a:srgbClr val="292929"/>
                </a:solidFill>
                <a:latin typeface="Times New Roman" panose="02020603050405020304" pitchFamily="18" charset="0"/>
                <a:cs typeface="Times New Roman" panose="02020603050405020304" pitchFamily="18" charset="0"/>
              </a:rPr>
              <a:t>ÓK’for</a:t>
            </a:r>
            <a:r>
              <a:rPr lang="en-IN" sz="2000" dirty="0">
                <a:solidFill>
                  <a:srgbClr val="292929"/>
                </a:solidFill>
                <a:latin typeface="Times New Roman" panose="02020603050405020304" pitchFamily="18" charset="0"/>
                <a:cs typeface="Times New Roman" panose="02020603050405020304" pitchFamily="18" charset="0"/>
              </a:rPr>
              <a:t> the notification.</a:t>
            </a: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Loads a private key. </a:t>
            </a:r>
          </a:p>
          <a:p>
            <a:pPr marL="0" marR="2400" indent="0" algn="just">
              <a:buNone/>
            </a:pP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3: </a:t>
            </a:r>
            <a:r>
              <a:rPr lang="en-IN" sz="2000" dirty="0">
                <a:solidFill>
                  <a:srgbClr val="292929"/>
                </a:solidFill>
                <a:latin typeface="Times New Roman" panose="02020603050405020304" pitchFamily="18" charset="0"/>
                <a:cs typeface="Times New Roman" panose="02020603050405020304" pitchFamily="18" charset="0"/>
              </a:rPr>
              <a:t>Click on ‘save private key’. Saves the loaded file as .</a:t>
            </a:r>
            <a:r>
              <a:rPr lang="en-IN" sz="2000" dirty="0" err="1">
                <a:solidFill>
                  <a:srgbClr val="292929"/>
                </a:solidFill>
                <a:latin typeface="Times New Roman" panose="02020603050405020304" pitchFamily="18" charset="0"/>
                <a:cs typeface="Times New Roman" panose="02020603050405020304" pitchFamily="18" charset="0"/>
              </a:rPr>
              <a:t>ppk</a:t>
            </a:r>
            <a:r>
              <a:rPr lang="en-IN" sz="2000" dirty="0">
                <a:solidFill>
                  <a:srgbClr val="292929"/>
                </a:solidFill>
                <a:latin typeface="Times New Roman" panose="02020603050405020304" pitchFamily="18" charset="0"/>
                <a:cs typeface="Times New Roman" panose="02020603050405020304" pitchFamily="18" charset="0"/>
              </a:rPr>
              <a:t> file</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4: </a:t>
            </a:r>
            <a:r>
              <a:rPr lang="en-IN" sz="2000" dirty="0">
                <a:solidFill>
                  <a:srgbClr val="292929"/>
                </a:solidFill>
                <a:latin typeface="Times New Roman" panose="02020603050405020304" pitchFamily="18" charset="0"/>
                <a:cs typeface="Times New Roman" panose="02020603050405020304" pitchFamily="18" charset="0"/>
              </a:rPr>
              <a:t>open Putty. In Left side pane </a:t>
            </a:r>
            <a:r>
              <a:rPr lang="en-IN" sz="20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SSH   Auth  select .</a:t>
            </a:r>
            <a:r>
              <a:rPr lang="en-IN" sz="2000" dirty="0" err="1">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ppk</a:t>
            </a:r>
            <a:r>
              <a:rPr lang="en-IN" sz="2000" dirty="0">
                <a:solidFill>
                  <a:srgbClr val="292929"/>
                </a:solidFill>
                <a:latin typeface="Times New Roman" panose="02020603050405020304" pitchFamily="18" charset="0"/>
                <a:cs typeface="Times New Roman" panose="02020603050405020304" pitchFamily="18" charset="0"/>
                <a:sym typeface="Wingdings" panose="05000000000000000000" pitchFamily="2" charset="2"/>
              </a:rPr>
              <a:t> file selected.</a:t>
            </a:r>
            <a:endParaRPr lang="en-IN" sz="2000"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5: </a:t>
            </a:r>
            <a:r>
              <a:rPr lang="en-IN" sz="2000" dirty="0">
                <a:solidFill>
                  <a:srgbClr val="292929"/>
                </a:solidFill>
                <a:latin typeface="Times New Roman" panose="02020603050405020304" pitchFamily="18" charset="0"/>
                <a:cs typeface="Times New Roman" panose="02020603050405020304" pitchFamily="18" charset="0"/>
              </a:rPr>
              <a:t>go back and select ‘Session’. Specify in the ‘</a:t>
            </a:r>
            <a:r>
              <a:rPr lang="en-IN" sz="2000" dirty="0" err="1">
                <a:solidFill>
                  <a:srgbClr val="292929"/>
                </a:solidFill>
                <a:latin typeface="Times New Roman" panose="02020603050405020304" pitchFamily="18" charset="0"/>
                <a:cs typeface="Times New Roman" panose="02020603050405020304" pitchFamily="18" charset="0"/>
              </a:rPr>
              <a:t>hosname</a:t>
            </a:r>
            <a:r>
              <a:rPr lang="en-IN" sz="2000" dirty="0">
                <a:solidFill>
                  <a:srgbClr val="292929"/>
                </a:solidFill>
                <a:latin typeface="Times New Roman" panose="02020603050405020304" pitchFamily="18" charset="0"/>
                <a:cs typeface="Times New Roman" panose="02020603050405020304" pitchFamily="18" charset="0"/>
              </a:rPr>
              <a:t> IP address of AWS EC2 instance.</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292929"/>
                </a:solidFill>
                <a:latin typeface="Times New Roman" panose="02020603050405020304" pitchFamily="18" charset="0"/>
                <a:cs typeface="Times New Roman" panose="02020603050405020304" pitchFamily="18" charset="0"/>
              </a:rPr>
              <a:t>Step 6: </a:t>
            </a:r>
            <a:r>
              <a:rPr lang="en-IN" sz="2000" dirty="0">
                <a:solidFill>
                  <a:srgbClr val="292929"/>
                </a:solidFill>
                <a:latin typeface="Times New Roman" panose="02020603050405020304" pitchFamily="18" charset="0"/>
                <a:cs typeface="Times New Roman" panose="02020603050405020304" pitchFamily="18" charset="0"/>
              </a:rPr>
              <a:t>give username (in this case ec2-user)</a:t>
            </a: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292929"/>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292929"/>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72505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AWS SDK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37826806"/>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.NET</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C++</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Go</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Java V2</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JavaScript</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PHP V3</a:t>
            </a:r>
          </a:p>
          <a:p>
            <a:pPr algn="l"/>
            <a:r>
              <a:rPr lang="en-IN" sz="1800" b="0" i="0" u="none" strike="noStrike" baseline="0" dirty="0">
                <a:solidFill>
                  <a:srgbClr val="000000"/>
                </a:solidFill>
                <a:latin typeface="AmazonEmber-Regular"/>
              </a:rPr>
              <a:t>• </a:t>
            </a:r>
            <a:r>
              <a:rPr lang="en-IN" sz="1800" b="0" i="0" u="none" strike="noStrike" baseline="0" dirty="0">
                <a:solidFill>
                  <a:srgbClr val="146EB5"/>
                </a:solidFill>
                <a:latin typeface="AmazonEmber-Regular"/>
              </a:rPr>
              <a:t>AWS SDK for Python</a:t>
            </a:r>
          </a:p>
          <a:p>
            <a:pPr algn="l"/>
            <a:r>
              <a:rPr lang="en-GB" sz="1800" b="0" i="0" u="none" strike="noStrike" baseline="0" dirty="0">
                <a:solidFill>
                  <a:srgbClr val="000000"/>
                </a:solidFill>
                <a:latin typeface="AmazonEmber-Regular"/>
              </a:rPr>
              <a:t>• </a:t>
            </a:r>
            <a:r>
              <a:rPr lang="en-GB" sz="1800" b="0" i="0" u="none" strike="noStrike" baseline="0" dirty="0">
                <a:solidFill>
                  <a:srgbClr val="146EB5"/>
                </a:solidFill>
                <a:latin typeface="AmazonEmber-Regular"/>
              </a:rPr>
              <a:t>AWS SDK for Ruby V3 </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16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097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EC2 using AWS SDK (Java)</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93619939"/>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Installing AWS SDK for Eclipse:</a:t>
            </a:r>
          </a:p>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Prerequisites: </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 Subscription</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Java 1.8 or later</a:t>
            </a:r>
          </a:p>
          <a:p>
            <a:pPr marL="342900" marR="2400" indent="-342900" algn="just">
              <a:buAutoNum type="arabicParenR"/>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Eclipse IDE for Java EE developers 4.2 or later</a:t>
            </a:r>
          </a:p>
          <a:p>
            <a:pPr marL="0" marR="2400" indent="0" algn="just">
              <a:buNone/>
            </a:pPr>
            <a:r>
              <a:rPr lang="en-GB" sz="2000" b="1" i="0" dirty="0">
                <a:solidFill>
                  <a:srgbClr val="16191F"/>
                </a:solidFill>
                <a:effectLst/>
                <a:latin typeface="Times New Roman" panose="02020603050405020304" pitchFamily="18" charset="0"/>
                <a:cs typeface="Times New Roman" panose="02020603050405020304" pitchFamily="18" charset="0"/>
              </a:rPr>
              <a:t>To install the AWS Toolkit for Eclipse</a:t>
            </a:r>
            <a:r>
              <a:rPr lang="en-IN" sz="2000" b="1"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1. Within Eclipse, click Help and then click </a:t>
            </a:r>
            <a:r>
              <a:rPr lang="en-GB" sz="2000"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t>
            </a:r>
            <a:r>
              <a:rPr lang="en-GB" sz="2000" b="1"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Install New Software’</a:t>
            </a:r>
            <a:r>
              <a:rPr lang="en-GB" sz="2000"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2. In the Work with box, type </a:t>
            </a:r>
            <a:r>
              <a:rPr lang="en-GB" sz="2000" b="1" i="1"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https://aws.amazon.com/eclipse</a:t>
            </a: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 and then press Enter.</a:t>
            </a:r>
          </a:p>
          <a:p>
            <a:pPr marL="0" marR="2400" indent="0">
              <a:buNone/>
            </a:pPr>
            <a:r>
              <a:rPr lang="en-GB"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rPr>
              <a:t>3. Choose the components of the Toolkit for Eclipse that you want to install. Click Select All to install all components at once. (AWS Toolkit for Eclipse Core (in the AWS Core Management Tools section) is required; all other components are optional.)</a:t>
            </a:r>
            <a:endParaRPr lang="en-IN" sz="2000" i="0" dirty="0">
              <a:solidFill>
                <a:srgbClr val="16191F"/>
              </a:solidFill>
              <a:effectLst/>
              <a:latin typeface="Times New Roman" panose="02020603050405020304" pitchFamily="18" charset="0"/>
              <a:cs typeface="Times New Roman" panose="02020603050405020304" pitchFamily="18" charset="0"/>
              <a:sym typeface="Wingdings" panose="05000000000000000000" pitchFamily="2" charset="2"/>
            </a:endParaRPr>
          </a:p>
          <a:p>
            <a:pPr marL="0" marR="2400" indent="0">
              <a:buNone/>
            </a:pPr>
            <a:r>
              <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4. </a:t>
            </a:r>
            <a:r>
              <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Once you have made your selections, click Next (or Finish) to complete installation</a:t>
            </a:r>
            <a:endParaRPr lang="en-IN"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16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379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rPr>
              <a:t>KeyPairs</a:t>
            </a:r>
            <a:r>
              <a:rPr lang="en-IN" sz="1700" b="1" dirty="0">
                <a:solidFill>
                  <a:srgbClr val="16191F"/>
                </a:solidFill>
                <a:latin typeface="Times New Roman" panose="02020603050405020304" pitchFamily="18" charset="0"/>
                <a:cs typeface="Times New Roman" panose="02020603050405020304" pitchFamily="18" charset="0"/>
              </a:rPr>
              <a:t> </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Create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Delete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Import</a:t>
            </a:r>
          </a:p>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Secrurity</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Groups 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Delete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Attach an Inbound Rule</a:t>
            </a:r>
            <a:endParaRPr lang="en-IN" sz="1700" b="1"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1700" b="1" dirty="0">
                <a:solidFill>
                  <a:srgbClr val="16191F"/>
                </a:solidFill>
                <a:latin typeface="Times New Roman" panose="02020603050405020304" pitchFamily="18" charset="0"/>
                <a:cs typeface="Times New Roman" panose="02020603050405020304" pitchFamily="18" charset="0"/>
              </a:rPr>
              <a:t>EC2 Instance </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Get AMI ID</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select instance type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IN" sz="1700" strike="sngStrike"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launch EC2 instance</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list</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get status </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start-stop-terminate instances</a:t>
            </a:r>
          </a:p>
          <a:p>
            <a:pPr marL="0" marR="2400" indent="0" algn="just">
              <a:buNone/>
            </a:pP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Instance tags</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1700" b="1" dirty="0" err="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AWSCredentials</a:t>
            </a:r>
            <a:r>
              <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object </a:t>
            </a: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490307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a:t>
            </a:r>
            <a:r>
              <a:rPr kumimoji="0" lang="en-GB" sz="2400" b="1" i="1"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AWSCredentials</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object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algn="l"/>
            <a:r>
              <a:rPr lang="en-IN" sz="19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1900" b="0" i="0" u="none" strike="noStrike" baseline="0" dirty="0">
                <a:latin typeface="Times New Roman" panose="02020603050405020304" pitchFamily="18" charset="0"/>
                <a:cs typeface="Times New Roman" panose="02020603050405020304" pitchFamily="18" charset="0"/>
              </a:rPr>
              <a:t>To connect with AWS for Java using SDK, you need to provide the </a:t>
            </a:r>
            <a:r>
              <a:rPr lang="en-GB" sz="1900" b="0" i="0" u="none" strike="noStrike" baseline="0" dirty="0" err="1">
                <a:latin typeface="Times New Roman" panose="02020603050405020304" pitchFamily="18" charset="0"/>
                <a:cs typeface="Times New Roman" panose="02020603050405020304" pitchFamily="18" charset="0"/>
              </a:rPr>
              <a:t>AWSCredentials</a:t>
            </a:r>
            <a:r>
              <a:rPr lang="en-GB" sz="1900" b="0" i="0" u="none" strike="noStrike" baseline="0" dirty="0">
                <a:latin typeface="Times New Roman" panose="02020603050405020304" pitchFamily="18" charset="0"/>
                <a:cs typeface="Times New Roman" panose="02020603050405020304" pitchFamily="18" charset="0"/>
              </a:rPr>
              <a:t>. </a:t>
            </a:r>
          </a:p>
          <a:p>
            <a:pPr algn="l"/>
            <a:r>
              <a:rPr lang="en-GB" sz="1900" b="0" i="0" u="none" strike="noStrike" baseline="0" dirty="0">
                <a:latin typeface="Times New Roman" panose="02020603050405020304" pitchFamily="18" charset="0"/>
                <a:cs typeface="Times New Roman" panose="02020603050405020304" pitchFamily="18" charset="0"/>
              </a:rPr>
              <a:t>There are various ways to provide AWS credentials: </a:t>
            </a:r>
          </a:p>
          <a:p>
            <a:pPr marL="708660" lvl="1" indent="-342900">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Default Credential Provider</a:t>
            </a:r>
          </a:p>
          <a:p>
            <a:pPr marL="708660" lvl="1" indent="-342900">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Specify</a:t>
            </a:r>
            <a:r>
              <a:rPr lang="en-GB" sz="1900" dirty="0">
                <a:latin typeface="Times New Roman" panose="02020603050405020304" pitchFamily="18" charset="0"/>
                <a:cs typeface="Times New Roman" panose="02020603050405020304" pitchFamily="18" charset="0"/>
              </a:rPr>
              <a:t> </a:t>
            </a:r>
            <a:r>
              <a:rPr lang="en-GB" sz="1900" b="0" i="0" u="none" strike="noStrike" baseline="0" dirty="0">
                <a:latin typeface="Times New Roman" panose="02020603050405020304" pitchFamily="18" charset="0"/>
                <a:cs typeface="Times New Roman" panose="02020603050405020304" pitchFamily="18" charset="0"/>
              </a:rPr>
              <a:t>Credential Provider or Provider Chain</a:t>
            </a:r>
          </a:p>
          <a:p>
            <a:pPr marL="725488" lvl="1" indent="-360363">
              <a:buFont typeface="+mj-lt"/>
              <a:buAutoNum type="arabicPeriod"/>
            </a:pPr>
            <a:r>
              <a:rPr lang="en-GB" sz="1900" b="0" i="0" u="none" strike="noStrike" baseline="0" dirty="0">
                <a:latin typeface="Times New Roman" panose="02020603050405020304" pitchFamily="18" charset="0"/>
                <a:cs typeface="Times New Roman" panose="02020603050405020304" pitchFamily="18" charset="0"/>
              </a:rPr>
              <a:t>Provide Access Key, and Secret Key</a:t>
            </a:r>
          </a:p>
          <a:p>
            <a:pPr marL="365125" lvl="1" indent="-365125">
              <a:buNone/>
            </a:pPr>
            <a:r>
              <a:rPr lang="en-GB" sz="1900" b="1" i="0" u="none" strike="noStrike" baseline="0" dirty="0">
                <a:latin typeface="Times New Roman" panose="02020603050405020304" pitchFamily="18" charset="0"/>
                <a:cs typeface="Times New Roman" panose="02020603050405020304" pitchFamily="18" charset="0"/>
              </a:rPr>
              <a:t>1. Default Credential Provider: </a:t>
            </a:r>
          </a:p>
          <a:p>
            <a:pPr algn="l"/>
            <a:r>
              <a:rPr lang="en-GB" sz="1900" b="0" i="0" u="none" strike="noStrike" baseline="0" dirty="0">
                <a:latin typeface="Times New Roman" panose="02020603050405020304" pitchFamily="18" charset="0"/>
                <a:cs typeface="Times New Roman" panose="02020603050405020304" pitchFamily="18" charset="0"/>
              </a:rPr>
              <a:t>This is the default provider when we don’t provide any parameters while creating an AWS service client. </a:t>
            </a:r>
            <a:r>
              <a:rPr lang="en-GB" sz="1900" b="1" i="0" u="none" strike="noStrike" baseline="0" dirty="0" err="1">
                <a:latin typeface="Times New Roman" panose="02020603050405020304" pitchFamily="18" charset="0"/>
                <a:cs typeface="Times New Roman" panose="02020603050405020304" pitchFamily="18" charset="0"/>
              </a:rPr>
              <a:t>DefaultAWSCredentialsProviderChain</a:t>
            </a:r>
            <a:r>
              <a:rPr lang="en-GB" sz="1900" b="0" i="0" u="none" strike="noStrike" baseline="0" dirty="0">
                <a:latin typeface="Times New Roman" panose="02020603050405020304" pitchFamily="18" charset="0"/>
                <a:cs typeface="Times New Roman" panose="02020603050405020304" pitchFamily="18" charset="0"/>
              </a:rPr>
              <a:t> is the class that will be used to </a:t>
            </a:r>
            <a:r>
              <a:rPr lang="en-IN" sz="1900" b="0" i="0" u="none" strike="noStrike" baseline="0" dirty="0">
                <a:latin typeface="Times New Roman" panose="02020603050405020304" pitchFamily="18" charset="0"/>
                <a:cs typeface="Times New Roman" panose="02020603050405020304" pitchFamily="18" charset="0"/>
              </a:rPr>
              <a:t>create the AWS credentials</a:t>
            </a:r>
            <a:endParaRPr lang="en-GB" sz="1900" b="1" i="0" u="none" strike="noStrike" baseline="0" dirty="0">
              <a:latin typeface="Times New Roman" panose="02020603050405020304" pitchFamily="18" charset="0"/>
              <a:cs typeface="Times New Roman" panose="02020603050405020304" pitchFamily="18" charset="0"/>
            </a:endParaRPr>
          </a:p>
          <a:p>
            <a:pPr marL="365125" lvl="1" indent="-365125">
              <a:buNone/>
            </a:pPr>
            <a:r>
              <a:rPr lang="en-GB" sz="1900" b="0" i="0" u="none" strike="noStrike" baseline="0" dirty="0">
                <a:latin typeface="GkmqqxGphwyhUtopiaStd-Regular"/>
              </a:rPr>
              <a:t>This class will find the credentials in the following order:</a:t>
            </a:r>
          </a:p>
          <a:p>
            <a:pPr algn="l">
              <a:buFont typeface="Wingdings" panose="05000000000000000000" pitchFamily="2" charset="2"/>
              <a:buChar char="Ø"/>
            </a:pPr>
            <a:r>
              <a:rPr lang="en-IN" sz="1900" b="1" i="0" u="none" strike="noStrike" baseline="0" dirty="0">
                <a:latin typeface="GnbcdmBdjcmrUtopiaStd-Bold"/>
              </a:rPr>
              <a:t>Environment Variables: </a:t>
            </a:r>
            <a:r>
              <a:rPr lang="en-IN" sz="1900" b="0" i="0" u="none" strike="noStrike" baseline="0" dirty="0">
                <a:latin typeface="GkmqqxGphwyhUtopiaStd-Regular"/>
              </a:rPr>
              <a:t>This technique uses the </a:t>
            </a:r>
            <a:r>
              <a:rPr lang="en-IN" sz="1900" b="0" i="0" u="none" strike="noStrike" baseline="0" dirty="0" err="1">
                <a:latin typeface="VbjkkxXpmfvgTheSansMonoConNormal"/>
              </a:rPr>
              <a:t>EnvironmentVariableCredentialsProvider</a:t>
            </a:r>
            <a:r>
              <a:rPr lang="en-IN" sz="1900" b="0" i="0" u="none" strike="noStrike" baseline="0" dirty="0">
                <a:latin typeface="VbjkkxXpmfvgTheSansMonoConNormal"/>
              </a:rPr>
              <a:t> </a:t>
            </a:r>
            <a:r>
              <a:rPr lang="en-IN" sz="1900" b="0" i="0" u="none" strike="noStrike" baseline="0" dirty="0">
                <a:latin typeface="GkmqqxGphwyhUtopiaStd-Regular"/>
              </a:rPr>
              <a:t>class that fetches </a:t>
            </a:r>
            <a:r>
              <a:rPr lang="en-GB" sz="1900" b="0" i="0" u="none" strike="noStrike" baseline="0" dirty="0">
                <a:latin typeface="GkmqqxGphwyhUtopiaStd-Regular"/>
              </a:rPr>
              <a:t>values for </a:t>
            </a:r>
            <a:r>
              <a:rPr lang="en-GB" sz="1900" b="0" i="0" u="none" strike="noStrike" baseline="0" dirty="0">
                <a:latin typeface="VbjkkxXpmfvgTheSansMonoConNormal"/>
              </a:rPr>
              <a:t>AWS_ACCESS_KEY_ID and AWS_SECRET_ACCESS_KEY</a:t>
            </a:r>
            <a:r>
              <a:rPr lang="en-GB" sz="1900" b="0" i="0" u="none" strike="noStrike" baseline="0" dirty="0">
                <a:latin typeface="GkmqqxGphwyhUtopiaStd-Regular"/>
              </a:rPr>
              <a:t>.</a:t>
            </a:r>
            <a:endParaRPr lang="en-IN" sz="19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algn="l"/>
            <a:r>
              <a:rPr lang="en-GB" sz="1900" b="1" i="0" u="none" strike="noStrike" baseline="0" dirty="0">
                <a:latin typeface="GnbcdmBdjcmrUtopiaStd-Bold"/>
              </a:rPr>
              <a:t>System Properties: </a:t>
            </a:r>
            <a:r>
              <a:rPr lang="en-GB" sz="1900" b="0" i="0" u="none" strike="noStrike" baseline="0" dirty="0">
                <a:latin typeface="GkmqqxGphwyhUtopiaStd-Regular"/>
              </a:rPr>
              <a:t>This technique is used to find the values for </a:t>
            </a:r>
            <a:r>
              <a:rPr lang="en-GB" sz="1900" b="0" i="0" u="none" strike="noStrike" baseline="0" dirty="0" err="1">
                <a:latin typeface="VbjkkxXpmfvgTheSansMonoConNormal"/>
              </a:rPr>
              <a:t>aws.accessKeyId</a:t>
            </a:r>
            <a:r>
              <a:rPr lang="en-GB" sz="1900" b="0" i="0" u="none" strike="noStrike" baseline="0" dirty="0">
                <a:latin typeface="VbjkkxXpmfvgTheSansMonoConNormal"/>
              </a:rPr>
              <a:t> </a:t>
            </a:r>
            <a:r>
              <a:rPr lang="en-GB" sz="1900" b="0" i="0" u="none" strike="noStrike" baseline="0" dirty="0">
                <a:latin typeface="GkmqqxGphwyhUtopiaStd-Regular"/>
              </a:rPr>
              <a:t>and </a:t>
            </a:r>
            <a:r>
              <a:rPr lang="en-GB" sz="1900" b="0" i="0" u="none" strike="noStrike" baseline="0" dirty="0" err="1">
                <a:latin typeface="VbjkkxXpmfvgTheSansMonoConNormal"/>
              </a:rPr>
              <a:t>aws.secretKey</a:t>
            </a:r>
            <a:r>
              <a:rPr lang="en-GB" sz="1900" b="0" i="0" u="none" strike="noStrike" baseline="0" dirty="0">
                <a:latin typeface="VbjkkxXpmfvgTheSansMonoConNormal"/>
              </a:rPr>
              <a:t> </a:t>
            </a:r>
            <a:r>
              <a:rPr lang="en-GB" sz="1900" b="0" i="0" u="none" strike="noStrike" baseline="0" dirty="0">
                <a:latin typeface="GkmqqxGphwyhUtopiaStd-Regular"/>
              </a:rPr>
              <a:t>in Java system properties.  </a:t>
            </a:r>
          </a:p>
          <a:p>
            <a:pPr marL="0" marR="2400" indent="0" algn="just">
              <a:buNone/>
            </a:pPr>
            <a:endParaRPr lang="en-IN" sz="19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19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89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Management Console</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600" dirty="0"/>
              <a:t>Access and manage Amazon Web Services through the AWS Management Console, a simple and intuitive user interface</a:t>
            </a: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191092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a:t>
            </a:r>
            <a:r>
              <a:rPr kumimoji="0" lang="en-GB" sz="2400" b="1" i="1"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AWSCredentials</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object</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1" i="0" u="none" strike="noStrike" baseline="0" dirty="0">
                <a:latin typeface="Times New Roman" panose="02020603050405020304" pitchFamily="18" charset="0"/>
                <a:cs typeface="Times New Roman" panose="02020603050405020304" pitchFamily="18" charset="0"/>
              </a:rPr>
              <a:t>Credentials Property File: </a:t>
            </a:r>
            <a:r>
              <a:rPr lang="en-GB" sz="2000" b="0" i="0" u="none" strike="noStrike" baseline="0" dirty="0">
                <a:latin typeface="Times New Roman" panose="02020603050405020304" pitchFamily="18" charset="0"/>
                <a:cs typeface="Times New Roman" panose="02020603050405020304" pitchFamily="18" charset="0"/>
              </a:rPr>
              <a:t>A default credentials property file can  be loaded to get these credentials. This property file resides under C:\Users\{USER}\.aws\credentials or ~/.</a:t>
            </a:r>
            <a:r>
              <a:rPr lang="en-GB" sz="2000" b="0" i="0" u="none" strike="noStrike" baseline="0" dirty="0" err="1">
                <a:latin typeface="Times New Roman" panose="02020603050405020304" pitchFamily="18" charset="0"/>
                <a:cs typeface="Times New Roman" panose="02020603050405020304" pitchFamily="18" charset="0"/>
              </a:rPr>
              <a:t>aws</a:t>
            </a:r>
            <a:r>
              <a:rPr lang="en-GB" sz="2000" b="0" i="0" u="none" strike="noStrike" baseline="0" dirty="0">
                <a:latin typeface="Times New Roman" panose="02020603050405020304" pitchFamily="18" charset="0"/>
                <a:cs typeface="Times New Roman" panose="02020603050405020304" pitchFamily="18" charset="0"/>
              </a:rPr>
              <a:t>/credentials. This path differs based on the operating system</a:t>
            </a:r>
            <a:endParaRPr lang="en-IN" sz="20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R="2400" algn="just">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Use </a:t>
            </a:r>
            <a:r>
              <a:rPr lang="en-IN" sz="2000" b="1" i="0" u="none" strike="noStrike" baseline="0" dirty="0" err="1">
                <a:latin typeface="Times New Roman" panose="02020603050405020304" pitchFamily="18" charset="0"/>
                <a:cs typeface="Times New Roman" panose="02020603050405020304" pitchFamily="18" charset="0"/>
              </a:rPr>
              <a:t>ProfileCredentialsProvider</a:t>
            </a:r>
            <a:r>
              <a:rPr lang="en-IN" sz="2000" dirty="0">
                <a:latin typeface="Times New Roman" panose="02020603050405020304" pitchFamily="18" charset="0"/>
                <a:cs typeface="Times New Roman" panose="02020603050405020304" pitchFamily="18" charset="0"/>
              </a:rPr>
              <a:t> to get the credentials details from the credentials folder in c:\users\{Username}\.aws\credentials</a:t>
            </a: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333333"/>
                </a:solidFill>
                <a:latin typeface="Times New Roman" panose="02020603050405020304" pitchFamily="18" charset="0"/>
                <a:cs typeface="Times New Roman" panose="02020603050405020304" pitchFamily="18" charset="0"/>
              </a:rPr>
              <a:t>Ex:</a:t>
            </a:r>
          </a:p>
          <a:p>
            <a:pPr algn="l"/>
            <a:r>
              <a:rPr lang="en-IN" sz="1800" b="0" i="0" u="none" strike="noStrike" baseline="0" dirty="0" err="1">
                <a:latin typeface="VbjkkxXpmfvgTheSansMonoConNormal"/>
              </a:rPr>
              <a:t>AWSCredentials</a:t>
            </a:r>
            <a:r>
              <a:rPr lang="en-IN" sz="1800" b="0" i="0" u="none" strike="noStrike" baseline="0" dirty="0">
                <a:latin typeface="VbjkkxXpmfvgTheSansMonoConNormal"/>
              </a:rPr>
              <a:t> credentials = new </a:t>
            </a:r>
            <a:r>
              <a:rPr lang="en-IN" sz="1800" b="0" i="0" u="none" strike="noStrike" baseline="0" dirty="0" err="1">
                <a:latin typeface="VbjkkxXpmfvgTheSansMonoConNormal"/>
              </a:rPr>
              <a:t>ProfileCredentialsProvider</a:t>
            </a:r>
            <a:r>
              <a:rPr lang="en-IN" sz="1800" b="0" i="0" u="none" strike="noStrike" baseline="0" dirty="0">
                <a:latin typeface="VbjkkxXpmfvgTheSansMonoConNormal"/>
              </a:rPr>
              <a:t>(“default").</a:t>
            </a:r>
            <a:r>
              <a:rPr lang="en-IN" sz="1800" b="0" i="0" u="none" strike="noStrike" baseline="0" dirty="0" err="1">
                <a:latin typeface="VbjkkxXpmfvgTheSansMonoConNormal"/>
              </a:rPr>
              <a:t>getCredentials</a:t>
            </a:r>
            <a:r>
              <a:rPr lang="en-IN" sz="1800" b="0" i="0" u="none" strike="noStrike" baseline="0" dirty="0">
                <a:latin typeface="VbjkkxXpmfvgTheSansMonoConNormal"/>
              </a:rPr>
              <a:t>();</a:t>
            </a: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2. </a:t>
            </a:r>
            <a:r>
              <a:rPr lang="en-GB" sz="2000" b="1" i="0" u="none" strike="noStrike" baseline="0" dirty="0">
                <a:latin typeface="XkhhgpWfkgxjHelveticaNeue-MediumCond"/>
              </a:rPr>
              <a:t>Specify Credential Provider or Provider Chain: </a:t>
            </a:r>
            <a:r>
              <a:rPr lang="en-GB" sz="1800" b="0" i="0" u="none" strike="noStrike" baseline="0" dirty="0">
                <a:latin typeface="GkmqqxGphwyhUtopiaStd-Regular"/>
              </a:rPr>
              <a:t>There are different providers you can use to create the </a:t>
            </a:r>
            <a:r>
              <a:rPr lang="en-GB" sz="1800" b="0" i="0" u="none" strike="noStrike" baseline="0" dirty="0" err="1">
                <a:latin typeface="GkmqqxGphwyhUtopiaStd-Regular"/>
              </a:rPr>
              <a:t>AWSCredentials</a:t>
            </a:r>
            <a:r>
              <a:rPr lang="en-GB" sz="1800" b="0" i="0" u="none" strike="noStrike" baseline="0" dirty="0">
                <a:latin typeface="GkmqqxGphwyhUtopiaStd-Regular"/>
              </a:rPr>
              <a:t> object.</a:t>
            </a:r>
          </a:p>
          <a:p>
            <a:pPr marL="0" indent="0" algn="l">
              <a:buNone/>
            </a:pPr>
            <a:r>
              <a:rPr lang="en-GB" sz="1800" b="0" i="0" u="none" strike="noStrike" baseline="0" dirty="0">
                <a:latin typeface="GkmqqxGphwyhUtopiaStd-Regular"/>
              </a:rPr>
              <a:t>You can even create your own class by doing the following:</a:t>
            </a:r>
          </a:p>
          <a:p>
            <a:pPr marL="0" indent="361950" algn="l">
              <a:buNone/>
            </a:pPr>
            <a:r>
              <a:rPr lang="en-IN" sz="1800" b="0" i="0" u="none" strike="noStrike" baseline="0" dirty="0">
                <a:latin typeface="GtcqvjKmkdcsSymbol"/>
              </a:rPr>
              <a:t>• </a:t>
            </a:r>
            <a:r>
              <a:rPr lang="en-IN" sz="1800" b="0" i="0" u="none" strike="noStrike" baseline="0" dirty="0">
                <a:latin typeface="GkmqqxGphwyhUtopiaStd-Regular"/>
              </a:rPr>
              <a:t>Implementing </a:t>
            </a:r>
            <a:r>
              <a:rPr lang="en-IN" sz="1800" b="0" i="0" u="none" strike="noStrike" baseline="0" dirty="0" err="1">
                <a:latin typeface="VbjkkxXpmfvgTheSansMonoConNormal"/>
              </a:rPr>
              <a:t>AWSCredentialsProvider</a:t>
            </a:r>
            <a:r>
              <a:rPr lang="en-IN" sz="1800" b="0" i="0" u="none" strike="noStrike" baseline="0" dirty="0">
                <a:latin typeface="VbjkkxXpmfvgTheSansMonoConNormal"/>
              </a:rPr>
              <a:t> </a:t>
            </a:r>
            <a:r>
              <a:rPr lang="en-IN" sz="1800" b="0" i="0" u="none" strike="noStrike" baseline="0" dirty="0">
                <a:latin typeface="GkmqqxGphwyhUtopiaStd-Regular"/>
              </a:rPr>
              <a:t>interface</a:t>
            </a:r>
          </a:p>
          <a:p>
            <a:pPr marL="0" indent="361950" algn="l">
              <a:buNone/>
            </a:pPr>
            <a:r>
              <a:rPr lang="en-IN" sz="1800" b="0" i="0" u="none" strike="noStrike" baseline="0" dirty="0">
                <a:latin typeface="GtcqvjKmkdcsSymbol"/>
              </a:rPr>
              <a:t>• </a:t>
            </a:r>
            <a:r>
              <a:rPr lang="en-IN" sz="1800" b="0" i="0" u="none" strike="noStrike" baseline="0" dirty="0">
                <a:latin typeface="GkmqqxGphwyhUtopiaStd-Regular"/>
              </a:rPr>
              <a:t>Sub-classing the </a:t>
            </a:r>
            <a:r>
              <a:rPr lang="en-IN" sz="1800" b="0" i="0" u="none" strike="noStrike" baseline="0" dirty="0" err="1">
                <a:latin typeface="VbjkkxXpmfvgTheSansMonoConNormal"/>
              </a:rPr>
              <a:t>AWSCredentialsProviderChain</a:t>
            </a:r>
            <a:r>
              <a:rPr lang="en-IN" sz="1800" b="0" i="0" u="none" strike="noStrike" baseline="0" dirty="0">
                <a:latin typeface="VbjkkxXpmfvgTheSansMonoConNormal"/>
              </a:rPr>
              <a:t> </a:t>
            </a:r>
            <a:r>
              <a:rPr lang="en-IN" sz="1800" b="0" i="0" u="none" strike="noStrike" baseline="0" dirty="0">
                <a:latin typeface="GkmqqxGphwyhUtopiaStd-Regular"/>
              </a:rPr>
              <a:t>class</a:t>
            </a:r>
            <a:endParaRPr lang="en-IN"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892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3. </a:t>
            </a:r>
            <a:r>
              <a:rPr lang="en-GB"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Provide Access Key and Secret Key Explicitly:</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There may be cases when we need to explicitly pass the access key ID and secret access key to create an </a:t>
            </a:r>
            <a:r>
              <a:rPr lang="en-GB" sz="2000" b="0" i="0" u="none" strike="noStrike" baseline="0" dirty="0" err="1">
                <a:latin typeface="Times New Roman" panose="02020603050405020304" pitchFamily="18" charset="0"/>
                <a:cs typeface="Times New Roman" panose="02020603050405020304" pitchFamily="18" charset="0"/>
              </a:rPr>
              <a:t>AWSCredentials</a:t>
            </a:r>
            <a:r>
              <a:rPr lang="en-GB" sz="2000" b="0" i="0" u="none" strike="noStrike" baseline="0" dirty="0">
                <a:latin typeface="Times New Roman" panose="02020603050405020304" pitchFamily="18" charset="0"/>
                <a:cs typeface="Times New Roman" panose="02020603050405020304" pitchFamily="18" charset="0"/>
              </a:rPr>
              <a:t> object. </a:t>
            </a:r>
          </a:p>
          <a:p>
            <a:pPr marL="0" indent="0" algn="l">
              <a:buNone/>
            </a:pPr>
            <a:r>
              <a:rPr lang="en-GB" sz="2000" b="1" i="0" u="none" strike="noStrike" baseline="0" dirty="0">
                <a:latin typeface="Times New Roman" panose="02020603050405020304" pitchFamily="18" charset="0"/>
                <a:cs typeface="Times New Roman" panose="02020603050405020304" pitchFamily="18" charset="0"/>
              </a:rPr>
              <a:t>To create an </a:t>
            </a:r>
            <a:r>
              <a:rPr lang="en-GB" sz="2000" b="1" i="0" u="none" strike="noStrike" baseline="0" dirty="0" err="1">
                <a:latin typeface="Times New Roman" panose="02020603050405020304" pitchFamily="18" charset="0"/>
                <a:cs typeface="Times New Roman" panose="02020603050405020304" pitchFamily="18" charset="0"/>
              </a:rPr>
              <a:t>AWSCredentials</a:t>
            </a:r>
            <a:r>
              <a:rPr lang="en-GB" sz="2000" b="1" i="0" u="none" strike="noStrike" baseline="0" dirty="0">
                <a:latin typeface="Times New Roman" panose="02020603050405020304" pitchFamily="18" charset="0"/>
                <a:cs typeface="Times New Roman" panose="02020603050405020304" pitchFamily="18" charset="0"/>
              </a:rPr>
              <a:t> object</a:t>
            </a:r>
            <a:r>
              <a:rPr lang="en-GB" sz="2000" b="0" i="0" u="none" strike="noStrike" baseline="0" dirty="0">
                <a:latin typeface="Times New Roman" panose="02020603050405020304" pitchFamily="18" charset="0"/>
                <a:cs typeface="Times New Roman" panose="02020603050405020304" pitchFamily="18" charset="0"/>
              </a:rPr>
              <a:t>, we will use </a:t>
            </a:r>
            <a:r>
              <a:rPr lang="en-IN" sz="2000" b="0" i="0" u="none" strike="noStrike" baseline="0" dirty="0">
                <a:latin typeface="Times New Roman" panose="02020603050405020304" pitchFamily="18" charset="0"/>
                <a:cs typeface="Times New Roman" panose="02020603050405020304" pitchFamily="18" charset="0"/>
              </a:rPr>
              <a:t>the following:</a:t>
            </a:r>
          </a:p>
          <a:p>
            <a:pPr marL="0" indent="0" algn="l">
              <a:buNone/>
            </a:pPr>
            <a:r>
              <a:rPr lang="en-IN" sz="2000" b="0" i="0" u="none" strike="noStrike" baseline="0" dirty="0" err="1">
                <a:latin typeface="Times New Roman" panose="02020603050405020304" pitchFamily="18" charset="0"/>
                <a:cs typeface="Times New Roman" panose="02020603050405020304" pitchFamily="18" charset="0"/>
              </a:rPr>
              <a:t>AWSCredentials</a:t>
            </a:r>
            <a:r>
              <a:rPr lang="en-IN" sz="2000" b="0" i="0" u="none" strike="noStrike" baseline="0" dirty="0">
                <a:latin typeface="Times New Roman" panose="02020603050405020304" pitchFamily="18" charset="0"/>
                <a:cs typeface="Times New Roman" panose="02020603050405020304" pitchFamily="18" charset="0"/>
              </a:rPr>
              <a:t> credentials =</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new </a:t>
            </a:r>
            <a:r>
              <a:rPr lang="en-GB" sz="2000" b="0" i="0" u="none" strike="noStrike" baseline="0" dirty="0" err="1">
                <a:latin typeface="Times New Roman" panose="02020603050405020304" pitchFamily="18" charset="0"/>
                <a:cs typeface="Times New Roman" panose="02020603050405020304" pitchFamily="18" charset="0"/>
              </a:rPr>
              <a:t>BasicAWSCredentials</a:t>
            </a:r>
            <a:r>
              <a:rPr lang="en-GB" sz="2000" b="0" i="0" u="none" strike="noStrike" baseline="0" dirty="0">
                <a:latin typeface="Times New Roman" panose="02020603050405020304" pitchFamily="18" charset="0"/>
                <a:cs typeface="Times New Roman" panose="02020603050405020304" pitchFamily="18" charset="0"/>
              </a:rPr>
              <a:t>("</a:t>
            </a:r>
            <a:r>
              <a:rPr lang="en-GB" sz="2000" b="0" i="0" u="none" strike="noStrike" baseline="0" dirty="0" err="1">
                <a:latin typeface="Times New Roman" panose="02020603050405020304" pitchFamily="18" charset="0"/>
                <a:cs typeface="Times New Roman" panose="02020603050405020304" pitchFamily="18" charset="0"/>
              </a:rPr>
              <a:t>access_key_id</a:t>
            </a:r>
            <a:r>
              <a:rPr lang="en-GB" sz="2000" b="0" i="0" u="none" strike="noStrike" baseline="0" dirty="0">
                <a:latin typeface="Times New Roman" panose="02020603050405020304" pitchFamily="18" charset="0"/>
                <a:cs typeface="Times New Roman" panose="02020603050405020304" pitchFamily="18" charset="0"/>
              </a:rPr>
              <a:t>", "</a:t>
            </a:r>
            <a:r>
              <a:rPr lang="en-GB" sz="2000" b="0" i="0" u="none" strike="noStrike" baseline="0" dirty="0" err="1">
                <a:latin typeface="Times New Roman" panose="02020603050405020304" pitchFamily="18" charset="0"/>
                <a:cs typeface="Times New Roman" panose="02020603050405020304" pitchFamily="18" charset="0"/>
              </a:rPr>
              <a:t>secret_access_key</a:t>
            </a:r>
            <a:r>
              <a:rPr lang="en-GB" sz="20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GB" sz="20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l">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Specifying default AWS region: </a:t>
            </a:r>
          </a:p>
          <a:p>
            <a:pPr algn="l">
              <a:buFont typeface="Arial" panose="020B0604020202020204" pitchFamily="34" charset="0"/>
              <a:buChar char="•"/>
            </a:pPr>
            <a:r>
              <a:rPr lang="en-GB" sz="2000" b="0" i="0" dirty="0">
                <a:solidFill>
                  <a:srgbClr val="16191F"/>
                </a:solidFill>
                <a:effectLst/>
                <a:latin typeface="Times New Roman" panose="02020603050405020304" pitchFamily="18" charset="0"/>
                <a:cs typeface="Times New Roman" panose="02020603050405020304" pitchFamily="18" charset="0"/>
              </a:rPr>
              <a:t>You should set a default AWS Region that will be used for accessing AWS services with the AWS SDK for Java. For the best network performance, choose a region that’s geographically close to you (or to your customers).</a:t>
            </a:r>
            <a:endParaRPr lang="en-IN"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R="24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If you don’t select a region, then </a:t>
            </a:r>
            <a:r>
              <a:rPr lang="en-GB" sz="2000" b="1" dirty="0">
                <a:latin typeface="Times New Roman" panose="02020603050405020304" pitchFamily="18" charset="0"/>
                <a:cs typeface="Times New Roman" panose="02020603050405020304" pitchFamily="18" charset="0"/>
              </a:rPr>
              <a:t>us-east-1</a:t>
            </a:r>
            <a:r>
              <a:rPr lang="en-GB" sz="2000" dirty="0">
                <a:latin typeface="Times New Roman" panose="02020603050405020304" pitchFamily="18" charset="0"/>
                <a:cs typeface="Times New Roman" panose="02020603050405020304" pitchFamily="18" charset="0"/>
              </a:rPr>
              <a:t> will be used by default</a:t>
            </a:r>
            <a:r>
              <a:rPr lang="en-GB" sz="2000" b="1" dirty="0">
                <a:solidFill>
                  <a:srgbClr val="FF0066"/>
                </a:solidFill>
                <a:latin typeface="Times New Roman" panose="02020603050405020304" pitchFamily="18" charset="0"/>
                <a:cs typeface="Times New Roman" panose="02020603050405020304" pitchFamily="18" charset="0"/>
              </a:rPr>
              <a:t>.</a:t>
            </a:r>
          </a:p>
          <a:p>
            <a:pPr marL="457200" marR="2400" indent="-457200" algn="just">
              <a:buFont typeface="+mj-lt"/>
              <a:buAutoNum type="arabicPeriod"/>
            </a:pPr>
            <a:r>
              <a:rPr lang="en-GB" sz="2000" b="1" dirty="0">
                <a:solidFill>
                  <a:srgbClr val="FF0066"/>
                </a:solidFill>
                <a:latin typeface="Times New Roman" panose="02020603050405020304" pitchFamily="18" charset="0"/>
                <a:cs typeface="Times New Roman" panose="02020603050405020304" pitchFamily="18" charset="0"/>
              </a:rPr>
              <a:t>Specify in C:\Users\USERNAME\.aws\config file on Windows</a:t>
            </a:r>
          </a:p>
          <a:p>
            <a:pPr marL="0" marR="2400" indent="173038" algn="just">
              <a:buNone/>
            </a:pPr>
            <a:r>
              <a:rPr lang="en-GB" sz="2000" dirty="0">
                <a:latin typeface="Times New Roman" panose="02020603050405020304" pitchFamily="18" charset="0"/>
                <a:cs typeface="Times New Roman" panose="02020603050405020304" pitchFamily="18" charset="0"/>
              </a:rPr>
              <a:t>[default]</a:t>
            </a:r>
          </a:p>
          <a:p>
            <a:pPr marL="0" marR="2400" indent="173038" algn="just">
              <a:buNone/>
            </a:pPr>
            <a:r>
              <a:rPr lang="en-GB" sz="2000" dirty="0">
                <a:latin typeface="Times New Roman" panose="02020603050405020304" pitchFamily="18" charset="0"/>
                <a:cs typeface="Times New Roman" panose="02020603050405020304" pitchFamily="18" charset="0"/>
              </a:rPr>
              <a:t>region = ap-south-1</a:t>
            </a:r>
            <a:endParaRPr lang="en-IN" sz="2000" dirty="0">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795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 – Working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wth</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 Security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Groupd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indent="0" algn="l">
              <a:buNone/>
            </a:pPr>
            <a:r>
              <a:rPr lang="en-GB" sz="1800" b="1" dirty="0">
                <a:latin typeface="GkmqqxGphwyhUtopiaStd-Regular"/>
              </a:rPr>
              <a:t>Operations:</a:t>
            </a:r>
            <a:endParaRPr lang="en-GB" sz="1800" b="1" i="0" u="none" strike="noStrike" baseline="0" dirty="0">
              <a:latin typeface="GkmqqxGphwyhUtopiaStd-Regular"/>
            </a:endParaRPr>
          </a:p>
          <a:p>
            <a:pPr algn="l">
              <a:buFont typeface="Wingdings" panose="05000000000000000000" pitchFamily="2" charset="2"/>
              <a:buChar char="ü"/>
            </a:pPr>
            <a:r>
              <a:rPr lang="en-GB" sz="1800" b="0" i="0" u="none" strike="noStrike" baseline="0" dirty="0">
                <a:latin typeface="GkmqqxGphwyhUtopiaStd-Regular"/>
              </a:rPr>
              <a:t>creating a security group, </a:t>
            </a:r>
          </a:p>
          <a:p>
            <a:pPr algn="l">
              <a:buFont typeface="Wingdings" panose="05000000000000000000" pitchFamily="2" charset="2"/>
              <a:buChar char="ü"/>
            </a:pPr>
            <a:r>
              <a:rPr lang="en-GB" sz="1800" b="0" i="0" u="none" strike="noStrike" baseline="0" dirty="0">
                <a:latin typeface="GkmqqxGphwyhUtopiaStd-Regular"/>
              </a:rPr>
              <a:t>attaching an inbound rule to a security group, </a:t>
            </a:r>
          </a:p>
          <a:p>
            <a:pPr algn="l">
              <a:buFont typeface="Wingdings" panose="05000000000000000000" pitchFamily="2" charset="2"/>
              <a:buChar char="ü"/>
            </a:pPr>
            <a:r>
              <a:rPr lang="en-GB" sz="1800" b="0" i="0" u="none" strike="noStrike" baseline="0" dirty="0">
                <a:latin typeface="GkmqqxGphwyhUtopiaStd-Regular"/>
              </a:rPr>
              <a:t>listing a security group, and </a:t>
            </a:r>
          </a:p>
          <a:p>
            <a:pPr algn="l">
              <a:buFont typeface="Wingdings" panose="05000000000000000000" pitchFamily="2" charset="2"/>
              <a:buChar char="ü"/>
            </a:pPr>
            <a:r>
              <a:rPr lang="en-GB" sz="1800" b="0" i="0" u="none" strike="noStrike" baseline="0" dirty="0">
                <a:latin typeface="GkmqqxGphwyhUtopiaStd-Regular"/>
              </a:rPr>
              <a:t>deleting a security group </a:t>
            </a:r>
          </a:p>
          <a:p>
            <a:pPr algn="l">
              <a:buFont typeface="Wingdings" panose="05000000000000000000" pitchFamily="2" charset="2"/>
              <a:buChar char="ü"/>
            </a:pPr>
            <a:endParaRPr lang="en-GB" sz="1800" dirty="0">
              <a:solidFill>
                <a:srgbClr val="16191F"/>
              </a:solidFill>
              <a:latin typeface="GkmqqxGphwyhUtopiaStd-Regular"/>
              <a:cs typeface="Times New Roman" panose="02020603050405020304" pitchFamily="18" charset="0"/>
              <a:sym typeface="Wingdings" panose="05000000000000000000" pitchFamily="2" charset="2"/>
            </a:endParaRPr>
          </a:p>
          <a:p>
            <a:pPr marL="0" indent="0" algn="l">
              <a:buNone/>
            </a:pPr>
            <a:r>
              <a:rPr lang="en-IN" sz="2000" b="1">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https://docs.aws.amazon.com/sdk-for-java/v1/developer-guide/examples-ec2-instances.html</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r>
              <a:rPr lang="en-IN" sz="20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504542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93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7995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AWD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4472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Amazon CloudWatch</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26079587"/>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Wingdings" panose="05000000000000000000" pitchFamily="2" charset="2"/>
              <a:buChar char="ü"/>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0" i="0" dirty="0">
                <a:solidFill>
                  <a:srgbClr val="232F3E"/>
                </a:solidFill>
                <a:effectLst/>
                <a:latin typeface="Times New Roman" panose="02020603050405020304" pitchFamily="18" charset="0"/>
                <a:cs typeface="Times New Roman" panose="02020603050405020304" pitchFamily="18" charset="0"/>
              </a:rPr>
              <a:t>Amazon CloudWatch is a monitoring and observability service built for DevOps engineers, developers, site reliability engineers (SREs), IT managers, and product owners.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CloudWatch provides you with data and actionable insights to monitor your applications, respond to system-wide performance changes, and optimize resource utilization.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CloudWatch collects monitoring and operational data in the form of </a:t>
            </a:r>
            <a:r>
              <a:rPr lang="en-GB" sz="2000" b="1" i="0" dirty="0">
                <a:solidFill>
                  <a:srgbClr val="232F3E"/>
                </a:solidFill>
                <a:effectLst/>
                <a:latin typeface="Times New Roman" panose="02020603050405020304" pitchFamily="18" charset="0"/>
                <a:cs typeface="Times New Roman" panose="02020603050405020304" pitchFamily="18" charset="0"/>
              </a:rPr>
              <a:t>logs, metrics, and events.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You get a unified view of operational health and gain complete visibility of your AWS resources, applications, and services running on AWS and on-premises. </a:t>
            </a:r>
          </a:p>
          <a:p>
            <a:pPr marR="2400" algn="just">
              <a:buFont typeface="Wingdings" panose="05000000000000000000" pitchFamily="2" charset="2"/>
              <a:buChar char="ü"/>
            </a:pPr>
            <a:r>
              <a:rPr lang="en-GB" sz="2000" b="0" i="0" dirty="0">
                <a:solidFill>
                  <a:srgbClr val="232F3E"/>
                </a:solidFill>
                <a:effectLst/>
                <a:latin typeface="Times New Roman" panose="02020603050405020304" pitchFamily="18" charset="0"/>
                <a:cs typeface="Times New Roman" panose="02020603050405020304" pitchFamily="18" charset="0"/>
              </a:rPr>
              <a:t>You can use CloudWatch to detect anomalous behaviour in your environments, set alarms, visualize </a:t>
            </a:r>
            <a:r>
              <a:rPr lang="en-GB" sz="2000" b="1" i="0" dirty="0">
                <a:solidFill>
                  <a:srgbClr val="232F3E"/>
                </a:solidFill>
                <a:effectLst/>
                <a:latin typeface="Times New Roman" panose="02020603050405020304" pitchFamily="18" charset="0"/>
                <a:cs typeface="Times New Roman" panose="02020603050405020304" pitchFamily="18" charset="0"/>
              </a:rPr>
              <a:t>logs and metrics </a:t>
            </a:r>
            <a:r>
              <a:rPr lang="en-GB" sz="2000" b="0" i="0" dirty="0">
                <a:solidFill>
                  <a:srgbClr val="232F3E"/>
                </a:solidFill>
                <a:effectLst/>
                <a:latin typeface="Times New Roman" panose="02020603050405020304" pitchFamily="18" charset="0"/>
                <a:cs typeface="Times New Roman" panose="02020603050405020304" pitchFamily="18" charset="0"/>
              </a:rPr>
              <a:t>side by side, take automated actions, troubleshoot issues, and discover insights to keep your applications running smoothly.</a:t>
            </a:r>
          </a:p>
          <a:p>
            <a:pPr marR="2400" algn="just">
              <a:buFont typeface="Wingdings" panose="05000000000000000000" pitchFamily="2" charset="2"/>
              <a:buChar char="ü"/>
            </a:pPr>
            <a:r>
              <a:rPr lang="en-GB" sz="2000" dirty="0">
                <a:solidFill>
                  <a:srgbClr val="232F3E"/>
                </a:solidFill>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You can create the </a:t>
            </a:r>
            <a:r>
              <a:rPr lang="en-GB" sz="2000" b="0" i="0" u="none" strike="noStrike" baseline="0" dirty="0">
                <a:latin typeface="Times New Roman" panose="02020603050405020304" pitchFamily="18" charset="0"/>
                <a:cs typeface="Times New Roman" panose="02020603050405020304" pitchFamily="18" charset="0"/>
              </a:rPr>
              <a:t>CloudWatch alarm either using the EC2 Management Console or the CloudWatch Console</a:t>
            </a:r>
          </a:p>
          <a:p>
            <a:pPr marR="24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sym typeface="Wingdings" panose="05000000000000000000" pitchFamily="2" charset="2"/>
              </a:rPr>
              <a:t> </a:t>
            </a:r>
            <a:r>
              <a:rPr lang="en-GB" sz="2000" dirty="0">
                <a:latin typeface="Times New Roman" panose="02020603050405020304" pitchFamily="18" charset="0"/>
                <a:cs typeface="Times New Roman" panose="02020603050405020304" pitchFamily="18" charset="0"/>
              </a:rPr>
              <a:t>Set alarms and automate actions based on predefined thresholds or on machine learning (ML) algorithms that identify anomalous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in your metrics. For example, you can start Amazon EC2 Auto Scaling automatically or stop an instance to reduce billing </a:t>
            </a:r>
            <a:endParaRPr lang="en-IN" sz="2000" dirty="0">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245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GB" sz="2000" dirty="0">
                <a:latin typeface="Times New Roman" panose="02020603050405020304" pitchFamily="18" charset="0"/>
                <a:cs typeface="Times New Roman" panose="02020603050405020304" pitchFamily="18" charset="0"/>
                <a:sym typeface="Wingdings" panose="05000000000000000000" pitchFamily="2" charset="2"/>
              </a:rPr>
              <a:t>Amazon EC2 sends metrics to Amazon CloudWatch. You can use the AWS Management Console, the AWS CLI, or an API to list the metrics that Amazon EC2 sends to CloudWatch</a:t>
            </a:r>
          </a:p>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To enable detailed monitoring:</a:t>
            </a:r>
          </a:p>
          <a:p>
            <a:pPr marL="0" marR="2400" indent="0" algn="just">
              <a:buNone/>
            </a:pPr>
            <a:r>
              <a:rPr lang="en-GB" sz="2000" dirty="0">
                <a:latin typeface="Times New Roman" panose="02020603050405020304" pitchFamily="18" charset="0"/>
                <a:cs typeface="Times New Roman" panose="02020603050405020304" pitchFamily="18" charset="0"/>
                <a:sym typeface="Wingdings" panose="05000000000000000000" pitchFamily="2" charset="2"/>
              </a:rPr>
              <a:t>Select the instance  click on ‘Monitoring’  ‘manage detailed monitoring’  ‘Enable’</a:t>
            </a:r>
          </a:p>
          <a:p>
            <a:pPr marR="2400" algn="just">
              <a:buFont typeface="Wingdings" panose="05000000000000000000" pitchFamily="2" charset="2"/>
              <a:buChar char="ü"/>
            </a:pPr>
            <a:r>
              <a:rPr lang="en-GB" sz="2000" dirty="0">
                <a:latin typeface="Times New Roman" panose="02020603050405020304" pitchFamily="18" charset="0"/>
                <a:cs typeface="Times New Roman" panose="02020603050405020304" pitchFamily="18" charset="0"/>
                <a:sym typeface="Wingdings" panose="05000000000000000000" pitchFamily="2" charset="2"/>
              </a:rPr>
              <a:t>Use CloudWatch Logs to monitor, store, and access your log files from Amazon Elastic Compute Cloud instances, AWS CloudTrail, or other sources.</a:t>
            </a:r>
          </a:p>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Create an Alarm Using the EC2 Management Console:</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1. Go to the EC2 Management Console and select “Instances” </a:t>
            </a:r>
            <a:r>
              <a:rPr lang="en-IN" sz="2000" b="0" i="0" u="none" strike="noStrike" baseline="0" dirty="0">
                <a:latin typeface="Times New Roman" panose="02020603050405020304" pitchFamily="18" charset="0"/>
                <a:cs typeface="Times New Roman" panose="02020603050405020304" pitchFamily="18" charset="0"/>
              </a:rPr>
              <a:t>from the menu.</a:t>
            </a:r>
          </a:p>
          <a:p>
            <a:pPr marL="0" indent="0" algn="l">
              <a:buNone/>
            </a:pPr>
            <a:r>
              <a:rPr lang="en-GB" sz="2000" b="0" i="0" u="none" strike="noStrike" baseline="0" dirty="0">
                <a:latin typeface="Times New Roman" panose="02020603050405020304" pitchFamily="18" charset="0"/>
                <a:cs typeface="Times New Roman" panose="02020603050405020304" pitchFamily="18" charset="0"/>
              </a:rPr>
              <a:t>2. Select the instance for which you want to create alarm.</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 3. Click ‘+’ button in the ‘Alarm Status’ column to add an alarm.</a:t>
            </a:r>
            <a:endPar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00"/>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00"/>
                </a:solidFill>
                <a:latin typeface="Times New Roman" panose="02020603050405020304" pitchFamily="18" charset="0"/>
                <a:cs typeface="Times New Roman" panose="02020603050405020304" pitchFamily="18" charset="0"/>
              </a:rPr>
              <a:t>For EC2 instance:  monitoring metrics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CPU utilization</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Disk read/write bytes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Disk read/write ops (operations)</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Network in/out</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Network packets in/out</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CPU credits usage/balance</a:t>
            </a:r>
          </a:p>
          <a:p>
            <a:pPr marR="2400" algn="just">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Status check failed: either/instance/system</a:t>
            </a: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631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WATCH</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Create an Alarm Using the CloudWatch Management Console:</a:t>
            </a:r>
            <a:endParaRPr lang="en-IN" sz="2000" b="1" dirty="0">
              <a:solidFill>
                <a:srgbClr val="FF0000"/>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333333"/>
              </a:solidFill>
              <a:latin typeface="Times New Roman" panose="02020603050405020304" pitchFamily="18" charset="0"/>
              <a:cs typeface="Times New Roman" panose="02020603050405020304" pitchFamily="18" charset="0"/>
            </a:endParaRPr>
          </a:p>
          <a:p>
            <a:pPr marL="0" marR="2400" indent="0" algn="just">
              <a:buNone/>
            </a:pPr>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96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R="2400"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AWS CLI: </a:t>
            </a:r>
            <a:r>
              <a:rPr lang="en-GB" sz="2000" dirty="0">
                <a:latin typeface="Times New Roman" panose="02020603050405020304" pitchFamily="18" charset="0"/>
                <a:cs typeface="Times New Roman" panose="02020603050405020304" pitchFamily="18" charset="0"/>
              </a:rPr>
              <a:t>Is a  Tool for managing AWS services.</a:t>
            </a: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The AWS Command Line Interface (AWS CLI) is an open source tool that enables you to interact with AWS services using commands in your command-line shell. </a:t>
            </a:r>
          </a:p>
          <a:p>
            <a:pPr marR="2400" algn="just">
              <a:buFont typeface="Wingdings" panose="05000000000000000000" pitchFamily="2" charset="2"/>
              <a:buChar char="Ø"/>
            </a:pPr>
            <a:r>
              <a:rPr lang="en-GB" sz="2000" dirty="0">
                <a:solidFill>
                  <a:srgbClr val="16191F"/>
                </a:solidFill>
                <a:latin typeface="Times New Roman" panose="02020603050405020304" pitchFamily="18" charset="0"/>
                <a:cs typeface="Times New Roman" panose="02020603050405020304" pitchFamily="18" charset="0"/>
              </a:rPr>
              <a:t>  The services include computing, storage, database, and application synchronization (messaging and queuing).</a:t>
            </a: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 </a:t>
            </a:r>
            <a:r>
              <a:rPr lang="en-GB" sz="1600" dirty="0"/>
              <a:t>With just one tool to download and configure, you can control multiple AWS services from the command line and automate them through scripts.  </a:t>
            </a:r>
            <a:endParaRPr lang="en-GB" sz="2000" b="0" i="0" dirty="0">
              <a:solidFill>
                <a:srgbClr val="16191F"/>
              </a:solidFill>
              <a:effectLst/>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b="0" i="0" dirty="0">
                <a:solidFill>
                  <a:srgbClr val="16191F"/>
                </a:solidFill>
                <a:effectLst/>
                <a:latin typeface="Times New Roman" panose="02020603050405020304" pitchFamily="18" charset="0"/>
                <a:cs typeface="Times New Roman" panose="02020603050405020304" pitchFamily="18" charset="0"/>
              </a:rPr>
              <a:t>With minimal configuration, the </a:t>
            </a:r>
            <a:r>
              <a:rPr lang="en-GB" sz="2000" b="1" i="0" dirty="0">
                <a:solidFill>
                  <a:srgbClr val="16191F"/>
                </a:solidFill>
                <a:effectLst/>
                <a:latin typeface="Times New Roman" panose="02020603050405020304" pitchFamily="18" charset="0"/>
                <a:cs typeface="Times New Roman" panose="02020603050405020304" pitchFamily="18" charset="0"/>
              </a:rPr>
              <a:t>AWS CLI </a:t>
            </a:r>
            <a:r>
              <a:rPr lang="en-GB" sz="2000" b="0" i="0" dirty="0">
                <a:solidFill>
                  <a:srgbClr val="16191F"/>
                </a:solidFill>
                <a:effectLst/>
                <a:latin typeface="Times New Roman" panose="02020603050405020304" pitchFamily="18" charset="0"/>
                <a:cs typeface="Times New Roman" panose="02020603050405020304" pitchFamily="18" charset="0"/>
              </a:rPr>
              <a:t>enables you to start running commands that implement functionality equivalent to that provided by the browser-based </a:t>
            </a:r>
            <a:r>
              <a:rPr lang="en-GB" sz="2000" b="1" i="0" dirty="0">
                <a:solidFill>
                  <a:srgbClr val="16191F"/>
                </a:solidFill>
                <a:effectLst/>
                <a:latin typeface="Times New Roman" panose="02020603050405020304" pitchFamily="18" charset="0"/>
                <a:cs typeface="Times New Roman" panose="02020603050405020304" pitchFamily="18" charset="0"/>
              </a:rPr>
              <a:t>AWS Management Console </a:t>
            </a:r>
            <a:r>
              <a:rPr lang="en-GB" sz="2000" b="0" i="0" dirty="0">
                <a:solidFill>
                  <a:srgbClr val="16191F"/>
                </a:solidFill>
                <a:effectLst/>
                <a:latin typeface="Times New Roman" panose="02020603050405020304" pitchFamily="18" charset="0"/>
                <a:cs typeface="Times New Roman" panose="02020603050405020304" pitchFamily="18" charset="0"/>
              </a:rPr>
              <a:t>from the command prompt in your terminal program.</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Install AWS CLI V2 from  </a:t>
            </a:r>
            <a:r>
              <a:rPr lang="en-GB" sz="2000" dirty="0">
                <a:latin typeface="Times New Roman" panose="02020603050405020304" pitchFamily="18" charset="0"/>
                <a:cs typeface="Times New Roman" panose="02020603050405020304" pitchFamily="18" charset="0"/>
                <a:hlinkClick r:id="rId2"/>
              </a:rPr>
              <a:t>https://aws.amazon.com/cli/</a:t>
            </a:r>
            <a:r>
              <a:rPr lang="en-GB" sz="2000" dirty="0">
                <a:latin typeface="Times New Roman" panose="02020603050405020304" pitchFamily="18" charset="0"/>
                <a:cs typeface="Times New Roman" panose="02020603050405020304" pitchFamily="18" charset="0"/>
              </a:rPr>
              <a:t> </a:t>
            </a:r>
          </a:p>
          <a:p>
            <a:pPr marL="0" marR="2400" indent="0" algn="just">
              <a:buNone/>
            </a:pPr>
            <a:r>
              <a:rPr lang="en-GB" sz="2000" dirty="0">
                <a:latin typeface="Times New Roman" panose="02020603050405020304" pitchFamily="18" charset="0"/>
                <a:cs typeface="Times New Roman" panose="02020603050405020304" pitchFamily="18" charset="0"/>
                <a:hlinkClick r:id="rId3"/>
              </a:rPr>
              <a:t>https://awscli.amazonaws.com/AWSCLIV2.msi</a:t>
            </a:r>
            <a:r>
              <a:rPr lang="en-GB"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710333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SQS using AWS CLI &amp;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Ø"/>
            </a:pPr>
            <a:r>
              <a:rPr lang="en-IN" sz="2000" b="0" i="0" u="none" strike="noStrike" baseline="0" dirty="0">
                <a:latin typeface="XhmrwgCqlfwbUtopiaStd-Regular"/>
              </a:rPr>
              <a:t>add-permission</a:t>
            </a:r>
            <a:endParaRPr lang="en-IN" sz="2000" b="1" i="0" u="none" strike="noStrike" baseline="0"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0" i="0" u="none" strike="noStrike" baseline="0" dirty="0">
                <a:latin typeface="XhmrwgCqlfwbUtopiaStd-Regular"/>
              </a:rPr>
              <a:t>remove-permission</a:t>
            </a:r>
            <a:r>
              <a:rPr lang="en-IN" sz="2000" b="1" dirty="0">
                <a:solidFill>
                  <a:srgbClr val="16191F"/>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Ø"/>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fr-FR" sz="2000" b="0" i="0" u="none" strike="noStrike" baseline="0" dirty="0">
                <a:latin typeface="XhmrwgCqlfwbUtopiaStd-Regular"/>
              </a:rPr>
              <a:t>List Dead </a:t>
            </a:r>
            <a:r>
              <a:rPr lang="fr-FR" sz="2000" b="0" i="0" u="none" strike="noStrike" baseline="0" dirty="0" err="1">
                <a:latin typeface="XhmrwgCqlfwbUtopiaStd-Regular"/>
              </a:rPr>
              <a:t>Letter</a:t>
            </a:r>
            <a:r>
              <a:rPr lang="fr-FR" sz="2000" b="0" i="0" u="none" strike="noStrike" baseline="0" dirty="0">
                <a:latin typeface="XhmrwgCqlfwbUtopiaStd-Regular"/>
              </a:rPr>
              <a:t> Source Queues</a:t>
            </a:r>
            <a:endParaRPr lang="en-IN" sz="2000" b="1" i="0" u="none" strike="noStrike" baseline="0"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 </a:t>
            </a:r>
            <a:r>
              <a:rPr lang="en-GB" sz="2000" b="0" i="0" u="none" strike="noStrike" baseline="0" dirty="0">
                <a:latin typeface="XhmrwgCqlfwbUtopiaStd-Regular"/>
              </a:rPr>
              <a:t>Receive Message with Change Visibility</a:t>
            </a:r>
            <a:endParaRPr lang="en-IN" sz="2000" b="1" dirty="0">
              <a:solidFill>
                <a:srgbClr val="16191F"/>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GB" sz="2000" b="0" i="0" u="none" strike="noStrike" baseline="0" dirty="0">
                <a:latin typeface="XhmrwgCqlfwbUtopiaStd-Regular"/>
              </a:rPr>
              <a:t>Receive Message with Change Visibility Batch</a:t>
            </a:r>
            <a:r>
              <a:rPr lang="en-IN" sz="2000" b="1" i="0" u="none" strike="noStrike" baseline="0" dirty="0">
                <a:solidFill>
                  <a:srgbClr val="16191F"/>
                </a:solidFill>
                <a:latin typeface="Times New Roman" panose="02020603050405020304" pitchFamily="18" charset="0"/>
                <a:cs typeface="Times New Roman" panose="02020603050405020304" pitchFamily="18" charset="0"/>
              </a:rPr>
              <a:t> </a:t>
            </a:r>
            <a:endParaRPr lang="en-IN" sz="20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1700" b="1"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75441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EC2 using CLI</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GB" sz="1700" b="0" i="0" dirty="0">
                <a:solidFill>
                  <a:srgbClr val="16191F"/>
                </a:solidFill>
                <a:effectLst/>
                <a:latin typeface="Times New Roman" panose="02020603050405020304" pitchFamily="18" charset="0"/>
                <a:cs typeface="Times New Roman" panose="02020603050405020304" pitchFamily="18" charset="0"/>
              </a:rPr>
              <a:t>You can access the features of Amazon Elastic Compute Cloud (Amazon EC2) using the AWS Command Line Interface (AWS CLI). </a:t>
            </a:r>
            <a:endParaRPr lang="en-IN" sz="1700" b="1" dirty="0">
              <a:solidFill>
                <a:srgbClr val="FF0066"/>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
            </a:pPr>
            <a:r>
              <a:rPr lang="en-GB" sz="1700" b="0" i="0" dirty="0">
                <a:solidFill>
                  <a:srgbClr val="16191F"/>
                </a:solidFill>
                <a:effectLst/>
                <a:latin typeface="Times New Roman" panose="02020603050405020304" pitchFamily="18" charset="0"/>
                <a:cs typeface="Times New Roman" panose="02020603050405020304" pitchFamily="18" charset="0"/>
              </a:rPr>
              <a:t>configure the settings that the AWS Command Line Interface (AWS CLI) uses to interact with AWS. These include your security credentials, the default output format, and the default AWS Region.</a:t>
            </a:r>
            <a:r>
              <a:rPr lang="en-IN" sz="1700" b="1" i="0" dirty="0">
                <a:solidFill>
                  <a:srgbClr val="FF0066"/>
                </a:solidFill>
                <a:effectLst/>
                <a:latin typeface="Times New Roman" panose="02020603050405020304" pitchFamily="18" charset="0"/>
                <a:cs typeface="Times New Roman" panose="02020603050405020304" pitchFamily="18" charset="0"/>
              </a:rPr>
              <a:t>  </a:t>
            </a:r>
          </a:p>
          <a:p>
            <a:pPr marL="0" marR="2400" indent="0" algn="just">
              <a:buNone/>
            </a:pPr>
            <a:r>
              <a:rPr lang="en-IN" sz="1800" b="1" dirty="0">
                <a:solidFill>
                  <a:srgbClr val="FF0066"/>
                </a:solidFill>
                <a:latin typeface="Palatino LT Std"/>
              </a:rPr>
              <a:t>To get the Help: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ec2 help</a:t>
            </a:r>
          </a:p>
          <a:p>
            <a:pPr marL="0" marR="2400" indent="0" algn="just">
              <a:buNone/>
            </a:pPr>
            <a:r>
              <a:rPr lang="en-IN" sz="2000" b="1" dirty="0">
                <a:solidFill>
                  <a:srgbClr val="FF0066"/>
                </a:solidFill>
                <a:latin typeface="Palatino LT Std"/>
              </a:rPr>
              <a:t>Configuring CLI : </a:t>
            </a:r>
            <a:r>
              <a:rPr lang="en-IN" sz="1700" dirty="0" err="1">
                <a:solidFill>
                  <a:srgbClr val="16191F"/>
                </a:solidFill>
                <a:latin typeface="Times New Roman" panose="02020603050405020304" pitchFamily="18" charset="0"/>
                <a:cs typeface="Times New Roman" panose="02020603050405020304" pitchFamily="18" charset="0"/>
              </a:rPr>
              <a:t>aws</a:t>
            </a:r>
            <a:r>
              <a:rPr lang="en-IN" sz="1700" dirty="0">
                <a:solidFill>
                  <a:srgbClr val="16191F"/>
                </a:solidFill>
                <a:latin typeface="Times New Roman" panose="02020603050405020304" pitchFamily="18" charset="0"/>
                <a:cs typeface="Times New Roman" panose="02020603050405020304" pitchFamily="18" charset="0"/>
              </a:rPr>
              <a:t> configure</a:t>
            </a:r>
          </a:p>
          <a:p>
            <a:pPr marL="0" marR="2400" indent="0">
              <a:buNone/>
            </a:pPr>
            <a:r>
              <a:rPr lang="en-IN" sz="1700" dirty="0">
                <a:solidFill>
                  <a:srgbClr val="16191F"/>
                </a:solidFill>
                <a:latin typeface="Times New Roman" panose="02020603050405020304" pitchFamily="18" charset="0"/>
                <a:cs typeface="Times New Roman" panose="02020603050405020304" pitchFamily="18" charset="0"/>
              </a:rPr>
              <a:t>Get credential report from IAM dash board: </a:t>
            </a:r>
            <a:r>
              <a:rPr lang="en-IN" sz="1700" dirty="0">
                <a:solidFill>
                  <a:srgbClr val="16191F"/>
                </a:solidFill>
                <a:latin typeface="Times New Roman" panose="02020603050405020304" pitchFamily="18" charset="0"/>
                <a:cs typeface="Times New Roman" panose="02020603050405020304" pitchFamily="18" charset="0"/>
                <a:hlinkClick r:id="rId2"/>
              </a:rPr>
              <a:t>https://console.aws.amazon.com/iam/home#/credential_report</a:t>
            </a:r>
            <a:r>
              <a:rPr lang="en-IN" sz="1700" dirty="0">
                <a:solidFill>
                  <a:srgbClr val="16191F"/>
                </a:solidFill>
                <a:latin typeface="Times New Roman" panose="02020603050405020304" pitchFamily="18" charset="0"/>
                <a:cs typeface="Times New Roman" panose="02020603050405020304" pitchFamily="18" charset="0"/>
              </a:rPr>
              <a:t> </a:t>
            </a:r>
          </a:p>
          <a:p>
            <a:pPr marL="0" marR="2400" indent="0" algn="just">
              <a:buNone/>
            </a:pPr>
            <a:r>
              <a:rPr lang="en-IN" sz="2000" b="1" dirty="0">
                <a:solidFill>
                  <a:srgbClr val="FF0066"/>
                </a:solidFill>
                <a:latin typeface="Palatino LT Std"/>
              </a:rPr>
              <a:t>Security Groups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Attach rules, List, Delete</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Key Pair	</a:t>
            </a:r>
            <a:r>
              <a:rPr lang="en-IN" sz="2000" b="1" dirty="0">
                <a:solidFill>
                  <a:srgbClr val="FF0066"/>
                </a:solidFill>
                <a:latin typeface="Palatino LT Std"/>
                <a:sym typeface="Wingdings" panose="05000000000000000000" pitchFamily="2" charset="2"/>
              </a:rPr>
              <a:t> </a:t>
            </a:r>
            <a:r>
              <a:rPr lang="en-IN" sz="1700" dirty="0">
                <a:solidFill>
                  <a:srgbClr val="16191F"/>
                </a:solidFill>
                <a:latin typeface="Times New Roman" panose="02020603050405020304" pitchFamily="18" charset="0"/>
                <a:cs typeface="Times New Roman" panose="02020603050405020304" pitchFamily="18" charset="0"/>
                <a:sym typeface="Wingdings" panose="05000000000000000000" pitchFamily="2" charset="2"/>
              </a:rPr>
              <a:t>Create, List, Delete, Import</a:t>
            </a:r>
            <a:endParaRPr lang="en-IN" sz="1700" dirty="0">
              <a:solidFill>
                <a:srgbClr val="16191F"/>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Ec2 instance:</a:t>
            </a:r>
          </a:p>
          <a:p>
            <a:pPr marL="273050" marR="2400" indent="92075" algn="just">
              <a:buFont typeface="Wingdings" panose="05000000000000000000" pitchFamily="2" charset="2"/>
              <a:buChar char="Ø"/>
              <a:tabLst>
                <a:tab pos="534988" algn="l"/>
              </a:tabLst>
            </a:pPr>
            <a:r>
              <a:rPr lang="en-IN" sz="2000" b="1" dirty="0">
                <a:solidFill>
                  <a:srgbClr val="FF0066"/>
                </a:solidFill>
                <a:latin typeface="Palatino LT Std"/>
              </a:rPr>
              <a:t>	</a:t>
            </a:r>
            <a:r>
              <a:rPr lang="en-IN" sz="1700" dirty="0">
                <a:solidFill>
                  <a:srgbClr val="16191F"/>
                </a:solidFill>
                <a:latin typeface="Times New Roman" panose="02020603050405020304" pitchFamily="18" charset="0"/>
                <a:cs typeface="Times New Roman" panose="02020603050405020304" pitchFamily="18" charset="0"/>
              </a:rPr>
              <a:t>Describe images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Select image type</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Launch EC2</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List</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Get Status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Assign tags</a:t>
            </a:r>
          </a:p>
          <a:p>
            <a:pPr marL="273050" marR="2400" indent="92075" algn="just">
              <a:buFont typeface="Wingdings" panose="05000000000000000000" pitchFamily="2" charset="2"/>
              <a:buChar char="Ø"/>
              <a:tabLst>
                <a:tab pos="534988" algn="l"/>
              </a:tabLst>
            </a:pPr>
            <a:r>
              <a:rPr lang="en-IN" sz="1700" dirty="0">
                <a:solidFill>
                  <a:srgbClr val="16191F"/>
                </a:solidFill>
                <a:latin typeface="Times New Roman" panose="02020603050405020304" pitchFamily="18" charset="0"/>
                <a:cs typeface="Times New Roman" panose="02020603050405020304" pitchFamily="18" charset="0"/>
              </a:rPr>
              <a:t>	Start, Stop and Terminate instance	</a:t>
            </a:r>
            <a:r>
              <a:rPr lang="en-IN" sz="2000" b="1" dirty="0">
                <a:solidFill>
                  <a:srgbClr val="FF0066"/>
                </a:solidFill>
                <a:latin typeface="Palatino LT Std"/>
                <a:sym typeface="Wingdings" panose="05000000000000000000" pitchFamily="2" charset="2"/>
              </a:rPr>
              <a:t>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1600" b="1" dirty="0">
              <a:solidFill>
                <a:srgbClr val="333333"/>
              </a:solidFill>
              <a:latin typeface="AmazonEmber"/>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61633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SDK</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1600" dirty="0"/>
              <a:t>Software Development Kits (SDKs) simplify using AWS services in your applications with an Application Program Interface (API) tailored to your programming language or platform </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1995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AWS </a:t>
            </a:r>
            <a:r>
              <a:rPr lang="en-GB" sz="2400" b="1" i="1" kern="1200" dirty="0">
                <a:solidFill>
                  <a:srgbClr val="B907AC"/>
                </a:solidFill>
                <a:latin typeface="Times New Roman" panose="02020603050405020304" pitchFamily="18" charset="0"/>
                <a:ea typeface="+mn-ea"/>
                <a:cs typeface="Times New Roman" panose="02020603050405020304" pitchFamily="18" charset="0"/>
              </a:rPr>
              <a:t>Services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Autofit/>
          </a:bodyPr>
          <a:lstStyle/>
          <a:p>
            <a:pPr marL="0" marR="2400" indent="0" algn="just">
              <a:buNone/>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Analytics  </a:t>
            </a:r>
          </a:p>
          <a:p>
            <a:pPr marR="2400" lvl="1" algn="just">
              <a:buFont typeface="Wingdings" panose="05000000000000000000" pitchFamily="2" charset="2"/>
              <a:buChar char="Ø"/>
            </a:pPr>
            <a:r>
              <a:rPr lang="en-IN"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Amazon Athena </a:t>
            </a:r>
            <a:r>
              <a:rPr lang="en-GB" sz="2000" dirty="0">
                <a:latin typeface="Times New Roman" panose="02020603050405020304" pitchFamily="18" charset="0"/>
                <a:cs typeface="Times New Roman" panose="02020603050405020304" pitchFamily="18" charset="0"/>
              </a:rPr>
              <a:t>is an interactive query service that makes it easy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data in Amazon S3 using standard SQL.</a:t>
            </a:r>
          </a:p>
          <a:p>
            <a:pPr marR="2400" lvl="1" algn="just">
              <a:buFont typeface="Wingdings" panose="05000000000000000000" pitchFamily="2" charset="2"/>
              <a:buChar char="Ø"/>
            </a:pPr>
            <a:r>
              <a:rPr lang="en-GB" sz="2000" b="1" dirty="0">
                <a:solidFill>
                  <a:srgbClr val="FF0066"/>
                </a:solidFill>
                <a:latin typeface="Times New Roman" panose="02020603050405020304" pitchFamily="18" charset="0"/>
                <a:cs typeface="Times New Roman" panose="02020603050405020304" pitchFamily="18" charset="0"/>
              </a:rPr>
              <a:t>Amazon </a:t>
            </a:r>
            <a:r>
              <a:rPr lang="en-GB" sz="2000" b="1" dirty="0" err="1">
                <a:solidFill>
                  <a:srgbClr val="FF0066"/>
                </a:solidFill>
                <a:latin typeface="Times New Roman" panose="02020603050405020304" pitchFamily="18" charset="0"/>
                <a:cs typeface="Times New Roman" panose="02020603050405020304" pitchFamily="18" charset="0"/>
              </a:rPr>
              <a:t>CloudSearch</a:t>
            </a:r>
            <a:r>
              <a:rPr lang="en-GB" sz="2000" b="1" dirty="0">
                <a:solidFill>
                  <a:srgbClr val="FF0066"/>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is a managed service in the AWS Cloud that makes it simple and cost-effective to set up, manage, and scale a search solution for your website or application.</a:t>
            </a:r>
          </a:p>
          <a:p>
            <a:pPr marR="2400" lvl="1"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 </a:t>
            </a:r>
            <a:r>
              <a:rPr lang="en-GB" sz="2000" b="1" dirty="0">
                <a:solidFill>
                  <a:srgbClr val="FF0066"/>
                </a:solidFill>
                <a:latin typeface="Times New Roman" panose="02020603050405020304" pitchFamily="18" charset="0"/>
                <a:cs typeface="Times New Roman" panose="02020603050405020304" pitchFamily="18" charset="0"/>
              </a:rPr>
              <a:t>Amazon Kinesis </a:t>
            </a:r>
            <a:r>
              <a:rPr lang="en-GB" sz="2000" dirty="0">
                <a:latin typeface="Times New Roman" panose="02020603050405020304" pitchFamily="18" charset="0"/>
                <a:cs typeface="Times New Roman" panose="02020603050405020304" pitchFamily="18" charset="0"/>
              </a:rPr>
              <a:t>makes it easy to collect, process, and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real-time, streaming data so you can get timely insights and react quickly to new information.</a:t>
            </a:r>
          </a:p>
          <a:p>
            <a:pPr marR="2400" lvl="1" algn="just">
              <a:buFont typeface="Wingdings" panose="05000000000000000000" pitchFamily="2" charset="2"/>
              <a:buChar char="Ø"/>
            </a:pPr>
            <a:r>
              <a:rPr lang="en-GB" sz="2000" b="1" i="0" u="none" strike="noStrike" baseline="0" dirty="0">
                <a:solidFill>
                  <a:srgbClr val="FF0066"/>
                </a:solidFill>
                <a:latin typeface="Times New Roman" panose="02020603050405020304" pitchFamily="18" charset="0"/>
                <a:cs typeface="Times New Roman" panose="02020603050405020304" pitchFamily="18" charset="0"/>
              </a:rPr>
              <a:t>Amazon OpenSearch: </a:t>
            </a:r>
            <a:r>
              <a:rPr lang="en-GB" sz="2000" dirty="0">
                <a:latin typeface="Times New Roman" panose="02020603050405020304" pitchFamily="18" charset="0"/>
                <a:cs typeface="Times New Roman" panose="02020603050405020304" pitchFamily="18" charset="0"/>
              </a:rPr>
              <a:t>Amazon OpenSearch Service (OpenSearch Service) makes it easy to deploy, secure, operate, and scale OpenSearch to search,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and visualize data in real-time.</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GB" sz="2000" b="1" i="1" dirty="0">
              <a:solidFill>
                <a:srgbClr val="000000"/>
              </a:solidFill>
              <a:latin typeface="Times New Roman" panose="02020603050405020304" pitchFamily="18" charset="0"/>
              <a:cs typeface="Times New Roman" panose="02020603050405020304" pitchFamily="18" charset="0"/>
            </a:endParaRPr>
          </a:p>
          <a:p>
            <a:pPr marL="0" lvl="3" indent="0">
              <a:buClr>
                <a:srgbClr val="6724EC"/>
              </a:buClr>
              <a:buNone/>
            </a:pPr>
            <a:r>
              <a:rPr lang="en-GB" sz="2000"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7704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32985</TotalTime>
  <Words>8043</Words>
  <Application>Microsoft Office PowerPoint</Application>
  <PresentationFormat>On-screen Show (4:3)</PresentationFormat>
  <Paragraphs>737</Paragraphs>
  <Slides>71</Slides>
  <Notes>8</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71</vt:i4>
      </vt:variant>
    </vt:vector>
  </HeadingPairs>
  <TitlesOfParts>
    <vt:vector size="92" baseType="lpstr">
      <vt:lpstr>Amazon Ember</vt:lpstr>
      <vt:lpstr>AmazonEmber</vt:lpstr>
      <vt:lpstr>AmazonEmber-Regular</vt:lpstr>
      <vt:lpstr>Arial</vt:lpstr>
      <vt:lpstr>Calibri</vt:lpstr>
      <vt:lpstr>Century Schoolbook</vt:lpstr>
      <vt:lpstr>Corbel</vt:lpstr>
      <vt:lpstr>GkmqqxGphwyhUtopiaStd-Regular</vt:lpstr>
      <vt:lpstr>GnbcdmBdjcmrUtopiaStd-Bold</vt:lpstr>
      <vt:lpstr>GtcqvjKmkdcsSymbol</vt:lpstr>
      <vt:lpstr>Helvetica</vt:lpstr>
      <vt:lpstr>NewBaskerville-Roman</vt:lpstr>
      <vt:lpstr>Palatino LT Std</vt:lpstr>
      <vt:lpstr>Times New Roman</vt:lpstr>
      <vt:lpstr>VbjkkxXpmfvgTheSansMonoConNormal</vt:lpstr>
      <vt:lpstr>Wingdings</vt:lpstr>
      <vt:lpstr>Wingdings 2</vt:lpstr>
      <vt:lpstr>XhmrwgCqlfwbUtopiaStd-Regular</vt:lpstr>
      <vt:lpstr>XkhhgpWfkgxjHelveticaNeue-MediumCond</vt:lpstr>
      <vt:lpstr>Oriel</vt:lpstr>
      <vt:lpstr>Banded</vt:lpstr>
      <vt:lpstr>PowerPoint Presentation</vt:lpstr>
      <vt:lpstr>1.3 Getting Started with AWS, Amazon CloudWatch</vt:lpstr>
      <vt:lpstr>      AWS</vt:lpstr>
      <vt:lpstr>      AWS</vt:lpstr>
      <vt:lpstr>      AWS</vt:lpstr>
      <vt:lpstr>      AWS Management Console</vt:lpstr>
      <vt:lpstr>      AWS CLI</vt:lpstr>
      <vt:lpstr>      AWS SDK</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AWS Services</vt:lpstr>
      <vt:lpstr>      Creating Users &amp; Groups</vt:lpstr>
      <vt:lpstr>      On Premises VS AWS solution</vt:lpstr>
      <vt:lpstr>      On Premises VS AWS solution</vt:lpstr>
      <vt:lpstr> Amazon EC2</vt:lpstr>
      <vt:lpstr>      Amazon Web Services (AWS) – EC2</vt:lpstr>
      <vt:lpstr>      Amazon Web Services (AWS) – EC2</vt:lpstr>
      <vt:lpstr>      Amazon Web Services (AWS) – EC2</vt:lpstr>
      <vt:lpstr>      Amazon Web Services (AWS) – EC2</vt:lpstr>
      <vt:lpstr>      Amazon Web Services (AWS) – EC2</vt:lpstr>
      <vt:lpstr>      Amazon Web Services (AWS) – EC2</vt:lpstr>
      <vt:lpstr>      Amazon Web Services (AWS) – EC2</vt:lpstr>
      <vt:lpstr>Chapter 1.3 Amazon EC2 using Management Console</vt:lpstr>
      <vt:lpstr>      Amazon Web Services (AWS) – EC2</vt:lpstr>
      <vt:lpstr>      Amazon Web Services (AWS) – EC2</vt:lpstr>
      <vt:lpstr>      Amazon Web Services (AWS) – EC2</vt:lpstr>
      <vt:lpstr>Chapter 1.3 Amazon EC2 using CLI</vt:lpstr>
      <vt:lpstr>      EC2 using CLI</vt:lpstr>
      <vt:lpstr>      EC2 using CLI</vt:lpstr>
      <vt:lpstr>      IAM (Identity &amp; Access Management)</vt:lpstr>
      <vt:lpstr>      IAM (Identity &amp; Access Management)</vt:lpstr>
      <vt:lpstr>      IAM (Identity &amp; Access Management)</vt:lpstr>
      <vt:lpstr>      AWS CLOUD SHELL</vt:lpstr>
      <vt:lpstr>Chapter 1.3 using AWS CLI V2</vt:lpstr>
      <vt:lpstr>      AWS CLI</vt:lpstr>
      <vt:lpstr>      AWS CLI</vt:lpstr>
      <vt:lpstr>      AWS CLI</vt:lpstr>
      <vt:lpstr>      AWS CLI</vt:lpstr>
      <vt:lpstr>      AWS CLI</vt:lpstr>
      <vt:lpstr>      AWS CLI</vt:lpstr>
      <vt:lpstr>      AWS CLI</vt:lpstr>
      <vt:lpstr>     EC2 - Connect</vt:lpstr>
      <vt:lpstr>  AWS SDK  </vt:lpstr>
      <vt:lpstr>      AWS SDK</vt:lpstr>
      <vt:lpstr>Chapter 1.3 Amazon EC2 using AWS SDK (Java)</vt:lpstr>
      <vt:lpstr>      EC2 using AWS SDK</vt:lpstr>
      <vt:lpstr>      EC2 using AWS SDK</vt:lpstr>
      <vt:lpstr>      AWD SDK – AWSCredentials object</vt:lpstr>
      <vt:lpstr>      AWD SDK - AWSCredentials object</vt:lpstr>
      <vt:lpstr>      AWD SDK</vt:lpstr>
      <vt:lpstr>      AWD SDK – Working wth Security Groupd</vt:lpstr>
      <vt:lpstr>      AWD SDK</vt:lpstr>
      <vt:lpstr>      AWD SDK</vt:lpstr>
      <vt:lpstr>      AWD SDK</vt:lpstr>
      <vt:lpstr>Chapter 1.3 Amazon CloudWatch</vt:lpstr>
      <vt:lpstr>      CLOUD WATCH</vt:lpstr>
      <vt:lpstr>      CLOUD WATCH</vt:lpstr>
      <vt:lpstr>      CLOUD WATCH</vt:lpstr>
      <vt:lpstr>      SQS using AWS CLI &amp; SDK</vt:lpstr>
      <vt:lpstr>      EC2 using CLI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Krishna Padyala</cp:lastModifiedBy>
  <cp:revision>3090</cp:revision>
  <dcterms:created xsi:type="dcterms:W3CDTF">2014-03-18T22:56:13Z</dcterms:created>
  <dcterms:modified xsi:type="dcterms:W3CDTF">2023-08-25T03:28:48Z</dcterms:modified>
</cp:coreProperties>
</file>