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1" r:id="rId3"/>
    <p:sldId id="258" r:id="rId4"/>
    <p:sldId id="259" r:id="rId5"/>
    <p:sldId id="260" r:id="rId6"/>
    <p:sldId id="262" r:id="rId7"/>
    <p:sldId id="263" r:id="rId8"/>
    <p:sldId id="266" r:id="rId9"/>
    <p:sldId id="264" r:id="rId10"/>
    <p:sldId id="265"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D7E1E-01D3-4FD4-9953-4648696CAF25}"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AED25-F636-4C5D-8E89-485D4C9EB91E}" type="slidenum">
              <a:rPr lang="en-IN" smtClean="0"/>
              <a:t>‹#›</a:t>
            </a:fld>
            <a:endParaRPr lang="en-IN"/>
          </a:p>
        </p:txBody>
      </p:sp>
    </p:spTree>
    <p:extLst>
      <p:ext uri="{BB962C8B-B14F-4D97-AF65-F5344CB8AC3E}">
        <p14:creationId xmlns:p14="http://schemas.microsoft.com/office/powerpoint/2010/main" val="200767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043D11-58B0-40CA-84AF-CA5319F4047C}" type="slidenum">
              <a:rPr lang="en-IN" smtClean="0"/>
              <a:t>1</a:t>
            </a:fld>
            <a:endParaRPr lang="en-IN"/>
          </a:p>
        </p:txBody>
      </p:sp>
    </p:spTree>
    <p:extLst>
      <p:ext uri="{BB962C8B-B14F-4D97-AF65-F5344CB8AC3E}">
        <p14:creationId xmlns:p14="http://schemas.microsoft.com/office/powerpoint/2010/main" val="199039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8090-6998-B516-71B3-9DA41A195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F10D2A-F4F1-A4A1-2E94-93A618E9A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63589C-8D55-5C5D-5DC2-87B8330DE35B}"/>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5" name="Footer Placeholder 4">
            <a:extLst>
              <a:ext uri="{FF2B5EF4-FFF2-40B4-BE49-F238E27FC236}">
                <a16:creationId xmlns:a16="http://schemas.microsoft.com/office/drawing/2014/main" id="{A0C38F01-D0CD-7D9B-4019-AF95ED023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422D6-73FC-B92A-73C0-6EC23F8AD6EA}"/>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270224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C49E-D876-D5F5-7256-FCA766620D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386665-892C-23FB-92BD-F4D8446A3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341AF9-C2B6-8A7E-545B-C40E118CA8F5}"/>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5" name="Footer Placeholder 4">
            <a:extLst>
              <a:ext uri="{FF2B5EF4-FFF2-40B4-BE49-F238E27FC236}">
                <a16:creationId xmlns:a16="http://schemas.microsoft.com/office/drawing/2014/main" id="{4AEC4BDA-793F-C28A-5D81-D17699E3F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830A9-700F-EC9B-73C3-2F68DC46F0DC}"/>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325450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34E4-D20E-8A89-16BE-27E9EC52A9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0A9F6E-1DB5-9C1F-70FF-329EBEB7C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9E468-56F4-6503-40A2-97AD557C8F8F}"/>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5" name="Footer Placeholder 4">
            <a:extLst>
              <a:ext uri="{FF2B5EF4-FFF2-40B4-BE49-F238E27FC236}">
                <a16:creationId xmlns:a16="http://schemas.microsoft.com/office/drawing/2014/main" id="{68BACE22-9ADF-8D08-69C6-CF67A4413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8E28F-8B03-47D8-E074-049B54756272}"/>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67541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F0EC-17ED-EEBC-FCBA-0B1F2E7787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3C7484-6F14-76D3-2493-3049BF9AF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72E0AA-3610-FD24-D2A0-F695F65BBC66}"/>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5" name="Footer Placeholder 4">
            <a:extLst>
              <a:ext uri="{FF2B5EF4-FFF2-40B4-BE49-F238E27FC236}">
                <a16:creationId xmlns:a16="http://schemas.microsoft.com/office/drawing/2014/main" id="{FA751E39-B959-1C87-64CA-043E6EBB5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F64714-7930-05C4-1EF5-C91C0E00DD88}"/>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365134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5FD9-86E0-36E7-1CE8-1AC6F2FC82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75C561-DD05-5779-C9A6-9562C632DF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BAF99-BCAD-D691-C1B7-04E5EDB01973}"/>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5" name="Footer Placeholder 4">
            <a:extLst>
              <a:ext uri="{FF2B5EF4-FFF2-40B4-BE49-F238E27FC236}">
                <a16:creationId xmlns:a16="http://schemas.microsoft.com/office/drawing/2014/main" id="{3EF95A1D-8831-DB47-B28F-6E1C8A5FA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9F11B-74E0-BD07-DC4B-34E5B716BF70}"/>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360165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2924-55E3-CE3A-9F5A-E6F1209BEC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A69556-DFF6-7A18-4A32-8720FE023A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DFCAC9-241B-EBB6-09AA-225DC1C80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1C4D05-5288-5740-4DE5-E76455E30E6F}"/>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6" name="Footer Placeholder 5">
            <a:extLst>
              <a:ext uri="{FF2B5EF4-FFF2-40B4-BE49-F238E27FC236}">
                <a16:creationId xmlns:a16="http://schemas.microsoft.com/office/drawing/2014/main" id="{C7C83D88-A301-BCC2-9328-139C34986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CDFD3B-F9FA-55D3-A1B3-6DB8166FAF64}"/>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318132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30D3-C723-D54B-5BF6-7ED47EF228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94E38-72E6-C291-CCDD-DFB643659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C2BD6-DF43-71AB-B0F0-AA9F5ABA4E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7A6D06-FD28-31CE-5469-F2350AE5A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AF702-F57D-D20A-6FCC-424D0CB6E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6C3DD2-0677-1FC0-E267-347418FC6A30}"/>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8" name="Footer Placeholder 7">
            <a:extLst>
              <a:ext uri="{FF2B5EF4-FFF2-40B4-BE49-F238E27FC236}">
                <a16:creationId xmlns:a16="http://schemas.microsoft.com/office/drawing/2014/main" id="{FDBDEFCC-09CC-5F37-06FD-CB67E069F8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C96420-919C-3E66-EF53-1DAA0C7F7C64}"/>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211787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7DCF-5B06-5FE2-90AB-FBD455A515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63AD2E-4CD8-57D1-C99A-950AC98CD92D}"/>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4" name="Footer Placeholder 3">
            <a:extLst>
              <a:ext uri="{FF2B5EF4-FFF2-40B4-BE49-F238E27FC236}">
                <a16:creationId xmlns:a16="http://schemas.microsoft.com/office/drawing/2014/main" id="{8449918C-1DDA-9915-AC94-A7B388CC29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7FB6A-C486-B9E5-85FF-00B3739FBE47}"/>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251241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0E7EA-33E7-EECE-5F4C-C985DD929EF7}"/>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3" name="Footer Placeholder 2">
            <a:extLst>
              <a:ext uri="{FF2B5EF4-FFF2-40B4-BE49-F238E27FC236}">
                <a16:creationId xmlns:a16="http://schemas.microsoft.com/office/drawing/2014/main" id="{126EF2AA-9F59-A21F-5DCA-56A50F94AA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D712D9-9282-64E2-9253-8ED5288876C7}"/>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339562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5136-06D9-93F6-8755-DF1C1767C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570331-2FB2-B187-21F8-955E5FAE2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27E214-1F98-B3C5-FA11-21391E313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E441F-1CF2-DB00-7FDF-506522438001}"/>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6" name="Footer Placeholder 5">
            <a:extLst>
              <a:ext uri="{FF2B5EF4-FFF2-40B4-BE49-F238E27FC236}">
                <a16:creationId xmlns:a16="http://schemas.microsoft.com/office/drawing/2014/main" id="{45B00A66-A04D-FBBA-25CC-7FCA697FD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5B40E8-4957-F1EC-DC5C-7ADDE755FF71}"/>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33038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5177-6476-7D03-A5E2-B7722209D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4931AA-809A-3D16-2A7D-0DAA25598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019DB4-9DAF-FB70-E1F9-E10092806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25D6A-5393-46BD-CF0A-A2FA1AD7DB16}"/>
              </a:ext>
            </a:extLst>
          </p:cNvPr>
          <p:cNvSpPr>
            <a:spLocks noGrp="1"/>
          </p:cNvSpPr>
          <p:nvPr>
            <p:ph type="dt" sz="half" idx="10"/>
          </p:nvPr>
        </p:nvSpPr>
        <p:spPr/>
        <p:txBody>
          <a:bodyPr/>
          <a:lstStyle/>
          <a:p>
            <a:fld id="{8B7C79CA-6E7F-48AB-91DA-2BF8E6104537}" type="datetimeFigureOut">
              <a:rPr lang="en-IN" smtClean="0"/>
              <a:t>01-05-2024</a:t>
            </a:fld>
            <a:endParaRPr lang="en-IN"/>
          </a:p>
        </p:txBody>
      </p:sp>
      <p:sp>
        <p:nvSpPr>
          <p:cNvPr id="6" name="Footer Placeholder 5">
            <a:extLst>
              <a:ext uri="{FF2B5EF4-FFF2-40B4-BE49-F238E27FC236}">
                <a16:creationId xmlns:a16="http://schemas.microsoft.com/office/drawing/2014/main" id="{DEB3A4B5-BA4C-D89B-62CB-4BDE094AE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102F96-584B-E0D3-231E-A65397A04330}"/>
              </a:ext>
            </a:extLst>
          </p:cNvPr>
          <p:cNvSpPr>
            <a:spLocks noGrp="1"/>
          </p:cNvSpPr>
          <p:nvPr>
            <p:ph type="sldNum" sz="quarter" idx="12"/>
          </p:nvPr>
        </p:nvSpPr>
        <p:spPr/>
        <p:txBody>
          <a:bodyPr/>
          <a:lstStyle/>
          <a:p>
            <a:fld id="{D949E826-82A8-4A8B-B52C-E6BC08E9C007}" type="slidenum">
              <a:rPr lang="en-IN" smtClean="0"/>
              <a:t>‹#›</a:t>
            </a:fld>
            <a:endParaRPr lang="en-IN"/>
          </a:p>
        </p:txBody>
      </p:sp>
    </p:spTree>
    <p:extLst>
      <p:ext uri="{BB962C8B-B14F-4D97-AF65-F5344CB8AC3E}">
        <p14:creationId xmlns:p14="http://schemas.microsoft.com/office/powerpoint/2010/main" val="18617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85BFC-FAD5-FF13-90CE-4D7C69D5B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CDBDFB-7745-B296-9DC6-FF8E31435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B8B42-98E1-4375-CF30-FEE424D07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7C79CA-6E7F-48AB-91DA-2BF8E6104537}" type="datetimeFigureOut">
              <a:rPr lang="en-IN" smtClean="0"/>
              <a:t>01-05-2024</a:t>
            </a:fld>
            <a:endParaRPr lang="en-IN"/>
          </a:p>
        </p:txBody>
      </p:sp>
      <p:sp>
        <p:nvSpPr>
          <p:cNvPr id="5" name="Footer Placeholder 4">
            <a:extLst>
              <a:ext uri="{FF2B5EF4-FFF2-40B4-BE49-F238E27FC236}">
                <a16:creationId xmlns:a16="http://schemas.microsoft.com/office/drawing/2014/main" id="{AE088099-37B4-00E7-17C7-931EB2355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F1006DA-C081-08E9-3931-4E7AAC7AF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49E826-82A8-4A8B-B52C-E6BC08E9C007}" type="slidenum">
              <a:rPr lang="en-IN" smtClean="0"/>
              <a:t>‹#›</a:t>
            </a:fld>
            <a:endParaRPr lang="en-IN"/>
          </a:p>
        </p:txBody>
      </p:sp>
    </p:spTree>
    <p:extLst>
      <p:ext uri="{BB962C8B-B14F-4D97-AF65-F5344CB8AC3E}">
        <p14:creationId xmlns:p14="http://schemas.microsoft.com/office/powerpoint/2010/main" val="3382990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sri-maddineni/kisanrajmvcchat.git"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2991/aebmr.k.200626.062" TargetMode="External"/><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hyperlink" Target="https://doi.org/10.1088/1742-6596/1755/1/012051" TargetMode="External"/><Relationship Id="rId4" Type="http://schemas.openxmlformats.org/officeDocument/2006/relationships/hyperlink" Target="https://doi.org/10.1088/1742-6596/1402/6/06608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F3B7-B0ED-1FF2-0D00-4C533DABBB12}"/>
              </a:ext>
            </a:extLst>
          </p:cNvPr>
          <p:cNvSpPr>
            <a:spLocks noGrp="1"/>
          </p:cNvSpPr>
          <p:nvPr>
            <p:ph type="ctrTitle"/>
          </p:nvPr>
        </p:nvSpPr>
        <p:spPr>
          <a:xfrm>
            <a:off x="208305" y="1133737"/>
            <a:ext cx="7357467" cy="2247614"/>
          </a:xfrm>
        </p:spPr>
        <p:txBody>
          <a:bodyPr vert="horz" lIns="91440" tIns="45720" rIns="91440" bIns="45720" rtlCol="0" anchor="ctr">
            <a:normAutofit/>
          </a:bodyPr>
          <a:lstStyle/>
          <a:p>
            <a:r>
              <a:rPr lang="en-US" sz="3100" b="0" i="0" dirty="0">
                <a:solidFill>
                  <a:schemeClr val="tx2"/>
                </a:solidFill>
                <a:effectLst/>
              </a:rPr>
              <a:t>Modernizing Indian Agri Supply Chain </a:t>
            </a:r>
            <a:br>
              <a:rPr lang="en-US" sz="3100" b="0" i="0" dirty="0">
                <a:solidFill>
                  <a:schemeClr val="tx2"/>
                </a:solidFill>
                <a:effectLst/>
              </a:rPr>
            </a:br>
            <a:r>
              <a:rPr lang="en-US" sz="3100" b="0" i="0" dirty="0">
                <a:solidFill>
                  <a:schemeClr val="tx2"/>
                </a:solidFill>
                <a:effectLst/>
              </a:rPr>
              <a:t>Empowering Farmers through an Online Platform</a:t>
            </a:r>
            <a:endParaRPr lang="en-US" sz="3100" dirty="0">
              <a:solidFill>
                <a:schemeClr val="tx2"/>
              </a:solidFill>
            </a:endParaRPr>
          </a:p>
        </p:txBody>
      </p:sp>
      <p:sp>
        <p:nvSpPr>
          <p:cNvPr id="3" name="Subtitle 2">
            <a:extLst>
              <a:ext uri="{FF2B5EF4-FFF2-40B4-BE49-F238E27FC236}">
                <a16:creationId xmlns:a16="http://schemas.microsoft.com/office/drawing/2014/main" id="{EB0DB2C9-822D-8325-6A2C-7B9797DE09E9}"/>
              </a:ext>
            </a:extLst>
          </p:cNvPr>
          <p:cNvSpPr>
            <a:spLocks noGrp="1"/>
          </p:cNvSpPr>
          <p:nvPr>
            <p:ph type="subTitle" idx="1"/>
          </p:nvPr>
        </p:nvSpPr>
        <p:spPr>
          <a:xfrm>
            <a:off x="211171" y="3462020"/>
            <a:ext cx="11438019" cy="3448811"/>
          </a:xfrm>
        </p:spPr>
        <p:txBody>
          <a:bodyPr vert="horz" lIns="91440" tIns="45720" rIns="91440" bIns="45720" rtlCol="0">
            <a:normAutofit/>
          </a:bodyPr>
          <a:lstStyle/>
          <a:p>
            <a:pPr algn="l">
              <a:lnSpc>
                <a:spcPct val="100000"/>
              </a:lnSpc>
            </a:pPr>
            <a:endParaRPr lang="en-US" sz="1100" dirty="0">
              <a:solidFill>
                <a:schemeClr val="tx2"/>
              </a:solidFill>
            </a:endParaRPr>
          </a:p>
          <a:p>
            <a:pPr marL="228600" indent="-228600" algn="l">
              <a:lnSpc>
                <a:spcPct val="100000"/>
              </a:lnSpc>
              <a:buFont typeface="+mj-lt"/>
              <a:buAutoNum type="arabicPeriod"/>
            </a:pPr>
            <a:endParaRPr lang="en-US" sz="1600" b="1" dirty="0">
              <a:solidFill>
                <a:schemeClr val="tx2"/>
              </a:solidFill>
            </a:endParaRPr>
          </a:p>
          <a:p>
            <a:pPr marL="228600" indent="-228600" algn="l">
              <a:lnSpc>
                <a:spcPct val="100000"/>
              </a:lnSpc>
              <a:buFont typeface="+mj-lt"/>
              <a:buAutoNum type="arabicPeriod"/>
            </a:pPr>
            <a:endParaRPr lang="en-US" sz="1100" dirty="0">
              <a:solidFill>
                <a:schemeClr val="tx2"/>
              </a:solidFill>
            </a:endParaRPr>
          </a:p>
        </p:txBody>
      </p:sp>
      <p:pic>
        <p:nvPicPr>
          <p:cNvPr id="4" name="Picture 3" descr="Drone flying over a field">
            <a:extLst>
              <a:ext uri="{FF2B5EF4-FFF2-40B4-BE49-F238E27FC236}">
                <a16:creationId xmlns:a16="http://schemas.microsoft.com/office/drawing/2014/main" id="{3759C26C-FAD6-FD43-287C-CF72A3EBED04}"/>
              </a:ext>
            </a:extLst>
          </p:cNvPr>
          <p:cNvPicPr>
            <a:picLocks noChangeAspect="1"/>
          </p:cNvPicPr>
          <p:nvPr/>
        </p:nvPicPr>
        <p:blipFill rotWithShape="1">
          <a:blip r:embed="rId3"/>
          <a:srcRect l="16625" r="16625"/>
          <a:stretch/>
        </p:blipFill>
        <p:spPr>
          <a:xfrm>
            <a:off x="7545093" y="449213"/>
            <a:ext cx="3977746" cy="3977746"/>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
        <p:nvSpPr>
          <p:cNvPr id="5" name="TextBox 4">
            <a:extLst>
              <a:ext uri="{FF2B5EF4-FFF2-40B4-BE49-F238E27FC236}">
                <a16:creationId xmlns:a16="http://schemas.microsoft.com/office/drawing/2014/main" id="{7958287A-8E84-7A11-7F12-6A6A43F1BB83}"/>
              </a:ext>
            </a:extLst>
          </p:cNvPr>
          <p:cNvSpPr txBox="1"/>
          <p:nvPr/>
        </p:nvSpPr>
        <p:spPr>
          <a:xfrm>
            <a:off x="-450356" y="4832482"/>
            <a:ext cx="5952467" cy="707886"/>
          </a:xfrm>
          <a:prstGeom prst="rect">
            <a:avLst/>
          </a:prstGeom>
          <a:noFill/>
        </p:spPr>
        <p:txBody>
          <a:bodyPr wrap="square" rtlCol="0">
            <a:spAutoFit/>
          </a:bodyPr>
          <a:lstStyle/>
          <a:p>
            <a:pPr algn="ctr">
              <a:lnSpc>
                <a:spcPct val="100000"/>
              </a:lnSpc>
            </a:pPr>
            <a:r>
              <a:rPr lang="en-US" sz="2000" b="1" u="sng" dirty="0">
                <a:solidFill>
                  <a:schemeClr val="tx2"/>
                </a:solidFill>
              </a:rPr>
              <a:t>Project Guide</a:t>
            </a:r>
          </a:p>
          <a:p>
            <a:pPr algn="ctr">
              <a:lnSpc>
                <a:spcPct val="100000"/>
              </a:lnSpc>
            </a:pPr>
            <a:r>
              <a:rPr lang="en-US" sz="2000" b="1" dirty="0">
                <a:solidFill>
                  <a:schemeClr val="tx2"/>
                </a:solidFill>
              </a:rPr>
              <a:t>Dr. B. Krishnaiah, Asst. Professor</a:t>
            </a:r>
          </a:p>
        </p:txBody>
      </p:sp>
      <p:pic>
        <p:nvPicPr>
          <p:cNvPr id="9" name="Picture 8" descr="A blue logo with a black background&#10;&#10;Description automatically generated">
            <a:extLst>
              <a:ext uri="{FF2B5EF4-FFF2-40B4-BE49-F238E27FC236}">
                <a16:creationId xmlns:a16="http://schemas.microsoft.com/office/drawing/2014/main" id="{34E93FA9-4682-4FE7-9DD0-2DA5CC520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138" y="124321"/>
            <a:ext cx="1319134" cy="1319134"/>
          </a:xfrm>
          <a:prstGeom prst="rect">
            <a:avLst/>
          </a:prstGeom>
        </p:spPr>
      </p:pic>
      <p:sp>
        <p:nvSpPr>
          <p:cNvPr id="10" name="TextBox 9">
            <a:extLst>
              <a:ext uri="{FF2B5EF4-FFF2-40B4-BE49-F238E27FC236}">
                <a16:creationId xmlns:a16="http://schemas.microsoft.com/office/drawing/2014/main" id="{40709DE3-815A-8FD3-5763-BBBE7D9C7050}"/>
              </a:ext>
            </a:extLst>
          </p:cNvPr>
          <p:cNvSpPr txBox="1"/>
          <p:nvPr/>
        </p:nvSpPr>
        <p:spPr>
          <a:xfrm>
            <a:off x="7698053" y="4641247"/>
            <a:ext cx="4684623" cy="1908215"/>
          </a:xfrm>
          <a:prstGeom prst="rect">
            <a:avLst/>
          </a:prstGeom>
          <a:noFill/>
        </p:spPr>
        <p:txBody>
          <a:bodyPr wrap="square" rtlCol="0">
            <a:spAutoFit/>
          </a:bodyPr>
          <a:lstStyle/>
          <a:p>
            <a:pPr lvl="0"/>
            <a:endParaRPr lang="en-US" sz="1400" dirty="0"/>
          </a:p>
          <a:p>
            <a:pPr lvl="0"/>
            <a:r>
              <a:rPr lang="en-US" b="1" u="sng" dirty="0">
                <a:solidFill>
                  <a:srgbClr val="002060"/>
                </a:solidFill>
              </a:rPr>
              <a:t>Team B2: Members:</a:t>
            </a:r>
            <a:endParaRPr lang="en-US" sz="1400" b="1" u="sng" dirty="0">
              <a:solidFill>
                <a:srgbClr val="002060"/>
              </a:solidFill>
            </a:endParaRPr>
          </a:p>
          <a:p>
            <a:pPr marL="342900" lvl="0" indent="-342900">
              <a:buFont typeface="+mj-lt"/>
              <a:buAutoNum type="arabicPeriod"/>
            </a:pPr>
            <a:r>
              <a:rPr lang="en-US" b="1" dirty="0">
                <a:solidFill>
                  <a:srgbClr val="002060"/>
                </a:solidFill>
              </a:rPr>
              <a:t>SRIHARI MADDINENI, Y20AIT507</a:t>
            </a:r>
          </a:p>
          <a:p>
            <a:pPr marL="342900" lvl="0" indent="-342900">
              <a:buFont typeface="+mj-lt"/>
              <a:buAutoNum type="arabicPeriod"/>
            </a:pPr>
            <a:r>
              <a:rPr lang="en-US" b="1" dirty="0">
                <a:solidFill>
                  <a:srgbClr val="002060"/>
                </a:solidFill>
              </a:rPr>
              <a:t>BHARGAV KOMMINENI, Y20AIT453</a:t>
            </a:r>
          </a:p>
          <a:p>
            <a:pPr marL="342900" lvl="0" indent="-342900">
              <a:buFont typeface="+mj-lt"/>
              <a:buAutoNum type="arabicPeriod"/>
            </a:pPr>
            <a:r>
              <a:rPr lang="en-US" b="1" dirty="0">
                <a:solidFill>
                  <a:srgbClr val="002060"/>
                </a:solidFill>
              </a:rPr>
              <a:t>POTTURI SRIRAM, Y20AIT490</a:t>
            </a:r>
          </a:p>
          <a:p>
            <a:pPr marL="342900" lvl="0" indent="-342900">
              <a:buFont typeface="+mj-lt"/>
              <a:buAutoNum type="arabicPeriod"/>
            </a:pPr>
            <a:r>
              <a:rPr lang="en-US" b="1" dirty="0">
                <a:solidFill>
                  <a:srgbClr val="002060"/>
                </a:solidFill>
              </a:rPr>
              <a:t>THUMATI GOPI, Y20AIT511</a:t>
            </a:r>
          </a:p>
          <a:p>
            <a:endParaRPr lang="en-IN" sz="1400" dirty="0"/>
          </a:p>
        </p:txBody>
      </p:sp>
      <p:sp>
        <p:nvSpPr>
          <p:cNvPr id="6" name="TextBox 5">
            <a:extLst>
              <a:ext uri="{FF2B5EF4-FFF2-40B4-BE49-F238E27FC236}">
                <a16:creationId xmlns:a16="http://schemas.microsoft.com/office/drawing/2014/main" id="{E6FCE92C-F61B-806B-4450-7FE10B889084}"/>
              </a:ext>
            </a:extLst>
          </p:cNvPr>
          <p:cNvSpPr txBox="1"/>
          <p:nvPr/>
        </p:nvSpPr>
        <p:spPr>
          <a:xfrm>
            <a:off x="10869105" y="6488215"/>
            <a:ext cx="1255992" cy="646331"/>
          </a:xfrm>
          <a:prstGeom prst="rect">
            <a:avLst/>
          </a:prstGeom>
          <a:noFill/>
        </p:spPr>
        <p:txBody>
          <a:bodyPr wrap="square" rtlCol="0">
            <a:spAutoFit/>
          </a:bodyPr>
          <a:lstStyle/>
          <a:p>
            <a:r>
              <a:rPr lang="en-US" dirty="0"/>
              <a:t>Slide 1</a:t>
            </a:r>
          </a:p>
          <a:p>
            <a:endParaRPr lang="en-IN" dirty="0"/>
          </a:p>
        </p:txBody>
      </p:sp>
    </p:spTree>
    <p:extLst>
      <p:ext uri="{BB962C8B-B14F-4D97-AF65-F5344CB8AC3E}">
        <p14:creationId xmlns:p14="http://schemas.microsoft.com/office/powerpoint/2010/main" val="645175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CE38ED9-1A65-A17C-9553-2D4A071FAB7A}"/>
              </a:ext>
            </a:extLst>
          </p:cNvPr>
          <p:cNvSpPr>
            <a:spLocks noGrp="1"/>
          </p:cNvSpPr>
          <p:nvPr>
            <p:ph type="title"/>
          </p:nvPr>
        </p:nvSpPr>
        <p:spPr>
          <a:xfrm>
            <a:off x="838200" y="365125"/>
            <a:ext cx="5393361" cy="1325563"/>
          </a:xfrm>
        </p:spPr>
        <p:txBody>
          <a:bodyPr>
            <a:normAutofit/>
          </a:bodyPr>
          <a:lstStyle/>
          <a:p>
            <a:r>
              <a:rPr lang="en-US"/>
              <a:t>Implementation</a:t>
            </a:r>
            <a:endParaRPr lang="en-IN"/>
          </a:p>
        </p:txBody>
      </p:sp>
      <p:sp>
        <p:nvSpPr>
          <p:cNvPr id="18" name="Freeform: Shape 1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9B190129-1157-80E4-D534-080068013EB7}"/>
              </a:ext>
            </a:extLst>
          </p:cNvPr>
          <p:cNvSpPr>
            <a:spLocks noGrp="1"/>
          </p:cNvSpPr>
          <p:nvPr>
            <p:ph idx="1"/>
          </p:nvPr>
        </p:nvSpPr>
        <p:spPr>
          <a:xfrm>
            <a:off x="838200" y="1825625"/>
            <a:ext cx="5815677" cy="4351338"/>
          </a:xfrm>
        </p:spPr>
        <p:txBody>
          <a:bodyPr>
            <a:normAutofit/>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Open git hub and find the repository of </a:t>
            </a:r>
            <a:r>
              <a:rPr lang="en-US" sz="1400" dirty="0" err="1">
                <a:latin typeface="Times New Roman" panose="02020603050405020304" pitchFamily="18" charset="0"/>
                <a:cs typeface="Times New Roman" panose="02020603050405020304" pitchFamily="18" charset="0"/>
              </a:rPr>
              <a:t>KisanRajMvcChat</a:t>
            </a:r>
            <a:r>
              <a:rPr lang="en-US" sz="1400" dirty="0">
                <a:latin typeface="Times New Roman" panose="02020603050405020304" pitchFamily="18" charset="0"/>
                <a:cs typeface="Times New Roman" panose="02020603050405020304" pitchFamily="18" charset="0"/>
              </a:rPr>
              <a:t> under the </a:t>
            </a:r>
            <a:r>
              <a:rPr lang="en-US" sz="1400" dirty="0" err="1">
                <a:latin typeface="Times New Roman" panose="02020603050405020304" pitchFamily="18" charset="0"/>
                <a:cs typeface="Times New Roman" panose="02020603050405020304" pitchFamily="18" charset="0"/>
              </a:rPr>
              <a:t>url</a:t>
            </a:r>
            <a:r>
              <a:rPr lang="en-US" sz="14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hlinkClick r:id="rId2"/>
              </a:rPr>
              <a:t>Kisanraj</a:t>
            </a:r>
            <a:r>
              <a:rPr lang="en-US" sz="1400" dirty="0">
                <a:latin typeface="Times New Roman" panose="02020603050405020304" pitchFamily="18" charset="0"/>
                <a:cs typeface="Times New Roman" panose="02020603050405020304" pitchFamily="18" charset="0"/>
                <a:hlinkClick r:id="rId2"/>
              </a:rPr>
              <a:t> git repository</a:t>
            </a: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Use some code editor and open Terminal</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VS Code is preferred</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In the terminal, follow the commands:</a:t>
            </a:r>
          </a:p>
          <a:p>
            <a:pPr marL="800100" lvl="1" indent="-342900">
              <a:buAutoNum type="arabicPeriod"/>
            </a:pPr>
            <a:r>
              <a:rPr lang="en-US" sz="1400" dirty="0">
                <a:latin typeface="Times New Roman" panose="02020603050405020304" pitchFamily="18" charset="0"/>
                <a:cs typeface="Times New Roman" panose="02020603050405020304" pitchFamily="18" charset="0"/>
              </a:rPr>
              <a:t>In the root folder, &gt;&gt; </a:t>
            </a:r>
            <a:r>
              <a:rPr lang="en-US" sz="1400" dirty="0" err="1">
                <a:latin typeface="Times New Roman" panose="02020603050405020304" pitchFamily="18" charset="0"/>
                <a:cs typeface="Times New Roman" panose="02020603050405020304" pitchFamily="18" charset="0"/>
              </a:rPr>
              <a:t>npm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endParaRPr lang="en-US" sz="1400" dirty="0">
              <a:latin typeface="Times New Roman" panose="02020603050405020304" pitchFamily="18" charset="0"/>
              <a:cs typeface="Times New Roman" panose="02020603050405020304" pitchFamily="18" charset="0"/>
            </a:endParaRPr>
          </a:p>
          <a:p>
            <a:pPr marL="800100" lvl="1" indent="-342900">
              <a:buAutoNum type="arabicPeriod" startAt="2"/>
            </a:pPr>
            <a:r>
              <a:rPr lang="en-US" sz="1400" dirty="0">
                <a:latin typeface="Times New Roman" panose="02020603050405020304" pitchFamily="18" charset="0"/>
                <a:cs typeface="Times New Roman" panose="02020603050405020304" pitchFamily="18" charset="0"/>
              </a:rPr>
              <a:t>Move to client folder &gt;&gt; cd client</a:t>
            </a:r>
          </a:p>
          <a:p>
            <a:pPr marL="800100" lvl="1" indent="-342900">
              <a:buAutoNum type="arabicPeriod" startAt="2"/>
            </a:pPr>
            <a:r>
              <a:rPr lang="en-US" sz="1400" dirty="0">
                <a:latin typeface="Times New Roman" panose="02020603050405020304" pitchFamily="18" charset="0"/>
                <a:cs typeface="Times New Roman" panose="02020603050405020304" pitchFamily="18" charset="0"/>
              </a:rPr>
              <a:t>Install packages &gt;&gt; </a:t>
            </a:r>
            <a:r>
              <a:rPr lang="en-US" sz="1400" dirty="0" err="1">
                <a:latin typeface="Times New Roman" panose="02020603050405020304" pitchFamily="18" charset="0"/>
                <a:cs typeface="Times New Roman" panose="02020603050405020304" pitchFamily="18" charset="0"/>
              </a:rPr>
              <a:t>npm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pPr marL="800100" lvl="1" indent="-342900">
              <a:buAutoNum type="arabicPeriod" startAt="2"/>
            </a:pPr>
            <a:r>
              <a:rPr lang="en-US" sz="1400" dirty="0">
                <a:latin typeface="Times New Roman" panose="02020603050405020304" pitchFamily="18" charset="0"/>
                <a:cs typeface="Times New Roman" panose="02020603050405020304" pitchFamily="18" charset="0"/>
              </a:rPr>
              <a:t>Move back to root folder &gt;&gt; cd ..</a:t>
            </a:r>
          </a:p>
          <a:p>
            <a:pPr marL="800100" lvl="1" indent="-342900">
              <a:buAutoNum type="arabicPeriod" startAt="2"/>
            </a:pPr>
            <a:r>
              <a:rPr lang="en-US" sz="1400" dirty="0">
                <a:latin typeface="Times New Roman" panose="02020603050405020304" pitchFamily="18" charset="0"/>
                <a:cs typeface="Times New Roman" panose="02020603050405020304" pitchFamily="18" charset="0"/>
              </a:rPr>
              <a:t>Run project &gt;&gt; </a:t>
            </a:r>
            <a:r>
              <a:rPr lang="en-US" sz="1400" dirty="0" err="1">
                <a:latin typeface="Times New Roman" panose="02020603050405020304" pitchFamily="18" charset="0"/>
                <a:cs typeface="Times New Roman" panose="02020603050405020304" pitchFamily="18" charset="0"/>
              </a:rPr>
              <a:t>npm</a:t>
            </a:r>
            <a:r>
              <a:rPr lang="en-US" sz="1400" dirty="0">
                <a:latin typeface="Times New Roman" panose="02020603050405020304" pitchFamily="18" charset="0"/>
                <a:cs typeface="Times New Roman" panose="02020603050405020304" pitchFamily="18" charset="0"/>
              </a:rPr>
              <a:t> run dev</a:t>
            </a:r>
          </a:p>
          <a:p>
            <a:pPr marL="800100" lvl="1" indent="-342900">
              <a:buAutoNum type="arabicPeriod" startAt="2"/>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Database">
            <a:extLst>
              <a:ext uri="{FF2B5EF4-FFF2-40B4-BE49-F238E27FC236}">
                <a16:creationId xmlns:a16="http://schemas.microsoft.com/office/drawing/2014/main" id="{CAEE4E34-70FE-B88B-6C6B-3B2B9648E6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2" name="Freeform: Shape 2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3418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4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Result - Homepage</a:t>
            </a:r>
          </a:p>
        </p:txBody>
      </p:sp>
      <p:pic>
        <p:nvPicPr>
          <p:cNvPr id="5" name="Content Placeholder 4" descr="A screenshot of a computer&#10;&#10;Description automatically generated">
            <a:extLst>
              <a:ext uri="{FF2B5EF4-FFF2-40B4-BE49-F238E27FC236}">
                <a16:creationId xmlns:a16="http://schemas.microsoft.com/office/drawing/2014/main" id="{7608246B-7796-7838-0C21-3719C97A4C3E}"/>
              </a:ext>
            </a:extLst>
          </p:cNvPr>
          <p:cNvPicPr>
            <a:picLocks noGrp="1" noChangeAspect="1"/>
          </p:cNvPicPr>
          <p:nvPr>
            <p:ph idx="1"/>
          </p:nvPr>
        </p:nvPicPr>
        <p:blipFill>
          <a:blip r:embed="rId2"/>
          <a:stretch>
            <a:fillRect/>
          </a:stretch>
        </p:blipFill>
        <p:spPr>
          <a:xfrm>
            <a:off x="4038600" y="1073169"/>
            <a:ext cx="7985272" cy="5230353"/>
          </a:xfrm>
          <a:prstGeom prst="rect">
            <a:avLst/>
          </a:prstGeom>
        </p:spPr>
      </p:pic>
    </p:spTree>
    <p:extLst>
      <p:ext uri="{BB962C8B-B14F-4D97-AF65-F5344CB8AC3E}">
        <p14:creationId xmlns:p14="http://schemas.microsoft.com/office/powerpoint/2010/main" val="116438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5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298862" y="2074362"/>
            <a:ext cx="3217336"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Result</a:t>
            </a:r>
            <a:br>
              <a:rPr lang="en-US" sz="2600" dirty="0">
                <a:solidFill>
                  <a:srgbClr val="FFFFFF"/>
                </a:solidFill>
              </a:rPr>
            </a:br>
            <a:r>
              <a:rPr lang="en-US" sz="2600" kern="1200" dirty="0">
                <a:solidFill>
                  <a:srgbClr val="FFFFFF"/>
                </a:solidFill>
                <a:latin typeface="+mj-lt"/>
                <a:ea typeface="+mj-ea"/>
                <a:cs typeface="+mj-cs"/>
              </a:rPr>
              <a:t>Buy commodity</a:t>
            </a:r>
          </a:p>
        </p:txBody>
      </p:sp>
      <p:pic>
        <p:nvPicPr>
          <p:cNvPr id="5" name="Content Placeholder 4">
            <a:extLst>
              <a:ext uri="{FF2B5EF4-FFF2-40B4-BE49-F238E27FC236}">
                <a16:creationId xmlns:a16="http://schemas.microsoft.com/office/drawing/2014/main" id="{8237E331-0440-1ABA-E7A2-F86FA816E074}"/>
              </a:ext>
            </a:extLst>
          </p:cNvPr>
          <p:cNvPicPr>
            <a:picLocks noGrp="1" noChangeAspect="1"/>
          </p:cNvPicPr>
          <p:nvPr>
            <p:ph idx="1"/>
          </p:nvPr>
        </p:nvPicPr>
        <p:blipFill>
          <a:blip r:embed="rId2"/>
          <a:stretch>
            <a:fillRect/>
          </a:stretch>
        </p:blipFill>
        <p:spPr>
          <a:xfrm>
            <a:off x="3642658" y="772725"/>
            <a:ext cx="8456844" cy="5433522"/>
          </a:xfrm>
          <a:prstGeom prst="rect">
            <a:avLst/>
          </a:prstGeom>
        </p:spPr>
      </p:pic>
    </p:spTree>
    <p:extLst>
      <p:ext uri="{BB962C8B-B14F-4D97-AF65-F5344CB8AC3E}">
        <p14:creationId xmlns:p14="http://schemas.microsoft.com/office/powerpoint/2010/main" val="289096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6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297387" y="2072667"/>
            <a:ext cx="3432340"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Result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Post Equipment</a:t>
            </a:r>
          </a:p>
        </p:txBody>
      </p:sp>
      <p:pic>
        <p:nvPicPr>
          <p:cNvPr id="5" name="Content Placeholder 4">
            <a:extLst>
              <a:ext uri="{FF2B5EF4-FFF2-40B4-BE49-F238E27FC236}">
                <a16:creationId xmlns:a16="http://schemas.microsoft.com/office/drawing/2014/main" id="{3EB17711-7B3D-090E-A432-D73023A21F23}"/>
              </a:ext>
            </a:extLst>
          </p:cNvPr>
          <p:cNvPicPr>
            <a:picLocks noGrp="1" noChangeAspect="1"/>
          </p:cNvPicPr>
          <p:nvPr>
            <p:ph idx="1"/>
          </p:nvPr>
        </p:nvPicPr>
        <p:blipFill>
          <a:blip r:embed="rId2"/>
          <a:stretch>
            <a:fillRect/>
          </a:stretch>
        </p:blipFill>
        <p:spPr>
          <a:xfrm>
            <a:off x="4072420" y="961812"/>
            <a:ext cx="7120558" cy="4930987"/>
          </a:xfrm>
          <a:prstGeom prst="rect">
            <a:avLst/>
          </a:prstGeom>
        </p:spPr>
      </p:pic>
    </p:spTree>
    <p:extLst>
      <p:ext uri="{BB962C8B-B14F-4D97-AF65-F5344CB8AC3E}">
        <p14:creationId xmlns:p14="http://schemas.microsoft.com/office/powerpoint/2010/main" val="184671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5F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Result Hire Equipment </a:t>
            </a:r>
          </a:p>
        </p:txBody>
      </p:sp>
      <p:pic>
        <p:nvPicPr>
          <p:cNvPr id="5" name="Content Placeholder 4">
            <a:extLst>
              <a:ext uri="{FF2B5EF4-FFF2-40B4-BE49-F238E27FC236}">
                <a16:creationId xmlns:a16="http://schemas.microsoft.com/office/drawing/2014/main" id="{9196DD5A-1CB3-EF2C-F494-94FAB0346F9A}"/>
              </a:ext>
            </a:extLst>
          </p:cNvPr>
          <p:cNvPicPr>
            <a:picLocks noGrp="1" noChangeAspect="1"/>
          </p:cNvPicPr>
          <p:nvPr>
            <p:ph idx="1"/>
          </p:nvPr>
        </p:nvPicPr>
        <p:blipFill>
          <a:blip r:embed="rId2"/>
          <a:stretch>
            <a:fillRect/>
          </a:stretch>
        </p:blipFill>
        <p:spPr>
          <a:xfrm>
            <a:off x="4038600" y="1154038"/>
            <a:ext cx="7188199" cy="4546535"/>
          </a:xfrm>
          <a:prstGeom prst="rect">
            <a:avLst/>
          </a:prstGeom>
        </p:spPr>
      </p:pic>
    </p:spTree>
    <p:extLst>
      <p:ext uri="{BB962C8B-B14F-4D97-AF65-F5344CB8AC3E}">
        <p14:creationId xmlns:p14="http://schemas.microsoft.com/office/powerpoint/2010/main" val="282432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rPr>
              <a:t>Conclusion</a:t>
            </a:r>
            <a:endParaRPr lang="en-IN" sz="3600" dirty="0">
              <a:solidFill>
                <a:schemeClr val="tx2"/>
              </a:solidFill>
            </a:endParaRPr>
          </a:p>
        </p:txBody>
      </p:sp>
      <p:sp>
        <p:nvSpPr>
          <p:cNvPr id="3" name="Content Placeholder 2">
            <a:extLst>
              <a:ext uri="{FF2B5EF4-FFF2-40B4-BE49-F238E27FC236}">
                <a16:creationId xmlns:a16="http://schemas.microsoft.com/office/drawing/2014/main" id="{1DF8DB66-8E00-4E40-9230-DA27EB2A7F5B}"/>
              </a:ext>
            </a:extLst>
          </p:cNvPr>
          <p:cNvSpPr>
            <a:spLocks noGrp="1"/>
          </p:cNvSpPr>
          <p:nvPr>
            <p:ph idx="1"/>
          </p:nvPr>
        </p:nvSpPr>
        <p:spPr>
          <a:xfrm>
            <a:off x="185769" y="1996528"/>
            <a:ext cx="6184127" cy="4431882"/>
          </a:xfrm>
        </p:spPr>
        <p:txBody>
          <a:bodyPr anchor="ctr">
            <a:normAutofit/>
          </a:bodyPr>
          <a:lstStyle/>
          <a:p>
            <a:pPr algn="just"/>
            <a:r>
              <a:rPr lang="en-US" sz="1800" dirty="0">
                <a:solidFill>
                  <a:schemeClr val="tx2"/>
                </a:solidFill>
                <a:latin typeface="Times New Roman" panose="02020603050405020304" pitchFamily="18" charset="0"/>
                <a:cs typeface="Times New Roman" panose="02020603050405020304" pitchFamily="18" charset="0"/>
              </a:rPr>
              <a:t>         In conclusion, our project represents a significant leap forward in modernizing the Indian agricultural supply chain. By leveraging cutting-edge technologies and integrating key features such as direct communication, secure transactions, and connectivity with E-NAM, we are poised to revolutionize farmer-buyer interactions and enhance market access. Through our platform, farmers will have unprecedented opportunities to engage directly with buyers, negotiate fair prices, and expand their reach across different regions and states. Moreover, our commitment to sustainability and scalability ensures that our solution is not only effective in addressing current challenges but also adaptable and resilient in the face of future developments. By empowering farmers, fostering transparency, and promoting efficiency, our project contributes to building a more inclusive, resilient, and prosperous agricultural ecosystem in India </a:t>
            </a:r>
            <a:endParaRPr lang="en-IN" sz="1800" dirty="0">
              <a:solidFill>
                <a:schemeClr val="tx2"/>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arm scene">
            <a:extLst>
              <a:ext uri="{FF2B5EF4-FFF2-40B4-BE49-F238E27FC236}">
                <a16:creationId xmlns:a16="http://schemas.microsoft.com/office/drawing/2014/main" id="{F6D8F6F3-F556-D14E-7F62-3261B9A0D7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42824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6248400" y="365125"/>
            <a:ext cx="5105398" cy="1952744"/>
          </a:xfrm>
        </p:spPr>
        <p:txBody>
          <a:bodyPr>
            <a:normAutofit/>
          </a:bodyPr>
          <a:lstStyle/>
          <a:p>
            <a:r>
              <a:rPr lang="en-US" dirty="0"/>
              <a:t>Future Scope</a:t>
            </a:r>
            <a:endParaRPr lang="en-IN" dirty="0"/>
          </a:p>
        </p:txBody>
      </p:sp>
      <p:sp>
        <p:nvSpPr>
          <p:cNvPr id="24" name="Freeform: Shape 23">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7" name="Graphic 6" descr="Laptop Secure">
            <a:extLst>
              <a:ext uri="{FF2B5EF4-FFF2-40B4-BE49-F238E27FC236}">
                <a16:creationId xmlns:a16="http://schemas.microsoft.com/office/drawing/2014/main" id="{09F340E3-7D8D-56A6-AE75-7392C8E475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sp>
        <p:nvSpPr>
          <p:cNvPr id="3" name="Content Placeholder 2">
            <a:extLst>
              <a:ext uri="{FF2B5EF4-FFF2-40B4-BE49-F238E27FC236}">
                <a16:creationId xmlns:a16="http://schemas.microsoft.com/office/drawing/2014/main" id="{1DF8DB66-8E00-4E40-9230-DA27EB2A7F5B}"/>
              </a:ext>
            </a:extLst>
          </p:cNvPr>
          <p:cNvSpPr>
            <a:spLocks noGrp="1"/>
          </p:cNvSpPr>
          <p:nvPr>
            <p:ph idx="1"/>
          </p:nvPr>
        </p:nvSpPr>
        <p:spPr>
          <a:xfrm>
            <a:off x="3939703" y="1828801"/>
            <a:ext cx="7414096" cy="4348162"/>
          </a:xfrm>
        </p:spPr>
        <p:txBody>
          <a:bodyPr>
            <a:noAutofit/>
          </a:bodyPr>
          <a:lstStyle/>
          <a:p>
            <a:pPr algn="just"/>
            <a:r>
              <a:rPr lang="en-US" sz="1800" b="1" dirty="0">
                <a:latin typeface="Times New Roman" panose="02020603050405020304" pitchFamily="18" charset="0"/>
                <a:cs typeface="Times New Roman" panose="02020603050405020304" pitchFamily="18" charset="0"/>
              </a:rPr>
              <a:t>Enhanced Features</a:t>
            </a:r>
            <a:r>
              <a:rPr lang="en-US" sz="1800" dirty="0">
                <a:latin typeface="Times New Roman" panose="02020603050405020304" pitchFamily="18" charset="0"/>
                <a:cs typeface="Times New Roman" panose="02020603050405020304" pitchFamily="18" charset="0"/>
              </a:rPr>
              <a:t>: Continuously innovate and add new features to the platform, such as real-time market insights, weather forecasts, and agricultural advisory services, to provide comprehensive support to farmers.</a:t>
            </a:r>
          </a:p>
          <a:p>
            <a:pPr algn="just"/>
            <a:r>
              <a:rPr lang="en-US" sz="1800" b="1" dirty="0">
                <a:latin typeface="Times New Roman" panose="02020603050405020304" pitchFamily="18" charset="0"/>
                <a:cs typeface="Times New Roman" panose="02020603050405020304" pitchFamily="18" charset="0"/>
              </a:rPr>
              <a:t>  Mobile App Development</a:t>
            </a:r>
            <a:r>
              <a:rPr lang="en-US" sz="1800" dirty="0">
                <a:latin typeface="Times New Roman" panose="02020603050405020304" pitchFamily="18" charset="0"/>
                <a:cs typeface="Times New Roman" panose="02020603050405020304" pitchFamily="18" charset="0"/>
              </a:rPr>
              <a:t>: Develop a mobile application for the platform to make it more accessible to farmers who may have limited access to desktop computers or internet connectivity.</a:t>
            </a:r>
          </a:p>
          <a:p>
            <a:pPr algn="just"/>
            <a:r>
              <a:rPr lang="en-US" sz="1800" b="1" dirty="0">
                <a:latin typeface="Times New Roman" panose="02020603050405020304" pitchFamily="18" charset="0"/>
                <a:cs typeface="Times New Roman" panose="02020603050405020304" pitchFamily="18" charset="0"/>
              </a:rPr>
              <a:t>  Integration with IoT</a:t>
            </a:r>
            <a:r>
              <a:rPr lang="en-US" sz="1800" dirty="0">
                <a:latin typeface="Times New Roman" panose="02020603050405020304" pitchFamily="18" charset="0"/>
                <a:cs typeface="Times New Roman" panose="02020603050405020304" pitchFamily="18" charset="0"/>
              </a:rPr>
              <a:t>: Explore integration with Internet of Things (IoT) devices to enable smart monitoring of agricultural processes, such as soil moisture levels, crop health, and irrigation systems, for better decision-making.</a:t>
            </a:r>
          </a:p>
          <a:p>
            <a:pPr algn="just"/>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Blockchain Integration</a:t>
            </a:r>
            <a:r>
              <a:rPr lang="en-US" sz="1800" dirty="0">
                <a:latin typeface="Times New Roman" panose="02020603050405020304" pitchFamily="18" charset="0"/>
                <a:cs typeface="Times New Roman" panose="02020603050405020304" pitchFamily="18" charset="0"/>
              </a:rPr>
              <a:t>: Implement blockchain technology to enhance transparency and traceability in agricultural transactions, ensuring fair pricing and reducing the risk of fraud.</a:t>
            </a:r>
          </a:p>
        </p:txBody>
      </p:sp>
    </p:spTree>
    <p:extLst>
      <p:ext uri="{BB962C8B-B14F-4D97-AF65-F5344CB8AC3E}">
        <p14:creationId xmlns:p14="http://schemas.microsoft.com/office/powerpoint/2010/main" val="650132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37BF03A-AC60-A03E-990D-76A164460FCC}"/>
              </a:ext>
            </a:extLst>
          </p:cNvPr>
          <p:cNvPicPr>
            <a:picLocks noChangeAspect="1"/>
          </p:cNvPicPr>
          <p:nvPr/>
        </p:nvPicPr>
        <p:blipFill rotWithShape="1">
          <a:blip r:embed="rId2"/>
          <a:srcRect l="30532" r="1680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6115317" y="405685"/>
            <a:ext cx="5464968" cy="1559301"/>
          </a:xfrm>
        </p:spPr>
        <p:txBody>
          <a:bodyPr>
            <a:normAutofit/>
          </a:bodyPr>
          <a:lstStyle/>
          <a:p>
            <a:r>
              <a:rPr lang="en-IN" sz="4000"/>
              <a:t>REFERENCES </a:t>
            </a:r>
          </a:p>
        </p:txBody>
      </p:sp>
      <p:sp>
        <p:nvSpPr>
          <p:cNvPr id="3" name="Content Placeholder 2">
            <a:extLst>
              <a:ext uri="{FF2B5EF4-FFF2-40B4-BE49-F238E27FC236}">
                <a16:creationId xmlns:a16="http://schemas.microsoft.com/office/drawing/2014/main" id="{1DF8DB66-8E00-4E40-9230-DA27EB2A7F5B}"/>
              </a:ext>
            </a:extLst>
          </p:cNvPr>
          <p:cNvSpPr>
            <a:spLocks noGrp="1"/>
          </p:cNvSpPr>
          <p:nvPr>
            <p:ph idx="1"/>
          </p:nvPr>
        </p:nvSpPr>
        <p:spPr>
          <a:xfrm>
            <a:off x="6115317" y="2743200"/>
            <a:ext cx="5247340" cy="3496878"/>
          </a:xfrm>
        </p:spPr>
        <p:txBody>
          <a:bodyPr anchor="ctr">
            <a:normAutofit/>
          </a:bodyPr>
          <a:lstStyle/>
          <a:p>
            <a:r>
              <a:rPr lang="en-US" sz="1300">
                <a:latin typeface="Times New Roman" panose="02020603050405020304" pitchFamily="18" charset="0"/>
                <a:cs typeface="Times New Roman" panose="02020603050405020304" pitchFamily="18" charset="0"/>
              </a:rPr>
              <a:t>[1] Yi-chang, C., &amp; Lee, H. (2020, January, The Effects of Website Content and Trust on Online Purchasing Intention of Agricultural Products. </a:t>
            </a:r>
            <a:r>
              <a:rPr lang="en-US" sz="1300">
                <a:latin typeface="Times New Roman" panose="02020603050405020304" pitchFamily="18" charset="0"/>
                <a:cs typeface="Times New Roman" panose="02020603050405020304" pitchFamily="18" charset="0"/>
                <a:hlinkClick r:id="rId3"/>
              </a:rPr>
              <a:t>https://doi.org/10.2991/aebmr.k.200626.062</a:t>
            </a:r>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 [2] Warlina, L., Siddiq, F., &amp; Valentina, T. (2019, December 1). Designing website for online business in the agricultural sector. IOP Publishing, 1402(6), 066080-066080. </a:t>
            </a:r>
            <a:r>
              <a:rPr lang="en-US" sz="1300">
                <a:latin typeface="Times New Roman" panose="02020603050405020304" pitchFamily="18" charset="0"/>
                <a:cs typeface="Times New Roman" panose="02020603050405020304" pitchFamily="18" charset="0"/>
                <a:hlinkClick r:id="rId4"/>
              </a:rPr>
              <a:t>https://doi.org/10.1088/1742-6596/1402/6/066080</a:t>
            </a:r>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[3] Ong, R J., Raof, R A A., Sudin, S., &amp; Choong, K Y. (2021, February 1). A Review of Chatbot development for Dynamic Web-based Knowledge Management System (KMS) in Small Scale Agriculture. </a:t>
            </a:r>
            <a:r>
              <a:rPr lang="en-US" sz="1300">
                <a:latin typeface="Times New Roman" panose="02020603050405020304" pitchFamily="18" charset="0"/>
                <a:cs typeface="Times New Roman" panose="02020603050405020304" pitchFamily="18" charset="0"/>
                <a:hlinkClick r:id="rId5"/>
              </a:rPr>
              <a:t>https://doi.org/10.1088/1742-6596/1755/1/012051</a:t>
            </a:r>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 [4] http://www.manage.gov.in/studymaterial/scm/E.pdf Reading material on Supply chain management in agriculture. </a:t>
            </a:r>
          </a:p>
          <a:p>
            <a:r>
              <a:rPr lang="en-US" sz="1300">
                <a:latin typeface="Times New Roman" panose="02020603050405020304" pitchFamily="18" charset="0"/>
                <a:cs typeface="Times New Roman" panose="02020603050405020304" pitchFamily="18" charset="0"/>
              </a:rPr>
              <a:t>[5] Kunaka, C 2011, ‘Logistics in Lagging Regions: Overcoming Local Barriers to Global Connectivity’, Washington DC, World Bank. </a:t>
            </a:r>
            <a:endParaRPr lang="en-IN"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6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552530" y="1663429"/>
            <a:ext cx="4749043" cy="3956787"/>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br>
              <a:rPr lang="en-US" sz="6600" kern="1200" dirty="0">
                <a:solidFill>
                  <a:srgbClr val="FFFFFF"/>
                </a:solidFill>
                <a:latin typeface="+mj-lt"/>
                <a:ea typeface="+mj-ea"/>
                <a:cs typeface="+mj-cs"/>
              </a:rPr>
            </a:br>
            <a:r>
              <a:rPr lang="en-US" sz="6600" kern="1200" dirty="0">
                <a:solidFill>
                  <a:srgbClr val="FFFFFF"/>
                </a:solidFill>
                <a:latin typeface="+mj-lt"/>
                <a:ea typeface="+mj-ea"/>
                <a:cs typeface="+mj-cs"/>
              </a:rPr>
              <a:t>Thank you</a:t>
            </a:r>
            <a:br>
              <a:rPr lang="en-US" sz="6600" kern="1200" dirty="0">
                <a:solidFill>
                  <a:srgbClr val="FFFFFF"/>
                </a:solidFill>
                <a:latin typeface="+mj-lt"/>
                <a:ea typeface="+mj-ea"/>
                <a:cs typeface="+mj-cs"/>
              </a:rPr>
            </a:br>
            <a:endParaRPr lang="en-US" sz="6600" kern="1200" dirty="0">
              <a:solidFill>
                <a:srgbClr val="FFFFFF"/>
              </a:solidFill>
              <a:latin typeface="+mj-lt"/>
              <a:ea typeface="+mj-ea"/>
              <a:cs typeface="+mj-cs"/>
            </a:endParaRPr>
          </a:p>
        </p:txBody>
      </p:sp>
      <p:pic>
        <p:nvPicPr>
          <p:cNvPr id="7" name="Content Placeholder 6" descr="Smiling Face with No Fill">
            <a:extLst>
              <a:ext uri="{FF2B5EF4-FFF2-40B4-BE49-F238E27FC236}">
                <a16:creationId xmlns:a16="http://schemas.microsoft.com/office/drawing/2014/main" id="{A7C0B4FF-3655-CE94-EE70-8B8B649F038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7206" y="961812"/>
            <a:ext cx="4930987" cy="4930987"/>
          </a:xfrm>
          <a:prstGeom prst="rect">
            <a:avLst/>
          </a:prstGeom>
        </p:spPr>
      </p:pic>
    </p:spTree>
    <p:extLst>
      <p:ext uri="{BB962C8B-B14F-4D97-AF65-F5344CB8AC3E}">
        <p14:creationId xmlns:p14="http://schemas.microsoft.com/office/powerpoint/2010/main" val="111457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24E53-AE3D-50EE-53AE-7957D76FAB81}"/>
              </a:ext>
            </a:extLst>
          </p:cNvPr>
          <p:cNvSpPr>
            <a:spLocks noGrp="1"/>
          </p:cNvSpPr>
          <p:nvPr>
            <p:ph type="title"/>
          </p:nvPr>
        </p:nvSpPr>
        <p:spPr>
          <a:xfrm>
            <a:off x="761803" y="350196"/>
            <a:ext cx="4646904" cy="1624520"/>
          </a:xfrm>
        </p:spPr>
        <p:txBody>
          <a:bodyPr anchor="ctr">
            <a:normAutofit/>
          </a:bodyPr>
          <a:lstStyle/>
          <a:p>
            <a:r>
              <a:rPr lang="en-US" sz="4000"/>
              <a:t>Abstract</a:t>
            </a:r>
            <a:endParaRPr lang="en-IN" sz="4000"/>
          </a:p>
        </p:txBody>
      </p:sp>
      <p:sp>
        <p:nvSpPr>
          <p:cNvPr id="3" name="Content Placeholder 2">
            <a:extLst>
              <a:ext uri="{FF2B5EF4-FFF2-40B4-BE49-F238E27FC236}">
                <a16:creationId xmlns:a16="http://schemas.microsoft.com/office/drawing/2014/main" id="{A8DBC5EB-A999-67E6-A561-A577C9EF1DA6}"/>
              </a:ext>
            </a:extLst>
          </p:cNvPr>
          <p:cNvSpPr>
            <a:spLocks noGrp="1"/>
          </p:cNvSpPr>
          <p:nvPr>
            <p:ph idx="1"/>
          </p:nvPr>
        </p:nvSpPr>
        <p:spPr>
          <a:xfrm>
            <a:off x="197964" y="2636196"/>
            <a:ext cx="5210744" cy="3720154"/>
          </a:xfrm>
        </p:spPr>
        <p:txBody>
          <a:bodyPr anchor="ctr">
            <a:noAutofit/>
          </a:bodyPr>
          <a:lstStyle/>
          <a:p>
            <a:pPr marL="0" indent="0">
              <a:buNone/>
            </a:pPr>
            <a:r>
              <a:rPr lang="en-US" sz="1800" dirty="0">
                <a:latin typeface="Times New Roman" panose="02020603050405020304" pitchFamily="18" charset="0"/>
                <a:cs typeface="Times New Roman" panose="02020603050405020304" pitchFamily="18" charset="0"/>
              </a:rPr>
              <a:t>	The project involves creating an online platform named "</a:t>
            </a:r>
            <a:r>
              <a:rPr lang="en-US" sz="1800" dirty="0" err="1">
                <a:latin typeface="Times New Roman" panose="02020603050405020304" pitchFamily="18" charset="0"/>
                <a:cs typeface="Times New Roman" panose="02020603050405020304" pitchFamily="18" charset="0"/>
              </a:rPr>
              <a:t>KisanRaj</a:t>
            </a:r>
            <a:r>
              <a:rPr lang="en-US" sz="1800" dirty="0">
                <a:latin typeface="Times New Roman" panose="02020603050405020304" pitchFamily="18" charset="0"/>
                <a:cs typeface="Times New Roman" panose="02020603050405020304" pitchFamily="18" charset="0"/>
              </a:rPr>
              <a:t>" to modernize India's agricultural supply chain. This platform enables farmers to showcase their products, communicate directly with buyers, and negotiate prices efficiently. Buyers can access a diverse range of agricultural products and make offers seamlessly through filtering options. Leveraging technologies like React, Node.js, MongoDB, and Express.js, the portal ensures a user-friendly experience and secure transactions. Hosted on AWS servers, scalability and reliability are emphasized. Ultimately, the project aims to empower farmers and streamline the agricultural trade process for a sustainable future. </a:t>
            </a:r>
            <a:endParaRPr lang="en-IN" sz="1800" dirty="0">
              <a:latin typeface="Times New Roman" panose="02020603050405020304" pitchFamily="18" charset="0"/>
              <a:cs typeface="Times New Roman" panose="02020603050405020304" pitchFamily="18" charset="0"/>
            </a:endParaRPr>
          </a:p>
        </p:txBody>
      </p:sp>
      <p:pic>
        <p:nvPicPr>
          <p:cNvPr id="5" name="Picture 4" descr="Tractor in farmland">
            <a:extLst>
              <a:ext uri="{FF2B5EF4-FFF2-40B4-BE49-F238E27FC236}">
                <a16:creationId xmlns:a16="http://schemas.microsoft.com/office/drawing/2014/main" id="{BF4E5FF5-1B0E-4194-44D0-EBA3FD6EDA28}"/>
              </a:ext>
            </a:extLst>
          </p:cNvPr>
          <p:cNvPicPr>
            <a:picLocks noChangeAspect="1"/>
          </p:cNvPicPr>
          <p:nvPr/>
        </p:nvPicPr>
        <p:blipFill rotWithShape="1">
          <a:blip r:embed="rId2"/>
          <a:srcRect l="36978" r="3845" b="375"/>
          <a:stretch/>
        </p:blipFill>
        <p:spPr>
          <a:xfrm>
            <a:off x="6096000" y="1"/>
            <a:ext cx="6102825" cy="6858000"/>
          </a:xfrm>
          <a:prstGeom prst="rect">
            <a:avLst/>
          </a:prstGeom>
        </p:spPr>
      </p:pic>
    </p:spTree>
    <p:extLst>
      <p:ext uri="{BB962C8B-B14F-4D97-AF65-F5344CB8AC3E}">
        <p14:creationId xmlns:p14="http://schemas.microsoft.com/office/powerpoint/2010/main" val="2590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C02F7-8D95-4457-6AF6-9891BEA0E048}"/>
              </a:ext>
            </a:extLst>
          </p:cNvPr>
          <p:cNvSpPr>
            <a:spLocks noGrp="1"/>
          </p:cNvSpPr>
          <p:nvPr>
            <p:ph type="title"/>
          </p:nvPr>
        </p:nvSpPr>
        <p:spPr>
          <a:xfrm>
            <a:off x="6803409" y="762001"/>
            <a:ext cx="4156512" cy="1708244"/>
          </a:xfrm>
        </p:spPr>
        <p:txBody>
          <a:bodyPr anchor="ctr">
            <a:normAutofit/>
          </a:bodyPr>
          <a:lstStyle/>
          <a:p>
            <a:r>
              <a:rPr lang="en-IN" sz="4000" dirty="0"/>
              <a:t>LITERATURE SURVEY </a:t>
            </a:r>
          </a:p>
        </p:txBody>
      </p:sp>
      <p:pic>
        <p:nvPicPr>
          <p:cNvPr id="16" name="Picture 15" descr="Three combines harvesting wheat">
            <a:extLst>
              <a:ext uri="{FF2B5EF4-FFF2-40B4-BE49-F238E27FC236}">
                <a16:creationId xmlns:a16="http://schemas.microsoft.com/office/drawing/2014/main" id="{C764709F-8CED-2935-4256-AAA193312EF8}"/>
              </a:ext>
            </a:extLst>
          </p:cNvPr>
          <p:cNvPicPr>
            <a:picLocks noChangeAspect="1"/>
          </p:cNvPicPr>
          <p:nvPr/>
        </p:nvPicPr>
        <p:blipFill rotWithShape="1">
          <a:blip r:embed="rId2"/>
          <a:srcRect l="37585" r="1970" b="-1"/>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66BEBF70-EBB8-CF15-56DA-905DC2C35C00}"/>
              </a:ext>
            </a:extLst>
          </p:cNvPr>
          <p:cNvSpPr>
            <a:spLocks noGrp="1"/>
          </p:cNvSpPr>
          <p:nvPr>
            <p:ph idx="1"/>
          </p:nvPr>
        </p:nvSpPr>
        <p:spPr>
          <a:xfrm>
            <a:off x="6803408" y="2243579"/>
            <a:ext cx="4863921" cy="3996501"/>
          </a:xfrm>
        </p:spPr>
        <p:txBody>
          <a:bodyPr anchor="ctr">
            <a:normAutofit/>
          </a:bodyPr>
          <a:lstStyle/>
          <a:p>
            <a:r>
              <a:rPr lang="en-US" sz="1800" dirty="0">
                <a:latin typeface="Times New Roman" panose="02020603050405020304" pitchFamily="18" charset="0"/>
                <a:cs typeface="Times New Roman" panose="02020603050405020304" pitchFamily="18" charset="0"/>
              </a:rPr>
              <a:t>In the current era marked by rapid technological advancements, it has become increasingly essential for farmers and buyers alike to have access to a dependable platform for connecting and conducting transactions. This need is underscored by research findings indicating the significant impact of internet shopping on agricultural products [1], highlighting the crucial role of e-commerce in reshaping modern agriculture [2]. The integration of information technology has facilitated virtual interactions and knowledge sharing among stakeholders [3], which are vital for enhancing supply chain integration and improving overall efficiency in agricultural processes [4].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67891-3453-26D5-95F0-5C9A3751473D}"/>
              </a:ext>
            </a:extLst>
          </p:cNvPr>
          <p:cNvSpPr>
            <a:spLocks noGrp="1"/>
          </p:cNvSpPr>
          <p:nvPr>
            <p:ph type="title"/>
          </p:nvPr>
        </p:nvSpPr>
        <p:spPr>
          <a:xfrm>
            <a:off x="761803" y="350196"/>
            <a:ext cx="4646904" cy="1624520"/>
          </a:xfrm>
        </p:spPr>
        <p:txBody>
          <a:bodyPr anchor="ctr">
            <a:normAutofit/>
          </a:bodyPr>
          <a:lstStyle/>
          <a:p>
            <a:r>
              <a:rPr lang="en-IN" sz="4000" dirty="0"/>
              <a:t>LITERATURE SURVEY </a:t>
            </a:r>
          </a:p>
        </p:txBody>
      </p:sp>
      <p:sp>
        <p:nvSpPr>
          <p:cNvPr id="3" name="Content Placeholder 2">
            <a:extLst>
              <a:ext uri="{FF2B5EF4-FFF2-40B4-BE49-F238E27FC236}">
                <a16:creationId xmlns:a16="http://schemas.microsoft.com/office/drawing/2014/main" id="{043CB663-881A-5F99-4873-AF746047DE24}"/>
              </a:ext>
            </a:extLst>
          </p:cNvPr>
          <p:cNvSpPr>
            <a:spLocks noGrp="1"/>
          </p:cNvSpPr>
          <p:nvPr>
            <p:ph idx="1"/>
          </p:nvPr>
        </p:nvSpPr>
        <p:spPr>
          <a:xfrm>
            <a:off x="131975" y="1762812"/>
            <a:ext cx="7714465" cy="4593538"/>
          </a:xfrm>
        </p:spPr>
        <p:txBody>
          <a:bodyPr anchor="ctr">
            <a:noAutofit/>
          </a:bodyPr>
          <a:lstStyle/>
          <a:p>
            <a:r>
              <a:rPr lang="en-US" sz="1800" dirty="0">
                <a:latin typeface="Times New Roman" panose="02020603050405020304" pitchFamily="18" charset="0"/>
                <a:cs typeface="Times New Roman" panose="02020603050405020304" pitchFamily="18" charset="0"/>
              </a:rPr>
              <a:t>However, despite the potential benefits, the agricultural sector faces various challenges. For instance, issues related to rural freight transport necessitate the development of innovative solutions to ensure efficient transportation of goods [5]. In the context of Indian agriculture, efforts aimed at upliftment and effective risk management are crucial for sustainable growth [6]. Additionally, the implementation of e-learning initiatives can play a significant role in enhancing the skills and knowledge of agricultural workers, thereby contributing to overall sectoral development [7]. Moreover, leveraging Information and Communication Technologies (ICT) can further enhance the efficiency of horticultural supply chains [8], particularly in the context of e-commerce initiatives [9]. These technological advancements, driven by Industry Revolution 4.0, promise to revolutionize agricultural practices [10], enabling more sustainable production methods and increased efficiency [11].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EBDA19-2AFD-D5A8-6771-9CA3C32BBFC3}"/>
              </a:ext>
            </a:extLst>
          </p:cNvPr>
          <p:cNvPicPr>
            <a:picLocks noChangeAspect="1"/>
          </p:cNvPicPr>
          <p:nvPr/>
        </p:nvPicPr>
        <p:blipFill rotWithShape="1">
          <a:blip r:embed="rId2"/>
          <a:srcRect l="27537" r="22407"/>
          <a:stretch/>
        </p:blipFill>
        <p:spPr>
          <a:xfrm>
            <a:off x="7853267" y="1974715"/>
            <a:ext cx="4345558" cy="4883285"/>
          </a:xfrm>
          <a:prstGeom prst="rect">
            <a:avLst/>
          </a:prstGeom>
        </p:spPr>
      </p:pic>
    </p:spTree>
    <p:extLst>
      <p:ext uri="{BB962C8B-B14F-4D97-AF65-F5344CB8AC3E}">
        <p14:creationId xmlns:p14="http://schemas.microsoft.com/office/powerpoint/2010/main" val="157676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DC229B-1A31-65BD-D06B-8E517E0A593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dirty="0">
                <a:solidFill>
                  <a:srgbClr val="FFFFFF"/>
                </a:solidFill>
                <a:latin typeface="+mj-lt"/>
                <a:ea typeface="+mj-ea"/>
                <a:cs typeface="+mj-cs"/>
              </a:rPr>
              <a:t>SYSTEM DESIGN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	and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IMPLEMENTATION</a:t>
            </a:r>
          </a:p>
        </p:txBody>
      </p:sp>
      <p:pic>
        <p:nvPicPr>
          <p:cNvPr id="5" name="Content Placeholder 4" descr="A diagram of a product&#10;&#10;Description automatically generated">
            <a:extLst>
              <a:ext uri="{FF2B5EF4-FFF2-40B4-BE49-F238E27FC236}">
                <a16:creationId xmlns:a16="http://schemas.microsoft.com/office/drawing/2014/main" id="{5C97D00F-32CD-D525-5ECA-91155C5A8896}"/>
              </a:ext>
            </a:extLst>
          </p:cNvPr>
          <p:cNvPicPr>
            <a:picLocks noGrp="1" noChangeAspect="1"/>
          </p:cNvPicPr>
          <p:nvPr>
            <p:ph idx="1"/>
          </p:nvPr>
        </p:nvPicPr>
        <p:blipFill>
          <a:blip r:embed="rId2"/>
          <a:stretch>
            <a:fillRect/>
          </a:stretch>
        </p:blipFill>
        <p:spPr>
          <a:xfrm>
            <a:off x="4768645" y="467208"/>
            <a:ext cx="6693314" cy="5923584"/>
          </a:xfrm>
          <a:prstGeom prst="rect">
            <a:avLst/>
          </a:prstGeom>
        </p:spPr>
      </p:pic>
    </p:spTree>
    <p:extLst>
      <p:ext uri="{BB962C8B-B14F-4D97-AF65-F5344CB8AC3E}">
        <p14:creationId xmlns:p14="http://schemas.microsoft.com/office/powerpoint/2010/main" val="349537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166122-D4AE-FC2B-A684-BAA3332A6C3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dirty="0">
                <a:solidFill>
                  <a:srgbClr val="FFFFFF"/>
                </a:solidFill>
                <a:latin typeface="+mj-lt"/>
                <a:ea typeface="+mj-ea"/>
                <a:cs typeface="+mj-cs"/>
              </a:rPr>
              <a:t>SYSTEM DESIGN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	and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IMPLEMENTATION</a:t>
            </a:r>
          </a:p>
        </p:txBody>
      </p:sp>
      <p:pic>
        <p:nvPicPr>
          <p:cNvPr id="5" name="Content Placeholder 4">
            <a:extLst>
              <a:ext uri="{FF2B5EF4-FFF2-40B4-BE49-F238E27FC236}">
                <a16:creationId xmlns:a16="http://schemas.microsoft.com/office/drawing/2014/main" id="{33F646AE-404A-A736-F38E-9C19480C23A5}"/>
              </a:ext>
            </a:extLst>
          </p:cNvPr>
          <p:cNvPicPr>
            <a:picLocks noGrp="1" noChangeAspect="1"/>
          </p:cNvPicPr>
          <p:nvPr>
            <p:ph idx="1"/>
          </p:nvPr>
        </p:nvPicPr>
        <p:blipFill>
          <a:blip r:embed="rId2"/>
          <a:stretch>
            <a:fillRect/>
          </a:stretch>
        </p:blipFill>
        <p:spPr>
          <a:xfrm>
            <a:off x="4972817" y="467208"/>
            <a:ext cx="6284969" cy="5923584"/>
          </a:xfrm>
          <a:prstGeom prst="rect">
            <a:avLst/>
          </a:prstGeom>
        </p:spPr>
      </p:pic>
    </p:spTree>
    <p:extLst>
      <p:ext uri="{BB962C8B-B14F-4D97-AF65-F5344CB8AC3E}">
        <p14:creationId xmlns:p14="http://schemas.microsoft.com/office/powerpoint/2010/main" val="283239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DE8DEE8-96D2-E04C-7FF1-BB2E08181D6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dirty="0">
                <a:solidFill>
                  <a:srgbClr val="FFFFFF"/>
                </a:solidFill>
                <a:latin typeface="+mj-lt"/>
                <a:ea typeface="+mj-ea"/>
                <a:cs typeface="+mj-cs"/>
              </a:rPr>
              <a:t>SYSTEM DESIGN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              and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IMPLEMENTATION</a:t>
            </a:r>
          </a:p>
        </p:txBody>
      </p:sp>
      <p:pic>
        <p:nvPicPr>
          <p:cNvPr id="5" name="Content Placeholder 4">
            <a:extLst>
              <a:ext uri="{FF2B5EF4-FFF2-40B4-BE49-F238E27FC236}">
                <a16:creationId xmlns:a16="http://schemas.microsoft.com/office/drawing/2014/main" id="{02093319-4C5B-AA35-172B-B7BAB70A127A}"/>
              </a:ext>
            </a:extLst>
          </p:cNvPr>
          <p:cNvPicPr>
            <a:picLocks noGrp="1" noChangeAspect="1"/>
          </p:cNvPicPr>
          <p:nvPr>
            <p:ph idx="1"/>
          </p:nvPr>
        </p:nvPicPr>
        <p:blipFill>
          <a:blip r:embed="rId2"/>
          <a:stretch>
            <a:fillRect/>
          </a:stretch>
        </p:blipFill>
        <p:spPr>
          <a:xfrm>
            <a:off x="5634801" y="467208"/>
            <a:ext cx="4961001" cy="5923584"/>
          </a:xfrm>
          <a:prstGeom prst="rect">
            <a:avLst/>
          </a:prstGeom>
        </p:spPr>
      </p:pic>
    </p:spTree>
    <p:extLst>
      <p:ext uri="{BB962C8B-B14F-4D97-AF65-F5344CB8AC3E}">
        <p14:creationId xmlns:p14="http://schemas.microsoft.com/office/powerpoint/2010/main" val="422027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7D4ACF0-7311-E6B5-BFE1-3AF3A88BDE8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dirty="0">
                <a:solidFill>
                  <a:srgbClr val="FFFFFF"/>
                </a:solidFill>
                <a:latin typeface="+mj-lt"/>
                <a:ea typeface="+mj-ea"/>
                <a:cs typeface="+mj-cs"/>
              </a:rPr>
              <a:t>SYSTEM DESIGN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              and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IMPLEMENTATION</a:t>
            </a:r>
          </a:p>
        </p:txBody>
      </p:sp>
      <p:pic>
        <p:nvPicPr>
          <p:cNvPr id="5" name="Content Placeholder 4">
            <a:extLst>
              <a:ext uri="{FF2B5EF4-FFF2-40B4-BE49-F238E27FC236}">
                <a16:creationId xmlns:a16="http://schemas.microsoft.com/office/drawing/2014/main" id="{740EB33E-A661-6F06-1C15-6BE64E2D5CCA}"/>
              </a:ext>
            </a:extLst>
          </p:cNvPr>
          <p:cNvPicPr>
            <a:picLocks noGrp="1" noChangeAspect="1"/>
          </p:cNvPicPr>
          <p:nvPr>
            <p:ph idx="1"/>
          </p:nvPr>
        </p:nvPicPr>
        <p:blipFill>
          <a:blip r:embed="rId2"/>
          <a:stretch>
            <a:fillRect/>
          </a:stretch>
        </p:blipFill>
        <p:spPr>
          <a:xfrm>
            <a:off x="5538543" y="467208"/>
            <a:ext cx="5153518" cy="5923584"/>
          </a:xfrm>
          <a:prstGeom prst="rect">
            <a:avLst/>
          </a:prstGeom>
        </p:spPr>
      </p:pic>
    </p:spTree>
    <p:extLst>
      <p:ext uri="{BB962C8B-B14F-4D97-AF65-F5344CB8AC3E}">
        <p14:creationId xmlns:p14="http://schemas.microsoft.com/office/powerpoint/2010/main" val="134781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1DD5AF7-7FD7-26F8-61F9-8F9408E73A0A}"/>
              </a:ext>
            </a:extLst>
          </p:cNvPr>
          <p:cNvSpPr>
            <a:spLocks noGrp="1"/>
          </p:cNvSpPr>
          <p:nvPr>
            <p:ph type="title"/>
          </p:nvPr>
        </p:nvSpPr>
        <p:spPr>
          <a:xfrm>
            <a:off x="0" y="2767106"/>
            <a:ext cx="4241441"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SYSTEM DESIGN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              and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IMPLEMENTATION</a:t>
            </a:r>
          </a:p>
        </p:txBody>
      </p:sp>
      <p:pic>
        <p:nvPicPr>
          <p:cNvPr id="5" name="Content Placeholder 4">
            <a:extLst>
              <a:ext uri="{FF2B5EF4-FFF2-40B4-BE49-F238E27FC236}">
                <a16:creationId xmlns:a16="http://schemas.microsoft.com/office/drawing/2014/main" id="{90E8AC1C-D5B7-58BC-2B68-92E300265441}"/>
              </a:ext>
            </a:extLst>
          </p:cNvPr>
          <p:cNvPicPr>
            <a:picLocks noGrp="1" noChangeAspect="1"/>
          </p:cNvPicPr>
          <p:nvPr>
            <p:ph idx="1"/>
          </p:nvPr>
        </p:nvPicPr>
        <p:blipFill>
          <a:blip r:embed="rId2"/>
          <a:stretch>
            <a:fillRect/>
          </a:stretch>
        </p:blipFill>
        <p:spPr>
          <a:xfrm>
            <a:off x="5471902" y="467208"/>
            <a:ext cx="5286799" cy="5923584"/>
          </a:xfrm>
          <a:prstGeom prst="rect">
            <a:avLst/>
          </a:prstGeom>
        </p:spPr>
      </p:pic>
    </p:spTree>
    <p:extLst>
      <p:ext uri="{BB962C8B-B14F-4D97-AF65-F5344CB8AC3E}">
        <p14:creationId xmlns:p14="http://schemas.microsoft.com/office/powerpoint/2010/main" val="173650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1022</Words>
  <Application>Microsoft Office PowerPoint</Application>
  <PresentationFormat>Widescreen</PresentationFormat>
  <Paragraphs>54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Times New Roman</vt:lpstr>
      <vt:lpstr>Office Theme</vt:lpstr>
      <vt:lpstr>Modernizing Indian Agri Supply Chain  Empowering Farmers through an Online Platform</vt:lpstr>
      <vt:lpstr>Abstract</vt:lpstr>
      <vt:lpstr>LITERATURE SURVEY </vt:lpstr>
      <vt:lpstr>LITERATURE SURVEY </vt:lpstr>
      <vt:lpstr>SYSTEM DESIGN   and  IMPLEMENTATION</vt:lpstr>
      <vt:lpstr>SYSTEM DESIGN   and  IMPLEMENTATION</vt:lpstr>
      <vt:lpstr>SYSTEM DESIGN                and  IMPLEMENTATION</vt:lpstr>
      <vt:lpstr>SYSTEM DESIGN                and  IMPLEMENTATION</vt:lpstr>
      <vt:lpstr>SYSTEM DESIGN                and  IMPLEMENTATION</vt:lpstr>
      <vt:lpstr>Implementation</vt:lpstr>
      <vt:lpstr>Result - Homepage</vt:lpstr>
      <vt:lpstr>Result Buy commodity</vt:lpstr>
      <vt:lpstr>Result  Post Equipment</vt:lpstr>
      <vt:lpstr>Result Hire Equipment </vt:lpstr>
      <vt:lpstr>Conclusion</vt:lpstr>
      <vt:lpstr>Future Scope</vt:lpstr>
      <vt:lpstr>REFERENCES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Modernizing Indian Agri Supply Chain  Empowering Farmers through an Online Platform</dc:title>
  <dc:creator>SRIHARI MADDINENI</dc:creator>
  <cp:lastModifiedBy>SRIHARI MADDINENI</cp:lastModifiedBy>
  <cp:revision>2</cp:revision>
  <dcterms:created xsi:type="dcterms:W3CDTF">2024-05-01T10:24:46Z</dcterms:created>
  <dcterms:modified xsi:type="dcterms:W3CDTF">2024-05-01T11:28:40Z</dcterms:modified>
</cp:coreProperties>
</file>