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6"/>
  </p:notesMasterIdLst>
  <p:sldIdLst>
    <p:sldId id="256" r:id="rId2"/>
    <p:sldId id="274" r:id="rId3"/>
    <p:sldId id="266" r:id="rId4"/>
    <p:sldId id="280" r:id="rId5"/>
    <p:sldId id="257" r:id="rId6"/>
    <p:sldId id="258" r:id="rId7"/>
    <p:sldId id="259" r:id="rId8"/>
    <p:sldId id="275" r:id="rId9"/>
    <p:sldId id="276" r:id="rId10"/>
    <p:sldId id="277" r:id="rId11"/>
    <p:sldId id="278" r:id="rId12"/>
    <p:sldId id="279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955" y="-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C4383-357A-4386-8978-A9D041D0FA03}" type="datetimeFigureOut">
              <a:rPr lang="en-IN" smtClean="0"/>
              <a:t>14-03-2024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3D11-58B0-40CA-84AF-CA5319F40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644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43D11-58B0-40CA-84AF-CA5319F404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9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CF3C-76D8-03A4-FDB8-2572121B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A12A0-56F4-FCBC-E709-2403913A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D431B-C717-9692-E32C-90E2D154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70CD-0BC8-6469-12CA-B95C525A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A0D8-FF13-6276-7101-B66782B7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AAB3-0D0B-DA5F-EE9C-D3399D26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A76F3-8CCD-B0D5-69CD-019E03AD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CB42-3EB0-1953-C8DA-64E09B27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5C69-0978-0539-A9D3-BA28A852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0893-E2B6-1145-8185-53902BD0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D9A6A-5178-BFDF-198A-34D64D9C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0B1F9-983B-21F6-2E0B-3133BE9E6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CBDD5-5116-D951-489D-71D35EB4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BE25-E2B2-BB82-1159-73614209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1784B-2FED-E13C-A891-61D94FE5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8252-AFB5-79E7-BA14-824342B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212F-139B-65FC-2BF8-44492209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84ECD-14C9-CDE9-0502-16AAFC5B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97224-BE3B-5125-20A5-0D89BCE6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F217-87E1-894D-59B3-15A138AB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581B-7FEE-7F11-013B-5D8C2AF3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B38A-0C80-3FB2-7425-DD69F6A8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1A4-8B8E-8ED3-F4E7-DEAD928B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FF9C-0B9C-F7D8-D6EB-3E4D923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49BD-A3B2-DBE8-972E-8F816F2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9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A15A-846B-3DFB-5C54-C6A65187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D226-56C9-9FF7-5C83-98DF10A7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EEF65-2D47-726C-275E-27BE5ACB5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3474-2DCE-5BF6-4DA9-AB229260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7EB5-94BB-7B44-4AF5-2828FD4A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EB2F-9D74-E347-47BE-CFB09CC7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E6B-CD8A-A9E3-C0EF-EC6CA57C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56A0-A36D-55F8-6AF4-65BB6F23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A927-0FE8-A531-354F-69012D55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C278F-E460-D6BD-D8E5-72838B49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BE94A-89C7-045B-91C9-166DCE0FD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198F2-65D5-CAA0-82D0-F8558CAC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C1167-BA89-ABA0-7D4E-3FF15FD3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C9CFC-106D-0C29-59F4-376C4DE6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061D-6A05-FF66-09C0-40D697C4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14B56-8475-DC06-F9B2-91BB4451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E61A7-9D2D-6FA4-3F07-0A7D4D55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CCBCF-A21F-A89F-3B08-7AA02E1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69ED9-DE30-FF45-0E86-DF4F044B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BE141-5373-0FD1-2409-2272852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BD9E-4A84-9BC3-6070-72408AF7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D795-4474-7B9F-B9EF-47676F5A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C271-38D4-8DD3-C470-52D60A69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2661E-9F65-53FA-9CCD-7F4D9F321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A3860-E5C1-BFB0-9F9E-D2BB5B8D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183F-BD05-ED13-F365-267C88C7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E71D-7DDE-0254-A523-B01C92D4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40E6-60EF-80A1-A2FC-4049A1BF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B9FF8-A9D1-C193-B0A1-43FB95D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D0C-765F-B59E-B8BB-A717E2E13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BE32-3399-7E96-8AAD-3AFAD1F3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12145-D61D-54E7-C7E9-895BC5C4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4590A-E736-D271-913F-73E9B24D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16C85-60E7-2C95-002D-BCED6754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7492-585D-E208-49E0-C345A15C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0F71-92C9-EA3A-5854-F9D57DE3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033-F443-5541-62A6-C1113898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AF2C-7B43-BBFD-8330-8737249D5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8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F3B7-B0ED-1FF2-0D00-4C533DABB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305" y="1133737"/>
            <a:ext cx="7357467" cy="224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0" i="0" dirty="0">
                <a:solidFill>
                  <a:schemeClr val="tx2"/>
                </a:solidFill>
                <a:effectLst/>
              </a:rPr>
              <a:t>Modernizing Indian Agri Supply Chain </a:t>
            </a:r>
            <a:br>
              <a:rPr lang="en-US" sz="3100" b="0" i="0" dirty="0">
                <a:solidFill>
                  <a:schemeClr val="tx2"/>
                </a:solidFill>
                <a:effectLst/>
              </a:rPr>
            </a:br>
            <a:r>
              <a:rPr lang="en-US" sz="3100" b="0" i="0" dirty="0">
                <a:solidFill>
                  <a:schemeClr val="tx2"/>
                </a:solidFill>
                <a:effectLst/>
              </a:rPr>
              <a:t>Empowering Farmers through an Online Platform</a:t>
            </a:r>
            <a:endParaRPr lang="en-US" sz="31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DB2C9-822D-8325-6A2C-7B9797DE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71" y="3462020"/>
            <a:ext cx="11438019" cy="34488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0000"/>
                </a:solidFill>
              </a:rPr>
              <a:t>Internship from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0000"/>
                </a:solidFill>
              </a:rPr>
              <a:t>S4H TECHNOLOGIES,</a:t>
            </a:r>
          </a:p>
          <a:p>
            <a:pPr>
              <a:lnSpc>
                <a:spcPct val="100000"/>
              </a:lnSpc>
            </a:pPr>
            <a:r>
              <a:rPr lang="en-US" sz="1900" b="1" dirty="0">
                <a:solidFill>
                  <a:srgbClr val="FF0000"/>
                </a:solidFill>
              </a:rPr>
              <a:t>VIJAYAWADA</a:t>
            </a:r>
          </a:p>
          <a:p>
            <a:pPr algn="l">
              <a:lnSpc>
                <a:spcPct val="100000"/>
              </a:lnSpc>
            </a:pPr>
            <a:endParaRPr lang="en-US" sz="1100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1800" b="1" u="sng" dirty="0">
                <a:solidFill>
                  <a:schemeClr val="tx2"/>
                </a:solidFill>
              </a:rPr>
              <a:t>Project In-charge: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S. Ravi Kumar, SAP COE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S4H Technologies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North America</a:t>
            </a:r>
            <a:r>
              <a:rPr lang="en-US" sz="1600" b="1" dirty="0">
                <a:solidFill>
                  <a:schemeClr val="tx2"/>
                </a:solidFill>
              </a:rPr>
              <a:t>		</a:t>
            </a:r>
            <a:endParaRPr lang="en-US" sz="1100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600" b="1" dirty="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4" name="Picture 3" descr="Drone flying over a field">
            <a:extLst>
              <a:ext uri="{FF2B5EF4-FFF2-40B4-BE49-F238E27FC236}">
                <a16:creationId xmlns:a16="http://schemas.microsoft.com/office/drawing/2014/main" id="{3759C26C-FAD6-FD43-287C-CF72A3EBE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5" r="16625"/>
          <a:stretch/>
        </p:blipFill>
        <p:spPr>
          <a:xfrm>
            <a:off x="7545093" y="449213"/>
            <a:ext cx="3977746" cy="3977746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58287A-8E84-7A11-7F12-6A6A43F1BB83}"/>
              </a:ext>
            </a:extLst>
          </p:cNvPr>
          <p:cNvSpPr txBox="1"/>
          <p:nvPr/>
        </p:nvSpPr>
        <p:spPr>
          <a:xfrm>
            <a:off x="3823130" y="4810618"/>
            <a:ext cx="261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u="sng" dirty="0">
                <a:solidFill>
                  <a:schemeClr val="tx2"/>
                </a:solidFill>
              </a:rPr>
              <a:t>Project Guide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Dr. B. Krishnaiah, Asst. Professor</a:t>
            </a:r>
          </a:p>
        </p:txBody>
      </p:sp>
      <p:pic>
        <p:nvPicPr>
          <p:cNvPr id="9" name="Picture 8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34E93FA9-4682-4FE7-9DD0-2DA5CC520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38" y="124321"/>
            <a:ext cx="1319134" cy="131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709DE3-815A-8FD3-5763-BBBE7D9C7050}"/>
              </a:ext>
            </a:extLst>
          </p:cNvPr>
          <p:cNvSpPr txBox="1"/>
          <p:nvPr/>
        </p:nvSpPr>
        <p:spPr>
          <a:xfrm>
            <a:off x="7698053" y="4641247"/>
            <a:ext cx="46846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1400" dirty="0"/>
          </a:p>
          <a:p>
            <a:pPr lvl="0"/>
            <a:r>
              <a:rPr lang="en-US" b="1" u="sng" dirty="0">
                <a:solidFill>
                  <a:srgbClr val="002060"/>
                </a:solidFill>
              </a:rPr>
              <a:t>Team B2: Members:</a:t>
            </a:r>
            <a:endParaRPr lang="en-US" sz="1400" b="1" u="sng" dirty="0">
              <a:solidFill>
                <a:srgbClr val="00206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SRIHARI MADDINENI, Y20AIT507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BHARGAV KOMMINENI, Y20AIT453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POTTURI SRIRAM, Y20AIT490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THUMATI GOPI, Y20AIT511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CE92C-F61B-806B-4450-7FE10B889084}"/>
              </a:ext>
            </a:extLst>
          </p:cNvPr>
          <p:cNvSpPr txBox="1"/>
          <p:nvPr/>
        </p:nvSpPr>
        <p:spPr>
          <a:xfrm>
            <a:off x="10869105" y="6488215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17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249746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Modules : </a:t>
            </a:r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Söhne"/>
              </a:rPr>
              <a:t>Responses </a:t>
            </a:r>
            <a:r>
              <a:rPr lang="en-US" b="1" dirty="0" err="1">
                <a:solidFill>
                  <a:schemeClr val="tx1">
                    <a:alpha val="80000"/>
                  </a:schemeClr>
                </a:solidFill>
                <a:latin typeface="Söhne"/>
              </a:rPr>
              <a:t>Recieved</a:t>
            </a:r>
            <a:endParaRPr lang="en-IN" b="1" dirty="0">
              <a:solidFill>
                <a:schemeClr val="tx1">
                  <a:alpha val="80000"/>
                </a:schemeClr>
              </a:solidFill>
              <a:latin typeface="Söhne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5" y="1620435"/>
            <a:ext cx="5777155" cy="4738779"/>
          </a:xfrm>
        </p:spPr>
        <p:txBody>
          <a:bodyPr>
            <a:noAutofit/>
          </a:bodyPr>
          <a:lstStyle/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 Inquiries: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inquiries received from potential buyers.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Inquiry Details: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details such as buyer name, contact information, and message.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of Interest: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product(s) the buyer is interested in.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Handling: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options for the seller to respond to inquiries, such as accepting, declining, or negotiating offers.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Platform: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Facilitates communication between sellers and potential buyers for further negotiation and transaction arrangements.</a:t>
            </a:r>
          </a:p>
          <a:p>
            <a:pPr marL="0" indent="0" algn="l">
              <a:buClrTx/>
              <a:buNone/>
            </a:pP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A9F20-9115-AE6C-B2CF-D08FF19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72" y="1402764"/>
            <a:ext cx="4584139" cy="2294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23ADAA-8A8E-368C-6389-8BBAA473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972" y="3989824"/>
            <a:ext cx="4584136" cy="2362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86FF1-AE54-D8FB-2012-6CB9A52AAED5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8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249746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Modules : </a:t>
            </a:r>
            <a:r>
              <a:rPr lang="en-US" sz="4400" b="1" i="0" dirty="0">
                <a:solidFill>
                  <a:srgbClr val="0D0D0D"/>
                </a:solidFill>
                <a:effectLst/>
                <a:latin typeface="Söhne"/>
              </a:rPr>
              <a:t>Post potentials</a:t>
            </a: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5" y="1620435"/>
            <a:ext cx="5777155" cy="4738779"/>
          </a:xfrm>
        </p:spPr>
        <p:txBody>
          <a:bodyPr>
            <a:noAutofit/>
          </a:bodyPr>
          <a:lstStyle/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User Requirements: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Enables users to submit their product requirements.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Listing Requirements: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Allows sellers to view and list all requirements posted by users.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Requirement Details: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Displays details of each requirement, including product specifications, quantity, and any additional notes provided by the user.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Matching Algorithm: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Utilizes a matching algorithm to connect user requirements with suitable sellers, facilitating efficient transactions.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Transaction Initiation: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Provides a platform for initiating transactions based on matched requirements, promoting trade between users.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891DE-AAF8-66C3-7D84-FF4B511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07" y="2323928"/>
            <a:ext cx="5893688" cy="2965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6AFA4-3CFE-17F4-16D4-8D5C9380FD04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86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30" y="35545"/>
            <a:ext cx="5410199" cy="14369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Management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784" y="1166790"/>
            <a:ext cx="7676616" cy="5347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is utilized for storing all application data.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Operations: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database operations, including CRUD (Create, Read, Update, Delete) operations, are performed through MongoDB Atlas.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ensures robust security measures, including encryption, authentication, and access control, to safeguard sensitive data.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offers scalability features, allowing the application to handle increasing data volumes and user loads seamlessly.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Backup and Recovery: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Automatic backup and recovery mechanisms provided by MongoDB Atlas help in safeguarding data against loss or corruption.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Access: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accesses data in real-time from MongoDB Atlas, ensuring up-to-date information for users.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</a:t>
            </a: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Atlas seamlessly integrates with cloud platforms, providing flexibility and scalability for application deployment and management.</a:t>
            </a:r>
          </a:p>
          <a:p>
            <a:pPr>
              <a:lnSpc>
                <a:spcPct val="100000"/>
              </a:lnSpc>
              <a:buClrTx/>
              <a:buFont typeface="+mj-lt"/>
              <a:buAutoNum type="arabicPeriod"/>
            </a:pPr>
            <a:endParaRPr lang="en-US" sz="1000" b="0" i="0" dirty="0">
              <a:solidFill>
                <a:schemeClr val="tx2"/>
              </a:solidFill>
              <a:effectLst/>
              <a:latin typeface="Söhne"/>
            </a:endParaRPr>
          </a:p>
        </p:txBody>
      </p:sp>
      <p:pic>
        <p:nvPicPr>
          <p:cNvPr id="51" name="Graphic 50" descr="Database">
            <a:extLst>
              <a:ext uri="{FF2B5EF4-FFF2-40B4-BE49-F238E27FC236}">
                <a16:creationId xmlns:a16="http://schemas.microsoft.com/office/drawing/2014/main" id="{91BC6687-2754-0C1D-5E00-928CCDC7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40474" y="1321234"/>
            <a:ext cx="4593690" cy="4593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7DCA6-07D8-ED08-FEF2-2A15CD707008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8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DA35-F285-2100-9CDC-0F731E9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2" y="1369872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B6EA7-1FAF-1DC5-7CFF-F8C876A7E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23" y="3114674"/>
            <a:ext cx="8510957" cy="285562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modernize the Indian agricultural supply chain through an online platform, promising to revolutionize farmer-buyer interactions. Leveraging advanced technologies and integrating features like direct communication, secure transactions, and E-NAM, we empower farmers, enhance market access, and ensure transparency and efficiency. With a focus on sustainability and scalability, our initiative signifies a crucial stride towards a more inclusive, resilient, and prosperous agricultural ecosystem in India.</a:t>
            </a: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Farm scene">
            <a:extLst>
              <a:ext uri="{FF2B5EF4-FFF2-40B4-BE49-F238E27FC236}">
                <a16:creationId xmlns:a16="http://schemas.microsoft.com/office/drawing/2014/main" id="{B8E21E79-3CD4-DD2C-0C2F-0D72DF7E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8394" y="278292"/>
            <a:ext cx="3288972" cy="3288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E0C1CC-5479-FDCB-62CF-694168680F60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058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6189-C0ED-DB2D-1007-BD33AFB6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29" y="2954226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Thanking You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pic>
        <p:nvPicPr>
          <p:cNvPr id="215" name="Graphic 214" descr="Smiling Face with No Fill">
            <a:extLst>
              <a:ext uri="{FF2B5EF4-FFF2-40B4-BE49-F238E27FC236}">
                <a16:creationId xmlns:a16="http://schemas.microsoft.com/office/drawing/2014/main" id="{C5FBDDE2-EC71-9963-CAB2-7F7A9E2CC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69" y="309747"/>
            <a:ext cx="5810316" cy="581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66190-4052-71D0-6599-7E428F2DAF9B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18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8FE-0297-5F10-F145-A76BC433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Contents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B97F-35E4-627A-2BC4-F583CA36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180" y="2572192"/>
            <a:ext cx="5962811" cy="3415631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6150E70F-E599-A02C-4606-DA6369CD6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" y="978211"/>
            <a:ext cx="5009616" cy="5009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8C908-725F-1B63-9A3F-6E0B6ACC46CB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0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F46E-F393-DC7F-05B4-614BC10D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System Design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ECC-CF82-A0C8-91CB-6897F2E0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801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concepts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 is a JavaScript library for building user interfaces.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 is a JavaScript runtime used for building server-side applications, while Express.js is a web application framework for Node.js, simplifying the process of building APIs and web applications.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 is a NoSQL database program, which stores data in a flexible, JSON-like format, making it suitable for handling large volumes of structured, semi-structured, and unstructured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stack is often used for its flexibility, scalability, and the ability to build real-time applications with JavaScript across the entire stack.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500" dirty="0">
              <a:solidFill>
                <a:schemeClr val="tx2"/>
              </a:solidFill>
            </a:endParaRP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0AB13A46-F5A0-63D1-464B-8711311F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961" y="721081"/>
            <a:ext cx="4446721" cy="5523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995CB-1853-B2E0-88F0-BC1DE0ACF201}"/>
              </a:ext>
            </a:extLst>
          </p:cNvPr>
          <p:cNvSpPr txBox="1"/>
          <p:nvPr/>
        </p:nvSpPr>
        <p:spPr>
          <a:xfrm>
            <a:off x="10869105" y="6488215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0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Farmer">
            <a:extLst>
              <a:ext uri="{FF2B5EF4-FFF2-40B4-BE49-F238E27FC236}">
                <a16:creationId xmlns:a16="http://schemas.microsoft.com/office/drawing/2014/main" id="{91F05EFC-7F28-444D-9F9A-8E94B7A36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125" y="1900710"/>
            <a:ext cx="1007097" cy="1081726"/>
          </a:xfrm>
          <a:prstGeom prst="rect">
            <a:avLst/>
          </a:prstGeom>
        </p:spPr>
      </p:pic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0B701515-7393-4CAB-AB70-19703C030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657" y="1372627"/>
            <a:ext cx="1582131" cy="999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05A4C5-9356-4294-9613-B4135D06592B}"/>
              </a:ext>
            </a:extLst>
          </p:cNvPr>
          <p:cNvSpPr txBox="1"/>
          <p:nvPr/>
        </p:nvSpPr>
        <p:spPr>
          <a:xfrm>
            <a:off x="2030393" y="1752925"/>
            <a:ext cx="341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/>
              <a:t>Will login and post  ( or )</a:t>
            </a:r>
          </a:p>
          <a:p>
            <a:pPr marL="228600" indent="-228600">
              <a:buAutoNum type="arabicPeriod"/>
            </a:pPr>
            <a:r>
              <a:rPr lang="en-US" sz="1400" dirty="0"/>
              <a:t>Can go to site and see search and can make an individual request.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1933A-CEF1-4E3A-9376-1757B2720C36}"/>
              </a:ext>
            </a:extLst>
          </p:cNvPr>
          <p:cNvSpPr txBox="1"/>
          <p:nvPr/>
        </p:nvSpPr>
        <p:spPr>
          <a:xfrm>
            <a:off x="7837639" y="1875766"/>
            <a:ext cx="4039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/>
              <a:t>Will login and add the equipment </a:t>
            </a:r>
          </a:p>
          <a:p>
            <a:pPr marL="228600" indent="-228600">
              <a:buAutoNum type="arabicPeriod"/>
            </a:pPr>
            <a:r>
              <a:rPr lang="en-US" sz="1400" dirty="0"/>
              <a:t>Can go to site and see search or based on saved search criteria, start responding to buyers.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46CF2-3AC9-4F79-A4A8-717D910CBA92}"/>
              </a:ext>
            </a:extLst>
          </p:cNvPr>
          <p:cNvSpPr txBox="1"/>
          <p:nvPr/>
        </p:nvSpPr>
        <p:spPr>
          <a:xfrm>
            <a:off x="301514" y="3527887"/>
            <a:ext cx="2629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en-US" sz="1200" b="1" dirty="0"/>
              <a:t>Now farmer Responded</a:t>
            </a:r>
            <a:r>
              <a:rPr lang="en-US" sz="1200" dirty="0"/>
              <a:t>. Farmer Responding back with his own price, date, quantity, terms. </a:t>
            </a:r>
          </a:p>
          <a:p>
            <a:pPr marL="228600" indent="-228600">
              <a:buAutoNum type="arabicPeriod"/>
            </a:pPr>
            <a:r>
              <a:rPr lang="en-US" sz="1200" dirty="0"/>
              <a:t>Each event has status Ex:- Initial Response Posted, Response viewed .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3DD83-7343-4307-AE87-DDD2DE5FA363}"/>
              </a:ext>
            </a:extLst>
          </p:cNvPr>
          <p:cNvCxnSpPr>
            <a:cxnSpLocks/>
          </p:cNvCxnSpPr>
          <p:nvPr/>
        </p:nvCxnSpPr>
        <p:spPr>
          <a:xfrm flipH="1">
            <a:off x="5868222" y="1080548"/>
            <a:ext cx="598" cy="568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C5DE8D-975F-4127-AFD9-0D95FC7038BF}"/>
              </a:ext>
            </a:extLst>
          </p:cNvPr>
          <p:cNvSpPr txBox="1"/>
          <p:nvPr/>
        </p:nvSpPr>
        <p:spPr>
          <a:xfrm>
            <a:off x="7837639" y="3162630"/>
            <a:ext cx="4124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</a:t>
            </a:r>
            <a:r>
              <a:rPr lang="en-US" sz="1200" b="1" dirty="0"/>
              <a:t>Now Farmer Responded</a:t>
            </a:r>
            <a:r>
              <a:rPr lang="en-US" sz="1200" dirty="0"/>
              <a:t>. Provider Responding back with his own price, quantity, quality terms, date, terms. </a:t>
            </a:r>
          </a:p>
          <a:p>
            <a:pPr marL="228600" indent="-228600">
              <a:buAutoNum type="arabicPeriod"/>
            </a:pPr>
            <a:r>
              <a:rPr lang="en-US" sz="1200" dirty="0"/>
              <a:t>provider events has status ex:- Initial response, posted, response reviewed, awaiting for response.. Etc.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9FFE36-B9C8-441C-9010-F785A674BBF2}"/>
              </a:ext>
            </a:extLst>
          </p:cNvPr>
          <p:cNvSpPr/>
          <p:nvPr/>
        </p:nvSpPr>
        <p:spPr>
          <a:xfrm>
            <a:off x="4265626" y="4803805"/>
            <a:ext cx="3563332" cy="743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type, event status, parties involved ex:- farmer, buyer, agent etc.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C9CB63-49E1-4DA9-B118-07248496C3CF}"/>
              </a:ext>
            </a:extLst>
          </p:cNvPr>
          <p:cNvSpPr/>
          <p:nvPr/>
        </p:nvSpPr>
        <p:spPr>
          <a:xfrm>
            <a:off x="12452" y="1389312"/>
            <a:ext cx="2271860" cy="311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 /Agent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6C046C-7258-453D-8F83-BEA172875AC2}"/>
              </a:ext>
            </a:extLst>
          </p:cNvPr>
          <p:cNvSpPr/>
          <p:nvPr/>
        </p:nvSpPr>
        <p:spPr>
          <a:xfrm>
            <a:off x="7837639" y="1080548"/>
            <a:ext cx="2837469" cy="311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Buyer/Provider /Agent </a:t>
            </a:r>
          </a:p>
        </p:txBody>
      </p:sp>
      <p:pic>
        <p:nvPicPr>
          <p:cNvPr id="23" name="Graphic 22" descr="Line arrow Rotate left">
            <a:extLst>
              <a:ext uri="{FF2B5EF4-FFF2-40B4-BE49-F238E27FC236}">
                <a16:creationId xmlns:a16="http://schemas.microsoft.com/office/drawing/2014/main" id="{EC89452E-3544-4D08-9A49-F1B62AABC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3426" y="1736573"/>
            <a:ext cx="1053300" cy="1053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EF6C00-7811-4925-87FB-2AE586817C2B}"/>
              </a:ext>
            </a:extLst>
          </p:cNvPr>
          <p:cNvSpPr txBox="1"/>
          <p:nvPr/>
        </p:nvSpPr>
        <p:spPr>
          <a:xfrm>
            <a:off x="4739133" y="2814117"/>
            <a:ext cx="2515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continue as long as the negotiation is going on till both parties accepted..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4C842C-E5B3-4026-9DCA-14EFA5BE05B0}"/>
              </a:ext>
            </a:extLst>
          </p:cNvPr>
          <p:cNvSpPr/>
          <p:nvPr/>
        </p:nvSpPr>
        <p:spPr>
          <a:xfrm>
            <a:off x="4756411" y="6220739"/>
            <a:ext cx="2271860" cy="311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23C6F7-EE46-4E23-99AD-2FFEEFB717A8}"/>
              </a:ext>
            </a:extLst>
          </p:cNvPr>
          <p:cNvCxnSpPr>
            <a:cxnSpLocks/>
          </p:cNvCxnSpPr>
          <p:nvPr/>
        </p:nvCxnSpPr>
        <p:spPr>
          <a:xfrm>
            <a:off x="1398787" y="1745103"/>
            <a:ext cx="3538695" cy="412216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13CE4-995B-4E7B-B01E-2C75DE2F6522}"/>
              </a:ext>
            </a:extLst>
          </p:cNvPr>
          <p:cNvCxnSpPr>
            <a:cxnSpLocks/>
          </p:cNvCxnSpPr>
          <p:nvPr/>
        </p:nvCxnSpPr>
        <p:spPr>
          <a:xfrm flipH="1">
            <a:off x="6679961" y="1311050"/>
            <a:ext cx="1447313" cy="485886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44D8BD-5731-483E-AFBF-E19D54DD7389}"/>
              </a:ext>
            </a:extLst>
          </p:cNvPr>
          <p:cNvSpPr txBox="1"/>
          <p:nvPr/>
        </p:nvSpPr>
        <p:spPr>
          <a:xfrm>
            <a:off x="7259228" y="5569746"/>
            <a:ext cx="4551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Agents can see the posting requests and can subscribe to provider/farmer posts.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They can also, respond either as a provider or farmer.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FEAA8E-4927-2FC5-2A40-C1BC828CFF8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403835" y="1236091"/>
            <a:ext cx="5433804" cy="32767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F7BE8D-7C5E-E635-D6BD-BBC85B9DED6A}"/>
              </a:ext>
            </a:extLst>
          </p:cNvPr>
          <p:cNvSpPr txBox="1"/>
          <p:nvPr/>
        </p:nvSpPr>
        <p:spPr>
          <a:xfrm>
            <a:off x="11182809" y="6469705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4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7D528-3B6F-15EC-6A58-E68A0C74F85D}"/>
              </a:ext>
            </a:extLst>
          </p:cNvPr>
          <p:cNvSpPr txBox="1"/>
          <p:nvPr/>
        </p:nvSpPr>
        <p:spPr>
          <a:xfrm>
            <a:off x="3501306" y="99361"/>
            <a:ext cx="5755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latin typeface="+mj-lt"/>
              </a:rPr>
              <a:t>User Flow : Overview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47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3B5A-F8E3-EC8A-D7AF-F6D34223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0" y="152889"/>
            <a:ext cx="5340226" cy="1690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Modules	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3A75-14F6-92C9-1C91-69123AD3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99" y="1692684"/>
            <a:ext cx="8387082" cy="5722505"/>
          </a:xfrm>
        </p:spPr>
        <p:txBody>
          <a:bodyPr>
            <a:normAutofit/>
          </a:bodyPr>
          <a:lstStyle/>
          <a:p>
            <a:pPr marL="0" indent="0" algn="l">
              <a:buClr>
                <a:schemeClr val="tx1"/>
              </a:buClr>
              <a:buNone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Included:</a:t>
            </a:r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 Commodity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browse and purchase farm products from sellers.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 Commodity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farmers to list their farm products for sale on the platform.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Listings Posted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the list of farm products listed for sale by farmers.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Responses Received for a Product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responses or offers received by sellers for their listed products.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Potential Requirement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Lets buyers post their requirements for specific farm products they are looking to purchase.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060D9-DA5F-4193-11C0-7730FED46A8C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32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3132-A6AB-4651-2ED6-9D3C5B66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5" y="251587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Contd</a:t>
            </a:r>
            <a:r>
              <a:rPr lang="en-US" dirty="0">
                <a:solidFill>
                  <a:schemeClr val="tx2"/>
                </a:solidFill>
              </a:rPr>
              <a:t>…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DF48-0536-DA61-91DF-7FB7158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43286"/>
            <a:ext cx="10545877" cy="4401670"/>
          </a:xfrm>
        </p:spPr>
        <p:txBody>
          <a:bodyPr>
            <a:norm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Transaction History: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Tracks the history of completed transactions between buyers and sellers, providing a record of purchases and sales.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Negotiation History: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Records the negotiation process between buyers and sellers, capturing the exchange of offers, counteroffers, and agreements made during the transaction.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Hire Equipment: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Facilitates the hiring of farming equipment by users, allowing farmers to rent out their equipment and enabling others to find and hire equipment as needed.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Post Equipment: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Enables users to list farming equipment they own and are willing to rent out to other users on the platform.</a:t>
            </a:r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Söhne"/>
              </a:rPr>
              <a:t>Cold Storages: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Provides information and listings for cold storage facilities available for rent or use by farmers and other users needing storage for perishable goods.</a:t>
            </a:r>
          </a:p>
          <a:p>
            <a:pPr lvl="1">
              <a:lnSpc>
                <a:spcPct val="100000"/>
              </a:lnSpc>
              <a:buClrTx/>
            </a:pP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D40D4-2F40-ECBC-1916-F1D0CA5F2009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8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249746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Modules : </a:t>
            </a:r>
            <a:r>
              <a:rPr lang="en-US" sz="4400" b="1" i="0" dirty="0">
                <a:solidFill>
                  <a:srgbClr val="0D0D0D"/>
                </a:solidFill>
                <a:effectLst/>
                <a:latin typeface="Söhne"/>
              </a:rPr>
              <a:t>Buy Commodity</a:t>
            </a: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5" y="1620436"/>
            <a:ext cx="5777155" cy="4351338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Listing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Displays all available products for purchase.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search for specific products.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filtering of products based on various criteria.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View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Each product is presented in a visually appealing card format.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intuitive interface for easy navigation and product discovery.</a:t>
            </a:r>
            <a:endParaRPr lang="en-I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5D629-375C-B3D9-4968-C7A3D54EFCCF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7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088B7-27C6-B24C-4894-100639D6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3751"/>
            <a:ext cx="5515847" cy="29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2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249746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Modules : </a:t>
            </a:r>
            <a:r>
              <a:rPr lang="en-US" sz="4400" b="1" i="0" dirty="0">
                <a:solidFill>
                  <a:srgbClr val="0D0D0D"/>
                </a:solidFill>
                <a:effectLst/>
                <a:latin typeface="Söhne"/>
              </a:rPr>
              <a:t>Sell Commodity</a:t>
            </a: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5" y="1620436"/>
            <a:ext cx="5777155" cy="4351338"/>
          </a:xfrm>
        </p:spPr>
        <p:txBody>
          <a:bodyPr>
            <a:normAutofit/>
          </a:bodyPr>
          <a:lstStyle/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 Commodity Form: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form for users to input details about the commodity they wish to sell.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Upon submission, the entered data, including product and user details, is stored in the database.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information such as product type, quantity, quality, and price.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Details: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Collects information about the seller, including contact details and location.</a:t>
            </a:r>
          </a:p>
          <a:p>
            <a:pPr algn="l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Integrates with the backend database to ensure secure and efficient data storage.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14EF9-A2C3-FC5E-8536-C8AD317CD7E2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8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CAE31-1D1B-32C2-ECCE-5C56B1E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03" y="1737857"/>
            <a:ext cx="6005557" cy="31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7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C694-BB0F-6783-18FF-51F8EE8F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10" y="249746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Modules : </a:t>
            </a:r>
            <a:r>
              <a:rPr lang="en-US" sz="4400" b="1" i="0" dirty="0">
                <a:solidFill>
                  <a:srgbClr val="0D0D0D"/>
                </a:solidFill>
                <a:effectLst/>
                <a:latin typeface="Söhne"/>
              </a:rPr>
              <a:t>Listings Posted</a:t>
            </a: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9991-E4D6-587B-F12D-426C1DB99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5" y="1620435"/>
            <a:ext cx="4530467" cy="4987802"/>
          </a:xfrm>
        </p:spPr>
        <p:txBody>
          <a:bodyPr>
            <a:noAutofit/>
          </a:bodyPr>
          <a:lstStyle/>
          <a:p>
            <a:pPr algn="just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Listings Posted: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Displays a list of items that users have posted for sale.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Listings: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item is associated with the user who posted it.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details of the posted items, including product type, quantity, quality, and price.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can view the status of their listings, such as active or inactive.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and Delete Options: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options for users to edit or delete their posted listings as needed.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942E3-FB13-0F91-06B5-EF7B72AF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929" y="2165912"/>
            <a:ext cx="6894802" cy="3525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4EC964-6A0F-70A5-9944-E9C4E646526A}"/>
              </a:ext>
            </a:extLst>
          </p:cNvPr>
          <p:cNvSpPr txBox="1"/>
          <p:nvPr/>
        </p:nvSpPr>
        <p:spPr>
          <a:xfrm>
            <a:off x="10869105" y="6478788"/>
            <a:ext cx="1255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14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1305</Words>
  <Application>Microsoft Office PowerPoint</Application>
  <PresentationFormat>Widescreen</PresentationFormat>
  <Paragraphs>114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Söhne</vt:lpstr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Modernizing Indian Agri Supply Chain  Empowering Farmers through an Online Platform</vt:lpstr>
      <vt:lpstr>Contents</vt:lpstr>
      <vt:lpstr>System Design</vt:lpstr>
      <vt:lpstr>PowerPoint Presentation</vt:lpstr>
      <vt:lpstr>Modules </vt:lpstr>
      <vt:lpstr>Contd…</vt:lpstr>
      <vt:lpstr>Modules : Buy Commodity</vt:lpstr>
      <vt:lpstr>Modules : Sell Commodity</vt:lpstr>
      <vt:lpstr>Modules : Listings Posted</vt:lpstr>
      <vt:lpstr>Modules : Responses Recieved</vt:lpstr>
      <vt:lpstr>Modules : Post potentials</vt:lpstr>
      <vt:lpstr>Data Management</vt:lpstr>
      <vt:lpstr>conclusion</vt:lpstr>
      <vt:lpstr>Thanking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Indian Agri Supply Chain  Empowering Farmers through an Online Platform</dc:title>
  <dc:creator>SRIHARI MADDINENI</dc:creator>
  <cp:lastModifiedBy>SRIHARI MADDINENI</cp:lastModifiedBy>
  <cp:revision>14</cp:revision>
  <dcterms:created xsi:type="dcterms:W3CDTF">2024-02-26T13:42:43Z</dcterms:created>
  <dcterms:modified xsi:type="dcterms:W3CDTF">2024-03-14T04:10:06Z</dcterms:modified>
</cp:coreProperties>
</file>