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7"/>
  </p:notesMasterIdLst>
  <p:sldIdLst>
    <p:sldId id="256" r:id="rId2"/>
    <p:sldId id="274" r:id="rId3"/>
    <p:sldId id="272" r:id="rId4"/>
    <p:sldId id="257" r:id="rId5"/>
    <p:sldId id="258" r:id="rId6"/>
    <p:sldId id="259" r:id="rId7"/>
    <p:sldId id="273" r:id="rId8"/>
    <p:sldId id="260" r:id="rId9"/>
    <p:sldId id="261" r:id="rId10"/>
    <p:sldId id="262" r:id="rId11"/>
    <p:sldId id="265" r:id="rId12"/>
    <p:sldId id="266"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C71A2D-C23D-4BF9-9720-B53F81C362E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BD428C-7B2C-4EDE-9F23-ED3C3812C72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Farmer should be able to </a:t>
          </a:r>
        </a:p>
        <a:p>
          <a:pPr>
            <a:lnSpc>
              <a:spcPct val="100000"/>
            </a:lnSpc>
          </a:pPr>
          <a:r>
            <a:rPr lang="en-US" sz="1800" u="sng" dirty="0">
              <a:latin typeface="Times New Roman" panose="02020603050405020304" pitchFamily="18" charset="0"/>
              <a:cs typeface="Times New Roman" panose="02020603050405020304" pitchFamily="18" charset="0"/>
            </a:rPr>
            <a:t>find buyers </a:t>
          </a:r>
          <a:r>
            <a:rPr lang="en-US" sz="1800" dirty="0">
              <a:latin typeface="Times New Roman" panose="02020603050405020304" pitchFamily="18" charset="0"/>
              <a:cs typeface="Times New Roman" panose="02020603050405020304" pitchFamily="18" charset="0"/>
            </a:rPr>
            <a:t>of that product in advance</a:t>
          </a:r>
        </a:p>
      </dgm:t>
    </dgm:pt>
    <dgm:pt modelId="{BACE3E65-2F1F-468E-9E48-8D9B2B7F9629}" type="parTrans" cxnId="{8727046F-67B6-4364-8791-4DE280C0A8E2}">
      <dgm:prSet/>
      <dgm:spPr/>
      <dgm:t>
        <a:bodyPr/>
        <a:lstStyle/>
        <a:p>
          <a:endParaRPr lang="en-US"/>
        </a:p>
      </dgm:t>
    </dgm:pt>
    <dgm:pt modelId="{B676F896-DF54-4DFF-8E9F-70503A7C0CA7}" type="sibTrans" cxnId="{8727046F-67B6-4364-8791-4DE280C0A8E2}">
      <dgm:prSet/>
      <dgm:spPr/>
      <dgm:t>
        <a:bodyPr/>
        <a:lstStyle/>
        <a:p>
          <a:endParaRPr lang="en-US"/>
        </a:p>
      </dgm:t>
    </dgm:pt>
    <dgm:pt modelId="{4B1DC5C3-3B26-4BD1-BD4C-DE0A205C6CD8}">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They should be able </a:t>
          </a:r>
          <a:r>
            <a:rPr lang="en-US" sz="1800" u="sng" dirty="0">
              <a:latin typeface="Times New Roman" panose="02020603050405020304" pitchFamily="18" charset="0"/>
              <a:cs typeface="Times New Roman" panose="02020603050405020304" pitchFamily="18" charset="0"/>
            </a:rPr>
            <a:t>to negotiate price </a:t>
          </a:r>
          <a:r>
            <a:rPr lang="en-US" sz="1800" dirty="0">
              <a:latin typeface="Times New Roman" panose="02020603050405020304" pitchFamily="18" charset="0"/>
              <a:cs typeface="Times New Roman" panose="02020603050405020304" pitchFamily="18" charset="0"/>
            </a:rPr>
            <a:t>they wanted</a:t>
          </a:r>
        </a:p>
      </dgm:t>
    </dgm:pt>
    <dgm:pt modelId="{1E861030-7EB2-467B-AAC7-2EF50B9C045E}" type="parTrans" cxnId="{09E39872-283E-4EDB-A2E5-7FEB62891314}">
      <dgm:prSet/>
      <dgm:spPr/>
      <dgm:t>
        <a:bodyPr/>
        <a:lstStyle/>
        <a:p>
          <a:endParaRPr lang="en-US"/>
        </a:p>
      </dgm:t>
    </dgm:pt>
    <dgm:pt modelId="{71C2EA11-3C0F-4ACE-9305-EB50A68F2A3B}" type="sibTrans" cxnId="{09E39872-283E-4EDB-A2E5-7FEB62891314}">
      <dgm:prSet/>
      <dgm:spPr/>
      <dgm:t>
        <a:bodyPr/>
        <a:lstStyle/>
        <a:p>
          <a:endParaRPr lang="en-US"/>
        </a:p>
      </dgm:t>
    </dgm:pt>
    <dgm:pt modelId="{C5EA560A-F29A-43BB-BFA6-CF95163A685D}">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They should have </a:t>
          </a:r>
          <a:r>
            <a:rPr lang="en-US" sz="1800" u="sng" dirty="0">
              <a:latin typeface="Times New Roman" panose="02020603050405020304" pitchFamily="18" charset="0"/>
              <a:cs typeface="Times New Roman" panose="02020603050405020304" pitchFamily="18" charset="0"/>
            </a:rPr>
            <a:t>to maintain contacts </a:t>
          </a:r>
          <a:r>
            <a:rPr lang="en-US" sz="1800" dirty="0">
              <a:latin typeface="Times New Roman" panose="02020603050405020304" pitchFamily="18" charset="0"/>
              <a:cs typeface="Times New Roman" panose="02020603050405020304" pitchFamily="18" charset="0"/>
            </a:rPr>
            <a:t>with  buyers for the same</a:t>
          </a:r>
        </a:p>
      </dgm:t>
    </dgm:pt>
    <dgm:pt modelId="{DBA4B1EF-9A60-4431-AF2E-917AAF8D6BA0}" type="parTrans" cxnId="{07E03EE0-8D6D-44AC-B7FE-7DE60093C12C}">
      <dgm:prSet/>
      <dgm:spPr/>
      <dgm:t>
        <a:bodyPr/>
        <a:lstStyle/>
        <a:p>
          <a:endParaRPr lang="en-US"/>
        </a:p>
      </dgm:t>
    </dgm:pt>
    <dgm:pt modelId="{5C3ACD80-125C-42B6-B484-0E7F5FC1E310}" type="sibTrans" cxnId="{07E03EE0-8D6D-44AC-B7FE-7DE60093C12C}">
      <dgm:prSet/>
      <dgm:spPr/>
      <dgm:t>
        <a:bodyPr/>
        <a:lstStyle/>
        <a:p>
          <a:endParaRPr lang="en-US"/>
        </a:p>
      </dgm:t>
    </dgm:pt>
    <dgm:pt modelId="{72A03D5B-FD26-4F3C-8680-81BEB7B75792}" type="pres">
      <dgm:prSet presAssocID="{A3C71A2D-C23D-4BF9-9720-B53F81C362E8}" presName="root" presStyleCnt="0">
        <dgm:presLayoutVars>
          <dgm:dir/>
          <dgm:resizeHandles val="exact"/>
        </dgm:presLayoutVars>
      </dgm:prSet>
      <dgm:spPr/>
    </dgm:pt>
    <dgm:pt modelId="{E073B00B-DC22-46DA-8C72-AB73888A2500}" type="pres">
      <dgm:prSet presAssocID="{A7BD428C-7B2C-4EDE-9F23-ED3C3812C723}" presName="compNode" presStyleCnt="0"/>
      <dgm:spPr/>
    </dgm:pt>
    <dgm:pt modelId="{1299DE6E-756B-45F7-9126-04B5640D0A56}" type="pres">
      <dgm:prSet presAssocID="{A7BD428C-7B2C-4EDE-9F23-ED3C3812C7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E6F9F562-BC53-4B82-B8D2-8AF989791C87}" type="pres">
      <dgm:prSet presAssocID="{A7BD428C-7B2C-4EDE-9F23-ED3C3812C723}" presName="spaceRect" presStyleCnt="0"/>
      <dgm:spPr/>
    </dgm:pt>
    <dgm:pt modelId="{D9959AD0-E4F7-4B06-A7B6-0AF638CCDAFF}" type="pres">
      <dgm:prSet presAssocID="{A7BD428C-7B2C-4EDE-9F23-ED3C3812C723}" presName="textRect" presStyleLbl="revTx" presStyleIdx="0" presStyleCnt="3" custScaleX="132541" custScaleY="121486">
        <dgm:presLayoutVars>
          <dgm:chMax val="1"/>
          <dgm:chPref val="1"/>
        </dgm:presLayoutVars>
      </dgm:prSet>
      <dgm:spPr/>
    </dgm:pt>
    <dgm:pt modelId="{FA162660-2B11-488E-B7DD-1BAFD667CEC8}" type="pres">
      <dgm:prSet presAssocID="{B676F896-DF54-4DFF-8E9F-70503A7C0CA7}" presName="sibTrans" presStyleCnt="0"/>
      <dgm:spPr/>
    </dgm:pt>
    <dgm:pt modelId="{050394D3-2B96-4E0A-9B20-F92B957991CC}" type="pres">
      <dgm:prSet presAssocID="{4B1DC5C3-3B26-4BD1-BD4C-DE0A205C6CD8}" presName="compNode" presStyleCnt="0"/>
      <dgm:spPr/>
    </dgm:pt>
    <dgm:pt modelId="{95F3D0C3-BF90-47B2-AFBC-784FD22AF867}" type="pres">
      <dgm:prSet presAssocID="{4B1DC5C3-3B26-4BD1-BD4C-DE0A205C6CD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7B951275-04AF-4361-957C-6E4BF53F6AD8}" type="pres">
      <dgm:prSet presAssocID="{4B1DC5C3-3B26-4BD1-BD4C-DE0A205C6CD8}" presName="spaceRect" presStyleCnt="0"/>
      <dgm:spPr/>
    </dgm:pt>
    <dgm:pt modelId="{4D3E6DA3-D070-4E75-8C4A-8256D2E97BD1}" type="pres">
      <dgm:prSet presAssocID="{4B1DC5C3-3B26-4BD1-BD4C-DE0A205C6CD8}" presName="textRect" presStyleLbl="revTx" presStyleIdx="1" presStyleCnt="3" custScaleX="158786" custScaleY="124605">
        <dgm:presLayoutVars>
          <dgm:chMax val="1"/>
          <dgm:chPref val="1"/>
        </dgm:presLayoutVars>
      </dgm:prSet>
      <dgm:spPr/>
    </dgm:pt>
    <dgm:pt modelId="{B9BCA2AC-D260-47A7-A7AA-B1B7CC32F7A9}" type="pres">
      <dgm:prSet presAssocID="{71C2EA11-3C0F-4ACE-9305-EB50A68F2A3B}" presName="sibTrans" presStyleCnt="0"/>
      <dgm:spPr/>
    </dgm:pt>
    <dgm:pt modelId="{7420D4AC-088C-4D7B-B37A-0AE962AA2FCF}" type="pres">
      <dgm:prSet presAssocID="{C5EA560A-F29A-43BB-BFA6-CF95163A685D}" presName="compNode" presStyleCnt="0"/>
      <dgm:spPr/>
    </dgm:pt>
    <dgm:pt modelId="{6631CB62-5A1A-4884-9397-0D91EC808717}" type="pres">
      <dgm:prSet presAssocID="{C5EA560A-F29A-43BB-BFA6-CF95163A685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D878056A-680F-42FA-AFAF-B1DF1E9A936E}" type="pres">
      <dgm:prSet presAssocID="{C5EA560A-F29A-43BB-BFA6-CF95163A685D}" presName="spaceRect" presStyleCnt="0"/>
      <dgm:spPr/>
    </dgm:pt>
    <dgm:pt modelId="{1D15F109-D6A9-4B0B-B082-7EDBAC183C58}" type="pres">
      <dgm:prSet presAssocID="{C5EA560A-F29A-43BB-BFA6-CF95163A685D}" presName="textRect" presStyleLbl="revTx" presStyleIdx="2" presStyleCnt="3" custScaleX="118856" custScaleY="132528">
        <dgm:presLayoutVars>
          <dgm:chMax val="1"/>
          <dgm:chPref val="1"/>
        </dgm:presLayoutVars>
      </dgm:prSet>
      <dgm:spPr/>
    </dgm:pt>
  </dgm:ptLst>
  <dgm:cxnLst>
    <dgm:cxn modelId="{8727046F-67B6-4364-8791-4DE280C0A8E2}" srcId="{A3C71A2D-C23D-4BF9-9720-B53F81C362E8}" destId="{A7BD428C-7B2C-4EDE-9F23-ED3C3812C723}" srcOrd="0" destOrd="0" parTransId="{BACE3E65-2F1F-468E-9E48-8D9B2B7F9629}" sibTransId="{B676F896-DF54-4DFF-8E9F-70503A7C0CA7}"/>
    <dgm:cxn modelId="{AD2CFE6F-AC7B-4247-B6F5-2EF27AE13229}" type="presOf" srcId="{A7BD428C-7B2C-4EDE-9F23-ED3C3812C723}" destId="{D9959AD0-E4F7-4B06-A7B6-0AF638CCDAFF}" srcOrd="0" destOrd="0" presId="urn:microsoft.com/office/officeart/2018/2/layout/IconLabelList"/>
    <dgm:cxn modelId="{ED8F8750-5B42-4C5D-8CD7-3053282ACC46}" type="presOf" srcId="{A3C71A2D-C23D-4BF9-9720-B53F81C362E8}" destId="{72A03D5B-FD26-4F3C-8680-81BEB7B75792}" srcOrd="0" destOrd="0" presId="urn:microsoft.com/office/officeart/2018/2/layout/IconLabelList"/>
    <dgm:cxn modelId="{09E39872-283E-4EDB-A2E5-7FEB62891314}" srcId="{A3C71A2D-C23D-4BF9-9720-B53F81C362E8}" destId="{4B1DC5C3-3B26-4BD1-BD4C-DE0A205C6CD8}" srcOrd="1" destOrd="0" parTransId="{1E861030-7EB2-467B-AAC7-2EF50B9C045E}" sibTransId="{71C2EA11-3C0F-4ACE-9305-EB50A68F2A3B}"/>
    <dgm:cxn modelId="{3979DBC5-F444-4131-BFAB-7D752AE91BF1}" type="presOf" srcId="{C5EA560A-F29A-43BB-BFA6-CF95163A685D}" destId="{1D15F109-D6A9-4B0B-B082-7EDBAC183C58}" srcOrd="0" destOrd="0" presId="urn:microsoft.com/office/officeart/2018/2/layout/IconLabelList"/>
    <dgm:cxn modelId="{07E03EE0-8D6D-44AC-B7FE-7DE60093C12C}" srcId="{A3C71A2D-C23D-4BF9-9720-B53F81C362E8}" destId="{C5EA560A-F29A-43BB-BFA6-CF95163A685D}" srcOrd="2" destOrd="0" parTransId="{DBA4B1EF-9A60-4431-AF2E-917AAF8D6BA0}" sibTransId="{5C3ACD80-125C-42B6-B484-0E7F5FC1E310}"/>
    <dgm:cxn modelId="{8244C4F1-5FD7-4DF4-A541-9EC3C6C22637}" type="presOf" srcId="{4B1DC5C3-3B26-4BD1-BD4C-DE0A205C6CD8}" destId="{4D3E6DA3-D070-4E75-8C4A-8256D2E97BD1}" srcOrd="0" destOrd="0" presId="urn:microsoft.com/office/officeart/2018/2/layout/IconLabelList"/>
    <dgm:cxn modelId="{D21AAA4F-B246-44EA-9E2A-088C2BCC20EF}" type="presParOf" srcId="{72A03D5B-FD26-4F3C-8680-81BEB7B75792}" destId="{E073B00B-DC22-46DA-8C72-AB73888A2500}" srcOrd="0" destOrd="0" presId="urn:microsoft.com/office/officeart/2018/2/layout/IconLabelList"/>
    <dgm:cxn modelId="{003C0290-EE89-4357-9FCD-C0A660BE51A1}" type="presParOf" srcId="{E073B00B-DC22-46DA-8C72-AB73888A2500}" destId="{1299DE6E-756B-45F7-9126-04B5640D0A56}" srcOrd="0" destOrd="0" presId="urn:microsoft.com/office/officeart/2018/2/layout/IconLabelList"/>
    <dgm:cxn modelId="{B037687C-7CA1-4ECF-819C-0000ED180F43}" type="presParOf" srcId="{E073B00B-DC22-46DA-8C72-AB73888A2500}" destId="{E6F9F562-BC53-4B82-B8D2-8AF989791C87}" srcOrd="1" destOrd="0" presId="urn:microsoft.com/office/officeart/2018/2/layout/IconLabelList"/>
    <dgm:cxn modelId="{D7D40E6A-B469-4C0D-A595-F51702850C47}" type="presParOf" srcId="{E073B00B-DC22-46DA-8C72-AB73888A2500}" destId="{D9959AD0-E4F7-4B06-A7B6-0AF638CCDAFF}" srcOrd="2" destOrd="0" presId="urn:microsoft.com/office/officeart/2018/2/layout/IconLabelList"/>
    <dgm:cxn modelId="{1E8A8C11-7276-485E-A5E7-E278CD44B8C4}" type="presParOf" srcId="{72A03D5B-FD26-4F3C-8680-81BEB7B75792}" destId="{FA162660-2B11-488E-B7DD-1BAFD667CEC8}" srcOrd="1" destOrd="0" presId="urn:microsoft.com/office/officeart/2018/2/layout/IconLabelList"/>
    <dgm:cxn modelId="{9F77B633-3D07-4830-8F0C-7E236B81C41E}" type="presParOf" srcId="{72A03D5B-FD26-4F3C-8680-81BEB7B75792}" destId="{050394D3-2B96-4E0A-9B20-F92B957991CC}" srcOrd="2" destOrd="0" presId="urn:microsoft.com/office/officeart/2018/2/layout/IconLabelList"/>
    <dgm:cxn modelId="{D5B7F827-D2C6-4313-9583-BADAD42D8C73}" type="presParOf" srcId="{050394D3-2B96-4E0A-9B20-F92B957991CC}" destId="{95F3D0C3-BF90-47B2-AFBC-784FD22AF867}" srcOrd="0" destOrd="0" presId="urn:microsoft.com/office/officeart/2018/2/layout/IconLabelList"/>
    <dgm:cxn modelId="{D7ECA102-43C2-4295-AD5D-E93A6F934FE2}" type="presParOf" srcId="{050394D3-2B96-4E0A-9B20-F92B957991CC}" destId="{7B951275-04AF-4361-957C-6E4BF53F6AD8}" srcOrd="1" destOrd="0" presId="urn:microsoft.com/office/officeart/2018/2/layout/IconLabelList"/>
    <dgm:cxn modelId="{B2586E9B-2343-4359-AE33-83706ACA0CDC}" type="presParOf" srcId="{050394D3-2B96-4E0A-9B20-F92B957991CC}" destId="{4D3E6DA3-D070-4E75-8C4A-8256D2E97BD1}" srcOrd="2" destOrd="0" presId="urn:microsoft.com/office/officeart/2018/2/layout/IconLabelList"/>
    <dgm:cxn modelId="{BB95D5D3-FF60-4C27-9602-2CCD60F3C45D}" type="presParOf" srcId="{72A03D5B-FD26-4F3C-8680-81BEB7B75792}" destId="{B9BCA2AC-D260-47A7-A7AA-B1B7CC32F7A9}" srcOrd="3" destOrd="0" presId="urn:microsoft.com/office/officeart/2018/2/layout/IconLabelList"/>
    <dgm:cxn modelId="{6275E853-BC98-4DB1-84FF-13C1EA185EB3}" type="presParOf" srcId="{72A03D5B-FD26-4F3C-8680-81BEB7B75792}" destId="{7420D4AC-088C-4D7B-B37A-0AE962AA2FCF}" srcOrd="4" destOrd="0" presId="urn:microsoft.com/office/officeart/2018/2/layout/IconLabelList"/>
    <dgm:cxn modelId="{B9C38421-9AAF-466E-846D-4B181FD09F93}" type="presParOf" srcId="{7420D4AC-088C-4D7B-B37A-0AE962AA2FCF}" destId="{6631CB62-5A1A-4884-9397-0D91EC808717}" srcOrd="0" destOrd="0" presId="urn:microsoft.com/office/officeart/2018/2/layout/IconLabelList"/>
    <dgm:cxn modelId="{E8C8C98B-FB70-4E75-A46B-06F7EA9F227F}" type="presParOf" srcId="{7420D4AC-088C-4D7B-B37A-0AE962AA2FCF}" destId="{D878056A-680F-42FA-AFAF-B1DF1E9A936E}" srcOrd="1" destOrd="0" presId="urn:microsoft.com/office/officeart/2018/2/layout/IconLabelList"/>
    <dgm:cxn modelId="{8E0FF739-53A3-4503-9C96-8403580AE2B0}" type="presParOf" srcId="{7420D4AC-088C-4D7B-B37A-0AE962AA2FCF}" destId="{1D15F109-D6A9-4B0B-B082-7EDBAC183C5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9DE6E-756B-45F7-9126-04B5640D0A56}">
      <dsp:nvSpPr>
        <dsp:cNvPr id="0" name=""/>
        <dsp:cNvSpPr/>
      </dsp:nvSpPr>
      <dsp:spPr>
        <a:xfrm>
          <a:off x="1412622" y="624803"/>
          <a:ext cx="1080313" cy="10803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959AD0-E4F7-4B06-A7B6-0AF638CCDAFF}">
      <dsp:nvSpPr>
        <dsp:cNvPr id="0" name=""/>
        <dsp:cNvSpPr/>
      </dsp:nvSpPr>
      <dsp:spPr>
        <a:xfrm>
          <a:off x="361825" y="1958028"/>
          <a:ext cx="3181907" cy="1093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Farmer should be able to </a:t>
          </a:r>
        </a:p>
        <a:p>
          <a:pPr marL="0" lvl="0" indent="0" algn="ctr" defTabSz="800100">
            <a:lnSpc>
              <a:spcPct val="100000"/>
            </a:lnSpc>
            <a:spcBef>
              <a:spcPct val="0"/>
            </a:spcBef>
            <a:spcAft>
              <a:spcPct val="35000"/>
            </a:spcAft>
            <a:buNone/>
          </a:pPr>
          <a:r>
            <a:rPr lang="en-US" sz="1800" u="sng" kern="1200" dirty="0">
              <a:latin typeface="Times New Roman" panose="02020603050405020304" pitchFamily="18" charset="0"/>
              <a:cs typeface="Times New Roman" panose="02020603050405020304" pitchFamily="18" charset="0"/>
            </a:rPr>
            <a:t>find buyers </a:t>
          </a:r>
          <a:r>
            <a:rPr lang="en-US" sz="1800" kern="1200" dirty="0">
              <a:latin typeface="Times New Roman" panose="02020603050405020304" pitchFamily="18" charset="0"/>
              <a:cs typeface="Times New Roman" panose="02020603050405020304" pitchFamily="18" charset="0"/>
            </a:rPr>
            <a:t>of that product in advance</a:t>
          </a:r>
        </a:p>
      </dsp:txBody>
      <dsp:txXfrm>
        <a:off x="361825" y="1958028"/>
        <a:ext cx="3181907" cy="1093374"/>
      </dsp:txXfrm>
    </dsp:sp>
    <dsp:sp modelId="{95F3D0C3-BF90-47B2-AFBC-784FD22AF867}">
      <dsp:nvSpPr>
        <dsp:cNvPr id="0" name=""/>
        <dsp:cNvSpPr/>
      </dsp:nvSpPr>
      <dsp:spPr>
        <a:xfrm>
          <a:off x="5329682" y="617785"/>
          <a:ext cx="1080313" cy="10803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3E6DA3-D070-4E75-8C4A-8256D2E97BD1}">
      <dsp:nvSpPr>
        <dsp:cNvPr id="0" name=""/>
        <dsp:cNvSpPr/>
      </dsp:nvSpPr>
      <dsp:spPr>
        <a:xfrm>
          <a:off x="3963854" y="1936975"/>
          <a:ext cx="3811969" cy="1121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They should be able </a:t>
          </a:r>
          <a:r>
            <a:rPr lang="en-US" sz="1800" u="sng" kern="1200" dirty="0">
              <a:latin typeface="Times New Roman" panose="02020603050405020304" pitchFamily="18" charset="0"/>
              <a:cs typeface="Times New Roman" panose="02020603050405020304" pitchFamily="18" charset="0"/>
            </a:rPr>
            <a:t>to negotiate price </a:t>
          </a:r>
          <a:r>
            <a:rPr lang="en-US" sz="1800" kern="1200" dirty="0">
              <a:latin typeface="Times New Roman" panose="02020603050405020304" pitchFamily="18" charset="0"/>
              <a:cs typeface="Times New Roman" panose="02020603050405020304" pitchFamily="18" charset="0"/>
            </a:rPr>
            <a:t>they wanted</a:t>
          </a:r>
        </a:p>
      </dsp:txBody>
      <dsp:txXfrm>
        <a:off x="3963854" y="1936975"/>
        <a:ext cx="3811969" cy="1121445"/>
      </dsp:txXfrm>
    </dsp:sp>
    <dsp:sp modelId="{6631CB62-5A1A-4884-9397-0D91EC808717}">
      <dsp:nvSpPr>
        <dsp:cNvPr id="0" name=""/>
        <dsp:cNvSpPr/>
      </dsp:nvSpPr>
      <dsp:spPr>
        <a:xfrm>
          <a:off x="9082475" y="599959"/>
          <a:ext cx="1080313" cy="10803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15F109-D6A9-4B0B-B082-7EDBAC183C58}">
      <dsp:nvSpPr>
        <dsp:cNvPr id="0" name=""/>
        <dsp:cNvSpPr/>
      </dsp:nvSpPr>
      <dsp:spPr>
        <a:xfrm>
          <a:off x="8195946" y="1883494"/>
          <a:ext cx="2853371" cy="1192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They should have </a:t>
          </a:r>
          <a:r>
            <a:rPr lang="en-US" sz="1800" u="sng" kern="1200" dirty="0">
              <a:latin typeface="Times New Roman" panose="02020603050405020304" pitchFamily="18" charset="0"/>
              <a:cs typeface="Times New Roman" panose="02020603050405020304" pitchFamily="18" charset="0"/>
            </a:rPr>
            <a:t>to maintain contacts </a:t>
          </a:r>
          <a:r>
            <a:rPr lang="en-US" sz="1800" kern="1200" dirty="0">
              <a:latin typeface="Times New Roman" panose="02020603050405020304" pitchFamily="18" charset="0"/>
              <a:cs typeface="Times New Roman" panose="02020603050405020304" pitchFamily="18" charset="0"/>
            </a:rPr>
            <a:t>with  buyers for the same</a:t>
          </a:r>
        </a:p>
      </dsp:txBody>
      <dsp:txXfrm>
        <a:off x="8195946" y="1883494"/>
        <a:ext cx="2853371" cy="11927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C4383-357A-4386-8978-A9D041D0FA03}" type="datetimeFigureOut">
              <a:rPr lang="en-IN" smtClean="0"/>
              <a:t>01-03-2024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043D11-58B0-40CA-84AF-CA5319F4047C}" type="slidenum">
              <a:rPr lang="en-IN" smtClean="0"/>
              <a:t>‹#›</a:t>
            </a:fld>
            <a:endParaRPr lang="en-IN"/>
          </a:p>
        </p:txBody>
      </p:sp>
    </p:spTree>
    <p:extLst>
      <p:ext uri="{BB962C8B-B14F-4D97-AF65-F5344CB8AC3E}">
        <p14:creationId xmlns:p14="http://schemas.microsoft.com/office/powerpoint/2010/main" val="4165644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043D11-58B0-40CA-84AF-CA5319F4047C}" type="slidenum">
              <a:rPr lang="en-IN" smtClean="0"/>
              <a:t>1</a:t>
            </a:fld>
            <a:endParaRPr lang="en-IN"/>
          </a:p>
        </p:txBody>
      </p:sp>
    </p:spTree>
    <p:extLst>
      <p:ext uri="{BB962C8B-B14F-4D97-AF65-F5344CB8AC3E}">
        <p14:creationId xmlns:p14="http://schemas.microsoft.com/office/powerpoint/2010/main" val="199039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043D11-58B0-40CA-84AF-CA5319F4047C}" type="slidenum">
              <a:rPr lang="en-IN" smtClean="0"/>
              <a:t>9</a:t>
            </a:fld>
            <a:endParaRPr lang="en-IN"/>
          </a:p>
        </p:txBody>
      </p:sp>
    </p:spTree>
    <p:extLst>
      <p:ext uri="{BB962C8B-B14F-4D97-AF65-F5344CB8AC3E}">
        <p14:creationId xmlns:p14="http://schemas.microsoft.com/office/powerpoint/2010/main" val="385636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3/1/2024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86691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3/1/2024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9472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3/1/2024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4093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3/1/2024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3534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3/1/2024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6442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3/1/2024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3537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3/1/2024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63539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3/1/2024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5251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3/1/2024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7829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3/1/2024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2173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3/1/2024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95578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3/1/2024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4919320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28" name="Group 12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9" name="Straight Connector 12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9" name="Freeform: Shape 15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1" name="Freeform: Shape 16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3" name="Freeform: Shape 162">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65" name="Group 164">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6" name="Straight Connector 165">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96" name="Rectangle 19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8" name="Rectangle 197">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0" name="Right Triangle 199">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lowchart: Document 201">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4" name="Group 20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5" name="Straight Connector 20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9BF3B7-B0ED-1FF2-0D00-4C533DABBB12}"/>
              </a:ext>
            </a:extLst>
          </p:cNvPr>
          <p:cNvSpPr>
            <a:spLocks noGrp="1"/>
          </p:cNvSpPr>
          <p:nvPr>
            <p:ph type="ctrTitle"/>
          </p:nvPr>
        </p:nvSpPr>
        <p:spPr>
          <a:xfrm>
            <a:off x="208305" y="1133737"/>
            <a:ext cx="7357467" cy="2247614"/>
          </a:xfrm>
        </p:spPr>
        <p:txBody>
          <a:bodyPr vert="horz" lIns="91440" tIns="45720" rIns="91440" bIns="45720" rtlCol="0" anchor="ctr">
            <a:normAutofit/>
          </a:bodyPr>
          <a:lstStyle/>
          <a:p>
            <a:r>
              <a:rPr lang="en-US" sz="3100" b="0" i="0" dirty="0">
                <a:solidFill>
                  <a:schemeClr val="tx2"/>
                </a:solidFill>
                <a:effectLst/>
              </a:rPr>
              <a:t>Modernizing Indian Agri Supply Chain </a:t>
            </a:r>
            <a:br>
              <a:rPr lang="en-US" sz="3100" b="0" i="0" dirty="0">
                <a:solidFill>
                  <a:schemeClr val="tx2"/>
                </a:solidFill>
                <a:effectLst/>
              </a:rPr>
            </a:br>
            <a:r>
              <a:rPr lang="en-US" sz="3100" b="0" i="0" dirty="0">
                <a:solidFill>
                  <a:schemeClr val="tx2"/>
                </a:solidFill>
                <a:effectLst/>
              </a:rPr>
              <a:t>Empowering Farmers through an Online Platform</a:t>
            </a:r>
            <a:endParaRPr lang="en-US" sz="3100" dirty="0">
              <a:solidFill>
                <a:schemeClr val="tx2"/>
              </a:solidFill>
            </a:endParaRPr>
          </a:p>
        </p:txBody>
      </p:sp>
      <p:sp>
        <p:nvSpPr>
          <p:cNvPr id="3" name="Subtitle 2">
            <a:extLst>
              <a:ext uri="{FF2B5EF4-FFF2-40B4-BE49-F238E27FC236}">
                <a16:creationId xmlns:a16="http://schemas.microsoft.com/office/drawing/2014/main" id="{EB0DB2C9-822D-8325-6A2C-7B9797DE09E9}"/>
              </a:ext>
            </a:extLst>
          </p:cNvPr>
          <p:cNvSpPr>
            <a:spLocks noGrp="1"/>
          </p:cNvSpPr>
          <p:nvPr>
            <p:ph type="subTitle" idx="1"/>
          </p:nvPr>
        </p:nvSpPr>
        <p:spPr>
          <a:xfrm>
            <a:off x="211171" y="3462020"/>
            <a:ext cx="11438019" cy="3448811"/>
          </a:xfrm>
        </p:spPr>
        <p:txBody>
          <a:bodyPr vert="horz" lIns="91440" tIns="45720" rIns="91440" bIns="45720" rtlCol="0">
            <a:normAutofit lnSpcReduction="10000"/>
          </a:bodyPr>
          <a:lstStyle/>
          <a:p>
            <a:pPr>
              <a:lnSpc>
                <a:spcPct val="100000"/>
              </a:lnSpc>
            </a:pPr>
            <a:r>
              <a:rPr lang="en-US" sz="1900" b="1" dirty="0">
                <a:solidFill>
                  <a:srgbClr val="FF0000"/>
                </a:solidFill>
              </a:rPr>
              <a:t>Internship from</a:t>
            </a:r>
          </a:p>
          <a:p>
            <a:pPr>
              <a:lnSpc>
                <a:spcPct val="100000"/>
              </a:lnSpc>
            </a:pPr>
            <a:r>
              <a:rPr lang="en-US" sz="1900" b="1" dirty="0">
                <a:solidFill>
                  <a:srgbClr val="FF0000"/>
                </a:solidFill>
              </a:rPr>
              <a:t>S4H TECHNOLOGIES,</a:t>
            </a:r>
          </a:p>
          <a:p>
            <a:pPr>
              <a:lnSpc>
                <a:spcPct val="100000"/>
              </a:lnSpc>
            </a:pPr>
            <a:r>
              <a:rPr lang="en-US" sz="1900" b="1" dirty="0">
                <a:solidFill>
                  <a:srgbClr val="FF0000"/>
                </a:solidFill>
              </a:rPr>
              <a:t>VIJAYAWADA</a:t>
            </a:r>
          </a:p>
          <a:p>
            <a:pPr algn="l">
              <a:lnSpc>
                <a:spcPct val="100000"/>
              </a:lnSpc>
            </a:pPr>
            <a:endParaRPr lang="en-US" sz="1100" dirty="0">
              <a:solidFill>
                <a:schemeClr val="tx2"/>
              </a:solidFill>
            </a:endParaRPr>
          </a:p>
          <a:p>
            <a:pPr algn="l">
              <a:lnSpc>
                <a:spcPct val="100000"/>
              </a:lnSpc>
            </a:pPr>
            <a:r>
              <a:rPr lang="en-US" sz="1800" b="1" u="sng" dirty="0">
                <a:solidFill>
                  <a:schemeClr val="tx2"/>
                </a:solidFill>
              </a:rPr>
              <a:t>Project In-charge:</a:t>
            </a:r>
          </a:p>
          <a:p>
            <a:pPr algn="l">
              <a:lnSpc>
                <a:spcPct val="100000"/>
              </a:lnSpc>
            </a:pPr>
            <a:r>
              <a:rPr lang="en-US" sz="1800" b="1" dirty="0">
                <a:solidFill>
                  <a:schemeClr val="tx2"/>
                </a:solidFill>
              </a:rPr>
              <a:t>S. Ravi Kumar, SAP COE</a:t>
            </a:r>
          </a:p>
          <a:p>
            <a:pPr algn="l">
              <a:lnSpc>
                <a:spcPct val="100000"/>
              </a:lnSpc>
            </a:pPr>
            <a:r>
              <a:rPr lang="en-US" sz="1800" b="1" dirty="0">
                <a:solidFill>
                  <a:schemeClr val="tx2"/>
                </a:solidFill>
              </a:rPr>
              <a:t>S4H Technologies</a:t>
            </a:r>
          </a:p>
          <a:p>
            <a:pPr algn="l">
              <a:lnSpc>
                <a:spcPct val="100000"/>
              </a:lnSpc>
            </a:pPr>
            <a:r>
              <a:rPr lang="en-US" sz="1800" b="1" dirty="0">
                <a:solidFill>
                  <a:schemeClr val="tx2"/>
                </a:solidFill>
              </a:rPr>
              <a:t>North America</a:t>
            </a:r>
          </a:p>
          <a:p>
            <a:pPr marL="228600" indent="-228600" algn="l">
              <a:lnSpc>
                <a:spcPct val="100000"/>
              </a:lnSpc>
              <a:buFont typeface="+mj-lt"/>
              <a:buAutoNum type="arabicPeriod"/>
            </a:pPr>
            <a:r>
              <a:rPr lang="en-US" sz="1600" b="1" dirty="0">
                <a:solidFill>
                  <a:schemeClr val="tx2"/>
                </a:solidFill>
              </a:rPr>
              <a:t>			</a:t>
            </a:r>
            <a:endParaRPr lang="en-US" sz="1100" dirty="0">
              <a:solidFill>
                <a:schemeClr val="tx2"/>
              </a:solidFill>
            </a:endParaRPr>
          </a:p>
          <a:p>
            <a:pPr marL="228600" indent="-228600" algn="l">
              <a:lnSpc>
                <a:spcPct val="100000"/>
              </a:lnSpc>
              <a:buFont typeface="+mj-lt"/>
              <a:buAutoNum type="arabicPeriod"/>
            </a:pPr>
            <a:endParaRPr lang="en-US" sz="1600" b="1" dirty="0">
              <a:solidFill>
                <a:schemeClr val="tx2"/>
              </a:solidFill>
            </a:endParaRPr>
          </a:p>
          <a:p>
            <a:pPr marL="228600" indent="-228600" algn="l">
              <a:lnSpc>
                <a:spcPct val="100000"/>
              </a:lnSpc>
              <a:buFont typeface="+mj-lt"/>
              <a:buAutoNum type="arabicPeriod"/>
            </a:pPr>
            <a:endParaRPr lang="en-US" sz="1100" dirty="0">
              <a:solidFill>
                <a:schemeClr val="tx2"/>
              </a:solidFill>
            </a:endParaRPr>
          </a:p>
        </p:txBody>
      </p:sp>
      <p:pic>
        <p:nvPicPr>
          <p:cNvPr id="4" name="Picture 3" descr="Drone flying over a field">
            <a:extLst>
              <a:ext uri="{FF2B5EF4-FFF2-40B4-BE49-F238E27FC236}">
                <a16:creationId xmlns:a16="http://schemas.microsoft.com/office/drawing/2014/main" id="{3759C26C-FAD6-FD43-287C-CF72A3EBED04}"/>
              </a:ext>
            </a:extLst>
          </p:cNvPr>
          <p:cNvPicPr>
            <a:picLocks noChangeAspect="1"/>
          </p:cNvPicPr>
          <p:nvPr/>
        </p:nvPicPr>
        <p:blipFill rotWithShape="1">
          <a:blip r:embed="rId3"/>
          <a:srcRect l="16625" r="16625"/>
          <a:stretch/>
        </p:blipFill>
        <p:spPr>
          <a:xfrm>
            <a:off x="7545093" y="449213"/>
            <a:ext cx="3977746" cy="3977746"/>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
        <p:nvSpPr>
          <p:cNvPr id="5" name="TextBox 4">
            <a:extLst>
              <a:ext uri="{FF2B5EF4-FFF2-40B4-BE49-F238E27FC236}">
                <a16:creationId xmlns:a16="http://schemas.microsoft.com/office/drawing/2014/main" id="{7958287A-8E84-7A11-7F12-6A6A43F1BB83}"/>
              </a:ext>
            </a:extLst>
          </p:cNvPr>
          <p:cNvSpPr txBox="1"/>
          <p:nvPr/>
        </p:nvSpPr>
        <p:spPr>
          <a:xfrm>
            <a:off x="3823130" y="4810618"/>
            <a:ext cx="2611222" cy="923330"/>
          </a:xfrm>
          <a:prstGeom prst="rect">
            <a:avLst/>
          </a:prstGeom>
          <a:noFill/>
        </p:spPr>
        <p:txBody>
          <a:bodyPr wrap="square" rtlCol="0">
            <a:spAutoFit/>
          </a:bodyPr>
          <a:lstStyle/>
          <a:p>
            <a:pPr algn="ctr">
              <a:lnSpc>
                <a:spcPct val="100000"/>
              </a:lnSpc>
            </a:pPr>
            <a:r>
              <a:rPr lang="en-US" sz="1800" b="1" u="sng" dirty="0">
                <a:solidFill>
                  <a:schemeClr val="tx2"/>
                </a:solidFill>
              </a:rPr>
              <a:t>Project Guide</a:t>
            </a:r>
          </a:p>
          <a:p>
            <a:pPr algn="ctr">
              <a:lnSpc>
                <a:spcPct val="100000"/>
              </a:lnSpc>
            </a:pPr>
            <a:r>
              <a:rPr lang="en-US" sz="1800" b="1" dirty="0">
                <a:solidFill>
                  <a:schemeClr val="tx2"/>
                </a:solidFill>
              </a:rPr>
              <a:t>Dr. B. Krishnaiah, Asst. Professor</a:t>
            </a:r>
          </a:p>
        </p:txBody>
      </p:sp>
      <p:pic>
        <p:nvPicPr>
          <p:cNvPr id="9" name="Picture 8" descr="A blue logo with a black background&#10;&#10;Description automatically generated">
            <a:extLst>
              <a:ext uri="{FF2B5EF4-FFF2-40B4-BE49-F238E27FC236}">
                <a16:creationId xmlns:a16="http://schemas.microsoft.com/office/drawing/2014/main" id="{34E93FA9-4682-4FE7-9DD0-2DA5CC520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0138" y="124321"/>
            <a:ext cx="1319134" cy="1319134"/>
          </a:xfrm>
          <a:prstGeom prst="rect">
            <a:avLst/>
          </a:prstGeom>
        </p:spPr>
      </p:pic>
      <p:sp>
        <p:nvSpPr>
          <p:cNvPr id="10" name="TextBox 9">
            <a:extLst>
              <a:ext uri="{FF2B5EF4-FFF2-40B4-BE49-F238E27FC236}">
                <a16:creationId xmlns:a16="http://schemas.microsoft.com/office/drawing/2014/main" id="{40709DE3-815A-8FD3-5763-BBBE7D9C7050}"/>
              </a:ext>
            </a:extLst>
          </p:cNvPr>
          <p:cNvSpPr txBox="1"/>
          <p:nvPr/>
        </p:nvSpPr>
        <p:spPr>
          <a:xfrm>
            <a:off x="7698053" y="4641247"/>
            <a:ext cx="4684623" cy="1908215"/>
          </a:xfrm>
          <a:prstGeom prst="rect">
            <a:avLst/>
          </a:prstGeom>
          <a:noFill/>
        </p:spPr>
        <p:txBody>
          <a:bodyPr wrap="square" rtlCol="0">
            <a:spAutoFit/>
          </a:bodyPr>
          <a:lstStyle/>
          <a:p>
            <a:pPr lvl="0"/>
            <a:endParaRPr lang="en-US" sz="1400" dirty="0"/>
          </a:p>
          <a:p>
            <a:pPr lvl="0"/>
            <a:r>
              <a:rPr lang="en-US" b="1" u="sng" dirty="0">
                <a:solidFill>
                  <a:srgbClr val="002060"/>
                </a:solidFill>
              </a:rPr>
              <a:t>Team members:</a:t>
            </a:r>
            <a:endParaRPr lang="en-US" sz="1400" b="1" u="sng" dirty="0">
              <a:solidFill>
                <a:srgbClr val="002060"/>
              </a:solidFill>
            </a:endParaRPr>
          </a:p>
          <a:p>
            <a:pPr marL="342900" lvl="0" indent="-342900">
              <a:buFont typeface="+mj-lt"/>
              <a:buAutoNum type="arabicPeriod"/>
            </a:pPr>
            <a:r>
              <a:rPr lang="en-US" b="1" dirty="0">
                <a:solidFill>
                  <a:srgbClr val="002060"/>
                </a:solidFill>
              </a:rPr>
              <a:t>SRIHARI MADDINENI, Y20AIT507</a:t>
            </a:r>
          </a:p>
          <a:p>
            <a:pPr marL="342900" lvl="0" indent="-342900">
              <a:buFont typeface="+mj-lt"/>
              <a:buAutoNum type="arabicPeriod"/>
            </a:pPr>
            <a:r>
              <a:rPr lang="en-US" b="1" dirty="0">
                <a:solidFill>
                  <a:srgbClr val="002060"/>
                </a:solidFill>
              </a:rPr>
              <a:t>BHARGAV KOMMINENI, Y20AIT453</a:t>
            </a:r>
          </a:p>
          <a:p>
            <a:pPr marL="342900" lvl="0" indent="-342900">
              <a:buFont typeface="+mj-lt"/>
              <a:buAutoNum type="arabicPeriod"/>
            </a:pPr>
            <a:r>
              <a:rPr lang="en-US" b="1" dirty="0">
                <a:solidFill>
                  <a:srgbClr val="002060"/>
                </a:solidFill>
              </a:rPr>
              <a:t>POTTURI SRIRAM, Y20AIT490</a:t>
            </a:r>
          </a:p>
          <a:p>
            <a:pPr marL="342900" lvl="0" indent="-342900">
              <a:buFont typeface="+mj-lt"/>
              <a:buAutoNum type="arabicPeriod"/>
            </a:pPr>
            <a:r>
              <a:rPr lang="en-US" b="1" dirty="0">
                <a:solidFill>
                  <a:srgbClr val="002060"/>
                </a:solidFill>
              </a:rPr>
              <a:t>THUMATI GOPI, Y20AIT511</a:t>
            </a:r>
          </a:p>
          <a:p>
            <a:endParaRPr lang="en-IN" sz="1400" dirty="0"/>
          </a:p>
        </p:txBody>
      </p:sp>
    </p:spTree>
    <p:extLst>
      <p:ext uri="{BB962C8B-B14F-4D97-AF65-F5344CB8AC3E}">
        <p14:creationId xmlns:p14="http://schemas.microsoft.com/office/powerpoint/2010/main" val="645175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4A9174A-5570-4A99-97C5-A6C3534B1BFC}"/>
              </a:ext>
            </a:extLst>
          </p:cNvPr>
          <p:cNvSpPr>
            <a:spLocks noGrp="1"/>
          </p:cNvSpPr>
          <p:nvPr>
            <p:ph type="title"/>
          </p:nvPr>
        </p:nvSpPr>
        <p:spPr>
          <a:xfrm>
            <a:off x="317308" y="225794"/>
            <a:ext cx="6159160" cy="2240735"/>
          </a:xfrm>
        </p:spPr>
        <p:txBody>
          <a:bodyPr>
            <a:normAutofit/>
          </a:bodyPr>
          <a:lstStyle/>
          <a:p>
            <a:r>
              <a:rPr lang="en-US" dirty="0">
                <a:solidFill>
                  <a:schemeClr val="tx2"/>
                </a:solidFill>
              </a:rPr>
              <a:t>Proposed System</a:t>
            </a:r>
            <a:endParaRPr lang="en-IN" dirty="0">
              <a:solidFill>
                <a:schemeClr val="tx2"/>
              </a:solidFill>
            </a:endParaRPr>
          </a:p>
        </p:txBody>
      </p:sp>
      <p:sp>
        <p:nvSpPr>
          <p:cNvPr id="3" name="Content Placeholder 2">
            <a:extLst>
              <a:ext uri="{FF2B5EF4-FFF2-40B4-BE49-F238E27FC236}">
                <a16:creationId xmlns:a16="http://schemas.microsoft.com/office/drawing/2014/main" id="{69EC239E-C33F-B5E1-F7F2-A76799C5CFCE}"/>
              </a:ext>
            </a:extLst>
          </p:cNvPr>
          <p:cNvSpPr>
            <a:spLocks noGrp="1"/>
          </p:cNvSpPr>
          <p:nvPr>
            <p:ph idx="1"/>
          </p:nvPr>
        </p:nvSpPr>
        <p:spPr>
          <a:xfrm>
            <a:off x="211464" y="2413404"/>
            <a:ext cx="5424394" cy="3819228"/>
          </a:xfrm>
        </p:spPr>
        <p:txBody>
          <a:bodyPr>
            <a:normAutofit/>
          </a:bodyPr>
          <a:lstStyle/>
          <a:p>
            <a:pPr marL="0" indent="0">
              <a:lnSpc>
                <a:spcPct val="100000"/>
              </a:lnSpc>
              <a:buNone/>
            </a:pPr>
            <a:r>
              <a:rPr lang="en-US" sz="2000" b="1" dirty="0">
                <a:solidFill>
                  <a:schemeClr val="tx2"/>
                </a:solidFill>
                <a:latin typeface="Times New Roman" panose="02020603050405020304" pitchFamily="18" charset="0"/>
                <a:cs typeface="Times New Roman" panose="02020603050405020304" pitchFamily="18" charset="0"/>
              </a:rPr>
              <a:t>Seller role (Farmer)</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Seller has option to upload product, images, price, expected date of crop out product, shipping details, quantity, quality</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Seller can update the product at any time</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List the products</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Delete the products</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Look up for responses from buyers</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Negotiate with them</a:t>
            </a:r>
          </a:p>
          <a:p>
            <a:pPr>
              <a:lnSpc>
                <a:spcPct val="100000"/>
              </a:lnSpc>
              <a:buClrTx/>
            </a:pPr>
            <a:r>
              <a:rPr lang="en-IN" sz="1800" dirty="0">
                <a:solidFill>
                  <a:schemeClr val="tx2"/>
                </a:solidFill>
                <a:latin typeface="Times New Roman" panose="02020603050405020304" pitchFamily="18" charset="0"/>
                <a:cs typeface="Times New Roman" panose="02020603050405020304" pitchFamily="18" charset="0"/>
              </a:rPr>
              <a:t>Make a deal</a:t>
            </a:r>
          </a:p>
        </p:txBody>
      </p:sp>
      <p:pic>
        <p:nvPicPr>
          <p:cNvPr id="7" name="Graphic 6" descr="Farmer">
            <a:extLst>
              <a:ext uri="{FF2B5EF4-FFF2-40B4-BE49-F238E27FC236}">
                <a16:creationId xmlns:a16="http://schemas.microsoft.com/office/drawing/2014/main" id="{4DD92C40-BD11-267B-E14D-406A9DA768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49996" y="131842"/>
            <a:ext cx="2059998" cy="2059998"/>
          </a:xfrm>
          <a:prstGeom prst="rect">
            <a:avLst/>
          </a:prstGeom>
        </p:spPr>
      </p:pic>
      <p:sp>
        <p:nvSpPr>
          <p:cNvPr id="4" name="TextBox 3">
            <a:extLst>
              <a:ext uri="{FF2B5EF4-FFF2-40B4-BE49-F238E27FC236}">
                <a16:creationId xmlns:a16="http://schemas.microsoft.com/office/drawing/2014/main" id="{45E13BFB-F8A2-0B3A-EE80-CF0F95D2687A}"/>
              </a:ext>
            </a:extLst>
          </p:cNvPr>
          <p:cNvSpPr txBox="1"/>
          <p:nvPr/>
        </p:nvSpPr>
        <p:spPr>
          <a:xfrm>
            <a:off x="5941706" y="2466248"/>
            <a:ext cx="6027197" cy="4001095"/>
          </a:xfrm>
          <a:prstGeom prst="rect">
            <a:avLst/>
          </a:prstGeom>
          <a:noFill/>
        </p:spPr>
        <p:txBody>
          <a:bodyPr wrap="square" rtlCol="0">
            <a:spAutoFit/>
          </a:bodyPr>
          <a:lstStyle/>
          <a:p>
            <a:pPr>
              <a:lnSpc>
                <a:spcPct val="100000"/>
              </a:lnSpc>
            </a:pPr>
            <a:r>
              <a:rPr lang="en-US" sz="2000" b="1" dirty="0">
                <a:solidFill>
                  <a:schemeClr val="tx2"/>
                </a:solidFill>
                <a:latin typeface="Times New Roman" panose="02020603050405020304" pitchFamily="18" charset="0"/>
                <a:cs typeface="Times New Roman" panose="02020603050405020304" pitchFamily="18" charset="0"/>
              </a:rPr>
              <a:t>Buyer role ( farmer, companies, ex: </a:t>
            </a:r>
            <a:r>
              <a:rPr lang="en-US" sz="2000" b="1" dirty="0" err="1">
                <a:solidFill>
                  <a:schemeClr val="tx2"/>
                </a:solidFill>
                <a:latin typeface="Times New Roman" panose="02020603050405020304" pitchFamily="18" charset="0"/>
                <a:cs typeface="Times New Roman" panose="02020603050405020304" pitchFamily="18" charset="0"/>
              </a:rPr>
              <a:t>itc</a:t>
            </a:r>
            <a:r>
              <a:rPr lang="en-US" sz="2000" b="1" dirty="0">
                <a:solidFill>
                  <a:schemeClr val="tx2"/>
                </a:solidFill>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Company needs products in huge quantities</a:t>
            </a:r>
          </a:p>
          <a:p>
            <a:pPr marL="285750" indent="-285750">
              <a:lnSpc>
                <a:spcPct val="150000"/>
              </a:lnSpc>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Quality assurance should be there</a:t>
            </a:r>
          </a:p>
          <a:p>
            <a:pPr marL="285750" indent="-285750">
              <a:lnSpc>
                <a:spcPct val="150000"/>
              </a:lnSpc>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Can search for products that meets requirements</a:t>
            </a:r>
          </a:p>
          <a:p>
            <a:pPr marL="285750" indent="-285750">
              <a:lnSpc>
                <a:spcPct val="150000"/>
              </a:lnSpc>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With high quality</a:t>
            </a:r>
          </a:p>
          <a:p>
            <a:pPr marL="285750" indent="-285750">
              <a:lnSpc>
                <a:spcPct val="150000"/>
              </a:lnSpc>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With reasonable and negotiable price</a:t>
            </a:r>
          </a:p>
          <a:p>
            <a:pPr marL="285750" indent="-285750">
              <a:lnSpc>
                <a:spcPct val="150000"/>
              </a:lnSpc>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Direct communication in case of any product not meeting deal proforma</a:t>
            </a:r>
          </a:p>
          <a:p>
            <a:pPr marL="285750" indent="-285750">
              <a:lnSpc>
                <a:spcPct val="150000"/>
              </a:lnSpc>
              <a:buFont typeface="Arial" panose="020B0604020202020204" pitchFamily="34" charset="0"/>
              <a:buChar char="•"/>
            </a:pPr>
            <a:r>
              <a:rPr lang="en-US" sz="1800" dirty="0">
                <a:solidFill>
                  <a:schemeClr val="tx2"/>
                </a:solidFill>
                <a:latin typeface="Times New Roman" panose="02020603050405020304" pitchFamily="18" charset="0"/>
                <a:cs typeface="Times New Roman" panose="02020603050405020304" pitchFamily="18" charset="0"/>
              </a:rPr>
              <a:t>Verified sellers (farmers)</a:t>
            </a:r>
          </a:p>
          <a:p>
            <a:endParaRPr lang="en-IN" dirty="0"/>
          </a:p>
        </p:txBody>
      </p:sp>
    </p:spTree>
    <p:extLst>
      <p:ext uri="{BB962C8B-B14F-4D97-AF65-F5344CB8AC3E}">
        <p14:creationId xmlns:p14="http://schemas.microsoft.com/office/powerpoint/2010/main" val="302117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CB206A2-71F1-4A48-211C-3823AFC7174E}"/>
              </a:ext>
            </a:extLst>
          </p:cNvPr>
          <p:cNvSpPr>
            <a:spLocks noGrp="1"/>
          </p:cNvSpPr>
          <p:nvPr>
            <p:ph type="title"/>
          </p:nvPr>
        </p:nvSpPr>
        <p:spPr>
          <a:xfrm>
            <a:off x="457200" y="732348"/>
            <a:ext cx="6159160" cy="2240735"/>
          </a:xfrm>
        </p:spPr>
        <p:txBody>
          <a:bodyPr>
            <a:normAutofit/>
          </a:bodyPr>
          <a:lstStyle/>
          <a:p>
            <a:r>
              <a:rPr lang="en-US" dirty="0">
                <a:solidFill>
                  <a:schemeClr val="tx2"/>
                </a:solidFill>
              </a:rPr>
              <a:t>Proposed System</a:t>
            </a:r>
            <a:endParaRPr lang="en-IN">
              <a:solidFill>
                <a:schemeClr val="tx2"/>
              </a:solidFill>
            </a:endParaRPr>
          </a:p>
        </p:txBody>
      </p:sp>
      <p:sp>
        <p:nvSpPr>
          <p:cNvPr id="3" name="Content Placeholder 2">
            <a:extLst>
              <a:ext uri="{FF2B5EF4-FFF2-40B4-BE49-F238E27FC236}">
                <a16:creationId xmlns:a16="http://schemas.microsoft.com/office/drawing/2014/main" id="{A4984964-F129-921C-EDAA-C9C0E083019D}"/>
              </a:ext>
            </a:extLst>
          </p:cNvPr>
          <p:cNvSpPr>
            <a:spLocks noGrp="1"/>
          </p:cNvSpPr>
          <p:nvPr>
            <p:ph idx="1"/>
          </p:nvPr>
        </p:nvSpPr>
        <p:spPr>
          <a:xfrm>
            <a:off x="563936" y="2572193"/>
            <a:ext cx="6159160" cy="2980124"/>
          </a:xfrm>
        </p:spPr>
        <p:txBody>
          <a:bodyPr>
            <a:normAutofit/>
          </a:bodyPr>
          <a:lstStyle/>
          <a:p>
            <a:pPr marL="0" indent="0">
              <a:buNone/>
            </a:pPr>
            <a:r>
              <a:rPr lang="en-US" dirty="0">
                <a:solidFill>
                  <a:schemeClr val="tx2"/>
                </a:solidFill>
                <a:latin typeface="Times New Roman" panose="02020603050405020304" pitchFamily="18" charset="0"/>
                <a:cs typeface="Times New Roman" panose="02020603050405020304" pitchFamily="18" charset="0"/>
              </a:rPr>
              <a:t>Communication tools</a:t>
            </a:r>
          </a:p>
          <a:p>
            <a:pPr>
              <a:buClr>
                <a:schemeClr val="tx1"/>
              </a:buClr>
            </a:pPr>
            <a:r>
              <a:rPr lang="en-US" sz="1800" dirty="0">
                <a:solidFill>
                  <a:schemeClr val="tx2"/>
                </a:solidFill>
                <a:latin typeface="Times New Roman" panose="02020603050405020304" pitchFamily="18" charset="0"/>
                <a:cs typeface="Times New Roman" panose="02020603050405020304" pitchFamily="18" charset="0"/>
              </a:rPr>
              <a:t>Phone call</a:t>
            </a:r>
          </a:p>
          <a:p>
            <a:pPr>
              <a:buClr>
                <a:schemeClr val="tx1"/>
              </a:buClr>
            </a:pPr>
            <a:r>
              <a:rPr lang="en-US" sz="1800" dirty="0" err="1">
                <a:solidFill>
                  <a:schemeClr val="tx2"/>
                </a:solidFill>
                <a:latin typeface="Times New Roman" panose="02020603050405020304" pitchFamily="18" charset="0"/>
                <a:cs typeface="Times New Roman" panose="02020603050405020304" pitchFamily="18" charset="0"/>
              </a:rPr>
              <a:t>Whatsapp</a:t>
            </a:r>
            <a:endParaRPr lang="en-US" sz="1800" dirty="0">
              <a:solidFill>
                <a:schemeClr val="tx2"/>
              </a:solidFill>
              <a:latin typeface="Times New Roman" panose="02020603050405020304" pitchFamily="18" charset="0"/>
              <a:cs typeface="Times New Roman" panose="02020603050405020304" pitchFamily="18" charset="0"/>
            </a:endParaRPr>
          </a:p>
          <a:p>
            <a:pPr>
              <a:buClr>
                <a:schemeClr val="tx1"/>
              </a:buClr>
            </a:pPr>
            <a:r>
              <a:rPr lang="en-US" sz="1800" dirty="0">
                <a:solidFill>
                  <a:schemeClr val="tx2"/>
                </a:solidFill>
                <a:latin typeface="Times New Roman" panose="02020603050405020304" pitchFamily="18" charset="0"/>
                <a:cs typeface="Times New Roman" panose="02020603050405020304" pitchFamily="18" charset="0"/>
              </a:rPr>
              <a:t>Through website</a:t>
            </a:r>
          </a:p>
          <a:p>
            <a:pPr marL="0" indent="0">
              <a:buNone/>
            </a:pPr>
            <a:endParaRPr lang="en-IN" dirty="0">
              <a:solidFill>
                <a:schemeClr val="tx2"/>
              </a:solidFill>
            </a:endParaRPr>
          </a:p>
        </p:txBody>
      </p:sp>
      <p:pic>
        <p:nvPicPr>
          <p:cNvPr id="7" name="Graphic 6" descr="Phone">
            <a:extLst>
              <a:ext uri="{FF2B5EF4-FFF2-40B4-BE49-F238E27FC236}">
                <a16:creationId xmlns:a16="http://schemas.microsoft.com/office/drawing/2014/main" id="{8BCCCB7E-E49B-5BD3-1379-B8D391878E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10969" y="1288197"/>
            <a:ext cx="3619635" cy="3619635"/>
          </a:xfrm>
          <a:prstGeom prst="rect">
            <a:avLst/>
          </a:prstGeom>
        </p:spPr>
      </p:pic>
    </p:spTree>
    <p:extLst>
      <p:ext uri="{BB962C8B-B14F-4D97-AF65-F5344CB8AC3E}">
        <p14:creationId xmlns:p14="http://schemas.microsoft.com/office/powerpoint/2010/main" val="51165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8" name="Rectangle 17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0" name="Rectangle 179">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2" name="Right Triangle 18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lowchart: Document 183">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6" name="Group 18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7" name="Straight Connector 18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30DF46E-F393-DC7F-05B4-614BC10D1FBE}"/>
              </a:ext>
            </a:extLst>
          </p:cNvPr>
          <p:cNvSpPr>
            <a:spLocks noGrp="1"/>
          </p:cNvSpPr>
          <p:nvPr>
            <p:ph type="title"/>
          </p:nvPr>
        </p:nvSpPr>
        <p:spPr>
          <a:xfrm>
            <a:off x="457200" y="732348"/>
            <a:ext cx="6159160" cy="2240735"/>
          </a:xfrm>
        </p:spPr>
        <p:txBody>
          <a:bodyPr>
            <a:normAutofit/>
          </a:bodyPr>
          <a:lstStyle/>
          <a:p>
            <a:r>
              <a:rPr lang="en-US" dirty="0">
                <a:solidFill>
                  <a:schemeClr val="tx2"/>
                </a:solidFill>
              </a:rPr>
              <a:t>System Design</a:t>
            </a:r>
            <a:endParaRPr lang="en-IN" dirty="0">
              <a:solidFill>
                <a:schemeClr val="tx2"/>
              </a:solidFill>
            </a:endParaRPr>
          </a:p>
        </p:txBody>
      </p:sp>
      <p:sp>
        <p:nvSpPr>
          <p:cNvPr id="3" name="Content Placeholder 2">
            <a:extLst>
              <a:ext uri="{FF2B5EF4-FFF2-40B4-BE49-F238E27FC236}">
                <a16:creationId xmlns:a16="http://schemas.microsoft.com/office/drawing/2014/main" id="{F2437ECC-CF82-A0C8-91CB-6897F2E03BD5}"/>
              </a:ext>
            </a:extLst>
          </p:cNvPr>
          <p:cNvSpPr>
            <a:spLocks noGrp="1"/>
          </p:cNvSpPr>
          <p:nvPr>
            <p:ph idx="1"/>
          </p:nvPr>
        </p:nvSpPr>
        <p:spPr>
          <a:xfrm>
            <a:off x="457200" y="3264832"/>
            <a:ext cx="6159160" cy="2980124"/>
          </a:xfrm>
        </p:spPr>
        <p:txBody>
          <a:bodyPr>
            <a:normAutofit/>
          </a:bodyPr>
          <a:lstStyle/>
          <a:p>
            <a:pPr marL="0" indent="0">
              <a:lnSpc>
                <a:spcPct val="100000"/>
              </a:lnSpc>
              <a:buNone/>
            </a:pPr>
            <a:r>
              <a:rPr lang="en-US" sz="1500" dirty="0">
                <a:solidFill>
                  <a:schemeClr val="tx2"/>
                </a:solidFill>
                <a:latin typeface="Times New Roman" panose="02020603050405020304" pitchFamily="18" charset="0"/>
                <a:cs typeface="Times New Roman" panose="02020603050405020304" pitchFamily="18" charset="0"/>
              </a:rPr>
              <a:t>Architectural concepts</a:t>
            </a:r>
          </a:p>
          <a:p>
            <a:pPr marL="0" indent="0">
              <a:lnSpc>
                <a:spcPct val="100000"/>
              </a:lnSpc>
              <a:buNone/>
            </a:pPr>
            <a:r>
              <a:rPr lang="en-US" sz="1500" b="1" i="0" dirty="0">
                <a:solidFill>
                  <a:schemeClr val="tx2"/>
                </a:solidFill>
                <a:effectLst/>
                <a:latin typeface="Times New Roman" panose="02020603050405020304" pitchFamily="18" charset="0"/>
                <a:cs typeface="Times New Roman" panose="02020603050405020304" pitchFamily="18" charset="0"/>
              </a:rPr>
              <a:t>Front-end</a:t>
            </a:r>
            <a:r>
              <a:rPr lang="en-US" sz="1500" b="0" i="0" dirty="0">
                <a:solidFill>
                  <a:schemeClr val="tx2"/>
                </a:solidFill>
                <a:effectLst/>
                <a:latin typeface="Times New Roman" panose="02020603050405020304" pitchFamily="18" charset="0"/>
                <a:cs typeface="Times New Roman" panose="02020603050405020304" pitchFamily="18" charset="0"/>
              </a:rPr>
              <a:t>: React is a JavaScript library for building user interfaces.</a:t>
            </a:r>
          </a:p>
          <a:p>
            <a:pPr marL="0" indent="0">
              <a:lnSpc>
                <a:spcPct val="100000"/>
              </a:lnSpc>
              <a:buNone/>
            </a:pPr>
            <a:r>
              <a:rPr lang="en-US" sz="1500" b="1" i="0" dirty="0">
                <a:solidFill>
                  <a:schemeClr val="tx2"/>
                </a:solidFill>
                <a:effectLst/>
                <a:latin typeface="Times New Roman" panose="02020603050405020304" pitchFamily="18" charset="0"/>
                <a:cs typeface="Times New Roman" panose="02020603050405020304" pitchFamily="18" charset="0"/>
              </a:rPr>
              <a:t>Back-end</a:t>
            </a:r>
            <a:r>
              <a:rPr lang="en-US" sz="1500" b="0" i="0" dirty="0">
                <a:solidFill>
                  <a:schemeClr val="tx2"/>
                </a:solidFill>
                <a:effectLst/>
                <a:latin typeface="Times New Roman" panose="02020603050405020304" pitchFamily="18" charset="0"/>
                <a:cs typeface="Times New Roman" panose="02020603050405020304" pitchFamily="18" charset="0"/>
              </a:rPr>
              <a:t>: Node.js is a JavaScript runtime used for building server-side applications, while Express.js is a web application framework for Node.js, simplifying the process of building APIs and web applications.</a:t>
            </a:r>
          </a:p>
          <a:p>
            <a:pPr marL="0" indent="0">
              <a:lnSpc>
                <a:spcPct val="100000"/>
              </a:lnSpc>
              <a:buNone/>
            </a:pPr>
            <a:r>
              <a:rPr lang="en-US" sz="1500" b="1" i="0" dirty="0">
                <a:solidFill>
                  <a:schemeClr val="tx2"/>
                </a:solidFill>
                <a:effectLst/>
                <a:latin typeface="Times New Roman" panose="02020603050405020304" pitchFamily="18" charset="0"/>
                <a:cs typeface="Times New Roman" panose="02020603050405020304" pitchFamily="18" charset="0"/>
              </a:rPr>
              <a:t>Database</a:t>
            </a:r>
            <a:r>
              <a:rPr lang="en-US" sz="1500" b="0" i="0" dirty="0">
                <a:solidFill>
                  <a:schemeClr val="tx2"/>
                </a:solidFill>
                <a:effectLst/>
                <a:latin typeface="Times New Roman" panose="02020603050405020304" pitchFamily="18" charset="0"/>
                <a:cs typeface="Times New Roman" panose="02020603050405020304" pitchFamily="18" charset="0"/>
              </a:rPr>
              <a:t>: MongoDB is a NoSQL database program, which stores data in a flexible, JSON-like format, making it suitable for handling large volumes of structured, semi-structured, and unstructured data.</a:t>
            </a:r>
          </a:p>
          <a:p>
            <a:pPr marL="0" indent="0">
              <a:lnSpc>
                <a:spcPct val="100000"/>
              </a:lnSpc>
              <a:buNone/>
            </a:pPr>
            <a:r>
              <a:rPr lang="en-US" sz="1500" b="0" i="0" dirty="0">
                <a:solidFill>
                  <a:schemeClr val="tx2"/>
                </a:solidFill>
                <a:effectLst/>
                <a:latin typeface="Times New Roman" panose="02020603050405020304" pitchFamily="18" charset="0"/>
                <a:cs typeface="Times New Roman" panose="02020603050405020304" pitchFamily="18" charset="0"/>
              </a:rPr>
              <a:t>This stack is often used for its flexibility, scalability, and the ability to build real-time applications with JavaScript across the entire stack.</a:t>
            </a:r>
          </a:p>
          <a:p>
            <a:pPr marL="0" indent="0">
              <a:lnSpc>
                <a:spcPct val="100000"/>
              </a:lnSpc>
              <a:buNone/>
            </a:pPr>
            <a:endParaRPr lang="en-IN" sz="1500" dirty="0">
              <a:solidFill>
                <a:schemeClr val="tx2"/>
              </a:solidFill>
            </a:endParaRPr>
          </a:p>
        </p:txBody>
      </p:sp>
      <p:pic>
        <p:nvPicPr>
          <p:cNvPr id="5" name="Picture 4" descr="A diagram of a company&#10;&#10;Description automatically generated">
            <a:extLst>
              <a:ext uri="{FF2B5EF4-FFF2-40B4-BE49-F238E27FC236}">
                <a16:creationId xmlns:a16="http://schemas.microsoft.com/office/drawing/2014/main" id="{0AB13A46-F5A0-63D1-464B-8711311F2050}"/>
              </a:ext>
            </a:extLst>
          </p:cNvPr>
          <p:cNvPicPr>
            <a:picLocks noChangeAspect="1"/>
          </p:cNvPicPr>
          <p:nvPr/>
        </p:nvPicPr>
        <p:blipFill>
          <a:blip r:embed="rId2"/>
          <a:stretch>
            <a:fillRect/>
          </a:stretch>
        </p:blipFill>
        <p:spPr>
          <a:xfrm>
            <a:off x="7264961" y="721081"/>
            <a:ext cx="4446721" cy="5523877"/>
          </a:xfrm>
          <a:prstGeom prst="rect">
            <a:avLst/>
          </a:prstGeom>
        </p:spPr>
      </p:pic>
    </p:spTree>
    <p:extLst>
      <p:ext uri="{BB962C8B-B14F-4D97-AF65-F5344CB8AC3E}">
        <p14:creationId xmlns:p14="http://schemas.microsoft.com/office/powerpoint/2010/main" val="178001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1E2803-49E8-5C03-DDA7-7117A5EBF3DC}"/>
              </a:ext>
            </a:extLst>
          </p:cNvPr>
          <p:cNvSpPr>
            <a:spLocks noGrp="1"/>
          </p:cNvSpPr>
          <p:nvPr>
            <p:ph type="title"/>
          </p:nvPr>
        </p:nvSpPr>
        <p:spPr>
          <a:xfrm>
            <a:off x="457200" y="732348"/>
            <a:ext cx="6159160" cy="2240735"/>
          </a:xfrm>
        </p:spPr>
        <p:txBody>
          <a:bodyPr>
            <a:normAutofit/>
          </a:bodyPr>
          <a:lstStyle/>
          <a:p>
            <a:r>
              <a:rPr lang="en-IN" b="1" i="0">
                <a:solidFill>
                  <a:schemeClr val="tx2"/>
                </a:solidFill>
                <a:effectLst/>
                <a:latin typeface="Söhne"/>
              </a:rPr>
              <a:t>Software and Hardware Requirements</a:t>
            </a:r>
            <a:endParaRPr lang="en-IN">
              <a:solidFill>
                <a:schemeClr val="tx2"/>
              </a:solidFill>
            </a:endParaRPr>
          </a:p>
        </p:txBody>
      </p:sp>
      <p:sp>
        <p:nvSpPr>
          <p:cNvPr id="3" name="Content Placeholder 2">
            <a:extLst>
              <a:ext uri="{FF2B5EF4-FFF2-40B4-BE49-F238E27FC236}">
                <a16:creationId xmlns:a16="http://schemas.microsoft.com/office/drawing/2014/main" id="{F4723ADA-0345-9278-672E-F421E5A1FFF1}"/>
              </a:ext>
            </a:extLst>
          </p:cNvPr>
          <p:cNvSpPr>
            <a:spLocks noGrp="1"/>
          </p:cNvSpPr>
          <p:nvPr>
            <p:ph idx="1"/>
          </p:nvPr>
        </p:nvSpPr>
        <p:spPr>
          <a:xfrm>
            <a:off x="457199" y="2785954"/>
            <a:ext cx="10801866" cy="3459002"/>
          </a:xfrm>
        </p:spPr>
        <p:txBody>
          <a:bodyPr>
            <a:normAutofit lnSpcReduction="10000"/>
          </a:bodyPr>
          <a:lstStyle/>
          <a:p>
            <a:pPr>
              <a:lnSpc>
                <a:spcPct val="100000"/>
              </a:lnSpc>
            </a:pPr>
            <a:r>
              <a:rPr lang="en-IN" sz="2000" b="1" i="0" dirty="0">
                <a:solidFill>
                  <a:schemeClr val="tx2"/>
                </a:solidFill>
                <a:effectLst/>
                <a:latin typeface="Times New Roman" panose="02020603050405020304" pitchFamily="18" charset="0"/>
                <a:cs typeface="Times New Roman" panose="02020603050405020304" pitchFamily="18" charset="0"/>
              </a:rPr>
              <a:t>Software and Hardware Requirements</a:t>
            </a:r>
            <a:endParaRPr lang="en-IN" sz="2000" b="0" i="0" dirty="0">
              <a:solidFill>
                <a:schemeClr val="tx2"/>
              </a:solidFill>
              <a:effectLst/>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IN" sz="1800" b="0" i="0" dirty="0">
                <a:solidFill>
                  <a:schemeClr val="tx2"/>
                </a:solidFill>
                <a:effectLst/>
                <a:latin typeface="Times New Roman" panose="02020603050405020304" pitchFamily="18" charset="0"/>
                <a:cs typeface="Times New Roman" panose="02020603050405020304" pitchFamily="18" charset="0"/>
              </a:rPr>
              <a:t>Software:</a:t>
            </a:r>
          </a:p>
          <a:p>
            <a:pPr marL="742950" lvl="1" indent="-285750">
              <a:lnSpc>
                <a:spcPct val="100000"/>
              </a:lnSpc>
              <a:buClrTx/>
              <a:buFont typeface="Arial" panose="020B0604020202020204" pitchFamily="34" charset="0"/>
              <a:buChar char="•"/>
            </a:pPr>
            <a:r>
              <a:rPr lang="en-IN" sz="1800" b="0" i="0" dirty="0">
                <a:solidFill>
                  <a:schemeClr val="tx2"/>
                </a:solidFill>
                <a:effectLst/>
                <a:latin typeface="Times New Roman" panose="02020603050405020304" pitchFamily="18" charset="0"/>
                <a:cs typeface="Times New Roman" panose="02020603050405020304" pitchFamily="18" charset="0"/>
              </a:rPr>
              <a:t>React for front-end development</a:t>
            </a:r>
          </a:p>
          <a:p>
            <a:pPr marL="742950" lvl="1" indent="-285750">
              <a:lnSpc>
                <a:spcPct val="100000"/>
              </a:lnSpc>
              <a:buClrTx/>
              <a:buFont typeface="Arial" panose="020B0604020202020204" pitchFamily="34" charset="0"/>
              <a:buChar char="•"/>
            </a:pPr>
            <a:r>
              <a:rPr lang="en-IN" sz="1800" b="0" i="0" dirty="0">
                <a:solidFill>
                  <a:schemeClr val="tx2"/>
                </a:solidFill>
                <a:effectLst/>
                <a:latin typeface="Times New Roman" panose="02020603050405020304" pitchFamily="18" charset="0"/>
                <a:cs typeface="Times New Roman" panose="02020603050405020304" pitchFamily="18" charset="0"/>
              </a:rPr>
              <a:t>Node.js and Express.js for server-side development</a:t>
            </a:r>
          </a:p>
          <a:p>
            <a:pPr marL="742950" lvl="1" indent="-285750">
              <a:lnSpc>
                <a:spcPct val="100000"/>
              </a:lnSpc>
              <a:buClrTx/>
              <a:buFont typeface="Arial" panose="020B0604020202020204" pitchFamily="34" charset="0"/>
              <a:buChar char="•"/>
            </a:pPr>
            <a:r>
              <a:rPr lang="en-IN" sz="1800" b="0" i="0" dirty="0">
                <a:solidFill>
                  <a:schemeClr val="tx2"/>
                </a:solidFill>
                <a:effectLst/>
                <a:latin typeface="Times New Roman" panose="02020603050405020304" pitchFamily="18" charset="0"/>
                <a:cs typeface="Times New Roman" panose="02020603050405020304" pitchFamily="18" charset="0"/>
              </a:rPr>
              <a:t>MongoDB for database management</a:t>
            </a:r>
          </a:p>
          <a:p>
            <a:pPr marL="742950" lvl="1" indent="-285750">
              <a:lnSpc>
                <a:spcPct val="100000"/>
              </a:lnSpc>
              <a:buClrTx/>
              <a:buFont typeface="Arial" panose="020B0604020202020204" pitchFamily="34" charset="0"/>
              <a:buChar char="•"/>
            </a:pPr>
            <a:r>
              <a:rPr lang="en-IN" sz="1800" b="0" i="0" dirty="0">
                <a:solidFill>
                  <a:schemeClr val="tx2"/>
                </a:solidFill>
                <a:effectLst/>
                <a:latin typeface="Times New Roman" panose="02020603050405020304" pitchFamily="18" charset="0"/>
                <a:cs typeface="Times New Roman" panose="02020603050405020304" pitchFamily="18" charset="0"/>
              </a:rPr>
              <a:t>AWS for hosting and deployment</a:t>
            </a:r>
          </a:p>
          <a:p>
            <a:pPr>
              <a:lnSpc>
                <a:spcPct val="100000"/>
              </a:lnSpc>
              <a:buFont typeface="Arial" panose="020B0604020202020204" pitchFamily="34" charset="0"/>
              <a:buChar char="•"/>
            </a:pPr>
            <a:r>
              <a:rPr lang="en-IN" sz="1800" b="0" i="0" dirty="0">
                <a:solidFill>
                  <a:schemeClr val="tx2"/>
                </a:solidFill>
                <a:effectLst/>
                <a:latin typeface="Times New Roman" panose="02020603050405020304" pitchFamily="18" charset="0"/>
                <a:cs typeface="Times New Roman" panose="02020603050405020304" pitchFamily="18" charset="0"/>
              </a:rPr>
              <a:t>Hardware: </a:t>
            </a:r>
          </a:p>
          <a:p>
            <a:pPr marL="742950" lvl="1" indent="-285750">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A</a:t>
            </a:r>
            <a:r>
              <a:rPr lang="en-US" sz="1800" b="0" i="0" dirty="0">
                <a:solidFill>
                  <a:schemeClr val="tx2"/>
                </a:solidFill>
                <a:effectLst/>
                <a:latin typeface="Times New Roman" panose="02020603050405020304" pitchFamily="18" charset="0"/>
                <a:cs typeface="Times New Roman" panose="02020603050405020304" pitchFamily="18" charset="0"/>
              </a:rPr>
              <a:t> multi-core processor, at least 4GB of RAM, SSD storage, and compatibility with Linux-based operating systems.</a:t>
            </a:r>
          </a:p>
          <a:p>
            <a:pPr marL="742950" lvl="1" indent="-285750">
              <a:lnSpc>
                <a:spcPct val="100000"/>
              </a:lnSpc>
              <a:buClrTx/>
            </a:pPr>
            <a:r>
              <a:rPr lang="en-IN" sz="1800" b="0" i="0" dirty="0">
                <a:solidFill>
                  <a:schemeClr val="tx2"/>
                </a:solidFill>
                <a:effectLst/>
                <a:latin typeface="Times New Roman" panose="02020603050405020304" pitchFamily="18" charset="0"/>
                <a:cs typeface="Times New Roman" panose="02020603050405020304" pitchFamily="18" charset="0"/>
              </a:rPr>
              <a:t>Client-side hardware requirements: Any device with a modern web browser</a:t>
            </a:r>
          </a:p>
          <a:p>
            <a:pPr>
              <a:lnSpc>
                <a:spcPct val="100000"/>
              </a:lnSpc>
            </a:pPr>
            <a:endParaRPr lang="en-IN" sz="2000" dirty="0">
              <a:solidFill>
                <a:schemeClr val="tx2"/>
              </a:solidFill>
            </a:endParaRPr>
          </a:p>
        </p:txBody>
      </p:sp>
      <p:pic>
        <p:nvPicPr>
          <p:cNvPr id="7" name="Graphic 6" descr="Deploy">
            <a:extLst>
              <a:ext uri="{FF2B5EF4-FFF2-40B4-BE49-F238E27FC236}">
                <a16:creationId xmlns:a16="http://schemas.microsoft.com/office/drawing/2014/main" id="{9CBC768B-CAC8-D0D2-52B7-D511067560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5600" y="90954"/>
            <a:ext cx="5009616" cy="5009616"/>
          </a:xfrm>
          <a:prstGeom prst="rect">
            <a:avLst/>
          </a:prstGeom>
        </p:spPr>
      </p:pic>
    </p:spTree>
    <p:extLst>
      <p:ext uri="{BB962C8B-B14F-4D97-AF65-F5344CB8AC3E}">
        <p14:creationId xmlns:p14="http://schemas.microsoft.com/office/powerpoint/2010/main" val="409019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F0DDA35-F285-2100-9CDC-0F731E99C05E}"/>
              </a:ext>
            </a:extLst>
          </p:cNvPr>
          <p:cNvSpPr>
            <a:spLocks noGrp="1"/>
          </p:cNvSpPr>
          <p:nvPr>
            <p:ph type="title"/>
          </p:nvPr>
        </p:nvSpPr>
        <p:spPr>
          <a:xfrm>
            <a:off x="575552" y="1369872"/>
            <a:ext cx="6159160" cy="2240735"/>
          </a:xfrm>
        </p:spPr>
        <p:txBody>
          <a:bodyPr>
            <a:normAutofit/>
          </a:bodyPr>
          <a:lstStyle/>
          <a:p>
            <a:r>
              <a:rPr lang="en-US" dirty="0">
                <a:solidFill>
                  <a:schemeClr val="tx2"/>
                </a:solidFill>
              </a:rPr>
              <a:t>conclusion</a:t>
            </a:r>
            <a:endParaRPr lang="en-IN" dirty="0">
              <a:solidFill>
                <a:schemeClr val="tx2"/>
              </a:solidFill>
            </a:endParaRPr>
          </a:p>
        </p:txBody>
      </p:sp>
      <p:sp>
        <p:nvSpPr>
          <p:cNvPr id="3" name="Content Placeholder 2">
            <a:extLst>
              <a:ext uri="{FF2B5EF4-FFF2-40B4-BE49-F238E27FC236}">
                <a16:creationId xmlns:a16="http://schemas.microsoft.com/office/drawing/2014/main" id="{193B6EA7-1FAF-1DC5-7CFF-F8C876A7E18A}"/>
              </a:ext>
            </a:extLst>
          </p:cNvPr>
          <p:cNvSpPr>
            <a:spLocks noGrp="1"/>
          </p:cNvSpPr>
          <p:nvPr>
            <p:ph idx="1"/>
          </p:nvPr>
        </p:nvSpPr>
        <p:spPr>
          <a:xfrm>
            <a:off x="281223" y="3114674"/>
            <a:ext cx="8510957" cy="2855629"/>
          </a:xfrm>
        </p:spPr>
        <p:txBody>
          <a:bodyPr>
            <a:normAutofit/>
          </a:bodyPr>
          <a:lstStyle/>
          <a:p>
            <a:pPr marL="0" indent="0" algn="just">
              <a:lnSpc>
                <a:spcPct val="100000"/>
              </a:lnSpc>
              <a:buNone/>
            </a:pPr>
            <a:r>
              <a:rPr lang="en-US" sz="1800" b="0" i="0" dirty="0">
                <a:solidFill>
                  <a:srgbClr val="0D0D0D"/>
                </a:solidFill>
                <a:effectLst/>
                <a:latin typeface="Times New Roman" panose="02020603050405020304" pitchFamily="18" charset="0"/>
                <a:cs typeface="Times New Roman" panose="02020603050405020304" pitchFamily="18" charset="0"/>
              </a:rPr>
              <a:t>Our project aims to modernize the Indian agricultural supply chain through an online platform, promising to revolutionize farmer-buyer interactions. Leveraging advanced technologies and integrating features like direct communication, secure transactions, and E-NAM, we empower farmers, enhance market access, and ensure transparency and efficiency. With a focus on sustainability and scalability, our initiative signifies a crucial stride towards a more inclusive, resilient, and prosperous agricultural ecosystem in India.</a:t>
            </a:r>
            <a:endParaRPr lang="en-IN" sz="1800" dirty="0">
              <a:solidFill>
                <a:schemeClr val="tx2"/>
              </a:solidFill>
              <a:latin typeface="Times New Roman" panose="02020603050405020304" pitchFamily="18" charset="0"/>
              <a:cs typeface="Times New Roman" panose="02020603050405020304" pitchFamily="18" charset="0"/>
            </a:endParaRPr>
          </a:p>
        </p:txBody>
      </p:sp>
      <p:pic>
        <p:nvPicPr>
          <p:cNvPr id="7" name="Graphic 6" descr="Farm scene">
            <a:extLst>
              <a:ext uri="{FF2B5EF4-FFF2-40B4-BE49-F238E27FC236}">
                <a16:creationId xmlns:a16="http://schemas.microsoft.com/office/drawing/2014/main" id="{B8E21E79-3CD4-DD2C-0C2F-0D72DF7E0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8394" y="278292"/>
            <a:ext cx="3288972" cy="3288972"/>
          </a:xfrm>
          <a:prstGeom prst="rect">
            <a:avLst/>
          </a:prstGeom>
        </p:spPr>
      </p:pic>
    </p:spTree>
    <p:extLst>
      <p:ext uri="{BB962C8B-B14F-4D97-AF65-F5344CB8AC3E}">
        <p14:creationId xmlns:p14="http://schemas.microsoft.com/office/powerpoint/2010/main" val="310305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2" name="Rectangle 20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3" name="Group 202">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3" name="Straight Connector 6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4" name="Freeform: Shape 203">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5" name="Freeform: Shape 20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6" name="Rectangle 20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7" name="Group 206">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0" name="Straight Connector 99">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8" name="Freeform: Shape 207">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09" name="Group 208">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3" name="Straight Connector 132">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10" name="Rectangle 209">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1" name="Rectangle 210">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2" name="Flowchart: Document 211">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62104" y="1562107"/>
            <a:ext cx="6858000" cy="3733791"/>
          </a:xfrm>
          <a:prstGeom prst="flowChartDocument">
            <a:avLst/>
          </a:prstGeom>
          <a:solidFill>
            <a:schemeClr val="accent5">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13" name="Right Triangle 212">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7391214" y="-284145"/>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2" name="Straight Connector 171">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5DD6189-C0ED-DB2D-1007-BD33AFB65134}"/>
              </a:ext>
            </a:extLst>
          </p:cNvPr>
          <p:cNvSpPr>
            <a:spLocks noGrp="1"/>
          </p:cNvSpPr>
          <p:nvPr>
            <p:ph type="title"/>
          </p:nvPr>
        </p:nvSpPr>
        <p:spPr>
          <a:xfrm>
            <a:off x="7185429" y="2954226"/>
            <a:ext cx="4556185" cy="2232199"/>
          </a:xfrm>
        </p:spPr>
        <p:txBody>
          <a:bodyPr vert="horz" lIns="91440" tIns="45720" rIns="91440" bIns="45720" rtlCol="0" anchor="t">
            <a:normAutofit/>
          </a:bodyPr>
          <a:lstStyle/>
          <a:p>
            <a:r>
              <a:rPr lang="en-US" sz="5400" dirty="0">
                <a:solidFill>
                  <a:schemeClr val="tx2"/>
                </a:solidFill>
              </a:rPr>
              <a:t>Thanking You</a:t>
            </a:r>
            <a:br>
              <a:rPr lang="en-US" sz="5400" dirty="0">
                <a:solidFill>
                  <a:schemeClr val="tx2"/>
                </a:solidFill>
              </a:rPr>
            </a:br>
            <a:endParaRPr lang="en-US" sz="5400" dirty="0">
              <a:solidFill>
                <a:schemeClr val="tx2"/>
              </a:solidFill>
            </a:endParaRPr>
          </a:p>
        </p:txBody>
      </p:sp>
      <p:pic>
        <p:nvPicPr>
          <p:cNvPr id="215" name="Graphic 214" descr="Smiling Face with No Fill">
            <a:extLst>
              <a:ext uri="{FF2B5EF4-FFF2-40B4-BE49-F238E27FC236}">
                <a16:creationId xmlns:a16="http://schemas.microsoft.com/office/drawing/2014/main" id="{C5FBDDE2-EC71-9963-CAB2-7F7A9E2CCC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8069" y="309747"/>
            <a:ext cx="5810316" cy="5810316"/>
          </a:xfrm>
          <a:prstGeom prst="rect">
            <a:avLst/>
          </a:prstGeom>
        </p:spPr>
      </p:pic>
    </p:spTree>
    <p:extLst>
      <p:ext uri="{BB962C8B-B14F-4D97-AF65-F5344CB8AC3E}">
        <p14:creationId xmlns:p14="http://schemas.microsoft.com/office/powerpoint/2010/main" val="69818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ocument 1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4AAE8FE-0297-5F10-F145-A76BC4336C59}"/>
              </a:ext>
            </a:extLst>
          </p:cNvPr>
          <p:cNvSpPr>
            <a:spLocks noGrp="1"/>
          </p:cNvSpPr>
          <p:nvPr>
            <p:ph type="title"/>
          </p:nvPr>
        </p:nvSpPr>
        <p:spPr>
          <a:xfrm>
            <a:off x="5791200" y="732348"/>
            <a:ext cx="5410199" cy="2240735"/>
          </a:xfrm>
        </p:spPr>
        <p:txBody>
          <a:bodyPr>
            <a:normAutofit/>
          </a:bodyPr>
          <a:lstStyle/>
          <a:p>
            <a:r>
              <a:rPr lang="en-US" dirty="0">
                <a:solidFill>
                  <a:schemeClr val="tx2"/>
                </a:solidFill>
              </a:rPr>
              <a:t>Contents</a:t>
            </a:r>
            <a:endParaRPr lang="en-IN" dirty="0">
              <a:solidFill>
                <a:schemeClr val="tx2"/>
              </a:solidFill>
            </a:endParaRPr>
          </a:p>
        </p:txBody>
      </p:sp>
      <p:pic>
        <p:nvPicPr>
          <p:cNvPr id="7" name="Graphic 6" descr="Check List">
            <a:extLst>
              <a:ext uri="{FF2B5EF4-FFF2-40B4-BE49-F238E27FC236}">
                <a16:creationId xmlns:a16="http://schemas.microsoft.com/office/drawing/2014/main" id="{6150E70F-E599-A02C-4606-DA6369CD6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3" name="Content Placeholder 2">
            <a:extLst>
              <a:ext uri="{FF2B5EF4-FFF2-40B4-BE49-F238E27FC236}">
                <a16:creationId xmlns:a16="http://schemas.microsoft.com/office/drawing/2014/main" id="{5203B97F-35E4-627A-2BC4-F583CA361925}"/>
              </a:ext>
            </a:extLst>
          </p:cNvPr>
          <p:cNvSpPr>
            <a:spLocks noGrp="1"/>
          </p:cNvSpPr>
          <p:nvPr>
            <p:ph idx="1"/>
          </p:nvPr>
        </p:nvSpPr>
        <p:spPr>
          <a:xfrm>
            <a:off x="5500180" y="2572193"/>
            <a:ext cx="5410199" cy="2980124"/>
          </a:xfrm>
        </p:spPr>
        <p:txBody>
          <a:bodyPr>
            <a:normAutofit/>
          </a:bodyPr>
          <a:lstStyle/>
          <a:p>
            <a:pPr marL="342900" indent="-342900">
              <a:buClrTx/>
              <a:buFont typeface="+mj-lt"/>
              <a:buAutoNum type="arabicPeriod"/>
            </a:pPr>
            <a:r>
              <a:rPr lang="en-US" sz="1800" dirty="0">
                <a:solidFill>
                  <a:schemeClr val="tx2"/>
                </a:solidFill>
                <a:latin typeface="Times New Roman" panose="02020603050405020304" pitchFamily="18" charset="0"/>
                <a:cs typeface="Times New Roman" panose="02020603050405020304" pitchFamily="18" charset="0"/>
              </a:rPr>
              <a:t>Abstract</a:t>
            </a:r>
          </a:p>
          <a:p>
            <a:pPr marL="342900" indent="-342900">
              <a:buClrTx/>
              <a:buFont typeface="+mj-lt"/>
              <a:buAutoNum type="arabicPeriod"/>
            </a:pPr>
            <a:r>
              <a:rPr lang="en-US" sz="1800" dirty="0">
                <a:solidFill>
                  <a:schemeClr val="tx2"/>
                </a:solidFill>
                <a:latin typeface="Times New Roman" panose="02020603050405020304" pitchFamily="18" charset="0"/>
                <a:cs typeface="Times New Roman" panose="02020603050405020304" pitchFamily="18" charset="0"/>
              </a:rPr>
              <a:t>Literature survey</a:t>
            </a:r>
          </a:p>
          <a:p>
            <a:pPr marL="342900" indent="-342900">
              <a:buClrTx/>
              <a:buFont typeface="+mj-lt"/>
              <a:buAutoNum type="arabicPeriod"/>
            </a:pPr>
            <a:r>
              <a:rPr lang="en-US" sz="1800" dirty="0">
                <a:solidFill>
                  <a:schemeClr val="tx2"/>
                </a:solidFill>
                <a:latin typeface="Times New Roman" panose="02020603050405020304" pitchFamily="18" charset="0"/>
                <a:cs typeface="Times New Roman" panose="02020603050405020304" pitchFamily="18" charset="0"/>
              </a:rPr>
              <a:t>Existing system</a:t>
            </a:r>
          </a:p>
          <a:p>
            <a:pPr marL="342900" indent="-342900">
              <a:buClrTx/>
              <a:buFont typeface="+mj-lt"/>
              <a:buAutoNum type="arabicPeriod"/>
            </a:pPr>
            <a:r>
              <a:rPr lang="en-US" sz="1800" dirty="0">
                <a:solidFill>
                  <a:schemeClr val="tx2"/>
                </a:solidFill>
                <a:latin typeface="Times New Roman" panose="02020603050405020304" pitchFamily="18" charset="0"/>
                <a:cs typeface="Times New Roman" panose="02020603050405020304" pitchFamily="18" charset="0"/>
              </a:rPr>
              <a:t>Proposed system</a:t>
            </a:r>
          </a:p>
          <a:p>
            <a:pPr marL="342900" indent="-342900">
              <a:buClrTx/>
              <a:buFont typeface="+mj-lt"/>
              <a:buAutoNum type="arabicPeriod"/>
            </a:pPr>
            <a:r>
              <a:rPr lang="en-IN" sz="1800" dirty="0">
                <a:solidFill>
                  <a:schemeClr val="tx2"/>
                </a:solidFill>
                <a:latin typeface="Times New Roman" panose="02020603050405020304" pitchFamily="18" charset="0"/>
                <a:cs typeface="Times New Roman" panose="02020603050405020304" pitchFamily="18" charset="0"/>
              </a:rPr>
              <a:t>System Design</a:t>
            </a:r>
          </a:p>
          <a:p>
            <a:pPr marL="342900" indent="-342900">
              <a:buClrTx/>
              <a:buFont typeface="+mj-lt"/>
              <a:buAutoNum type="arabicPeriod"/>
            </a:pPr>
            <a:r>
              <a:rPr lang="en-IN" sz="1800" dirty="0">
                <a:solidFill>
                  <a:schemeClr val="tx2"/>
                </a:solidFill>
                <a:latin typeface="Times New Roman" panose="02020603050405020304" pitchFamily="18" charset="0"/>
                <a:cs typeface="Times New Roman" panose="02020603050405020304" pitchFamily="18" charset="0"/>
              </a:rPr>
              <a:t>Software and Hardware requirements</a:t>
            </a:r>
          </a:p>
          <a:p>
            <a:pPr marL="342900" indent="-342900">
              <a:buClrTx/>
              <a:buFont typeface="+mj-lt"/>
              <a:buAutoNum type="arabicPeriod"/>
            </a:pPr>
            <a:r>
              <a:rPr lang="en-IN" sz="1800" dirty="0">
                <a:solidFill>
                  <a:schemeClr val="tx2"/>
                </a:solidFill>
                <a:latin typeface="Times New Roman" panose="02020603050405020304" pitchFamily="18" charset="0"/>
                <a:cs typeface="Times New Roman" panose="02020603050405020304" pitchFamily="18" charset="0"/>
              </a:rPr>
              <a:t>Conclusion</a:t>
            </a:r>
          </a:p>
          <a:p>
            <a:pPr marL="0" indent="0">
              <a:buNone/>
            </a:pPr>
            <a:endParaRPr lang="en-IN" sz="18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70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50">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ight Triangle 52">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Document 54">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5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8" name="Straight Connector 5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60138EB-B5B3-F551-C81F-0A27FE21B28D}"/>
              </a:ext>
            </a:extLst>
          </p:cNvPr>
          <p:cNvSpPr>
            <a:spLocks noGrp="1"/>
          </p:cNvSpPr>
          <p:nvPr>
            <p:ph type="title"/>
          </p:nvPr>
        </p:nvSpPr>
        <p:spPr>
          <a:xfrm>
            <a:off x="426509" y="327620"/>
            <a:ext cx="4952999" cy="2247614"/>
          </a:xfrm>
        </p:spPr>
        <p:txBody>
          <a:bodyPr>
            <a:normAutofit/>
          </a:bodyPr>
          <a:lstStyle/>
          <a:p>
            <a:r>
              <a:rPr lang="en-US" dirty="0">
                <a:solidFill>
                  <a:schemeClr val="tx2"/>
                </a:solidFill>
              </a:rPr>
              <a:t>Abstract	</a:t>
            </a:r>
            <a:endParaRPr lang="en-IN" dirty="0">
              <a:solidFill>
                <a:schemeClr val="tx2"/>
              </a:solidFill>
            </a:endParaRPr>
          </a:p>
        </p:txBody>
      </p:sp>
      <p:sp>
        <p:nvSpPr>
          <p:cNvPr id="3" name="Content Placeholder 2">
            <a:extLst>
              <a:ext uri="{FF2B5EF4-FFF2-40B4-BE49-F238E27FC236}">
                <a16:creationId xmlns:a16="http://schemas.microsoft.com/office/drawing/2014/main" id="{F6EC6B46-B0EB-86C9-B5EC-4AC14C5AADEA}"/>
              </a:ext>
            </a:extLst>
          </p:cNvPr>
          <p:cNvSpPr>
            <a:spLocks noGrp="1"/>
          </p:cNvSpPr>
          <p:nvPr>
            <p:ph idx="1"/>
          </p:nvPr>
        </p:nvSpPr>
        <p:spPr>
          <a:xfrm>
            <a:off x="-43162" y="1675831"/>
            <a:ext cx="8624129" cy="5182167"/>
          </a:xfrm>
        </p:spPr>
        <p:txBody>
          <a:bodyPr>
            <a:noAutofit/>
          </a:bodyPr>
          <a:lstStyle/>
          <a:p>
            <a:pPr algn="just">
              <a:lnSpc>
                <a:spcPct val="170000"/>
              </a:lnSpc>
              <a:spcBef>
                <a:spcPts val="1300"/>
              </a:spcBef>
            </a:pPr>
            <a:br>
              <a:rPr lang="en-US" sz="1800" dirty="0">
                <a:solidFill>
                  <a:schemeClr val="tx2"/>
                </a:solidFill>
              </a:rPr>
            </a:br>
            <a:r>
              <a:rPr lang="en-US" sz="1800" dirty="0">
                <a:solidFill>
                  <a:schemeClr val="tx2"/>
                </a:solidFill>
              </a:rPr>
              <a:t>	</a:t>
            </a:r>
            <a:r>
              <a:rPr lang="en-US" sz="1800" b="0" i="0" dirty="0">
                <a:solidFill>
                  <a:schemeClr val="tx2"/>
                </a:solidFill>
                <a:effectLst/>
                <a:latin typeface="Times New Roman" panose="02020603050405020304" pitchFamily="18" charset="0"/>
                <a:cs typeface="Times New Roman" panose="02020603050405020304" pitchFamily="18" charset="0"/>
              </a:rPr>
              <a:t>Our project entails the design and development of an online web portal aimed at modernizing the </a:t>
            </a:r>
            <a:r>
              <a:rPr lang="en-US" sz="1800" b="1" i="0" dirty="0">
                <a:solidFill>
                  <a:schemeClr val="tx2"/>
                </a:solidFill>
                <a:effectLst/>
                <a:latin typeface="Times New Roman" panose="02020603050405020304" pitchFamily="18" charset="0"/>
                <a:cs typeface="Times New Roman" panose="02020603050405020304" pitchFamily="18" charset="0"/>
              </a:rPr>
              <a:t>Indian agricultural supply chain</a:t>
            </a:r>
            <a:r>
              <a:rPr lang="en-US" sz="1800" b="0" i="0" dirty="0">
                <a:solidFill>
                  <a:schemeClr val="tx2"/>
                </a:solidFill>
                <a:effectLst/>
                <a:latin typeface="Times New Roman" panose="02020603050405020304" pitchFamily="18" charset="0"/>
                <a:cs typeface="Times New Roman" panose="02020603050405020304" pitchFamily="18" charset="0"/>
              </a:rPr>
              <a:t>. Through this platform, farmers can list their products, engage in direct communication with buyers, and negotiate prices effectively. Buyers, in turn, gain access to a wide range of agricultural products, with the ability to filter and propose offers seamlessly. Leveraging technologies like React, Node.js, MongoDB, and Express.js, the portal ensures a user-friendly experience and secure transactions. Planning to host on AWS servers,</a:t>
            </a:r>
            <a:r>
              <a:rPr lang="en-US" sz="1800" dirty="0">
                <a:solidFill>
                  <a:schemeClr val="tx2"/>
                </a:solidFill>
                <a:latin typeface="Times New Roman" panose="02020603050405020304" pitchFamily="18" charset="0"/>
                <a:cs typeface="Times New Roman" panose="02020603050405020304" pitchFamily="18" charset="0"/>
              </a:rPr>
              <a:t> to </a:t>
            </a:r>
            <a:r>
              <a:rPr lang="en-US" sz="1800" b="0" i="0" dirty="0">
                <a:solidFill>
                  <a:schemeClr val="tx2"/>
                </a:solidFill>
                <a:effectLst/>
                <a:latin typeface="Times New Roman" panose="02020603050405020304" pitchFamily="18" charset="0"/>
                <a:cs typeface="Times New Roman" panose="02020603050405020304" pitchFamily="18" charset="0"/>
              </a:rPr>
              <a:t>prioritize scalability and reliability. Ultimately, our project aims to empower farmers and streamline the agricultural trade process for a sustainable future.</a:t>
            </a:r>
            <a:endParaRPr lang="en-IN" sz="1800" dirty="0">
              <a:solidFill>
                <a:schemeClr val="tx2"/>
              </a:solidFill>
              <a:latin typeface="Times New Roman" panose="02020603050405020304" pitchFamily="18" charset="0"/>
              <a:cs typeface="Times New Roman" panose="02020603050405020304" pitchFamily="18" charset="0"/>
            </a:endParaRPr>
          </a:p>
        </p:txBody>
      </p:sp>
      <p:pic>
        <p:nvPicPr>
          <p:cNvPr id="5" name="Picture 4" descr="Sphere of mesh and nodes">
            <a:extLst>
              <a:ext uri="{FF2B5EF4-FFF2-40B4-BE49-F238E27FC236}">
                <a16:creationId xmlns:a16="http://schemas.microsoft.com/office/drawing/2014/main" id="{0B9FAC1A-FAEE-8E98-5D80-3C1357D52E8A}"/>
              </a:ext>
            </a:extLst>
          </p:cNvPr>
          <p:cNvPicPr>
            <a:picLocks noChangeAspect="1"/>
          </p:cNvPicPr>
          <p:nvPr/>
        </p:nvPicPr>
        <p:blipFill rotWithShape="1">
          <a:blip r:embed="rId2"/>
          <a:srcRect l="25000" r="2" b="2"/>
          <a:stretch/>
        </p:blipFill>
        <p:spPr>
          <a:xfrm>
            <a:off x="8597579" y="224724"/>
            <a:ext cx="3128966" cy="3128966"/>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304340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Document 60">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3" name="Group 6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 name="Straight Connector 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94F3B5A-F8E3-EC8A-D7AF-F6D342234C9E}"/>
              </a:ext>
            </a:extLst>
          </p:cNvPr>
          <p:cNvSpPr>
            <a:spLocks noGrp="1"/>
          </p:cNvSpPr>
          <p:nvPr>
            <p:ph type="title"/>
          </p:nvPr>
        </p:nvSpPr>
        <p:spPr>
          <a:xfrm>
            <a:off x="457200" y="725469"/>
            <a:ext cx="4952999" cy="2247614"/>
          </a:xfrm>
        </p:spPr>
        <p:txBody>
          <a:bodyPr>
            <a:normAutofit/>
          </a:bodyPr>
          <a:lstStyle/>
          <a:p>
            <a:r>
              <a:rPr lang="en-US" dirty="0">
                <a:solidFill>
                  <a:schemeClr val="tx2"/>
                </a:solidFill>
              </a:rPr>
              <a:t>Literature survey	</a:t>
            </a:r>
            <a:endParaRPr lang="en-IN" dirty="0">
              <a:solidFill>
                <a:schemeClr val="tx2"/>
              </a:solidFill>
            </a:endParaRPr>
          </a:p>
        </p:txBody>
      </p:sp>
      <p:sp>
        <p:nvSpPr>
          <p:cNvPr id="3" name="Content Placeholder 2">
            <a:extLst>
              <a:ext uri="{FF2B5EF4-FFF2-40B4-BE49-F238E27FC236}">
                <a16:creationId xmlns:a16="http://schemas.microsoft.com/office/drawing/2014/main" id="{9E363A75-14F6-92C9-1C91-69123AD3BBEB}"/>
              </a:ext>
            </a:extLst>
          </p:cNvPr>
          <p:cNvSpPr>
            <a:spLocks noGrp="1"/>
          </p:cNvSpPr>
          <p:nvPr>
            <p:ph idx="1"/>
          </p:nvPr>
        </p:nvSpPr>
        <p:spPr>
          <a:xfrm>
            <a:off x="391270" y="2281171"/>
            <a:ext cx="8977037" cy="4113474"/>
          </a:xfrm>
        </p:spPr>
        <p:txBody>
          <a:bodyPr>
            <a:normAutofit lnSpcReduction="10000"/>
          </a:bodyPr>
          <a:lstStyle/>
          <a:p>
            <a:pPr marL="0" indent="0">
              <a:lnSpc>
                <a:spcPct val="100000"/>
              </a:lnSpc>
              <a:buNone/>
            </a:pPr>
            <a:endParaRPr lang="en-US" sz="900" b="1"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1900" b="1" dirty="0">
                <a:solidFill>
                  <a:schemeClr val="tx2"/>
                </a:solidFill>
                <a:latin typeface="Times New Roman" panose="02020603050405020304" pitchFamily="18" charset="0"/>
                <a:cs typeface="Times New Roman" panose="02020603050405020304" pitchFamily="18" charset="0"/>
              </a:rPr>
              <a:t>A study on the digitization of supply chains in agriculture - an Indian experience</a:t>
            </a:r>
          </a:p>
          <a:p>
            <a:pPr marL="0" indent="0">
              <a:lnSpc>
                <a:spcPct val="100000"/>
              </a:lnSpc>
              <a:buNone/>
            </a:pPr>
            <a:endParaRPr lang="en-US" sz="1900" b="1"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1900" b="1" dirty="0">
                <a:solidFill>
                  <a:schemeClr val="tx2"/>
                </a:solidFill>
                <a:latin typeface="Times New Roman" panose="02020603050405020304" pitchFamily="18" charset="0"/>
                <a:cs typeface="Times New Roman" panose="02020603050405020304" pitchFamily="18" charset="0"/>
              </a:rPr>
              <a:t> Current state of farmers &amp; commodities…</a:t>
            </a:r>
          </a:p>
          <a:p>
            <a:pPr marL="0" indent="0">
              <a:lnSpc>
                <a:spcPct val="100000"/>
              </a:lnSpc>
              <a:buNone/>
            </a:pPr>
            <a:endParaRPr lang="en-US" sz="9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US" sz="1800" dirty="0">
                <a:solidFill>
                  <a:schemeClr val="tx2"/>
                </a:solidFill>
                <a:latin typeface="Times New Roman" panose="02020603050405020304" pitchFamily="18" charset="0"/>
                <a:cs typeface="Times New Roman" panose="02020603050405020304" pitchFamily="18" charset="0"/>
              </a:rPr>
              <a:t>1.Farmers produce farm goods/commodities</a:t>
            </a:r>
          </a:p>
          <a:p>
            <a:pPr marL="0" indent="0">
              <a:lnSpc>
                <a:spcPct val="100000"/>
              </a:lnSpc>
              <a:buNone/>
            </a:pPr>
            <a:r>
              <a:rPr lang="en-US" sz="1800" dirty="0">
                <a:solidFill>
                  <a:schemeClr val="tx2"/>
                </a:solidFill>
                <a:latin typeface="Times New Roman" panose="02020603050405020304" pitchFamily="18" charset="0"/>
                <a:cs typeface="Times New Roman" panose="02020603050405020304" pitchFamily="18" charset="0"/>
              </a:rPr>
              <a:t>2.Sometimes, farmers neither meet the price expected nor had </a:t>
            </a:r>
          </a:p>
          <a:p>
            <a:pPr marL="0" indent="0">
              <a:lnSpc>
                <a:spcPct val="100000"/>
              </a:lnSpc>
              <a:buNone/>
            </a:pPr>
            <a:r>
              <a:rPr lang="en-US" sz="1800" dirty="0">
                <a:solidFill>
                  <a:schemeClr val="tx2"/>
                </a:solidFill>
                <a:latin typeface="Times New Roman" panose="02020603050405020304" pitchFamily="18" charset="0"/>
                <a:cs typeface="Times New Roman" panose="02020603050405020304" pitchFamily="18" charset="0"/>
              </a:rPr>
              <a:t>   an opportunity to sell with price they wanted</a:t>
            </a:r>
          </a:p>
          <a:p>
            <a:pPr marL="0" indent="0">
              <a:lnSpc>
                <a:spcPct val="100000"/>
              </a:lnSpc>
              <a:buNone/>
            </a:pPr>
            <a:r>
              <a:rPr lang="en-US" sz="1800" dirty="0">
                <a:solidFill>
                  <a:schemeClr val="tx2"/>
                </a:solidFill>
                <a:latin typeface="Times New Roman" panose="02020603050405020304" pitchFamily="18" charset="0"/>
                <a:cs typeface="Times New Roman" panose="02020603050405020304" pitchFamily="18" charset="0"/>
              </a:rPr>
              <a:t>3.In the mean while, products may get spoiled</a:t>
            </a:r>
          </a:p>
          <a:p>
            <a:pPr marL="0" indent="0">
              <a:lnSpc>
                <a:spcPct val="100000"/>
              </a:lnSpc>
              <a:buNone/>
            </a:pPr>
            <a:r>
              <a:rPr lang="en-US" sz="1800" dirty="0">
                <a:solidFill>
                  <a:schemeClr val="tx2"/>
                </a:solidFill>
                <a:latin typeface="Times New Roman" panose="02020603050405020304" pitchFamily="18" charset="0"/>
                <a:cs typeface="Times New Roman" panose="02020603050405020304" pitchFamily="18" charset="0"/>
              </a:rPr>
              <a:t>4.Ex: tomatoes has </a:t>
            </a:r>
            <a:r>
              <a:rPr lang="en-US" sz="1800" b="0" i="0" dirty="0">
                <a:solidFill>
                  <a:schemeClr val="tx2"/>
                </a:solidFill>
                <a:effectLst/>
                <a:latin typeface="Times New Roman" panose="02020603050405020304" pitchFamily="18" charset="0"/>
                <a:cs typeface="Times New Roman" panose="02020603050405020304" pitchFamily="18" charset="0"/>
              </a:rPr>
              <a:t>as long as 5 days.</a:t>
            </a:r>
            <a:endParaRPr lang="en-US" sz="1800" dirty="0">
              <a:solidFill>
                <a:schemeClr val="tx2"/>
              </a:solidFill>
              <a:latin typeface="Times New Roman" panose="02020603050405020304" pitchFamily="18" charset="0"/>
              <a:cs typeface="Times New Roman" panose="02020603050405020304" pitchFamily="18" charset="0"/>
            </a:endParaRPr>
          </a:p>
          <a:p>
            <a:pPr marL="0" indent="0">
              <a:lnSpc>
                <a:spcPct val="100000"/>
              </a:lnSpc>
              <a:buNone/>
            </a:pPr>
            <a:r>
              <a:rPr lang="en-IN" sz="1800" dirty="0">
                <a:solidFill>
                  <a:schemeClr val="tx2"/>
                </a:solidFill>
                <a:latin typeface="Times New Roman" panose="02020603050405020304" pitchFamily="18" charset="0"/>
                <a:cs typeface="Times New Roman" panose="02020603050405020304" pitchFamily="18" charset="0"/>
              </a:rPr>
              <a:t>5.What should farmers do?</a:t>
            </a:r>
          </a:p>
        </p:txBody>
      </p:sp>
      <p:pic>
        <p:nvPicPr>
          <p:cNvPr id="50" name="Picture 49" descr="Three combines harvesting wheat">
            <a:extLst>
              <a:ext uri="{FF2B5EF4-FFF2-40B4-BE49-F238E27FC236}">
                <a16:creationId xmlns:a16="http://schemas.microsoft.com/office/drawing/2014/main" id="{50D32D42-7106-E5A5-6DA8-19A40A185B06}"/>
              </a:ext>
            </a:extLst>
          </p:cNvPr>
          <p:cNvPicPr>
            <a:picLocks noChangeAspect="1"/>
          </p:cNvPicPr>
          <p:nvPr/>
        </p:nvPicPr>
        <p:blipFill rotWithShape="1">
          <a:blip r:embed="rId2"/>
          <a:srcRect l="32000" r="-1" b="-1"/>
          <a:stretch/>
        </p:blipFill>
        <p:spPr>
          <a:xfrm>
            <a:off x="8775662" y="457200"/>
            <a:ext cx="3129825" cy="3129825"/>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243932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Rectangle 5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9" name="Right Triangle 5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Document 6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8" name="Group 9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64" name="Straight Connector 6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EA3132-A6AB-4651-2ED6-9D3C5B668DD2}"/>
              </a:ext>
            </a:extLst>
          </p:cNvPr>
          <p:cNvSpPr>
            <a:spLocks noGrp="1"/>
          </p:cNvSpPr>
          <p:nvPr>
            <p:ph type="title"/>
          </p:nvPr>
        </p:nvSpPr>
        <p:spPr>
          <a:xfrm>
            <a:off x="457200" y="732348"/>
            <a:ext cx="6159160" cy="2240735"/>
          </a:xfrm>
        </p:spPr>
        <p:txBody>
          <a:bodyPr>
            <a:normAutofit/>
          </a:bodyPr>
          <a:lstStyle/>
          <a:p>
            <a:r>
              <a:rPr lang="en-US" dirty="0">
                <a:solidFill>
                  <a:schemeClr val="tx2"/>
                </a:solidFill>
              </a:rPr>
              <a:t>Literature survey</a:t>
            </a:r>
            <a:endParaRPr lang="en-IN" dirty="0">
              <a:solidFill>
                <a:schemeClr val="tx2"/>
              </a:solidFill>
            </a:endParaRPr>
          </a:p>
        </p:txBody>
      </p:sp>
      <p:sp>
        <p:nvSpPr>
          <p:cNvPr id="3" name="Content Placeholder 2">
            <a:extLst>
              <a:ext uri="{FF2B5EF4-FFF2-40B4-BE49-F238E27FC236}">
                <a16:creationId xmlns:a16="http://schemas.microsoft.com/office/drawing/2014/main" id="{09DBDF48-0536-DA61-91DF-7FB7158979BC}"/>
              </a:ext>
            </a:extLst>
          </p:cNvPr>
          <p:cNvSpPr>
            <a:spLocks noGrp="1"/>
          </p:cNvSpPr>
          <p:nvPr>
            <p:ph idx="1"/>
          </p:nvPr>
        </p:nvSpPr>
        <p:spPr>
          <a:xfrm>
            <a:off x="457199" y="3264832"/>
            <a:ext cx="10545877" cy="2980124"/>
          </a:xfrm>
        </p:spPr>
        <p:txBody>
          <a:bodyPr>
            <a:normAutofit/>
          </a:bodyPr>
          <a:lstStyle/>
          <a:p>
            <a:pPr marL="0" lvl="1" indent="0">
              <a:lnSpc>
                <a:spcPct val="100000"/>
              </a:lnSpc>
              <a:buNone/>
            </a:pPr>
            <a:r>
              <a:rPr lang="en-US" sz="1800" dirty="0">
                <a:solidFill>
                  <a:schemeClr val="tx2"/>
                </a:solidFill>
              </a:rPr>
              <a:t>	</a:t>
            </a:r>
            <a:r>
              <a:rPr lang="en-US" sz="1800" dirty="0">
                <a:solidFill>
                  <a:schemeClr val="tx2"/>
                </a:solidFill>
                <a:latin typeface="Times New Roman" panose="02020603050405020304" pitchFamily="18" charset="0"/>
                <a:cs typeface="Times New Roman" panose="02020603050405020304" pitchFamily="18" charset="0"/>
              </a:rPr>
              <a:t>			</a:t>
            </a:r>
          </a:p>
          <a:p>
            <a:pPr marL="0" lvl="1" indent="0">
              <a:lnSpc>
                <a:spcPct val="100000"/>
              </a:lnSpc>
              <a:buNone/>
            </a:pPr>
            <a:r>
              <a:rPr lang="en-US" sz="1800" b="1" dirty="0">
                <a:solidFill>
                  <a:schemeClr val="tx2"/>
                </a:solidFill>
                <a:latin typeface="Times New Roman" panose="02020603050405020304" pitchFamily="18" charset="0"/>
                <a:cs typeface="Times New Roman" panose="02020603050405020304" pitchFamily="18" charset="0"/>
              </a:rPr>
              <a:t>	</a:t>
            </a:r>
            <a:r>
              <a:rPr lang="en-US" sz="2000" b="1" dirty="0">
                <a:solidFill>
                  <a:schemeClr val="tx2"/>
                </a:solidFill>
                <a:latin typeface="Times New Roman" panose="02020603050405020304" pitchFamily="18" charset="0"/>
                <a:cs typeface="Times New Roman" panose="02020603050405020304" pitchFamily="18" charset="0"/>
              </a:rPr>
              <a:t>Context of selling procedure</a:t>
            </a:r>
          </a:p>
          <a:p>
            <a:pPr lvl="1">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Suppose farmer A has 100kg of tomatoes</a:t>
            </a:r>
          </a:p>
          <a:p>
            <a:pPr lvl="1">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These should be purchased by some middlemen</a:t>
            </a:r>
          </a:p>
          <a:p>
            <a:pPr lvl="1">
              <a:lnSpc>
                <a:spcPct val="100000"/>
              </a:lnSpc>
              <a:buClrTx/>
            </a:pPr>
            <a:r>
              <a:rPr lang="en-IN" sz="1800" dirty="0">
                <a:solidFill>
                  <a:schemeClr val="tx2"/>
                </a:solidFill>
                <a:latin typeface="Times New Roman" panose="02020603050405020304" pitchFamily="18" charset="0"/>
                <a:cs typeface="Times New Roman" panose="02020603050405020304" pitchFamily="18" charset="0"/>
              </a:rPr>
              <a:t>Middlemen offers some price and if negotiation fails, very few options for farmers to sell them</a:t>
            </a:r>
          </a:p>
          <a:p>
            <a:pPr lvl="1">
              <a:lnSpc>
                <a:spcPct val="100000"/>
              </a:lnSpc>
              <a:buClrTx/>
            </a:pPr>
            <a:r>
              <a:rPr lang="en-IN" sz="1800" dirty="0">
                <a:solidFill>
                  <a:schemeClr val="tx2"/>
                </a:solidFill>
                <a:latin typeface="Times New Roman" panose="02020603050405020304" pitchFamily="18" charset="0"/>
                <a:cs typeface="Times New Roman" panose="02020603050405020304" pitchFamily="18" charset="0"/>
              </a:rPr>
              <a:t>If found too…may be difficult to sell 100kg within 5 days</a:t>
            </a:r>
          </a:p>
          <a:p>
            <a:pPr lvl="1">
              <a:lnSpc>
                <a:spcPct val="100000"/>
              </a:lnSpc>
              <a:buClrTx/>
            </a:pPr>
            <a:r>
              <a:rPr lang="en-IN" sz="1800" dirty="0">
                <a:solidFill>
                  <a:schemeClr val="tx2"/>
                </a:solidFill>
                <a:latin typeface="Times New Roman" panose="02020603050405020304" pitchFamily="18" charset="0"/>
                <a:cs typeface="Times New Roman" panose="02020603050405020304" pitchFamily="18" charset="0"/>
              </a:rPr>
              <a:t>How could  a farmer sell this with expected price, least product spoilage, with higher benefits?</a:t>
            </a:r>
          </a:p>
        </p:txBody>
      </p:sp>
      <p:pic>
        <p:nvPicPr>
          <p:cNvPr id="50" name="Picture 49" descr="Fresh Red Tomatoes">
            <a:extLst>
              <a:ext uri="{FF2B5EF4-FFF2-40B4-BE49-F238E27FC236}">
                <a16:creationId xmlns:a16="http://schemas.microsoft.com/office/drawing/2014/main" id="{4E37D09D-29A5-3289-9043-4AAD2FAD8D8A}"/>
              </a:ext>
            </a:extLst>
          </p:cNvPr>
          <p:cNvPicPr>
            <a:picLocks noChangeAspect="1"/>
          </p:cNvPicPr>
          <p:nvPr/>
        </p:nvPicPr>
        <p:blipFill rotWithShape="1">
          <a:blip r:embed="rId2"/>
          <a:srcRect t="39006" b="19497"/>
          <a:stretch/>
        </p:blipFill>
        <p:spPr>
          <a:xfrm>
            <a:off x="6124578" y="928097"/>
            <a:ext cx="5935512" cy="1644092"/>
          </a:xfrm>
          <a:prstGeom prst="rect">
            <a:avLst/>
          </a:prstGeom>
        </p:spPr>
      </p:pic>
    </p:spTree>
    <p:extLst>
      <p:ext uri="{BB962C8B-B14F-4D97-AF65-F5344CB8AC3E}">
        <p14:creationId xmlns:p14="http://schemas.microsoft.com/office/powerpoint/2010/main" val="136387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BC3FA84C-8729-4FD0-B361-46AE04B43E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CE3C694-BB0F-6783-18FF-51F8EE8FFF01}"/>
              </a:ext>
            </a:extLst>
          </p:cNvPr>
          <p:cNvSpPr>
            <a:spLocks noGrp="1"/>
          </p:cNvSpPr>
          <p:nvPr>
            <p:ph type="title"/>
          </p:nvPr>
        </p:nvSpPr>
        <p:spPr>
          <a:xfrm>
            <a:off x="457200" y="720773"/>
            <a:ext cx="10744186" cy="1611710"/>
          </a:xfrm>
        </p:spPr>
        <p:txBody>
          <a:bodyPr>
            <a:normAutofit/>
          </a:bodyPr>
          <a:lstStyle/>
          <a:p>
            <a:r>
              <a:rPr lang="en-US" dirty="0">
                <a:solidFill>
                  <a:schemeClr val="tx2">
                    <a:alpha val="80000"/>
                  </a:schemeClr>
                </a:solidFill>
              </a:rPr>
              <a:t>Literature survey</a:t>
            </a:r>
            <a:endParaRPr lang="en-IN" dirty="0">
              <a:solidFill>
                <a:schemeClr val="tx2">
                  <a:alpha val="80000"/>
                </a:schemeClr>
              </a:solidFill>
            </a:endParaRPr>
          </a:p>
        </p:txBody>
      </p:sp>
      <p:sp>
        <p:nvSpPr>
          <p:cNvPr id="47" name="Rectangle 46">
            <a:extLst>
              <a:ext uri="{FF2B5EF4-FFF2-40B4-BE49-F238E27FC236}">
                <a16:creationId xmlns:a16="http://schemas.microsoft.com/office/drawing/2014/main" id="{EB97ECD4-67DD-4166-9EC5-5D8834005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316" y="2403921"/>
            <a:ext cx="11806942" cy="38410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Content Placeholder 2">
            <a:extLst>
              <a:ext uri="{FF2B5EF4-FFF2-40B4-BE49-F238E27FC236}">
                <a16:creationId xmlns:a16="http://schemas.microsoft.com/office/drawing/2014/main" id="{5EF5DED7-35B8-AE47-68F4-395E172865EE}"/>
              </a:ext>
            </a:extLst>
          </p:cNvPr>
          <p:cNvGraphicFramePr>
            <a:graphicFrameLocks noGrp="1"/>
          </p:cNvGraphicFramePr>
          <p:nvPr>
            <p:ph idx="1"/>
            <p:extLst>
              <p:ext uri="{D42A27DB-BD31-4B8C-83A1-F6EECF244321}">
                <p14:modId xmlns:p14="http://schemas.microsoft.com/office/powerpoint/2010/main" val="3390676896"/>
              </p:ext>
            </p:extLst>
          </p:nvPr>
        </p:nvGraphicFramePr>
        <p:xfrm>
          <a:off x="457200" y="2500757"/>
          <a:ext cx="11411144" cy="3676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9920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0" name="Rectangle 89">
            <a:extLst>
              <a:ext uri="{FF2B5EF4-FFF2-40B4-BE49-F238E27FC236}">
                <a16:creationId xmlns:a16="http://schemas.microsoft.com/office/drawing/2014/main" id="{5839FC30-63C9-4643-98EF-7B1C31BE3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1" name="Right Triangle 90">
            <a:extLst>
              <a:ext uri="{FF2B5EF4-FFF2-40B4-BE49-F238E27FC236}">
                <a16:creationId xmlns:a16="http://schemas.microsoft.com/office/drawing/2014/main" id="{2B76B338-5C91-48AF-BFFC-93C8AAD6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3303" y="435802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Shape 91">
            <a:extLst>
              <a:ext uri="{FF2B5EF4-FFF2-40B4-BE49-F238E27FC236}">
                <a16:creationId xmlns:a16="http://schemas.microsoft.com/office/drawing/2014/main" id="{07FE80B3-9970-48B3-8883-81ED2FE4A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007832" y="4676762"/>
            <a:ext cx="2222198" cy="2133710"/>
          </a:xfrm>
          <a:custGeom>
            <a:avLst/>
            <a:gdLst>
              <a:gd name="connsiteX0" fmla="*/ 0 w 2222198"/>
              <a:gd name="connsiteY0" fmla="*/ 0 h 2133710"/>
              <a:gd name="connsiteX1" fmla="*/ 44227 w 2222198"/>
              <a:gd name="connsiteY1" fmla="*/ 2234 h 2133710"/>
              <a:gd name="connsiteX2" fmla="*/ 2193454 w 2222198"/>
              <a:gd name="connsiteY2" fmla="*/ 1945372 h 2133710"/>
              <a:gd name="connsiteX3" fmla="*/ 2222198 w 2222198"/>
              <a:gd name="connsiteY3" fmla="*/ 2133710 h 2133710"/>
              <a:gd name="connsiteX4" fmla="*/ 1394653 w 2222198"/>
              <a:gd name="connsiteY4" fmla="*/ 2133710 h 2133710"/>
              <a:gd name="connsiteX5" fmla="*/ 1391100 w 2222198"/>
              <a:gd name="connsiteY5" fmla="*/ 2110427 h 2133710"/>
              <a:gd name="connsiteX6" fmla="*/ 122376 w 2222198"/>
              <a:gd name="connsiteY6" fmla="*/ 841704 h 2133710"/>
              <a:gd name="connsiteX7" fmla="*/ 0 w 2222198"/>
              <a:gd name="connsiteY7" fmla="*/ 823027 h 2133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22198" h="2133710">
                <a:moveTo>
                  <a:pt x="0" y="0"/>
                </a:moveTo>
                <a:lnTo>
                  <a:pt x="44227" y="2234"/>
                </a:lnTo>
                <a:cubicBezTo>
                  <a:pt x="1114682" y="110944"/>
                  <a:pt x="1981368" y="908934"/>
                  <a:pt x="2193454" y="1945372"/>
                </a:cubicBezTo>
                <a:lnTo>
                  <a:pt x="2222198" y="2133710"/>
                </a:lnTo>
                <a:lnTo>
                  <a:pt x="1394653" y="2133710"/>
                </a:lnTo>
                <a:lnTo>
                  <a:pt x="1391100" y="2110427"/>
                </a:lnTo>
                <a:cubicBezTo>
                  <a:pt x="1260786" y="1473602"/>
                  <a:pt x="759202" y="972017"/>
                  <a:pt x="122376" y="841704"/>
                </a:cubicBezTo>
                <a:lnTo>
                  <a:pt x="0" y="823027"/>
                </a:ln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93" name="Group 9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9" name="Straight Connector 5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543CF35-2D87-495D-AFB1-44B48D4E8BB8}"/>
              </a:ext>
            </a:extLst>
          </p:cNvPr>
          <p:cNvSpPr>
            <a:spLocks noGrp="1"/>
          </p:cNvSpPr>
          <p:nvPr>
            <p:ph type="title"/>
          </p:nvPr>
        </p:nvSpPr>
        <p:spPr>
          <a:xfrm>
            <a:off x="339789" y="516922"/>
            <a:ext cx="6548127" cy="959578"/>
          </a:xfrm>
        </p:spPr>
        <p:txBody>
          <a:bodyPr anchor="ctr">
            <a:normAutofit/>
          </a:bodyPr>
          <a:lstStyle/>
          <a:p>
            <a:r>
              <a:rPr lang="en-US" dirty="0">
                <a:solidFill>
                  <a:schemeClr val="tx2"/>
                </a:solidFill>
              </a:rPr>
              <a:t>Existing system</a:t>
            </a:r>
            <a:endParaRPr lang="en-IN" dirty="0">
              <a:solidFill>
                <a:schemeClr val="tx2"/>
              </a:solidFill>
            </a:endParaRPr>
          </a:p>
        </p:txBody>
      </p:sp>
      <p:sp>
        <p:nvSpPr>
          <p:cNvPr id="3" name="Content Placeholder 2">
            <a:extLst>
              <a:ext uri="{FF2B5EF4-FFF2-40B4-BE49-F238E27FC236}">
                <a16:creationId xmlns:a16="http://schemas.microsoft.com/office/drawing/2014/main" id="{47B342A3-1307-FA84-B20B-A0C6931B0E74}"/>
              </a:ext>
            </a:extLst>
          </p:cNvPr>
          <p:cNvSpPr>
            <a:spLocks noGrp="1"/>
          </p:cNvSpPr>
          <p:nvPr>
            <p:ph idx="1"/>
          </p:nvPr>
        </p:nvSpPr>
        <p:spPr>
          <a:xfrm>
            <a:off x="117729" y="1281286"/>
            <a:ext cx="11858917" cy="3052617"/>
          </a:xfrm>
        </p:spPr>
        <p:txBody>
          <a:bodyPr anchor="ctr">
            <a:normAutofit/>
          </a:bodyPr>
          <a:lstStyle/>
          <a:p>
            <a:pPr algn="just">
              <a:lnSpc>
                <a:spcPct val="100000"/>
              </a:lnSpc>
            </a:pPr>
            <a:r>
              <a:rPr lang="en-US" sz="1800" b="1" i="0" dirty="0">
                <a:solidFill>
                  <a:schemeClr val="tx2"/>
                </a:solidFill>
                <a:effectLst/>
                <a:latin typeface="Times New Roman" panose="02020603050405020304" pitchFamily="18" charset="0"/>
                <a:cs typeface="Times New Roman" panose="02020603050405020304" pitchFamily="18" charset="0"/>
              </a:rPr>
              <a:t>       E-NAM </a:t>
            </a:r>
            <a:r>
              <a:rPr lang="en-US" sz="1800" b="0" i="0" dirty="0">
                <a:solidFill>
                  <a:schemeClr val="tx2"/>
                </a:solidFill>
                <a:effectLst/>
                <a:latin typeface="Times New Roman" panose="02020603050405020304" pitchFamily="18" charset="0"/>
                <a:cs typeface="Times New Roman" panose="02020603050405020304" pitchFamily="18" charset="0"/>
              </a:rPr>
              <a:t>stands for Electronic National Agriculture Market. It's an online trading platform initiated by the Government of India to create a unified national market for agricultural commodities. E-NAM aims to connect existing agricultural produce market committees (APMCs) or mandis electronically, allowing farmers to sell their produce online to buyers across different regions and states. This platform enables transparent price discovery, reduces intermediaries, and provides farmers with better access to markets and buyers. E-NAM plays a crucial role in modernizing India's agricultural marketing system and empowering farmers by improving market access and ensuring fairer prices for their produce.</a:t>
            </a:r>
            <a:endParaRPr lang="en-IN" sz="1800" dirty="0">
              <a:solidFill>
                <a:schemeClr val="tx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60F87B7-B903-0902-B583-B1CFC09B4C4D}"/>
              </a:ext>
            </a:extLst>
          </p:cNvPr>
          <p:cNvSpPr txBox="1"/>
          <p:nvPr/>
        </p:nvSpPr>
        <p:spPr>
          <a:xfrm flipH="1">
            <a:off x="387215" y="4476326"/>
            <a:ext cx="11647635" cy="1538883"/>
          </a:xfrm>
          <a:prstGeom prst="rect">
            <a:avLst/>
          </a:prstGeom>
          <a:noFill/>
        </p:spPr>
        <p:txBody>
          <a:bodyPr wrap="square" rtlCol="0">
            <a:spAutoFit/>
          </a:bodyPr>
          <a:lstStyle/>
          <a:p>
            <a:pPr marL="0" indent="0" algn="ctr">
              <a:buNone/>
            </a:pPr>
            <a:r>
              <a:rPr lang="en-US" sz="2000" dirty="0">
                <a:solidFill>
                  <a:schemeClr val="tx2"/>
                </a:solidFill>
                <a:latin typeface="Times New Roman" panose="02020603050405020304" pitchFamily="18" charset="0"/>
                <a:cs typeface="Times New Roman" panose="02020603050405020304" pitchFamily="18" charset="0"/>
              </a:rPr>
              <a:t>Importance of modernizing </a:t>
            </a:r>
            <a:r>
              <a:rPr lang="en-US" sz="2000" dirty="0" err="1">
                <a:solidFill>
                  <a:schemeClr val="tx2"/>
                </a:solidFill>
                <a:latin typeface="Times New Roman" panose="02020603050405020304" pitchFamily="18" charset="0"/>
                <a:cs typeface="Times New Roman" panose="02020603050405020304" pitchFamily="18" charset="0"/>
              </a:rPr>
              <a:t>agri</a:t>
            </a:r>
            <a:r>
              <a:rPr lang="en-US" sz="2000" dirty="0">
                <a:solidFill>
                  <a:schemeClr val="tx2"/>
                </a:solidFill>
                <a:latin typeface="Times New Roman" panose="02020603050405020304" pitchFamily="18" charset="0"/>
                <a:cs typeface="Times New Roman" panose="02020603050405020304" pitchFamily="18" charset="0"/>
              </a:rPr>
              <a:t> supply chain </a:t>
            </a:r>
          </a:p>
          <a:p>
            <a:pPr marL="0" indent="0" algn="ctr">
              <a:buNone/>
            </a:pPr>
            <a:endParaRPr lang="en-US"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Buyers (may be companies, farmers, others) and sellers will be able to communicate and negotiate price for the product.</a:t>
            </a:r>
          </a:p>
          <a:p>
            <a:pPr marL="285750" indent="-285750">
              <a:buFont typeface="Arial" panose="020B0604020202020204" pitchFamily="34" charset="0"/>
              <a:buChar char="•"/>
            </a:pPr>
            <a:r>
              <a:rPr lang="en-IN" dirty="0">
                <a:solidFill>
                  <a:schemeClr val="tx2"/>
                </a:solidFill>
                <a:latin typeface="Times New Roman" panose="02020603050405020304" pitchFamily="18" charset="0"/>
                <a:cs typeface="Times New Roman" panose="02020603050405020304" pitchFamily="18" charset="0"/>
              </a:rPr>
              <a:t>Without sufficient money, equipment and with lot difficulties.</a:t>
            </a:r>
          </a:p>
          <a:p>
            <a:endParaRPr lang="en-IN" dirty="0"/>
          </a:p>
        </p:txBody>
      </p:sp>
    </p:spTree>
    <p:extLst>
      <p:ext uri="{BB962C8B-B14F-4D97-AF65-F5344CB8AC3E}">
        <p14:creationId xmlns:p14="http://schemas.microsoft.com/office/powerpoint/2010/main" val="3612375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9" name="Rectangle 88">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0" name="Right Triangle 8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lowchart: Document 9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2" name="Group 9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8" name="Straight Connector 5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0AD4E67-FF43-8F7E-2DFD-CAC30247F3DA}"/>
              </a:ext>
            </a:extLst>
          </p:cNvPr>
          <p:cNvSpPr>
            <a:spLocks noGrp="1"/>
          </p:cNvSpPr>
          <p:nvPr>
            <p:ph type="title"/>
          </p:nvPr>
        </p:nvSpPr>
        <p:spPr>
          <a:xfrm>
            <a:off x="201790" y="194856"/>
            <a:ext cx="11972583" cy="949740"/>
          </a:xfrm>
        </p:spPr>
        <p:txBody>
          <a:bodyPr>
            <a:normAutofit/>
          </a:bodyPr>
          <a:lstStyle/>
          <a:p>
            <a:r>
              <a:rPr lang="en-US" dirty="0">
                <a:solidFill>
                  <a:schemeClr val="tx2"/>
                </a:solidFill>
              </a:rPr>
              <a:t>Existing system</a:t>
            </a:r>
            <a:endParaRPr lang="en-IN" dirty="0">
              <a:solidFill>
                <a:schemeClr val="tx2"/>
              </a:solidFill>
            </a:endParaRPr>
          </a:p>
        </p:txBody>
      </p:sp>
      <p:sp>
        <p:nvSpPr>
          <p:cNvPr id="3" name="Content Placeholder 2">
            <a:extLst>
              <a:ext uri="{FF2B5EF4-FFF2-40B4-BE49-F238E27FC236}">
                <a16:creationId xmlns:a16="http://schemas.microsoft.com/office/drawing/2014/main" id="{A6652F0F-8844-BD7E-F6BE-555689D6D98B}"/>
              </a:ext>
            </a:extLst>
          </p:cNvPr>
          <p:cNvSpPr>
            <a:spLocks noGrp="1"/>
          </p:cNvSpPr>
          <p:nvPr>
            <p:ph idx="1"/>
          </p:nvPr>
        </p:nvSpPr>
        <p:spPr>
          <a:xfrm>
            <a:off x="-280031" y="993696"/>
            <a:ext cx="5707819" cy="875794"/>
          </a:xfrm>
        </p:spPr>
        <p:txBody>
          <a:bodyPr>
            <a:normAutofit/>
          </a:bodyPr>
          <a:lstStyle/>
          <a:p>
            <a:pPr marL="0" indent="0" algn="ctr">
              <a:buNone/>
            </a:pPr>
            <a:r>
              <a:rPr lang="en-US" sz="2000" dirty="0" err="1">
                <a:solidFill>
                  <a:schemeClr val="tx2"/>
                </a:solidFill>
                <a:latin typeface="Times New Roman" panose="02020603050405020304" pitchFamily="18" charset="0"/>
                <a:cs typeface="Times New Roman" panose="02020603050405020304" pitchFamily="18" charset="0"/>
              </a:rPr>
              <a:t>Url</a:t>
            </a:r>
            <a:r>
              <a:rPr lang="en-US" sz="2000" dirty="0">
                <a:solidFill>
                  <a:schemeClr val="tx2"/>
                </a:solidFill>
                <a:latin typeface="Times New Roman" panose="02020603050405020304" pitchFamily="18" charset="0"/>
                <a:cs typeface="Times New Roman" panose="02020603050405020304" pitchFamily="18" charset="0"/>
              </a:rPr>
              <a:t> : https://www.enam.gov.in/web</a:t>
            </a:r>
            <a:r>
              <a:rPr lang="en-US" sz="3200" dirty="0">
                <a:solidFill>
                  <a:schemeClr val="tx2"/>
                </a:solidFill>
              </a:rPr>
              <a:t>	</a:t>
            </a:r>
            <a:endParaRPr lang="en-IN" sz="1800" dirty="0">
              <a:solidFill>
                <a:schemeClr val="tx2"/>
              </a:solidFill>
              <a:latin typeface="Times New Roman" panose="02020603050405020304" pitchFamily="18" charset="0"/>
              <a:cs typeface="Times New Roman" panose="02020603050405020304" pitchFamily="18" charset="0"/>
            </a:endParaRPr>
          </a:p>
        </p:txBody>
      </p:sp>
      <p:pic>
        <p:nvPicPr>
          <p:cNvPr id="4" name="Picture 3" descr="A screenshot of a website&#10;&#10;Description automatically generated">
            <a:extLst>
              <a:ext uri="{FF2B5EF4-FFF2-40B4-BE49-F238E27FC236}">
                <a16:creationId xmlns:a16="http://schemas.microsoft.com/office/drawing/2014/main" id="{8B20A1AA-512C-DB26-C996-B566BD29D5F9}"/>
              </a:ext>
            </a:extLst>
          </p:cNvPr>
          <p:cNvPicPr>
            <a:picLocks noChangeAspect="1"/>
          </p:cNvPicPr>
          <p:nvPr/>
        </p:nvPicPr>
        <p:blipFill rotWithShape="1">
          <a:blip r:embed="rId2"/>
          <a:srcRect t="16369" b="24697"/>
          <a:stretch/>
        </p:blipFill>
        <p:spPr>
          <a:xfrm>
            <a:off x="11414" y="1843287"/>
            <a:ext cx="12214825" cy="5104406"/>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Tree>
    <p:extLst>
      <p:ext uri="{BB962C8B-B14F-4D97-AF65-F5344CB8AC3E}">
        <p14:creationId xmlns:p14="http://schemas.microsoft.com/office/powerpoint/2010/main" val="137017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50">
            <a:extLst>
              <a:ext uri="{FF2B5EF4-FFF2-40B4-BE49-F238E27FC236}">
                <a16:creationId xmlns:a16="http://schemas.microsoft.com/office/drawing/2014/main" id="{B205CA4C-4876-4E28-97E0-1162D662A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Right Triangle 52">
            <a:extLst>
              <a:ext uri="{FF2B5EF4-FFF2-40B4-BE49-F238E27FC236}">
                <a16:creationId xmlns:a16="http://schemas.microsoft.com/office/drawing/2014/main" id="{2E08B368-A2A8-4357-B416-37C258EFE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84712" y="-279398"/>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Document 54">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7" name="Group 5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58" name="Straight Connector 5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204B216-32C8-CBE2-D1EF-5EBDA29477A1}"/>
              </a:ext>
            </a:extLst>
          </p:cNvPr>
          <p:cNvSpPr>
            <a:spLocks noGrp="1"/>
          </p:cNvSpPr>
          <p:nvPr>
            <p:ph type="title"/>
          </p:nvPr>
        </p:nvSpPr>
        <p:spPr>
          <a:xfrm>
            <a:off x="457200" y="725469"/>
            <a:ext cx="4952999" cy="2247614"/>
          </a:xfrm>
        </p:spPr>
        <p:txBody>
          <a:bodyPr>
            <a:normAutofit/>
          </a:bodyPr>
          <a:lstStyle/>
          <a:p>
            <a:r>
              <a:rPr lang="en-IN" b="1" i="0" dirty="0">
                <a:solidFill>
                  <a:schemeClr val="tx2"/>
                </a:solidFill>
                <a:effectLst/>
                <a:latin typeface="Söhne"/>
              </a:rPr>
              <a:t>Proposed System</a:t>
            </a:r>
            <a:endParaRPr lang="en-IN" dirty="0">
              <a:solidFill>
                <a:schemeClr val="tx2"/>
              </a:solidFill>
            </a:endParaRPr>
          </a:p>
        </p:txBody>
      </p:sp>
      <p:sp>
        <p:nvSpPr>
          <p:cNvPr id="3" name="Content Placeholder 2">
            <a:extLst>
              <a:ext uri="{FF2B5EF4-FFF2-40B4-BE49-F238E27FC236}">
                <a16:creationId xmlns:a16="http://schemas.microsoft.com/office/drawing/2014/main" id="{81155DDD-FE74-B392-7B94-DA9AD2C47606}"/>
              </a:ext>
            </a:extLst>
          </p:cNvPr>
          <p:cNvSpPr>
            <a:spLocks noGrp="1"/>
          </p:cNvSpPr>
          <p:nvPr>
            <p:ph idx="1"/>
          </p:nvPr>
        </p:nvSpPr>
        <p:spPr>
          <a:xfrm>
            <a:off x="100199" y="2685959"/>
            <a:ext cx="6078559" cy="3828603"/>
          </a:xfrm>
        </p:spPr>
        <p:txBody>
          <a:bodyPr>
            <a:noAutofit/>
          </a:bodyPr>
          <a:lstStyle/>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A platform named </a:t>
            </a:r>
            <a:r>
              <a:rPr lang="en-US" sz="1800" b="1" dirty="0" err="1">
                <a:solidFill>
                  <a:schemeClr val="tx2"/>
                </a:solidFill>
                <a:latin typeface="Times New Roman" panose="02020603050405020304" pitchFamily="18" charset="0"/>
                <a:cs typeface="Times New Roman" panose="02020603050405020304" pitchFamily="18" charset="0"/>
              </a:rPr>
              <a:t>KisanRaj</a:t>
            </a:r>
            <a:r>
              <a:rPr lang="en-US" sz="1800" dirty="0">
                <a:solidFill>
                  <a:schemeClr val="tx2"/>
                </a:solidFill>
                <a:latin typeface="Times New Roman" panose="02020603050405020304" pitchFamily="18" charset="0"/>
                <a:cs typeface="Times New Roman" panose="02020603050405020304" pitchFamily="18" charset="0"/>
              </a:rPr>
              <a:t> for farmers, as buyers, sellers, agents</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Direct communication between buyer and seller</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Buyer may be a farmer, even a company</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Ex: ITC wants 1 ton of tobacco, it can communicate with farmers in this portal</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Quality assurance is given</a:t>
            </a:r>
          </a:p>
          <a:p>
            <a:pPr>
              <a:lnSpc>
                <a:spcPct val="100000"/>
              </a:lnSpc>
              <a:buClrTx/>
            </a:pPr>
            <a:r>
              <a:rPr lang="en-US" sz="1800" dirty="0">
                <a:solidFill>
                  <a:schemeClr val="tx2"/>
                </a:solidFill>
                <a:latin typeface="Times New Roman" panose="02020603050405020304" pitchFamily="18" charset="0"/>
                <a:cs typeface="Times New Roman" panose="02020603050405020304" pitchFamily="18" charset="0"/>
              </a:rPr>
              <a:t>Location based services</a:t>
            </a:r>
          </a:p>
          <a:p>
            <a:pPr>
              <a:lnSpc>
                <a:spcPct val="100000"/>
              </a:lnSpc>
              <a:buClrTx/>
            </a:pPr>
            <a:r>
              <a:rPr lang="en-IN" sz="1800" dirty="0" err="1">
                <a:solidFill>
                  <a:schemeClr val="tx2"/>
                </a:solidFill>
                <a:latin typeface="Times New Roman" panose="02020603050405020304" pitchFamily="18" charset="0"/>
                <a:cs typeface="Times New Roman" panose="02020603050405020304" pitchFamily="18" charset="0"/>
              </a:rPr>
              <a:t>MultiLanguage</a:t>
            </a:r>
            <a:r>
              <a:rPr lang="en-IN" sz="1800" dirty="0">
                <a:solidFill>
                  <a:schemeClr val="tx2"/>
                </a:solidFill>
                <a:latin typeface="Times New Roman" panose="02020603050405020304" pitchFamily="18" charset="0"/>
                <a:cs typeface="Times New Roman" panose="02020603050405020304" pitchFamily="18" charset="0"/>
              </a:rPr>
              <a:t> </a:t>
            </a:r>
          </a:p>
        </p:txBody>
      </p:sp>
      <p:pic>
        <p:nvPicPr>
          <p:cNvPr id="5" name="Picture 4" descr="Outdoor warehouse">
            <a:extLst>
              <a:ext uri="{FF2B5EF4-FFF2-40B4-BE49-F238E27FC236}">
                <a16:creationId xmlns:a16="http://schemas.microsoft.com/office/drawing/2014/main" id="{6673688F-E7B1-F84E-F53C-58A48D6A5DE3}"/>
              </a:ext>
            </a:extLst>
          </p:cNvPr>
          <p:cNvPicPr>
            <a:picLocks noChangeAspect="1"/>
          </p:cNvPicPr>
          <p:nvPr/>
        </p:nvPicPr>
        <p:blipFill rotWithShape="1">
          <a:blip r:embed="rId3"/>
          <a:srcRect l="10241" r="23260" b="1"/>
          <a:stretch/>
        </p:blipFill>
        <p:spPr>
          <a:xfrm>
            <a:off x="6671476" y="457200"/>
            <a:ext cx="5234011" cy="5234011"/>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Tree>
    <p:extLst>
      <p:ext uri="{BB962C8B-B14F-4D97-AF65-F5344CB8AC3E}">
        <p14:creationId xmlns:p14="http://schemas.microsoft.com/office/powerpoint/2010/main" val="2387071562"/>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1007</Words>
  <Application>Microsoft Office PowerPoint</Application>
  <PresentationFormat>Widescreen</PresentationFormat>
  <Paragraphs>112</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Söhne</vt:lpstr>
      <vt:lpstr>Arial</vt:lpstr>
      <vt:lpstr>Avenir Next LT Pro</vt:lpstr>
      <vt:lpstr>Calibri</vt:lpstr>
      <vt:lpstr>Posterama</vt:lpstr>
      <vt:lpstr>Times New Roman</vt:lpstr>
      <vt:lpstr>SineVTI</vt:lpstr>
      <vt:lpstr>Modernizing Indian Agri Supply Chain  Empowering Farmers through an Online Platform</vt:lpstr>
      <vt:lpstr>Contents</vt:lpstr>
      <vt:lpstr>Abstract </vt:lpstr>
      <vt:lpstr>Literature survey </vt:lpstr>
      <vt:lpstr>Literature survey</vt:lpstr>
      <vt:lpstr>Literature survey</vt:lpstr>
      <vt:lpstr>Existing system</vt:lpstr>
      <vt:lpstr>Existing system</vt:lpstr>
      <vt:lpstr>Proposed System</vt:lpstr>
      <vt:lpstr>Proposed System</vt:lpstr>
      <vt:lpstr>Proposed System</vt:lpstr>
      <vt:lpstr>System Design</vt:lpstr>
      <vt:lpstr>Software and Hardware Requirements</vt:lpstr>
      <vt:lpstr>conclusion</vt:lpstr>
      <vt:lpstr>Thanking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Modernizing Indian Agri Supply Chain  Empowering Farmers through an Online Platform</dc:title>
  <dc:creator>SRIHARI MADDINENI</dc:creator>
  <cp:lastModifiedBy>SRIHARI MADDINENI</cp:lastModifiedBy>
  <cp:revision>9</cp:revision>
  <dcterms:created xsi:type="dcterms:W3CDTF">2024-02-26T13:42:43Z</dcterms:created>
  <dcterms:modified xsi:type="dcterms:W3CDTF">2024-03-01T05:08:01Z</dcterms:modified>
</cp:coreProperties>
</file>